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u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u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Jednakokračni troku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18.11.2016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images.clipartpanda.com/notebook-paper-background-for-powerpoint-5t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3712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71604" y="1357298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STRUKTIRA DRUGE </a:t>
            </a:r>
            <a:br>
              <a:rPr lang="hr-HR" dirty="0" smtClean="0"/>
            </a:br>
            <a:r>
              <a:rPr lang="hr-HR" dirty="0" smtClean="0"/>
              <a:t>I OSTALIH SEANSI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143504" y="5286388"/>
            <a:ext cx="3114652" cy="885820"/>
          </a:xfrm>
        </p:spPr>
        <p:txBody>
          <a:bodyPr/>
          <a:lstStyle/>
          <a:p>
            <a:r>
              <a:rPr lang="hr-HR" dirty="0" smtClean="0"/>
              <a:t>Iva Dimitrijević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Terapeut prije seanse zapisuje točke dnevnog reda</a:t>
            </a:r>
          </a:p>
          <a:p>
            <a:r>
              <a:rPr lang="hr-HR" dirty="0" smtClean="0"/>
              <a:t>Na početku seanse terapeut u sebi oblikuje specifičan cilj/eve seanse</a:t>
            </a:r>
          </a:p>
          <a:p>
            <a:endParaRPr lang="hr-HR" dirty="0" smtClean="0"/>
          </a:p>
          <a:p>
            <a:r>
              <a:rPr lang="hr-HR" b="1" dirty="0" smtClean="0"/>
              <a:t>KORIST TERAPIJSKIH BILJEŠKI </a:t>
            </a:r>
            <a:endParaRPr lang="hr-HR" b="1" dirty="0" smtClean="0">
              <a:sym typeface="Wingdings" pitchFamily="2" charset="2"/>
            </a:endParaRPr>
          </a:p>
          <a:p>
            <a:r>
              <a:rPr lang="hr-HR" dirty="0" smtClean="0">
                <a:sym typeface="Wingdings" pitchFamily="2" charset="2"/>
              </a:rPr>
              <a:t>Dorađivanje konceptualizacije</a:t>
            </a:r>
          </a:p>
          <a:p>
            <a:r>
              <a:rPr lang="hr-HR" dirty="0" smtClean="0">
                <a:sym typeface="Wingdings" pitchFamily="2" charset="2"/>
              </a:rPr>
              <a:t>Praćenje sadržaja seanse</a:t>
            </a:r>
          </a:p>
          <a:p>
            <a:r>
              <a:rPr lang="hr-HR" dirty="0" smtClean="0">
                <a:sym typeface="Wingdings" pitchFamily="2" charset="2"/>
              </a:rPr>
              <a:t>Planiranje buduće seanse</a:t>
            </a:r>
          </a:p>
          <a:p>
            <a:endParaRPr lang="hr-HR" dirty="0"/>
          </a:p>
        </p:txBody>
      </p:sp>
      <p:pic>
        <p:nvPicPr>
          <p:cNvPr id="22530" name="Picture 2" descr="Image result for pen 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643314"/>
            <a:ext cx="2957478" cy="1971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3554" name="Picture 2" descr="Image result for open notebook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143932" cy="6500858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571604" y="2143116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857752" y="1214422"/>
            <a:ext cx="2857520" cy="499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400" dirty="0" smtClean="0"/>
          </a:p>
          <a:p>
            <a:r>
              <a:rPr lang="hr-HR" sz="1600" b="1" dirty="0" smtClean="0"/>
              <a:t>PRIMJER TERAPIJSKIH BILJEŠKI</a:t>
            </a:r>
          </a:p>
          <a:p>
            <a:endParaRPr lang="hr-HR" sz="1600" dirty="0" smtClean="0"/>
          </a:p>
          <a:p>
            <a:r>
              <a:rPr lang="hr-HR" sz="1600" dirty="0" smtClean="0"/>
              <a:t>Objektivni rezultati procjena raspoloženja: </a:t>
            </a:r>
            <a:r>
              <a:rPr lang="hr-HR" sz="1600" dirty="0" err="1" smtClean="0"/>
              <a:t>npr</a:t>
            </a:r>
            <a:r>
              <a:rPr lang="hr-HR" sz="1600" dirty="0" smtClean="0"/>
              <a:t>. BAI, BDI</a:t>
            </a:r>
          </a:p>
          <a:p>
            <a:endParaRPr lang="hr-HR" sz="1600" dirty="0" smtClean="0"/>
          </a:p>
          <a:p>
            <a:r>
              <a:rPr lang="hr-HR" sz="1600" dirty="0" err="1" smtClean="0"/>
              <a:t>Klijentov</a:t>
            </a:r>
            <a:r>
              <a:rPr lang="hr-HR" sz="1600" dirty="0" smtClean="0"/>
              <a:t> dnevni red:</a:t>
            </a:r>
          </a:p>
          <a:p>
            <a:endParaRPr lang="hr-HR" sz="1600" dirty="0" smtClean="0"/>
          </a:p>
          <a:p>
            <a:r>
              <a:rPr lang="hr-HR" sz="1600" dirty="0" err="1" smtClean="0"/>
              <a:t>Terapeutovi</a:t>
            </a:r>
            <a:r>
              <a:rPr lang="hr-HR" sz="1600" dirty="0" smtClean="0"/>
              <a:t> ciljevi:</a:t>
            </a:r>
          </a:p>
          <a:p>
            <a:endParaRPr lang="hr-HR" sz="1600" dirty="0" smtClean="0"/>
          </a:p>
          <a:p>
            <a:r>
              <a:rPr lang="hr-HR" sz="1600" dirty="0" smtClean="0"/>
              <a:t>Najvažnije na seansi:</a:t>
            </a:r>
          </a:p>
          <a:p>
            <a:endParaRPr lang="hr-HR" sz="1600" dirty="0" smtClean="0"/>
          </a:p>
          <a:p>
            <a:r>
              <a:rPr lang="hr-HR" sz="1600" dirty="0" smtClean="0"/>
              <a:t>Domaća zadaća:</a:t>
            </a:r>
          </a:p>
          <a:p>
            <a:endParaRPr lang="hr-HR" sz="1600" dirty="0" smtClean="0"/>
          </a:p>
          <a:p>
            <a:r>
              <a:rPr lang="hr-HR" sz="1600" dirty="0" smtClean="0"/>
              <a:t>Sljedeća seansa ili buduće seanse:</a:t>
            </a:r>
          </a:p>
          <a:p>
            <a:endParaRPr lang="hr-HR" sz="1600" dirty="0" smtClean="0"/>
          </a:p>
          <a:p>
            <a:endParaRPr lang="hr-HR" sz="1400" dirty="0" smtClean="0"/>
          </a:p>
          <a:p>
            <a:endParaRPr lang="hr-HR" sz="1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571604" y="1428736"/>
            <a:ext cx="28575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ŠTO JE KORISNO ZAPISATI?</a:t>
            </a:r>
          </a:p>
          <a:p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hr-HR" sz="1600" dirty="0" smtClean="0"/>
              <a:t>Probleme o kojima se razgovaralo</a:t>
            </a:r>
          </a:p>
          <a:p>
            <a:pPr>
              <a:buFont typeface="Wingdings" pitchFamily="2" charset="2"/>
              <a:buChar char="ü"/>
            </a:pP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hr-HR" sz="1600" dirty="0" err="1" smtClean="0"/>
              <a:t>Disfunkcionalne</a:t>
            </a:r>
            <a:r>
              <a:rPr lang="hr-HR" sz="1600" dirty="0" smtClean="0"/>
              <a:t> misli i vjerovanja</a:t>
            </a:r>
          </a:p>
          <a:p>
            <a:pPr>
              <a:buFont typeface="Wingdings" pitchFamily="2" charset="2"/>
              <a:buChar char="ü"/>
            </a:pP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hr-HR" sz="1600" dirty="0" smtClean="0"/>
              <a:t>Izvedene intervencije</a:t>
            </a:r>
          </a:p>
          <a:p>
            <a:pPr>
              <a:buFont typeface="Wingdings" pitchFamily="2" charset="2"/>
              <a:buChar char="ü"/>
            </a:pP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hr-HR" sz="1600" dirty="0" smtClean="0"/>
              <a:t>Relativni uspjeh intervencija</a:t>
            </a:r>
          </a:p>
          <a:p>
            <a:pPr>
              <a:buFont typeface="Wingdings" pitchFamily="2" charset="2"/>
              <a:buChar char="ü"/>
            </a:pP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hr-HR" sz="1600" dirty="0" smtClean="0"/>
              <a:t>Domaće zadaće</a:t>
            </a:r>
          </a:p>
          <a:p>
            <a:pPr>
              <a:buFont typeface="Wingdings" pitchFamily="2" charset="2"/>
              <a:buChar char="ü"/>
            </a:pPr>
            <a:endParaRPr lang="hr-HR" sz="1600" dirty="0" smtClean="0"/>
          </a:p>
          <a:p>
            <a:pPr>
              <a:buFont typeface="Wingdings" pitchFamily="2" charset="2"/>
              <a:buChar char="ü"/>
            </a:pPr>
            <a:r>
              <a:rPr lang="hr-HR" sz="1600" dirty="0" smtClean="0"/>
              <a:t>Dnevni red pojedinih seansi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</a:t>
            </a:r>
            <a:r>
              <a:rPr lang="hr-HR" smtClean="0"/>
              <a:t>na pažnji!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Image result for check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25156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DRUGA I OSTALE SEANSE </a:t>
            </a:r>
            <a:br>
              <a:rPr lang="hr-HR" b="1" dirty="0" smtClean="0"/>
            </a:br>
            <a:r>
              <a:rPr lang="hr-HR" b="1" dirty="0" smtClean="0"/>
              <a:t>Struktura i oblik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Oblik druge seanse ponavlja se na svakoj sljedećoj seansi</a:t>
            </a:r>
            <a:endParaRPr lang="hr-HR" dirty="0"/>
          </a:p>
        </p:txBody>
      </p:sp>
      <p:sp>
        <p:nvSpPr>
          <p:cNvPr id="87044" name="AutoShape 4" descr="Image result for notebook paper background de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7046" name="AutoShape 6" descr="Image result for notebook paper background de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18" descr="http://i400.photobucket.com/albums/pp90/tatsobral/Backgrounds/notebook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71678"/>
            <a:ext cx="5506051" cy="4214842"/>
          </a:xfrm>
          <a:prstGeom prst="rect">
            <a:avLst/>
          </a:prstGeom>
          <a:noFill/>
        </p:spPr>
      </p:pic>
      <p:sp>
        <p:nvSpPr>
          <p:cNvPr id="9" name="TekstniOkvir 8"/>
          <p:cNvSpPr txBox="1"/>
          <p:nvPr/>
        </p:nvSpPr>
        <p:spPr>
          <a:xfrm>
            <a:off x="2500298" y="2214554"/>
            <a:ext cx="4572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hr-HR" b="1" u="sng" dirty="0" smtClean="0"/>
              <a:t>TIPIČNI DNEVNI RED DRUGE I OSTALIH SEANSI</a:t>
            </a:r>
          </a:p>
          <a:p>
            <a:pPr marL="342900" indent="-342900" algn="ctr"/>
            <a:endParaRPr lang="hr-HR" b="1" u="sng" dirty="0" smtClean="0"/>
          </a:p>
          <a:p>
            <a:pPr marL="342900" indent="-342900">
              <a:buAutoNum type="arabicPeriod"/>
            </a:pPr>
            <a:r>
              <a:rPr lang="hr-HR" dirty="0" smtClean="0"/>
              <a:t>Kratki pregled i provjera raspoloženja</a:t>
            </a:r>
          </a:p>
          <a:p>
            <a:pPr marL="342900" indent="-342900">
              <a:buAutoNum type="arabicPeriod"/>
            </a:pPr>
            <a:r>
              <a:rPr lang="hr-HR" dirty="0" smtClean="0"/>
              <a:t>Povezivanje s prethodnom seansom</a:t>
            </a:r>
          </a:p>
          <a:p>
            <a:pPr marL="342900" indent="-342900">
              <a:buAutoNum type="arabicPeriod"/>
            </a:pPr>
            <a:r>
              <a:rPr lang="hr-HR" dirty="0" smtClean="0"/>
              <a:t>Sastavljanje dnevnog reda</a:t>
            </a:r>
          </a:p>
          <a:p>
            <a:pPr marL="342900" indent="-342900">
              <a:buAutoNum type="arabicPeriod"/>
            </a:pPr>
            <a:r>
              <a:rPr lang="hr-HR" dirty="0" smtClean="0"/>
              <a:t>Osvrt na domaću zadaću</a:t>
            </a:r>
          </a:p>
          <a:p>
            <a:pPr marL="342900" indent="-342900">
              <a:buAutoNum type="arabicPeriod"/>
            </a:pPr>
            <a:r>
              <a:rPr lang="hr-HR" dirty="0" smtClean="0"/>
              <a:t>Diskusija o problemima s dnevnog reda, zadavanje nove domaće zadaće i periodični sažetci</a:t>
            </a:r>
          </a:p>
          <a:p>
            <a:pPr marL="342900" indent="-342900">
              <a:buAutoNum type="arabicPeriod"/>
            </a:pPr>
            <a:r>
              <a:rPr lang="hr-HR" dirty="0" smtClean="0"/>
              <a:t>Završni sažetak i povratna informacija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AutoShape 4" descr="Image result for notebook paper background de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0118" name="AutoShape 6" descr="Image result for notebook paper background de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0120" name="AutoShape 8" descr="Image result for notebook paper background de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0122" name="AutoShape 10" descr="Image result for notebook paper background de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0124" name="AutoShape 12" descr="Image result for notebook paper background de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0126" name="AutoShape 14" descr="Image result for notebook paper background de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0130" name="Picture 18" descr="http://i400.photobucket.com/albums/pp90/tatsobral/Backgrounds/notebook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119" cy="6715727"/>
          </a:xfrm>
          <a:prstGeom prst="rect">
            <a:avLst/>
          </a:prstGeom>
          <a:noFill/>
        </p:spPr>
      </p:pic>
      <p:pic>
        <p:nvPicPr>
          <p:cNvPr id="90132" name="Picture 20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36" y="1857364"/>
            <a:ext cx="5572164" cy="1357322"/>
          </a:xfrm>
          <a:prstGeom prst="rect">
            <a:avLst/>
          </a:prstGeom>
          <a:noFill/>
        </p:spPr>
      </p:pic>
      <p:sp>
        <p:nvSpPr>
          <p:cNvPr id="15" name="TekstniOkvir 14"/>
          <p:cNvSpPr txBox="1"/>
          <p:nvPr/>
        </p:nvSpPr>
        <p:spPr>
          <a:xfrm>
            <a:off x="5429256" y="2143116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/>
              <a:t>Kako se osjećate danas?</a:t>
            </a:r>
          </a:p>
          <a:p>
            <a:r>
              <a:rPr lang="hr-HR" sz="1600" i="1" dirty="0" smtClean="0"/>
              <a:t>Kako Vam je prošao tjedan?</a:t>
            </a:r>
            <a:endParaRPr lang="hr-HR" sz="16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972452" cy="4728224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Provjera raspoloženja može se kombinirati s pregledom tjednih događanja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/>
              <a:t>PROVJERA RASPOLOŽENJA</a:t>
            </a:r>
          </a:p>
          <a:p>
            <a:r>
              <a:rPr lang="hr-HR" dirty="0" smtClean="0"/>
              <a:t>OBJEKTIVNI UPITNICI RASPOLOŽENJA</a:t>
            </a:r>
          </a:p>
          <a:p>
            <a:r>
              <a:rPr lang="hr-HR" dirty="0" smtClean="0"/>
              <a:t>SUBJEKTIVNA PROCJENA (kratka izjava o raspoloženju)</a:t>
            </a:r>
          </a:p>
          <a:p>
            <a:endParaRPr lang="hr-HR" dirty="0" smtClean="0"/>
          </a:p>
          <a:p>
            <a:r>
              <a:rPr lang="hr-HR" b="1" dirty="0" smtClean="0"/>
              <a:t>PREGLED TJEDNA</a:t>
            </a:r>
          </a:p>
          <a:p>
            <a:r>
              <a:rPr lang="hr-HR" dirty="0" smtClean="0"/>
              <a:t>Navedeni problemi predlažu se za stavljanje na dnevni red</a:t>
            </a:r>
          </a:p>
          <a:p>
            <a:endParaRPr lang="hr-HR" dirty="0" smtClean="0"/>
          </a:p>
          <a:p>
            <a:r>
              <a:rPr lang="hr-HR" b="1" dirty="0" smtClean="0"/>
              <a:t>PROVJERA</a:t>
            </a:r>
            <a:r>
              <a:rPr lang="hr-HR" dirty="0" smtClean="0"/>
              <a:t> uzimanja lijekova, alkohola i/ili droga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1. KRATKI PREGLED I PROVJERA RASPOLOŽENJA</a:t>
            </a:r>
            <a:endParaRPr lang="hr-H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i400.photobucket.com/albums/pp90/tatsobral/Backgrounds/notebook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119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2. POVEZIVANJE S PRETHODNOM SEANSOM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42910" y="1285860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SVRHA: provjera pacijentova razumijevanja prethodne seanse</a:t>
            </a:r>
          </a:p>
          <a:p>
            <a:r>
              <a:rPr lang="hr-HR" dirty="0" smtClean="0"/>
              <a:t>Pomaže upoznavanju </a:t>
            </a:r>
          </a:p>
          <a:p>
            <a:pPr>
              <a:buNone/>
            </a:pPr>
            <a:r>
              <a:rPr lang="hr-HR" dirty="0" smtClean="0"/>
              <a:t>pacijenta s terapijskim </a:t>
            </a:r>
          </a:p>
          <a:p>
            <a:pPr>
              <a:buNone/>
            </a:pPr>
            <a:r>
              <a:rPr lang="hr-HR" dirty="0" smtClean="0"/>
              <a:t>procesom, motivira pacijenta </a:t>
            </a:r>
          </a:p>
          <a:p>
            <a:pPr>
              <a:buNone/>
            </a:pPr>
            <a:r>
              <a:rPr lang="hr-HR" dirty="0" smtClean="0"/>
              <a:t>da se pripremi za seansu, </a:t>
            </a:r>
          </a:p>
          <a:p>
            <a:pPr>
              <a:buNone/>
            </a:pPr>
            <a:r>
              <a:rPr lang="hr-HR" dirty="0" smtClean="0"/>
              <a:t>daje mu poruku kako je </a:t>
            </a:r>
          </a:p>
          <a:p>
            <a:pPr>
              <a:buNone/>
            </a:pPr>
            <a:r>
              <a:rPr lang="hr-HR" dirty="0" smtClean="0"/>
              <a:t>odgovoran za sadržaj svake </a:t>
            </a:r>
          </a:p>
          <a:p>
            <a:pPr>
              <a:buNone/>
            </a:pPr>
            <a:r>
              <a:rPr lang="hr-HR" dirty="0" smtClean="0"/>
              <a:t>seanse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Na dnevni red stavljaju se </a:t>
            </a:r>
          </a:p>
          <a:p>
            <a:pPr>
              <a:buNone/>
            </a:pPr>
            <a:r>
              <a:rPr lang="hr-HR" dirty="0" smtClean="0"/>
              <a:t>teme koje zahtijevaju više </a:t>
            </a:r>
          </a:p>
          <a:p>
            <a:pPr>
              <a:buNone/>
            </a:pPr>
            <a:r>
              <a:rPr lang="hr-HR" dirty="0" smtClean="0"/>
              <a:t>vremena</a:t>
            </a:r>
            <a:endParaRPr lang="hr-HR" dirty="0"/>
          </a:p>
        </p:txBody>
      </p:sp>
      <p:pic>
        <p:nvPicPr>
          <p:cNvPr id="91144" name="Picture 8" descr="Image result for sticky notes 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14488"/>
            <a:ext cx="4786314" cy="500066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5572132" y="1857364"/>
            <a:ext cx="2786082" cy="534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RADNI LIST ZA POVEZIVANJE SEANSI</a:t>
            </a:r>
          </a:p>
          <a:p>
            <a:endParaRPr lang="hr-HR" sz="1500" b="1" dirty="0" smtClean="0"/>
          </a:p>
          <a:p>
            <a:pPr marL="342900" indent="-342900">
              <a:buAutoNum type="arabicPeriod"/>
            </a:pPr>
            <a:r>
              <a:rPr lang="hr-HR" sz="1500" i="1" dirty="0" smtClean="0"/>
              <a:t>O čemu važnom smo pričali na prošloj seansi? Što ste naučili?</a:t>
            </a:r>
          </a:p>
          <a:p>
            <a:pPr marL="342900" indent="-342900">
              <a:buAutoNum type="arabicPeriod"/>
            </a:pPr>
            <a:r>
              <a:rPr lang="hr-HR" sz="1500" i="1" dirty="0" smtClean="0"/>
              <a:t>Je li bilo nečega što vam, je smetalo na prošloj seansi? Nešto o čemu nerado pričate?</a:t>
            </a:r>
          </a:p>
          <a:p>
            <a:pPr marL="342900" indent="-342900">
              <a:buAutoNum type="arabicPeriod"/>
            </a:pPr>
            <a:r>
              <a:rPr lang="hr-HR" sz="1500" i="1" dirty="0" smtClean="0"/>
              <a:t>Kakav je bio vaš tjedan? Kakvo vam je bilo raspoloženje u usporedni s prijašnjim tjednima?</a:t>
            </a:r>
          </a:p>
          <a:p>
            <a:pPr marL="342900" indent="-342900">
              <a:buAutoNum type="arabicPeriod"/>
            </a:pPr>
            <a:r>
              <a:rPr lang="hr-HR" sz="1500" i="1" dirty="0" smtClean="0"/>
              <a:t>Je li se ovaj tjedan dogodilo nešto važno o čemu treba razgovarati?</a:t>
            </a:r>
          </a:p>
          <a:p>
            <a:pPr marL="342900" indent="-342900">
              <a:buAutoNum type="arabicPeriod"/>
            </a:pPr>
            <a:r>
              <a:rPr lang="hr-HR" sz="1500" i="1" dirty="0" smtClean="0"/>
              <a:t>Koje probleme želite staviti na dnevni red?</a:t>
            </a:r>
          </a:p>
          <a:p>
            <a:pPr marL="342900" indent="-342900">
              <a:buAutoNum type="arabicPeriod"/>
            </a:pPr>
            <a:r>
              <a:rPr lang="hr-HR" sz="1500" i="1" dirty="0" smtClean="0"/>
              <a:t>Koju ste domaću zadaću napravili ili niste napravili? Što ste naučili?</a:t>
            </a:r>
          </a:p>
          <a:p>
            <a:pPr marL="342900" indent="-342900"/>
            <a:endParaRPr lang="hr-HR" sz="1600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i400.photobucket.com/albums/pp90/tatsobral/Backgrounds/notebook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119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990600"/>
          </a:xfrm>
        </p:spPr>
        <p:txBody>
          <a:bodyPr/>
          <a:lstStyle/>
          <a:p>
            <a:r>
              <a:rPr lang="hr-HR" b="1" dirty="0" smtClean="0"/>
              <a:t>3. SASTAVLJANJE DNEVNOG REDA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42910" y="1000108"/>
            <a:ext cx="8043890" cy="5857892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 početku veća odgovornost na terapeutu, kasnije se postepeno odgovornost prebacuje na klijenta</a:t>
            </a:r>
            <a:endParaRPr lang="hr-HR" b="1" dirty="0" smtClean="0"/>
          </a:p>
          <a:p>
            <a:r>
              <a:rPr lang="hr-HR" b="1" dirty="0" smtClean="0"/>
              <a:t>SVRHA: usvajanje vještine </a:t>
            </a:r>
          </a:p>
          <a:p>
            <a:pPr>
              <a:buNone/>
            </a:pPr>
            <a:r>
              <a:rPr lang="hr-HR" b="1" dirty="0" smtClean="0"/>
              <a:t>sastavljanja dnevnog reda kako </a:t>
            </a:r>
          </a:p>
          <a:p>
            <a:pPr>
              <a:buNone/>
            </a:pPr>
            <a:r>
              <a:rPr lang="hr-HR" b="1" dirty="0" smtClean="0"/>
              <a:t>bi klijent poslije mogao </a:t>
            </a:r>
          </a:p>
          <a:p>
            <a:pPr>
              <a:buNone/>
            </a:pPr>
            <a:r>
              <a:rPr lang="hr-HR" b="1" dirty="0" smtClean="0"/>
              <a:t>nastaviti </a:t>
            </a:r>
            <a:r>
              <a:rPr lang="hr-HR" b="1" dirty="0" err="1" smtClean="0"/>
              <a:t>samoterapiju</a:t>
            </a:r>
            <a:endParaRPr lang="hr-HR" b="1" dirty="0" smtClean="0"/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Razlozi za promjene u </a:t>
            </a:r>
          </a:p>
          <a:p>
            <a:pPr>
              <a:buNone/>
            </a:pPr>
            <a:r>
              <a:rPr lang="hr-HR" b="1" dirty="0" smtClean="0"/>
              <a:t>dnevnom redu za vrijeme seanse: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Pojavljivanje nove relevantne teme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Uznemirenost klijenta zbog nečega </a:t>
            </a:r>
          </a:p>
          <a:p>
            <a:pPr>
              <a:buNone/>
            </a:pPr>
            <a:r>
              <a:rPr lang="hr-HR" dirty="0" smtClean="0"/>
              <a:t>što traži više vremena za razgovor</a:t>
            </a:r>
          </a:p>
          <a:p>
            <a:pPr>
              <a:buNone/>
            </a:pPr>
            <a:endParaRPr lang="hr-HR" dirty="0" smtClean="0"/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Terapeut odvraća klijenta od perifernih tema koje nisu na dnevnom redu i koje neće doprinijeti napretku za vrijeme seanse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93190" name="Picture 6" descr="Image result for post 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78598"/>
            <a:ext cx="4214842" cy="4007790"/>
          </a:xfrm>
          <a:prstGeom prst="rect">
            <a:avLst/>
          </a:prstGeom>
          <a:noFill/>
        </p:spPr>
      </p:pic>
      <p:sp>
        <p:nvSpPr>
          <p:cNvPr id="11" name="TekstniOkvir 10"/>
          <p:cNvSpPr txBox="1"/>
          <p:nvPr/>
        </p:nvSpPr>
        <p:spPr>
          <a:xfrm>
            <a:off x="5929322" y="2285992"/>
            <a:ext cx="17145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/>
              <a:t>O kojim problemima danas želite raspravljati?</a:t>
            </a:r>
          </a:p>
          <a:p>
            <a:r>
              <a:rPr lang="hr-HR" sz="1400" i="1" dirty="0" smtClean="0"/>
              <a:t>Na čemu ćemo danas raditi?</a:t>
            </a:r>
          </a:p>
          <a:p>
            <a:r>
              <a:rPr lang="hr-HR" sz="1400" i="1" dirty="0" smtClean="0"/>
              <a:t>Ako nam ponestane vremena što bismo mogli ostaviti za sljedeći put?</a:t>
            </a:r>
            <a:endParaRPr lang="hr-HR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i400.photobucket.com/albums/pp90/tatsobral/Backgrounds/notebook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119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152400"/>
            <a:ext cx="8043890" cy="990600"/>
          </a:xfrm>
        </p:spPr>
        <p:txBody>
          <a:bodyPr/>
          <a:lstStyle/>
          <a:p>
            <a:r>
              <a:rPr lang="hr-HR" b="1" dirty="0" smtClean="0"/>
              <a:t>4. OSVRT NA DOMAĆU ZADAĆU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42910" y="1219200"/>
            <a:ext cx="8043890" cy="4937760"/>
          </a:xfrm>
        </p:spPr>
        <p:txBody>
          <a:bodyPr/>
          <a:lstStyle/>
          <a:p>
            <a:r>
              <a:rPr lang="hr-HR" b="1" dirty="0" smtClean="0"/>
              <a:t>SVRHA: pregled domaće zadaće na svakoj seansi učvršćuje njezino izvođenje</a:t>
            </a:r>
          </a:p>
          <a:p>
            <a:r>
              <a:rPr lang="hr-HR" dirty="0" smtClean="0"/>
              <a:t>Ponekad osvrt kratak, no u nekim slučajevima može zauzeti gotovo cijelu seansu</a:t>
            </a:r>
          </a:p>
          <a:p>
            <a:r>
              <a:rPr lang="hr-HR" dirty="0" smtClean="0"/>
              <a:t>Terapeut ne mora uvijek pregledati cijelu zadaću odvojeno od ostalih točaka</a:t>
            </a:r>
          </a:p>
          <a:p>
            <a:endParaRPr lang="hr-HR" dirty="0"/>
          </a:p>
        </p:txBody>
      </p:sp>
      <p:pic>
        <p:nvPicPr>
          <p:cNvPr id="1026" name="Picture 2" descr="Image result for notebook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714752"/>
            <a:ext cx="6096000" cy="2800337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2143108" y="4071942"/>
            <a:ext cx="1714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Mnogi iskusni terapeuti integriraju pregled domaće zadaće u razgovor o temama dnevnog reda</a:t>
            </a:r>
            <a:endParaRPr lang="hr-HR" sz="16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857752" y="4071942"/>
            <a:ext cx="1714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Terapeuti početnici trebaju se držati jasne strukture kako bi točno znali gdje su i koliko još trebaju napraviti</a:t>
            </a:r>
            <a:endParaRPr lang="hr-HR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i400.photobucket.com/albums/pp90/tatsobral/Backgrounds/notebook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119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15328" cy="9906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5. RAZGOVOR O TEMAMA DNEVNOG REDA, ZADAVANJE NOVE DOMAĆE ZADAĆE I PERIODIČNO SAŽIVANJE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115328" cy="5072098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Terapeut i klijent zajednički određuju redoslijed obrade točaka s dnevnog reda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Terapeut tijekom seanse </a:t>
            </a:r>
          </a:p>
          <a:p>
            <a:pPr>
              <a:buNone/>
            </a:pPr>
            <a:r>
              <a:rPr lang="hr-HR" dirty="0" smtClean="0"/>
              <a:t>isprepliće i svoje ciljeve: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Povezivanje tema s terapijskim ciljevima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Jačanje kognitivnog modela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Nastavak podučavanja o identificiranju automatskih misli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Osiguravanju olakšanja u pomažući u odgovaranju na automatske misli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Održavanje i građenje međusobne suradnje</a:t>
            </a:r>
          </a:p>
          <a:p>
            <a:endParaRPr lang="hr-HR" dirty="0" smtClean="0"/>
          </a:p>
          <a:p>
            <a:r>
              <a:rPr lang="hr-HR" dirty="0" smtClean="0"/>
              <a:t>2 VRSTE PERIODIČNIH SAŽETAKA:</a:t>
            </a:r>
          </a:p>
          <a:p>
            <a:pPr marL="514350" indent="-514350">
              <a:buAutoNum type="arabicPeriod"/>
            </a:pPr>
            <a:r>
              <a:rPr lang="hr-HR" dirty="0" smtClean="0"/>
              <a:t>Kratko rezimiranje nakon završenog dijela seanse</a:t>
            </a:r>
          </a:p>
          <a:p>
            <a:pPr marL="514350" indent="-514350">
              <a:buAutoNum type="arabicPeriod"/>
            </a:pPr>
            <a:r>
              <a:rPr lang="hr-HR" dirty="0" smtClean="0"/>
              <a:t>Sažimanje sadržaja </a:t>
            </a:r>
            <a:r>
              <a:rPr lang="hr-HR" dirty="0" err="1" smtClean="0"/>
              <a:t>klijentova</a:t>
            </a:r>
            <a:r>
              <a:rPr lang="hr-HR" dirty="0" smtClean="0"/>
              <a:t> izlaganja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19458" name="Picture 2" descr="Image result for post 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00240"/>
            <a:ext cx="3500462" cy="1714512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6000760" y="2500306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/>
              <a:t>Pogledajmo dnevni red. Odakle po vašem mišljenju treba krenuti?</a:t>
            </a:r>
            <a:endParaRPr lang="hr-HR" sz="1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i400.photobucket.com/albums/pp90/tatsobral/Backgrounds/notebook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119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152400"/>
            <a:ext cx="8115328" cy="9906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6. ZAVRŠNI ZAKLJUČAK I POVRATNA INFORMACIJA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71472" y="1219200"/>
            <a:ext cx="8115328" cy="4937760"/>
          </a:xfrm>
        </p:spPr>
        <p:txBody>
          <a:bodyPr/>
          <a:lstStyle/>
          <a:p>
            <a:r>
              <a:rPr lang="hr-HR" b="1" dirty="0" smtClean="0"/>
              <a:t>SVRHA ZAVRŠNOG ZAKLJUČKA</a:t>
            </a:r>
            <a:r>
              <a:rPr lang="hr-HR" dirty="0" smtClean="0"/>
              <a:t>: terapeut razjašnjava pacijentu najvažnije stvari o kojima su razgovarali za vrijeme seanse</a:t>
            </a:r>
          </a:p>
          <a:p>
            <a:r>
              <a:rPr lang="hr-HR" dirty="0" smtClean="0"/>
              <a:t>Razlika od periodičnih sažimanja- terapeut ne aktivira negativne misli koje su uznemirujuće za klijenta</a:t>
            </a:r>
          </a:p>
          <a:p>
            <a:endParaRPr lang="hr-HR" dirty="0" smtClean="0"/>
          </a:p>
          <a:p>
            <a:r>
              <a:rPr lang="hr-HR" b="1" dirty="0" smtClean="0"/>
              <a:t>POVRATNA </a:t>
            </a:r>
          </a:p>
          <a:p>
            <a:pPr>
              <a:buNone/>
            </a:pPr>
            <a:r>
              <a:rPr lang="hr-HR" b="1" dirty="0" smtClean="0"/>
              <a:t>INFORMACIJA: </a:t>
            </a:r>
          </a:p>
          <a:p>
            <a:pPr>
              <a:buNone/>
            </a:pPr>
            <a:r>
              <a:rPr lang="hr-HR" dirty="0" smtClean="0"/>
              <a:t>klijent daje svoje </a:t>
            </a:r>
          </a:p>
          <a:p>
            <a:pPr>
              <a:buNone/>
            </a:pPr>
            <a:r>
              <a:rPr lang="hr-HR" dirty="0" smtClean="0"/>
              <a:t>dojmove o seansi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0482" name="Picture 2" descr="Image result for notebook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86124"/>
            <a:ext cx="6140448" cy="3425805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4071934" y="4000504"/>
            <a:ext cx="4429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hr-HR" sz="1400" dirty="0" smtClean="0"/>
          </a:p>
          <a:p>
            <a:pPr marL="342900" indent="-342900"/>
            <a:r>
              <a:rPr lang="hr-HR" sz="1400" dirty="0" smtClean="0"/>
              <a:t>IZVJEŠĆE S TERAPIJE</a:t>
            </a:r>
          </a:p>
          <a:p>
            <a:pPr marL="342900" indent="-342900">
              <a:buAutoNum type="arabicPeriod"/>
            </a:pPr>
            <a:r>
              <a:rPr lang="hr-HR" sz="1400" dirty="0" smtClean="0"/>
              <a:t>Što je po vama važno za zapamtiti s današnje seanse?</a:t>
            </a:r>
          </a:p>
          <a:p>
            <a:pPr marL="342900" indent="-342900">
              <a:buAutoNum type="arabicPeriod"/>
            </a:pPr>
            <a:r>
              <a:rPr lang="hr-HR" sz="1400" dirty="0" smtClean="0"/>
              <a:t>Koliko ste danas vjerovali vašem terapeutu?</a:t>
            </a:r>
          </a:p>
          <a:p>
            <a:pPr marL="342900" indent="-342900">
              <a:buAutoNum type="arabicPeriod"/>
            </a:pPr>
            <a:r>
              <a:rPr lang="hr-HR" sz="1400" dirty="0" smtClean="0"/>
              <a:t>Je li vas nešto smetalo tijekom današnje seanse? Ako da, što?</a:t>
            </a:r>
          </a:p>
          <a:p>
            <a:pPr marL="342900" indent="-342900">
              <a:buAutoNum type="arabicPeriod"/>
            </a:pPr>
            <a:r>
              <a:rPr lang="hr-HR" sz="1400" dirty="0" smtClean="0"/>
              <a:t>Koliko ste DZ napravili za današnju seansu? Koliko je vjerojatno da ćete napraviti novu zadaću?</a:t>
            </a:r>
          </a:p>
          <a:p>
            <a:pPr marL="342900" indent="-342900">
              <a:buAutoNum type="arabicPeriod"/>
            </a:pPr>
            <a:r>
              <a:rPr lang="hr-HR" sz="1400" dirty="0" smtClean="0"/>
              <a:t>O čemu biste voljeli razgovarati na sljedećoj seansi?</a:t>
            </a:r>
            <a:endParaRPr lang="hr-HR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i400.photobucket.com/albums/pp90/tatsobral/Backgrounds/notebook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119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0"/>
            <a:ext cx="8043890" cy="990600"/>
          </a:xfrm>
        </p:spPr>
        <p:txBody>
          <a:bodyPr/>
          <a:lstStyle/>
          <a:p>
            <a:r>
              <a:rPr lang="hr-HR" b="1" dirty="0" smtClean="0"/>
              <a:t>TREĆA I OSTALE SEANSE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42910" y="1219200"/>
            <a:ext cx="8043890" cy="4937760"/>
          </a:xfrm>
        </p:spPr>
        <p:txBody>
          <a:bodyPr/>
          <a:lstStyle/>
          <a:p>
            <a:r>
              <a:rPr lang="hr-HR" dirty="0" smtClean="0"/>
              <a:t>Oblik seansi ostaje isti, sadržaj varira ovisno o </a:t>
            </a:r>
            <a:r>
              <a:rPr lang="hr-HR" dirty="0" err="1" smtClean="0"/>
              <a:t>klijentovim</a:t>
            </a:r>
            <a:r>
              <a:rPr lang="hr-HR" dirty="0" smtClean="0"/>
              <a:t> problemima i ciljevima</a:t>
            </a:r>
          </a:p>
          <a:p>
            <a:r>
              <a:rPr lang="hr-HR" dirty="0" smtClean="0"/>
              <a:t>Napretkom terapije odgovornost se postepeno pomiče na klijenta</a:t>
            </a:r>
          </a:p>
          <a:p>
            <a:r>
              <a:rPr lang="hr-HR" dirty="0" smtClean="0"/>
              <a:t>Pomicanje naglaska s automatskih misli na automatske misli </a:t>
            </a:r>
            <a:r>
              <a:rPr lang="hr-HR" b="1" dirty="0" smtClean="0"/>
              <a:t>i bazična vjerovanja</a:t>
            </a:r>
            <a:r>
              <a:rPr lang="hr-HR" dirty="0" smtClean="0"/>
              <a:t>, te na </a:t>
            </a:r>
            <a:r>
              <a:rPr lang="hr-HR" b="1" dirty="0" smtClean="0"/>
              <a:t>bihevioralne promjene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1506" name="Picture 2" descr="Image result for post 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4429156" cy="2857520"/>
          </a:xfrm>
          <a:prstGeom prst="rect">
            <a:avLst/>
          </a:prstGeom>
          <a:noFill/>
        </p:spPr>
      </p:pic>
      <p:pic>
        <p:nvPicPr>
          <p:cNvPr id="21508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357694"/>
            <a:ext cx="2500306" cy="2500306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1214414" y="4929198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KOGNITIVNA KONCEPTUALIZACIJA-vodilja u planiranju terapije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500694" y="4786322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Planirajući seansu terapeut mora voditi računa o fazi terapije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ni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ni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ni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471</TotalTime>
  <Words>767</Words>
  <Application>Microsoft Office PowerPoint</Application>
  <PresentationFormat>Prikaz na zaslonu (4:3)</PresentationFormat>
  <Paragraphs>149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Izvorni</vt:lpstr>
      <vt:lpstr>STRUKTIRA DRUGE  I OSTALIH SEANSI</vt:lpstr>
      <vt:lpstr>DRUGA I OSTALE SEANSE  Struktura i oblik</vt:lpstr>
      <vt:lpstr>1. KRATKI PREGLED I PROVJERA RASPOLOŽENJA</vt:lpstr>
      <vt:lpstr>2. POVEZIVANJE S PRETHODNOM SEANSOM</vt:lpstr>
      <vt:lpstr>3. SASTAVLJANJE DNEVNOG REDA</vt:lpstr>
      <vt:lpstr>4. OSVRT NA DOMAĆU ZADAĆU</vt:lpstr>
      <vt:lpstr>5. RAZGOVOR O TEMAMA DNEVNOG REDA, ZADAVANJE NOVE DOMAĆE ZADAĆE I PERIODIČNO SAŽIVANJE</vt:lpstr>
      <vt:lpstr>6. ZAVRŠNI ZAKLJUČAK I POVRATNA INFORMACIJA</vt:lpstr>
      <vt:lpstr>TREĆA I OSTALE SEANSE</vt:lpstr>
      <vt:lpstr>Slajd 10</vt:lpstr>
      <vt:lpstr>Slajd 11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STRUKTIRA DRUGE I OSTALIH SEANSI</dc:title>
  <dc:creator>Iva Dimitrijević</dc:creator>
  <cp:lastModifiedBy>XP_User</cp:lastModifiedBy>
  <cp:revision>47</cp:revision>
  <dcterms:created xsi:type="dcterms:W3CDTF">2016-11-17T12:19:00Z</dcterms:created>
  <dcterms:modified xsi:type="dcterms:W3CDTF">2016-11-18T12:50:26Z</dcterms:modified>
</cp:coreProperties>
</file>