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58" r:id="rId4"/>
    <p:sldId id="259" r:id="rId5"/>
    <p:sldId id="260" r:id="rId6"/>
    <p:sldId id="272" r:id="rId7"/>
    <p:sldId id="261" r:id="rId8"/>
    <p:sldId id="274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77" r:id="rId17"/>
    <p:sldId id="278" r:id="rId18"/>
    <p:sldId id="269" r:id="rId19"/>
    <p:sldId id="270" r:id="rId20"/>
    <p:sldId id="271" r:id="rId21"/>
    <p:sldId id="273" r:id="rId22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CF1AB2-1976-4502-BF36-3FF5EA21886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1V>
      <a:tcStyle>
        <a:tcBdr/>
        <a:fill>
          <a:solidFill>
            <a:srgbClr val="CFD5EA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EBF5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BF5"/>
          </a:solidFill>
        </a:fill>
      </a:tcStyle>
    </a:firstRow>
  </a:tblStyle>
  <a:tblStyle styleId="{22838BEF-8BB2-4498-84A7-C5851F593DF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1V>
      <a:tcStyle>
        <a:tcBdr/>
        <a:fill>
          <a:solidFill>
            <a:srgbClr val="D2DEE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AEFF7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AEFF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3.2.2018.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81A6-2AAF-4FA3-97A1-4CF32D13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6030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0C28C3C-0653-4264-8A86-06CE56724D4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18831" cy="495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9326C2-3CA8-4228-8FE8-378266ABFF7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15369" y="1"/>
            <a:ext cx="2918831" cy="495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hr-HR" smtClean="0"/>
              <a:t>3.2.2018.</a:t>
            </a:r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3BDA22E-4360-44DE-A92D-CBF0D90ABE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62AADB8-ADBC-4999-B1CE-CFEE3FAA31B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BF7E69-88C3-44C0-9887-90189E841DE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371280"/>
            <a:ext cx="2918831" cy="495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B562D7-687E-456D-9385-548005DBFE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E21033-325C-4863-ADC6-C3EDE7F01A3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6652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BA554D9-C6E6-4607-B781-A1141CD77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8C8D9A-53FE-4C30-AAD9-46683689A2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SzPct val="100000"/>
              <a:buNone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C018B6-EB72-41E6-BCA0-C3929E95866B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43D10B-5736-4330-B430-F398ABA21D12}" type="slidenum">
              <a:t>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E21033-325C-4863-ADC6-C3EDE7F01A30}" type="slidenum">
              <a:rPr lang="hr-HR" smtClean="0"/>
              <a:t>10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97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FEC2BBF-581E-4C8B-9F8F-414413884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6F39371-54E5-4C5D-9AE4-1305FD1AC3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CBAD4A-0C18-42E9-AA08-FAB7A82109BE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91EDB5-3D81-4E7C-8B20-E46D7DABC183}" type="slidenum">
              <a:t>11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6BBD596-E470-464B-9C73-ABD01ED40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19CD7EE-052E-425C-BAA6-DB3EB00DC6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094A39-1C99-4EA4-916D-91C5346F38F5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0603DB-7322-40E5-912D-33ECDAD681B8}" type="slidenum">
              <a:t>12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095006A-C4D2-42CE-BCD2-3360C6262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4941504-8466-489D-ACCD-14FEB8788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3FE85A-C234-4631-9A15-FF499DC74506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141531-95BA-4E23-AC06-A5B126AEAF1B}" type="slidenum">
              <a:t>13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92AF628-DE44-460B-BA16-20C5A66F5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DD7407-C782-4C78-9C7D-BB3EF76930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331D99-3FBF-4DF0-8D04-21C90F973EEE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A1D65A-EA23-4FC0-8672-EBEBBCB34631}" type="slidenum">
              <a:t>14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404700A-CB55-456B-928F-E13E264CA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E80BFF2-E581-44EB-8510-7D3FFCF98C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B5DF02-96A7-453A-9E9D-304D04D1D506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3B981-1A17-4279-8FC5-85960B19A557}" type="slidenum">
              <a:t>15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E21033-325C-4863-ADC6-C3EDE7F01A30}" type="slidenum">
              <a:rPr lang="hr-HR" smtClean="0"/>
              <a:t>16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569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E21033-325C-4863-ADC6-C3EDE7F01A30}" type="slidenum">
              <a:rPr lang="hr-HR" smtClean="0"/>
              <a:t>17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49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739E9E-3000-490C-BB8F-F9EA1E71C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1D5724B-3E4F-4F9C-9ED2-CCFAE7CC7F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496860-9ACA-448D-A960-57B4F305BF2E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41AA00-769A-49D1-8CCE-2FAF00776E36}" type="slidenum">
              <a:t>18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FFD6EE1-D140-4015-97FA-D7ADB403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9C55956-D48A-4C22-826F-1B44AF56C0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A39176-E57A-4583-8F55-17693F61253A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4D3673-549E-463C-B370-BBE8B8B26E4F}" type="slidenum">
              <a:t>19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E9DCD4B-B918-4846-824D-1D9899029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E39AAF9-B09E-4477-9204-DD41C194DD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0DEF9B-7E12-4A26-B4B7-FC06551D7622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B979D5-45D2-4B59-B28F-702E54FA7748}" type="slidenum">
              <a:t>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0E186B3-D20B-4952-B866-E93EA5CF7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995A49F-AB69-4A48-A3E9-1A6EF4C528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A097F2-F021-4EA5-858A-C52EB68BDE61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8E5C58-E6B0-4F9E-8BEB-7E7C40581F04}" type="slidenum">
              <a:t>20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E21033-325C-4863-ADC6-C3EDE7F01A30}" type="slidenum">
              <a:rPr lang="hr-HR" smtClean="0"/>
              <a:t>21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110D6DB-E1B9-49F3-AF83-68EAE9200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D6CBBEC-7172-40CE-BE24-5DFE778AB9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8C94D5-69FB-4CAD-9E20-BC79D0B007F6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3FAD7-0D40-4782-A408-12037BDEDBB6}" type="slidenum">
              <a:t>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B0F4FCF-05E8-4AD6-9FBF-B66DAF5D8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0D14C34-FA42-4F0B-B8E8-5F7C677CB9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5B7AA4-8032-4605-A946-F9ED442B6B43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5DE4DA-5BD1-4637-8413-75966C778FE0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D89F02B-F5FE-41F7-9B58-DE451C662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213181D-021A-4284-88A1-10FA21BCE8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B21C32-D396-4D20-BF0B-8E4921B18867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774CB4-C301-47CB-9399-890280BE0D42}" type="slidenum">
              <a:t>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E21033-325C-4863-ADC6-C3EDE7F01A30}" type="slidenum">
              <a:rPr lang="hr-HR" smtClean="0"/>
              <a:t>6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50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7B659B1-7F4A-410B-8C27-26C30C006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5E004B6-6834-416F-AE3E-A506EA48E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95CAF9-F57D-4490-A5BB-D0D2A02B9D23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1DD3F0-F119-4321-B840-C5ECC59545A7}" type="slidenum">
              <a:t>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E21033-325C-4863-ADC6-C3EDE7F01A30}" type="slidenum">
              <a:rPr lang="hr-HR" smtClean="0"/>
              <a:t>8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3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9EE3252-4D1A-4914-B835-6817651E4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C05E542-2A91-4B5F-9FF1-ECFC74F582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43D198-59F9-4B51-AD68-E68CBBEB93E2}"/>
              </a:ext>
            </a:extLst>
          </p:cNvPr>
          <p:cNvSpPr txBox="1"/>
          <p:nvPr/>
        </p:nvSpPr>
        <p:spPr>
          <a:xfrm>
            <a:off x="3815369" y="9371280"/>
            <a:ext cx="2918831" cy="495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8DDBDF-E05C-4EF1-8FFC-823671613CE8}" type="slidenum">
              <a:t>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r>
              <a:rPr lang="hr-HR" smtClean="0"/>
              <a:t>3.2.2018.</a:t>
            </a:r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58952E23-EE3A-45FB-85DF-E7158120DE48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xmlns="" id="{E2B10B4E-0E36-423C-BD42-6FC6DC8DE2D6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44DD2C4-F602-4370-8B33-142AD3D77C38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3CFA3FF-01A3-4A54-BF1B-B618B82C96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D8EFAD0-3BDF-44DB-8C68-236259ECE9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BAEDDA0-8C28-435E-A620-108DF4586F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10158956" y="1792224"/>
            <a:ext cx="990596" cy="304796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09BF146D-3999-47C8-85F6-30C570BD91AB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83AC220-9C03-4780-B74A-062D164975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8951943" y="3227837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E454BD0C-88D4-45AB-9822-7E4513031E85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2E72A95-AB41-420B-A994-AB6512684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D1ECA-561F-4FA0-B565-C6CE432B5D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2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F1489177-2D48-443A-99BF-6AAE5821B094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xmlns="" id="{5E2429DB-7610-408C-9438-9CC6DA234A60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xmlns="" id="{BBFE3C12-214B-4148-9B71-ECC53201A851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xmlns="" id="{BEDC2949-8AFC-4D23-ADE4-E81DBE69C84E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xmlns="" id="{555BC8CC-341D-439A-BE38-A699E37B7ACE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xmlns="" id="{D0997CE0-E1C4-4405-A406-E11814995B4A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xmlns="" id="{0D88BAD0-250A-43E0-B443-1DC73DC6F562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75F122DC-A831-452A-8984-FA733189112D}"/>
                </a:ext>
              </a:extLst>
            </p:cNvPr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5A3F919B-7EBE-402A-8720-9D66F9E44AE0}"/>
                </a:ext>
              </a:extLst>
            </p:cNvPr>
            <p:cNvSpPr/>
            <p:nvPr/>
          </p:nvSpPr>
          <p:spPr>
            <a:xfrm rot="10799991">
              <a:off x="459476" y="321100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67033152-12F0-4623-8B32-F2913B7EFF8C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A7BEA6A-F77B-497F-AA80-C3F7D6827D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4969928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F97724C5-1B3F-440A-A69A-9A5802F60FA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AE2E027B-BBD9-44D1-90A8-3550C6F470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536664"/>
            <a:ext cx="8825660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xmlns="" id="{D5BC052E-7B6B-4DB4-98B4-661E4695DE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ADDD55-8706-486C-87C3-7597F99A09F1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xmlns="" id="{07CEE2C0-D99F-4BB4-88C6-A9CCDB9531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xmlns="" id="{4B4A8FB2-8C84-42A2-A765-47BD0ACA3D17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xmlns="" id="{F01C3898-8B65-49F5-8158-93E1449F2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6273B-4273-40FF-A65D-98BF49C918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FAE09BA5-C1E6-41D0-B3C6-E2B6517C8596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xmlns="" id="{62E0A30B-40D4-464A-B93C-5AC038DFEEA0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xmlns="" id="{2D410296-F6AF-4D87-B69F-F957C947B851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xmlns="" id="{577BC0FE-03CF-484B-BF5D-1A8408D44CC9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xmlns="" id="{2100189D-BD1A-4F78-AD72-1CE316093359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xmlns="" id="{7314992D-DFE9-4127-806B-810FB7B44CEA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xmlns="" id="{E169D257-4866-4210-92A1-478F2E9B6EA7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C76880CD-A614-4949-84C4-788B412CAA83}"/>
                </a:ext>
              </a:extLst>
            </p:cNvPr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027E8957-0D00-44D8-9F42-A29B4413B488}"/>
                </a:ext>
              </a:extLst>
            </p:cNvPr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+- f4 0 f2"/>
                <a:gd name="f93" fmla="+- f3 0 f2"/>
                <a:gd name="f94" fmla="*/ f93 1 10000"/>
                <a:gd name="f95" fmla="*/ f92 1 7946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475EE6B-BB90-474C-B8F8-DA17C002BD11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58BFF9A-21F3-48B8-951F-6D6657353D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8797" y="1063419"/>
            <a:ext cx="8831814" cy="137298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9A21A0B6-6B55-4354-A0CA-EEF9B6068D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AB7FB08B-C250-4A2C-862D-D01F3B7E05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AE2C0-C31A-4425-8C7B-3F4DEDC9D214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F39CA45F-CF17-415B-A3C0-5969840C9F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DCBFF852-16C5-425D-8C5B-A6F8C853A849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80CA400B-5C10-4065-A590-8DCFD83233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D1A80C-0E83-416B-9547-8C2905FCC0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082735E9-3CC7-4AE6-91CB-7461741C51E2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xmlns="" id="{6787F952-1EA0-4BD3-86A3-8FB0DE3CCA85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9">
              <a:extLst>
                <a:ext uri="{FF2B5EF4-FFF2-40B4-BE49-F238E27FC236}">
                  <a16:creationId xmlns:a16="http://schemas.microsoft.com/office/drawing/2014/main" xmlns="" id="{551784B1-67F5-4B40-8905-AAB01D9D985E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xmlns="" id="{F168552D-F518-4AB2-99EC-E4897A47BEC9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7910C68B-2F9D-46AE-88E9-406CD0BE5B83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xmlns="" id="{0D032DB9-E320-4B4E-84C0-27DFB2344B0E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xmlns="" id="{3A7E9A32-4C44-4AE9-BDF6-32AB3EDB1A33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AA30C8B8-916F-455D-BFCD-572A5E92A6F6}"/>
                </a:ext>
              </a:extLst>
            </p:cNvPr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F7F58AF3-2EA7-41F5-AE77-C0F2BE0D3D32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BB2C460B-F8F4-47BC-A4AB-68C3ED9C5767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49D3942C-30C0-4199-97C9-FD117CC3738D}"/>
              </a:ext>
            </a:extLst>
          </p:cNvPr>
          <p:cNvSpPr txBox="1"/>
          <p:nvPr/>
        </p:nvSpPr>
        <p:spPr>
          <a:xfrm>
            <a:off x="881563" y="607335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B43979-2999-4C8F-8AAC-C021F03F3E9E}"/>
              </a:ext>
            </a:extLst>
          </p:cNvPr>
          <p:cNvSpPr txBox="1"/>
          <p:nvPr/>
        </p:nvSpPr>
        <p:spPr>
          <a:xfrm>
            <a:off x="9884453" y="2613784"/>
            <a:ext cx="65276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4731228-6FEF-4566-8767-82FF859E7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875" y="982129"/>
            <a:ext cx="8453902" cy="269662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3E139C7E-3406-430D-A0DB-12C755B162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31215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9AB4F2F7-FC87-4B52-83D5-5E6D23DD21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029200"/>
            <a:ext cx="9244894" cy="997857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0772A7C8-045F-4FEC-92C4-81465D41ED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108DC-F698-42BB-9197-854C86041AC1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1D4B749-39D7-4EC1-A922-7A2EC8163D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933F1D-F5C2-4ABE-9845-E8D998BEB918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190D6D95-E2E7-4C99-8D50-81A4CD68FD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A1225-59EE-4F56-9AA2-F7B6C2E995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F53A1049-CF1F-46FE-B96E-4232D3CB668F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xmlns="" id="{478EC09F-8C2F-40CB-B929-C934481CCEDD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xmlns="" id="{30F2701F-2FB8-4537-8A50-A8D74A2AAD13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xmlns="" id="{0B75EB5B-4724-4E50-A3DA-04951F89382B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xmlns="" id="{6560B61A-8AC6-4A61-A783-66B22E430FAB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xmlns="" id="{4918D008-AE55-44C6-AB74-28A4F8126787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xmlns="" id="{25C6DA78-349E-45A9-BFD3-3B61C947E106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AFE42A4A-21BC-4D23-A651-3FD253CA26EC}"/>
                </a:ext>
              </a:extLst>
            </p:cNvPr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CED5AC5E-D5D5-445C-BC41-E6EC1397E62F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5EF744C1-DDCC-4304-AD3B-91BB0685908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31E8944-1F95-4ABC-B43D-23FE80F30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09BEEE35-9A2E-4BA6-986A-BF9A81249E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024966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5C42294C-6855-4E01-A8C7-378B468518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643CED-AA4D-43F2-8C90-1364FDC39E09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97B474B4-E030-44C4-9925-260586DEC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30D51508-E635-4A20-AAE4-9E90C1D4DDD7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A9B6BA23-9AE0-4B16-AB6B-D714912DEF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5C3E9-A013-4926-969C-7F732E3B2F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E59D4-DCF0-43C2-82B9-E147CA18D0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28F0A0-BE4C-4995-8314-5151B6104E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2603497"/>
            <a:ext cx="314187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BD350A-BED3-4FEF-9B07-0F133F2FE8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179761"/>
            <a:ext cx="314187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EDC971-BACE-4F45-83D7-EDC5D5DB1E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700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BCA6F5AD-F867-4C20-9DBB-B0738A79A2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2719" y="3179761"/>
            <a:ext cx="314700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D6F34EC4-30FD-49BB-A7B8-0415E61952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88135" y="2603497"/>
            <a:ext cx="314572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AC7E0F7-A830-4A2E-BE63-40F4783255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88327" y="3179761"/>
            <a:ext cx="3145536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xmlns="" id="{BDE2C96F-6A56-411A-8882-3301DB193FDC}"/>
              </a:ext>
            </a:extLst>
          </p:cNvPr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1B5F2F61-4E0E-4001-A1A4-BD8DC6A98251}"/>
              </a:ext>
            </a:extLst>
          </p:cNvPr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6">
            <a:extLst>
              <a:ext uri="{FF2B5EF4-FFF2-40B4-BE49-F238E27FC236}">
                <a16:creationId xmlns:a16="http://schemas.microsoft.com/office/drawing/2014/main" xmlns="" id="{C6941C87-A472-4763-A1E9-853F1D9B7D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8B560-EF30-4151-A355-E61E89B7721F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xmlns="" id="{05B1D20A-4AC7-4A50-9C57-BCCBDCC21C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4E43318D-F8E1-423D-A04B-E2DB1777FC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546CF-066D-4E0D-9C97-5073409E01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B225E-F4DC-4671-8068-221BAEF643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ADB71D-F80A-4ED8-81B8-B721C5179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10818E9-0791-49BD-82FD-2D206883F2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5772CA77-F351-4634-8101-5B7DDA3BE7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4B23951A-D380-46E7-8C0D-E8A365933C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68863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9042E62-A6AE-4B69-B535-FAA8CCA071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8A7777A-2D1E-4D91-ACE6-32DB2C9A12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017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F77EBED9-90AE-46DB-92A2-95725F9712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2776" y="4532845"/>
            <a:ext cx="3051096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2010115-5508-47BD-9D78-DAC647210A0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E5D8053F-9B5A-43C4-8164-2DC37E3AC1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2776" y="5109100"/>
            <a:ext cx="3051096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42">
            <a:extLst>
              <a:ext uri="{FF2B5EF4-FFF2-40B4-BE49-F238E27FC236}">
                <a16:creationId xmlns:a16="http://schemas.microsoft.com/office/drawing/2014/main" xmlns="" id="{85F3BB2D-FB59-45FF-B43A-D0D8EDD8DDC7}"/>
              </a:ext>
            </a:extLst>
          </p:cNvPr>
          <p:cNvCxnSpPr/>
          <p:nvPr/>
        </p:nvCxnSpPr>
        <p:spPr>
          <a:xfrm>
            <a:off x="4405835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xmlns="" id="{94FF9681-5A5D-44AE-8870-A6302079A46B}"/>
              </a:ext>
            </a:extLst>
          </p:cNvPr>
          <p:cNvCxnSpPr/>
          <p:nvPr/>
        </p:nvCxnSpPr>
        <p:spPr>
          <a:xfrm>
            <a:off x="7797802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6">
            <a:extLst>
              <a:ext uri="{FF2B5EF4-FFF2-40B4-BE49-F238E27FC236}">
                <a16:creationId xmlns:a16="http://schemas.microsoft.com/office/drawing/2014/main" xmlns="" id="{600C194E-B872-42D2-9A8A-53B68AF725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6EF83A-5B49-4533-9981-D3442E102A7A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xmlns="" id="{294F48AF-33CB-4D43-AD26-152E6714F6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1112" y="6391838"/>
            <a:ext cx="3644286" cy="304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BC46C34F-6ED2-4682-B96A-15B616DAC3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9720C7-70D7-41B7-B799-99ABBF2ACB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80BAB-761D-434C-8D32-C4B4DF4FB5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A0FB34-4437-4BC9-ADB8-AEC2DCB543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4951" y="2603497"/>
            <a:ext cx="8825660" cy="34162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60DDD-E1EE-49C3-B683-9748226879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95435" y="6391838"/>
            <a:ext cx="990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F35052E5-C477-46EC-A7F0-8B4C579181F7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B15EB-BC28-49D4-AA29-AAF579135B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3F37D5-C2F6-4174-A0A0-79E9531350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E2100-6E56-4ECD-9D98-CCFA45C1E5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7E75F19C-936E-4DCC-BA83-92CBA74B94D6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xmlns="" id="{F12D723C-A559-46B0-9136-23B9B4EE4BB2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xmlns="" id="{A7EEE8C0-6DBE-4ED2-B8A6-2D835E8326EB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xmlns="" id="{A25A6C2F-6C5E-4B94-A99C-4F7F335EAAB9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xmlns="" id="{7D50EC2D-A43F-4E81-B6F4-ADE82F3E145B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xmlns="" id="{5E1A5A4D-B53C-48C3-9C42-5BA69AAA0A1B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xmlns="" id="{8F902568-A8D3-47FA-83C5-D3831A7FD3E5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83A1B353-5158-4784-B449-6A5EFBC40D4E}"/>
                </a:ext>
              </a:extLst>
            </p:cNvPr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4129538C-B430-4835-8716-CEDE58862684}"/>
                </a:ext>
              </a:extLst>
            </p:cNvPr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F4D364C-3B52-4244-BDE6-B3E42788A563}"/>
                </a:ext>
              </a:extLst>
            </p:cNvPr>
            <p:cNvSpPr/>
            <p:nvPr/>
          </p:nvSpPr>
          <p:spPr>
            <a:xfrm rot="5400013">
              <a:off x="4449237" y="2801754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6A6F385F-F0EC-4E27-B031-27B8B74E94C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Vertical Title 1">
            <a:extLst>
              <a:ext uri="{FF2B5EF4-FFF2-40B4-BE49-F238E27FC236}">
                <a16:creationId xmlns:a16="http://schemas.microsoft.com/office/drawing/2014/main" xmlns="" id="{6DA70F6C-F33F-4949-8A4F-78C6F5C9FD9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585237" y="1278468"/>
            <a:ext cx="1409968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xmlns="" id="{DCEA4FF9-2ED8-4B4E-82C8-ACF509EC07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56023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064EF3FD-4D05-410A-9439-226FFE0FB1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3107" y="6391838"/>
            <a:ext cx="992133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2664AC41-B409-43CF-9A3C-F18D1BCE80D4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99B4FD2-B6D2-4113-8C6B-4D43545DC6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F515EB4C-8204-49D4-96C2-2659D70E563B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C7E57730-F395-4818-AAAB-4E1369B415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D20ABC-D320-473A-A349-12BE478274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498EC-328C-45C3-8056-09ECFCE262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075B2C-1C84-481B-9F0E-760AD40453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8256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808E43-F8D5-4302-A71B-320696B749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B79C8-0C0D-43E5-AD4F-8C031A4E1B77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78304-F695-472F-9288-3DC870F46A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4B619-3005-4846-99D8-B6D266946A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D92FD-2999-44D2-AEDA-802FE232E3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81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171F20AA-4279-4A20-ABF5-DB3B7EDC65B5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xmlns="" id="{380C68BC-4608-4FAA-BBCF-DB53F5F2DE52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xmlns="" id="{7D5D3104-A248-49A5-B777-1357D9F84E91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xmlns="" id="{462CC87F-51A3-42AA-9AA2-8314FCF9D887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xmlns="" id="{07F720D2-DD66-44DF-85A9-98F458E99ECA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xmlns="" id="{4C771B81-AE81-4F43-80D4-6BEC3817E3F5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xmlns="" id="{1E5EE779-E3BE-4E04-8CFE-16660171DC11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8446E11B-0C6B-41C1-A40B-34AB462240D6}"/>
                </a:ext>
              </a:extLst>
            </p:cNvPr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69C2499-3EEA-4022-9174-5B2E8CD357F6}"/>
                </a:ext>
              </a:extLst>
            </p:cNvPr>
            <p:cNvSpPr/>
            <p:nvPr/>
          </p:nvSpPr>
          <p:spPr>
            <a:xfrm rot="16200004">
              <a:off x="3787248" y="2801680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280278C-4B96-415B-8BA3-7985558A1E82}"/>
                </a:ext>
              </a:extLst>
            </p:cNvPr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B9914C10-B45B-48DA-8185-A0635BB3EAAF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698873D-EA8F-4F16-80A8-C408B1F56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A06B3F0-4619-4550-A544-51F1444C2D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5563" y="2677646"/>
            <a:ext cx="3757543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DF47510D-B412-4448-8190-E2943ABBC0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93FE2-F686-4615-9F77-FF805BE45A54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880F647D-4DAB-4710-8336-0324CDFBDF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xmlns="" id="{9BEA1A6A-4E14-4236-A04B-1B84A1972CC9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2E1F76CA-D4E6-4865-A1F7-5D10246C88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C4CBF-B756-4A6B-A378-59F52134C7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D6CBF-DB5C-4C9C-AD3F-AA664D50A4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401BB-3312-4DE0-9EB0-44558EACB0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6ED5F1-5787-4E75-B52A-F3964171480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9233CD-FE5C-4642-A93A-602F9D2875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7F6F1-C45F-4E1B-AC11-B034E8DB5EB3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1AD043-3715-4863-BA0C-44652A425F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1E2F8-E729-40F9-B2C8-42EADB784D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F6D079-6356-4ECD-A0D4-C40EE88251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84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FFAF8-D15E-4C62-B0C6-9C0B9C3CCD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03CDB-D88B-46DA-A24C-973FDE80B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404CD2-7D12-46B9-8D03-EC3AA4143C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A73ADF-0CE1-411E-A246-9FB0FD36E7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D8B19C-415B-4B81-92E5-5B5306820DF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26C256-3E68-44B2-8C1B-EFF8F638FB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DF3BD-5CAF-49EE-A46C-C57554B5F31A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586B89-61D1-459D-A685-90E0241950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C8F95F-B1AF-412F-860A-4E4B30324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25C71-8F58-4DD4-B959-FC60B6C786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4DDB8-7771-498E-8D55-4AAAA512AC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4D761C-A41D-4EB8-9650-C00561A45C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325AA-147B-40CD-B06A-7EBACB0B5A7C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42ADCF-72F2-4DB0-AA07-A819E75A6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A4C58-95B3-408C-821A-84BD509A90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0DF999-C677-4CDE-BE75-CBFE27A407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054963-18E3-458D-B10D-0687AC58F5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3CE30-8E0C-4FC9-B2F0-A57456057275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CFCF6A-E708-4BEF-8355-15B66085D1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D76BCFA-0269-4838-91D3-69DA15335879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C7B8C30-EC83-4DE2-8943-6047CE4B6A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907F86-0C32-4CD7-8A86-66106637D6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1D4B1F30-525A-400D-B848-DC728BDB2656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xmlns="" id="{8A11671D-0F7A-4431-BCF3-BE3A9815EFE1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xmlns="" id="{CDDFFF6A-2DE3-4759-8C96-93A94DA246CB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8">
              <a:extLst>
                <a:ext uri="{FF2B5EF4-FFF2-40B4-BE49-F238E27FC236}">
                  <a16:creationId xmlns:a16="http://schemas.microsoft.com/office/drawing/2014/main" xmlns="" id="{3AC83863-B9E3-4094-A428-F9C7E4CF342E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xmlns="" id="{98003C97-8F1F-4CBB-BF9F-43F06F6EF7C9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0">
              <a:extLst>
                <a:ext uri="{FF2B5EF4-FFF2-40B4-BE49-F238E27FC236}">
                  <a16:creationId xmlns:a16="http://schemas.microsoft.com/office/drawing/2014/main" xmlns="" id="{870E3D7E-C098-4F0F-8FAF-6C182D82D279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xmlns="" id="{5EF18286-9DA4-4A55-B320-C75122F9391D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xmlns="" id="{560CB653-CCDB-477D-9A69-F96FF20CDF94}"/>
                </a:ext>
              </a:extLst>
            </p:cNvPr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93354020-8F16-49DA-9754-C911D6F5E5FB}"/>
                </a:ext>
              </a:extLst>
            </p:cNvPr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85C694B8-5ED2-4463-AB44-8FD0F7E3E2A9}"/>
                </a:ext>
              </a:extLst>
            </p:cNvPr>
            <p:cNvSpPr/>
            <p:nvPr/>
          </p:nvSpPr>
          <p:spPr>
            <a:xfrm rot="16200004">
              <a:off x="2229375" y="2801680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D80E4867-6D71-4E83-953C-6C41E6211F0A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B56D92A-BDF1-4348-A13D-8DB55555C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53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8E9AB74-A0D8-46B5-B3D4-1012E25AF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A8B5714-3B5A-4098-8F5F-289CF31FCA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2793153" cy="2895603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xmlns="" id="{7943189D-0319-4366-A57E-3E0B517B95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C933A9-A85D-4F8E-B432-6D0FABA3CA0B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xmlns="" id="{2563FDC0-B322-4989-9A4D-C3AF9FB65F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F10C9A54-411B-4B6A-BA91-69879C3B01E7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8EFD6A0E-3614-48FF-B90D-99A1742F0A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E3339-B285-4DF9-91B9-EC33EF038B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D109ADEC-37AB-4F0B-B798-55881F91B5EA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xmlns="" id="{AA901173-BC4E-40C2-A286-C3C3B287208A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xmlns="" id="{7C4D11F6-CCD2-4345-B626-73304E2F802E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xmlns="" id="{9E8D5378-4314-429C-AA28-85117CAF72E6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xmlns="" id="{11D947AD-1D39-438C-8E46-A2D4AE42B72B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xmlns="" id="{4F6DE257-99B2-42E3-B421-CFDF75ADF674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xmlns="" id="{27D52697-675E-499D-A3B3-834B92428FB6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xmlns="" id="{F1AC7B7A-A364-4736-A60A-946E623715DC}"/>
                </a:ext>
              </a:extLst>
            </p:cNvPr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58AFA450-0222-4E6C-9B4A-47491D3E57B4}"/>
                </a:ext>
              </a:extLst>
            </p:cNvPr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FCB898E-3FFC-42ED-A679-78483655A251}"/>
                </a:ext>
              </a:extLst>
            </p:cNvPr>
            <p:cNvSpPr/>
            <p:nvPr/>
          </p:nvSpPr>
          <p:spPr>
            <a:xfrm rot="16200004">
              <a:off x="3295438" y="2801680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9D5250D9-F0F0-4462-BAC8-14E781F2724D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3C32A45-9E8F-4844-8C49-53F1A34D2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693331"/>
            <a:ext cx="3865132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C9B80537-643E-4A56-97E8-DBBA66E4816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50FB46-431C-4D51-8403-F45D08C9FB6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xmlns="" id="{A17D034A-8E63-4DE9-9154-AC77A79F73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2197-D659-4B90-83D8-EAAD16E12D7E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xmlns="" id="{C03C6D7A-7E85-461B-BCF9-959994B17F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A7098E66-E803-4DAB-A7F4-0997FBD7D613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A74DAE1B-C232-4D7C-98DE-94B2603E56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CBEA5B-306C-4184-8A7A-EC56AC0BC7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9AC5B85F-13D3-47F1-81C9-39E417EC15C0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xmlns="" id="{E24A3D38-1EE7-4121-8A10-66DAADA8F403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xmlns="" id="{E7FAE0A2-FDC4-4202-9385-CFEDACC1F77C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xmlns="" id="{34716165-E433-449D-B85D-D9794FD881A6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xmlns="" id="{62F2C3A6-C2FD-487E-AF71-3247966E38E0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xmlns="" id="{1B2EBB3E-D4D3-4427-AF32-451937BD5BE4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xmlns="" id="{D1756AC8-D251-420F-98B6-925B8B5D8C82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882988DE-DAF5-457E-8B54-1E175D2C6585}"/>
                </a:ext>
              </a:extLst>
            </p:cNvPr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5D9E4798-04BE-4332-BA22-7DF3DE0DDEC1}"/>
                </a:ext>
              </a:extLst>
            </p:cNvPr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0BF61CD-766F-4122-A520-8D2513DE18B7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24EBC58B-E138-466D-8D2E-8655EE061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60A1FE8-BA4F-4968-9C0A-650934789D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0FF3BACD-3498-4F60-9EBF-732A0D06823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653107" y="6391838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1C63DF3B-C7D2-4316-83DB-DB121C15203F}" type="datetime1">
              <a:rPr lang="en-US"/>
              <a:pPr lvl="0"/>
              <a:t>2/2/2018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811FB66-339B-4DB9-93ED-ABEC256487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61112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890683B0-6D92-452B-B59D-C23B8BBC596E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D5B25CAB-7F82-40AB-8D2E-26E86F7A4AC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5BE43068-B9E6-43F0-8DDB-C3BB13C50B6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F4802-5B6F-4817-87A1-D33A15B7690E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/>
              <a:t>BKT depresije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FB1E53-D67D-47A2-A486-13C9B00311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hr-HR"/>
          </a:p>
          <a:p>
            <a:pPr lvl="0"/>
            <a:r>
              <a:rPr lang="hr-HR"/>
              <a:t>ivana BUBANJ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4795B2D-505D-45A4-AF22-DB5C2445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33" y="893615"/>
            <a:ext cx="3530278" cy="50707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6078F-AAC2-47A7-8D31-3CF44639D6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ISHOD TRETMANA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3CDBD-1B94-4C03-ABB4-005B7E9546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68813"/>
            <a:ext cx="8825660" cy="3416298"/>
          </a:xfrm>
        </p:spPr>
        <p:txBody>
          <a:bodyPr/>
          <a:lstStyle/>
          <a:p>
            <a:pPr lvl="0"/>
            <a:r>
              <a:rPr lang="hr-HR"/>
              <a:t>KBT jednaka ili superiorna liječenju antidepresivima (Butler, Chapman, Forman i Beck, 2006.; Williams, Watts, MacLeod i Mathews, 1997.)</a:t>
            </a:r>
          </a:p>
          <a:p>
            <a:pPr lvl="0"/>
            <a:r>
              <a:rPr lang="hr-HR"/>
              <a:t>Većina pacijenata zadržava poboljšanje i 12 mjeseci kasnije</a:t>
            </a:r>
          </a:p>
          <a:p>
            <a:pPr lvl="0"/>
            <a:r>
              <a:rPr lang="hr-HR"/>
              <a:t>KBT jednako učinkovita kao i lijekovi u tretmanu umjerene i teške depresije (DeRubeis i sur., 2005.)</a:t>
            </a:r>
          </a:p>
          <a:p>
            <a:pPr lvl="0"/>
            <a:r>
              <a:rPr lang="hr-HR"/>
              <a:t>Podjednaka učinkovitost svih vrsta tretmana depresije (Cuijpers, van Straten, Anderson i van Oppen, 2008.)</a:t>
            </a:r>
          </a:p>
          <a:p>
            <a:pPr lvl="0"/>
            <a:r>
              <a:rPr lang="hr-HR"/>
              <a:t>Depresija otporna na tretman – elektrokonvulzivni tretman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9855C-8A86-49CF-BFA6-85EEBBF891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OPĆI PLAN TRETMANA DEPRESIJE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CD6D7-83B5-45E3-A2D7-6A0CC8E46B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9168" y="2304662"/>
            <a:ext cx="10823505" cy="4133462"/>
          </a:xfrm>
        </p:spPr>
        <p:txBody>
          <a:bodyPr/>
          <a:lstStyle/>
          <a:p>
            <a:pPr lvl="0"/>
            <a:r>
              <a:rPr lang="hr-HR"/>
              <a:t>Procjena:  testovi i klinički intervju </a:t>
            </a:r>
          </a:p>
          <a:p>
            <a:pPr marL="0" lvl="0" indent="0">
              <a:buNone/>
            </a:pPr>
            <a:r>
              <a:rPr lang="hr-HR"/>
              <a:t>                        evaluacija rizika od samoubojstva</a:t>
            </a:r>
          </a:p>
          <a:p>
            <a:pPr marL="0" lvl="0" indent="0">
              <a:buNone/>
            </a:pPr>
            <a:r>
              <a:rPr lang="hr-HR"/>
              <a:t>                        razmatranje lijekova</a:t>
            </a:r>
          </a:p>
          <a:p>
            <a:pPr lvl="0"/>
            <a:r>
              <a:rPr lang="hr-HR"/>
              <a:t>Upoznavanje s tretmanom – psihoedukacija                                          za depresiju i većinu</a:t>
            </a:r>
          </a:p>
          <a:p>
            <a:pPr lvl="0"/>
            <a:r>
              <a:rPr lang="hr-HR"/>
              <a:t>Utvrđivanje ciljeva                                                                                   emocionalnih problema</a:t>
            </a:r>
          </a:p>
          <a:p>
            <a:pPr lvl="0"/>
            <a:r>
              <a:rPr lang="hr-HR"/>
              <a:t>Bihevioralna aktivacija i druge bihevioralne intervencije                      potrebno je između</a:t>
            </a:r>
          </a:p>
          <a:p>
            <a:pPr lvl="0"/>
            <a:r>
              <a:rPr lang="hr-HR"/>
              <a:t>Kognitivne intervencije                                                                           4 i 25 susreta (Leahy 18)</a:t>
            </a:r>
          </a:p>
          <a:p>
            <a:pPr lvl="0"/>
            <a:r>
              <a:rPr lang="hr-HR"/>
              <a:t>Cijepljenje protiv budućih depresivnih epizoda</a:t>
            </a:r>
          </a:p>
          <a:p>
            <a:pPr lvl="0"/>
            <a:r>
              <a:rPr lang="hr-HR"/>
              <a:t>Prorjeđivanje terapije</a:t>
            </a:r>
          </a:p>
          <a:p>
            <a:pPr lvl="0"/>
            <a:r>
              <a:rPr lang="hr-HR"/>
              <a:t>Tretman ojačavanja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AA676-C48A-4324-B0C0-5C77967F79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EVALUACIJA RIZIKA OD SAMOUBOJSTVA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39911A-DA6A-42D1-BAF5-9931111921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0385" y="2258010"/>
            <a:ext cx="11016224" cy="3948397"/>
          </a:xfrm>
        </p:spPr>
        <p:txBody>
          <a:bodyPr/>
          <a:lstStyle/>
          <a:p>
            <a:pPr lvl="0"/>
            <a:r>
              <a:rPr lang="hr-HR"/>
              <a:t>Pitati za prisutnost trenutačnih ili prošli suicidalnih misli i ponašanja (uključujući i pasivna suicidalna ponašanja – neuzimanje lijekova, izlaganje opasnom prometu, opasna vožnja,...)</a:t>
            </a:r>
          </a:p>
          <a:p>
            <a:pPr lvl="0"/>
            <a:r>
              <a:rPr lang="hr-HR"/>
              <a:t>Prediktori: prijašnja povijest samoozljeđivanja, prethodni pokušaji, nedostatk „pripadnosti”, pretjerana upotreba alkohola ili droga, kronična bolest, starija dob, nedavni gubici, očaj,prisutnost poremećaja raspoloženja,...</a:t>
            </a:r>
          </a:p>
          <a:p>
            <a:pPr lvl="0"/>
            <a:r>
              <a:rPr lang="hr-HR"/>
              <a:t>Ugovor o nepokušavanju samoubojstva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88FF93B-D75C-4EE1-94B0-9439D0A0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81" y="3589175"/>
            <a:ext cx="4640580" cy="2895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74496C1-60A5-4D8A-9D35-D6F44F41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3" y="6191813"/>
            <a:ext cx="4251959" cy="228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E46EE-99FA-4134-8105-2523C3BAD5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UTVRĐIVANJE CILJEVA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CF4FA3-CC5D-4CE0-B56D-3123331995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304918"/>
            <a:ext cx="11560631" cy="4002575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hr-HR"/>
              <a:t>Kratkoročni: povećanje bihevioralne aktivnosti </a:t>
            </a:r>
            <a:r>
              <a:rPr lang="hr-HR" sz="1400" i="1"/>
              <a:t>(npr.postupno povećati svakodnevno hodanje od 10 min. dnevno    do 30 min)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          druženje s prijateljima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          povećanje tjelesnog vježbanja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          završavanje posla...</a:t>
            </a:r>
          </a:p>
          <a:p>
            <a:pPr lvl="0">
              <a:lnSpc>
                <a:spcPct val="90000"/>
              </a:lnSpc>
            </a:pPr>
            <a:r>
              <a:rPr lang="hr-HR"/>
              <a:t>Dugoročni: pohađanje tečajeva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         dobivanje potvrda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         gubitak tjelesne težine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         promjena posla...</a:t>
            </a:r>
          </a:p>
          <a:p>
            <a:pPr lvl="0">
              <a:lnSpc>
                <a:spcPct val="90000"/>
              </a:lnSpc>
            </a:pPr>
            <a:r>
              <a:rPr lang="hr-HR"/>
              <a:t>Dublji: bolji supružnik/partner/prijatelj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/>
              <a:t>                 razvoj karakternih snaga...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2777BE0-6504-4DAB-AD99-C737AC32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228" y="2980413"/>
            <a:ext cx="2907353" cy="28211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4F87F-BA19-485E-890D-8C7347B416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BIHEVIORALNA AKTIVACIJA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9F7EE-4BEF-44D4-A9F3-1593BD9C9D0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Dnevnik aktivnosti</a:t>
            </a:r>
          </a:p>
          <a:p>
            <a:pPr lvl="0"/>
            <a:r>
              <a:rPr lang="hr-HR"/>
              <a:t>Tjelesno kretanje!</a:t>
            </a:r>
          </a:p>
          <a:p>
            <a:pPr lvl="0"/>
            <a:r>
              <a:rPr lang="hr-HR"/>
              <a:t>Planiranje aktivnosti (uz listu aktivnosti koje podižu raspoloženje)</a:t>
            </a:r>
          </a:p>
          <a:p>
            <a:pPr lvl="0"/>
            <a:r>
              <a:rPr lang="hr-HR"/>
              <a:t>Pregled aktivnosti koje su nekada pružale užitak i poticanje uključivanja</a:t>
            </a:r>
          </a:p>
          <a:p>
            <a:pPr lvl="0"/>
            <a:r>
              <a:rPr lang="hr-HR"/>
              <a:t>Postupni zadaci</a:t>
            </a:r>
          </a:p>
          <a:p>
            <a:pPr lvl="0"/>
            <a:r>
              <a:rPr lang="hr-HR"/>
              <a:t>Trening asertivnosti</a:t>
            </a:r>
          </a:p>
          <a:p>
            <a:pPr lvl="0"/>
            <a:r>
              <a:rPr lang="hr-HR"/>
              <a:t>Trening rješavanja problema</a:t>
            </a:r>
          </a:p>
          <a:p>
            <a:pPr lvl="0"/>
            <a:r>
              <a:rPr lang="hr-HR"/>
              <a:t>Trening komunikacijskih vještina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D2BD08D-2D59-428B-A55A-21585ABC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484" y="4104055"/>
            <a:ext cx="2534561" cy="26618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8CEEC-9EC8-40FB-A7BD-E99AF20419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KOGNITIVNE INTERVENCIJE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8FB4AE-B0DD-4B08-ACD1-E0D7CF6DDB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313989"/>
            <a:ext cx="10041785" cy="4450704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r-HR" sz="1700" dirty="0"/>
              <a:t>Obučavanje pacijenta o različitim vrstama kognitivnih distorzija</a:t>
            </a:r>
          </a:p>
          <a:p>
            <a:pPr lvl="0">
              <a:lnSpc>
                <a:spcPct val="80000"/>
              </a:lnSpc>
            </a:pPr>
            <a:r>
              <a:rPr lang="hr-HR" sz="1700" dirty="0"/>
              <a:t>Kategorizacija NAM-i, utvrđivanje posredujućih i bazičnih vjerovanja</a:t>
            </a:r>
          </a:p>
          <a:p>
            <a:pPr lvl="0">
              <a:lnSpc>
                <a:spcPct val="80000"/>
              </a:lnSpc>
            </a:pPr>
            <a:r>
              <a:rPr lang="hr-HR" sz="1700" dirty="0"/>
              <a:t>Kognitivne tehnike: razlikovanje misli, osjećaja i stvarnosti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opažanje AM-i i identificiranje NAM-i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istraživanje cijene i dobiti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istraživanje dokaza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definiranje pojmova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tehnike silazne strelice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identificiranje i dovođenje u pitanje disfuncionalnih pretpostavki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dvostruki standardi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djelovanje suprotno misli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 dirty="0"/>
              <a:t>                                        trening promjene atribucija...</a:t>
            </a:r>
          </a:p>
          <a:p>
            <a:pPr lvl="0">
              <a:lnSpc>
                <a:spcPct val="80000"/>
              </a:lnSpc>
            </a:pPr>
            <a:r>
              <a:rPr lang="hr-HR" sz="1700" dirty="0"/>
              <a:t>Razne druge kognitivne intervencije za rad na NAM i posredujućim i bazičnim vjerovanjima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xmlns="" id="{7DB5C4B2-C4FD-4BBE-AB40-EE4F1A61B0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9778" y="235714"/>
          <a:ext cx="9207568" cy="63865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3784">
                  <a:extLst>
                    <a:ext uri="{9D8B030D-6E8A-4147-A177-3AD203B41FA5}">
                      <a16:colId xmlns:a16="http://schemas.microsoft.com/office/drawing/2014/main" xmlns="" val="1014005348"/>
                    </a:ext>
                  </a:extLst>
                </a:gridCol>
                <a:gridCol w="4603784">
                  <a:extLst>
                    <a:ext uri="{9D8B030D-6E8A-4147-A177-3AD203B41FA5}">
                      <a16:colId xmlns:a16="http://schemas.microsoft.com/office/drawing/2014/main" xmlns="" val="1526325524"/>
                    </a:ext>
                  </a:extLst>
                </a:gridCol>
              </a:tblGrid>
              <a:tr h="749469">
                <a:tc>
                  <a:txBody>
                    <a:bodyPr/>
                    <a:lstStyle/>
                    <a:p>
                      <a:pPr lvl="0" algn="ctr"/>
                      <a:r>
                        <a:rPr lang="hr-HR" sz="2000"/>
                        <a:t>CILJEVI TRETMANA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 sz="2000"/>
                        <a:t>INTERVENCIJE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776768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Eliminiranje misli o samoubojstvu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Kognitivno restrukturiranje, uklanjanje pristupa sredstvima, sklapanje ugovora o kontaktiranju terapeuta, razvoj strategija suočavanja sa suicidalnim impulsima, razvoj kratkoročnih i dugoročnih ciljeva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327151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Umanjivanje beznađa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Ispitivanje razloga za beznađe, ispitivanje dokaza za i protiv toga, bihevioralni eksperiment, raspored aktivnosti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008254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Uključivanje u jednu ugodnu aktivnost dnevno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Planiranje potkrijepljenja, raspored aktivnosti, postupni zadaci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210040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Smanjivanje NAM-i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Kognitivno restrukturiranje, distrakcije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5552684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Spavanje 7-8 sati noću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Relaksacija, plan tretman za insomniju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0969484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Smanjivanje ruminiranja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Intervencije antiruminiranja, tehnike metakognitivne terapija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6553930"/>
                  </a:ext>
                </a:extLst>
              </a:tr>
              <a:tr h="749469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Uključivanje u jedno asertivno ponašanje dnevno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Trening asertivnosti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3055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xmlns="" id="{15604F03-FE8F-4F59-83C3-AEB70F2B23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6981" y="559557"/>
          <a:ext cx="8951334" cy="534978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75667">
                  <a:extLst>
                    <a:ext uri="{9D8B030D-6E8A-4147-A177-3AD203B41FA5}">
                      <a16:colId xmlns:a16="http://schemas.microsoft.com/office/drawing/2014/main" xmlns="" val="4095830748"/>
                    </a:ext>
                  </a:extLst>
                </a:gridCol>
                <a:gridCol w="4475667">
                  <a:extLst>
                    <a:ext uri="{9D8B030D-6E8A-4147-A177-3AD203B41FA5}">
                      <a16:colId xmlns:a16="http://schemas.microsoft.com/office/drawing/2014/main" xmlns="" val="1190793319"/>
                    </a:ext>
                  </a:extLst>
                </a:gridCol>
              </a:tblGrid>
              <a:tr h="754471">
                <a:tc>
                  <a:txBody>
                    <a:bodyPr/>
                    <a:lstStyle/>
                    <a:p>
                      <a:pPr lvl="0" algn="ctr"/>
                      <a:r>
                        <a:rPr lang="hr-HR" sz="2000"/>
                        <a:t>CILJEVI TRETMANA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 sz="2000"/>
                        <a:t>INTERVENCIJE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177781"/>
                  </a:ext>
                </a:extLst>
              </a:tr>
              <a:tr h="754471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Povećanje socijialnih kontakata (3 tjedno)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/>
                        <a:t>Trening socijalnih vještina, planiranje potkrjepljenja, raspored aktivnosti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081427"/>
                  </a:ext>
                </a:extLst>
              </a:tr>
              <a:tr h="754471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Povećanje samopotkrjepljenja za pozitivna ponašanja (jedno dnevno)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Planiranje potkrjepljenja, samopotkrjepljenje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287164"/>
                  </a:ext>
                </a:extLst>
              </a:tr>
              <a:tr h="754471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Promjena posredujućih vjerovanja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Kognitivno restrukturiranje, bihevioralni eksperiment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638324"/>
                  </a:ext>
                </a:extLst>
              </a:tr>
              <a:tr h="754471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Promjena bazičnih vjerovanja o bezvrijednosti (ili drugih vjerovanja)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Kognitivno restrukturiranje, razvojna analiza, rad na vjerovanjima, tehnika prazne stolice, pisanje pisama izvoru vjerovanja, razvoj adaptivnih vjerovanja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232510"/>
                  </a:ext>
                </a:extLst>
              </a:tr>
              <a:tr h="754471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Uklanjanje većine ili svih depresivnih simptoma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Sve od navedenog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225972"/>
                  </a:ext>
                </a:extLst>
              </a:tr>
              <a:tr h="754471"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Stjecanje vještina prevencije recidiva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600"/>
                        <a:t>Ponavljanje i uvježbavanje tehnika  po potrebi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545882"/>
                  </a:ext>
                </a:extLst>
              </a:tr>
            </a:tbl>
          </a:graphicData>
        </a:graphic>
      </p:graphicFrame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2DD61D12-25E3-4A7E-B4F1-CEA02853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65" y="6102266"/>
            <a:ext cx="7297634" cy="3923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019D7-FEBE-4BE0-94AA-921FC2A677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CIJEPLJENJE PROTIV BUDUĆIH DEPRESIVNIH EPIZODA I PRORJEĐIVANJE TERAPIJE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130EA-3B48-4592-8792-48EF09318A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9593912" cy="3416298"/>
          </a:xfrm>
        </p:spPr>
        <p:txBody>
          <a:bodyPr/>
          <a:lstStyle/>
          <a:p>
            <a:pPr lvl="0"/>
            <a:r>
              <a:rPr lang="hr-HR"/>
              <a:t>Mogućnost tretmana održavanja s antidepresivima</a:t>
            </a:r>
          </a:p>
          <a:p>
            <a:pPr lvl="0"/>
            <a:r>
              <a:rPr lang="hr-HR"/>
              <a:t>Pripreme za buduće epizode – pregled precipitirajućih faktora</a:t>
            </a:r>
          </a:p>
          <a:p>
            <a:pPr lvl="0"/>
            <a:r>
              <a:rPr lang="hr-HR"/>
              <a:t>Psihoedukacija (pregled opisa tipičnih znakova depresije) i razvoj kognitivnih i bihevioralnih strategija za svaki skup simptoma</a:t>
            </a:r>
          </a:p>
          <a:p>
            <a:pPr lvl="0"/>
            <a:endParaRPr lang="hr-HR"/>
          </a:p>
          <a:p>
            <a:pPr lvl="0"/>
            <a:r>
              <a:rPr lang="hr-HR"/>
              <a:t>Poželjno je prorijeđivati terapije, a ne nagli prekid</a:t>
            </a:r>
          </a:p>
          <a:p>
            <a:pPr lvl="0"/>
            <a:r>
              <a:rPr lang="hr-HR"/>
              <a:t>Poticati da si pacijent i dalje zadaje domaće zadaće i </a:t>
            </a:r>
          </a:p>
          <a:p>
            <a:pPr marL="0" lvl="0" indent="0">
              <a:buNone/>
            </a:pPr>
            <a:r>
              <a:rPr lang="hr-HR"/>
              <a:t>      izvodi ih – dobar prediktor održavanja poboljšanja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FCC85F0-699C-4639-BF2D-C56E0CFF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817" y="4013575"/>
            <a:ext cx="2963698" cy="2347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97BCA-B1EF-4473-B636-6244F54DFE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TRETMAN OJAČAVANJA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9C71E-3E3A-46EE-AA9A-A9B5B0BC3C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9892491" cy="3416298"/>
          </a:xfrm>
        </p:spPr>
        <p:txBody>
          <a:bodyPr/>
          <a:lstStyle/>
          <a:p>
            <a:pPr lvl="0"/>
            <a:r>
              <a:rPr lang="hr-HR" dirty="0"/>
              <a:t>Pacijenti s ponavljajućim epizodama velikog depresivnog poremećaja - veliki rizik od budućih epizoda (čak i nakon uspješnog tretmana)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Ojačavanje: 1) kontinuirani tretman s antidepresivima</a:t>
            </a:r>
          </a:p>
          <a:p>
            <a:pPr marL="0" lvl="0" indent="0">
              <a:buNone/>
            </a:pPr>
            <a:r>
              <a:rPr lang="hr-HR" dirty="0"/>
              <a:t>                            2) periodički raspoređene seanse osnaživanja KBT-a</a:t>
            </a:r>
          </a:p>
          <a:p>
            <a:pPr marL="0" lvl="0" indent="0">
              <a:buNone/>
            </a:pPr>
            <a:r>
              <a:rPr lang="hr-HR" dirty="0"/>
              <a:t>                            3) kognitivna terapija zasnovana na mindfulnessu (MBCT) 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dirty="0"/>
              <a:t>MBCT pokazao se izvrsnim u smanjivanju vjerojatnosti ponovnog javljanja depresivne epizode, osobito za ljude koji su imali 3 i više depresivnih epizoda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xmlns="" id="{49B30D2E-3F20-402E-A49F-92BC3E1B11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1016" y="1447175"/>
          <a:ext cx="9807378" cy="4389120"/>
        </p:xfrm>
        <a:graphic>
          <a:graphicData uri="http://schemas.openxmlformats.org/drawingml/2006/table">
            <a:tbl>
              <a:tblPr firstRow="1" bandRow="1">
                <a:effectLst/>
                <a:tableStyleId>{22838BEF-8BB2-4498-84A7-C5851F593DF1}</a:tableStyleId>
              </a:tblPr>
              <a:tblGrid>
                <a:gridCol w="4903689">
                  <a:extLst>
                    <a:ext uri="{9D8B030D-6E8A-4147-A177-3AD203B41FA5}">
                      <a16:colId xmlns:a16="http://schemas.microsoft.com/office/drawing/2014/main" xmlns="" val="716421889"/>
                    </a:ext>
                  </a:extLst>
                </a:gridCol>
                <a:gridCol w="4903689">
                  <a:extLst>
                    <a:ext uri="{9D8B030D-6E8A-4147-A177-3AD203B41FA5}">
                      <a16:colId xmlns:a16="http://schemas.microsoft.com/office/drawing/2014/main" xmlns="" val="1595598519"/>
                    </a:ext>
                  </a:extLst>
                </a:gridCol>
              </a:tblGrid>
              <a:tr h="1786783">
                <a:tc>
                  <a:txBody>
                    <a:bodyPr/>
                    <a:lstStyle/>
                    <a:p>
                      <a:pPr lvl="0" algn="ctr"/>
                      <a:r>
                        <a:rPr lang="hr-HR" b="1">
                          <a:solidFill>
                            <a:srgbClr val="000000"/>
                          </a:solidFill>
                        </a:rPr>
                        <a:t>AFEKTIVNI SIMPTOMI</a:t>
                      </a:r>
                      <a:endParaRPr lang="hr-HR" b="0">
                        <a:solidFill>
                          <a:srgbClr val="000000"/>
                        </a:solidFill>
                      </a:endParaRPr>
                    </a:p>
                    <a:p>
                      <a:pPr lvl="0" algn="ctr"/>
                      <a:endParaRPr lang="hr-HR" sz="1600" b="1">
                        <a:solidFill>
                          <a:srgbClr val="000000"/>
                        </a:solidFill>
                      </a:endParaRPr>
                    </a:p>
                    <a:p>
                      <a:pPr lvl="0" algn="ctr"/>
                      <a:r>
                        <a:rPr lang="hr-HR" sz="1600" b="1">
                          <a:solidFill>
                            <a:srgbClr val="000000"/>
                          </a:solidFill>
                        </a:rPr>
                        <a:t>Depresivno raspoložnje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Razdražljivo raspoloženje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Anhedonija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Niska motivacija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 b="1">
                          <a:solidFill>
                            <a:srgbClr val="000000"/>
                          </a:solidFill>
                        </a:rPr>
                        <a:t>KOGNITIVNI SIMPTOMI</a:t>
                      </a:r>
                      <a:endParaRPr lang="hr-HR" b="0">
                        <a:solidFill>
                          <a:srgbClr val="000000"/>
                        </a:solidFill>
                      </a:endParaRP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Osjećaj bezvrijednosti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Pretjerana krivnja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Ruminiranje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Pesimizam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Beznađe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Otežena koncentracija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Teškoće u donošenju odluka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553102"/>
                  </a:ext>
                </a:extLst>
              </a:tr>
              <a:tr h="1786783">
                <a:tc>
                  <a:txBody>
                    <a:bodyPr/>
                    <a:lstStyle/>
                    <a:p>
                      <a:pPr lvl="0" algn="ctr"/>
                      <a:r>
                        <a:rPr lang="hr-HR" b="1">
                          <a:solidFill>
                            <a:srgbClr val="000000"/>
                          </a:solidFill>
                        </a:rPr>
                        <a:t>VEGETATIVNI SIMPTOMI</a:t>
                      </a:r>
                    </a:p>
                    <a:p>
                      <a:pPr lvl="0" algn="ctr"/>
                      <a:r>
                        <a:rPr lang="hr-HR" sz="1600" b="1">
                          <a:solidFill>
                            <a:srgbClr val="000000"/>
                          </a:solidFill>
                        </a:rPr>
                        <a:t>Nedostatak ili smanjenje interesa za uobičajene aktivnosti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Gubitak apetita ili povećani apetit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Gubitak ili dobitak tjelesne težine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Insomnija ili hipersomnija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Psihomotorno uzbuđenje ili retardacija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Umor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Niska energija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 b="1">
                          <a:solidFill>
                            <a:srgbClr val="000000"/>
                          </a:solidFill>
                        </a:rPr>
                        <a:t>DRUGI SIMPTOMI</a:t>
                      </a:r>
                    </a:p>
                    <a:p>
                      <a:pPr lvl="0" algn="ctr"/>
                      <a:endParaRPr lang="hr-HR" b="0">
                        <a:solidFill>
                          <a:srgbClr val="000000"/>
                        </a:solidFill>
                      </a:endParaRP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Suicidalne misli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Misli o smrti</a:t>
                      </a:r>
                    </a:p>
                    <a:p>
                      <a:pPr lvl="0" algn="ctr"/>
                      <a:r>
                        <a:rPr lang="hr-HR" sz="1600" b="0">
                          <a:solidFill>
                            <a:srgbClr val="000000"/>
                          </a:solidFill>
                        </a:rPr>
                        <a:t>Ranije deprresivne epizode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86745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9C8ED1A1-9F18-42B1-82E8-7A70EFF78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7748" y="662382"/>
            <a:ext cx="8761415" cy="706968"/>
          </a:xfrm>
        </p:spPr>
        <p:txBody>
          <a:bodyPr/>
          <a:lstStyle/>
          <a:p>
            <a:pPr lvl="0"/>
            <a:r>
              <a:rPr lang="hr-HR" sz="2800"/>
              <a:t>VELIKI DEPRESIVNI POREMEĆAJ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2A2FBD60-26B0-4D03-BC77-FC2152048B7B}"/>
              </a:ext>
            </a:extLst>
          </p:cNvPr>
          <p:cNvSpPr txBox="1"/>
          <p:nvPr/>
        </p:nvSpPr>
        <p:spPr>
          <a:xfrm>
            <a:off x="290751" y="5914119"/>
            <a:ext cx="1143972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Prema DSM-IV simptomi (5 ili više) moraju biti prisutni gotovo svaki dan tijekom dva tjedna i moraju značajno ometati pacijentovo funkcioniranje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01FC8-1D31-4FA6-9064-845CBDCF1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/>
          <a:p>
            <a:pPr lvl="0"/>
            <a:r>
              <a:rPr lang="hr-HR" sz="2800"/>
              <a:t>OTKRIVANJE I OTKLANJANJE PROBLEMA U TERAPIJI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0CC98E-FA4C-458B-ABA7-A4B60CC64A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9769" y="2370234"/>
            <a:ext cx="10032449" cy="400257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r-HR" sz="1500" dirty="0"/>
              <a:t>Deficiti u rješavanju problema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Bazično održavanje zdravlja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Insomnija/hipersomnija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Loša komunikacija i socijalne vještine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Neslaganje u braku ili odnosu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Beznađe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Samokritičnost zbog depresije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Neizvršavanje domaćih zadaća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Opća samokritičnost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Nedostatak motivacije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Strah od pogrešaka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Neodlučnost</a:t>
            </a:r>
          </a:p>
          <a:p>
            <a:pPr lvl="0">
              <a:lnSpc>
                <a:spcPct val="80000"/>
              </a:lnSpc>
            </a:pPr>
            <a:r>
              <a:rPr lang="hr-HR" sz="1500" dirty="0"/>
              <a:t>Ruminacija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A1DE41-03B4-486C-B4D3-A7A2359C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99" y="2523780"/>
            <a:ext cx="2926976" cy="25141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C5BFFFD-11F3-4C38-8A95-7AF5FB94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301" y="4081991"/>
            <a:ext cx="2637842" cy="25141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02277-D915-45D7-AA65-7E2128BB00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24B20-2BD0-43A2-B145-0F04462A4D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Planovi tretmana i intervencije za depresiju i anksiozne poremećaje, Robert L. Leahy, Stephen J. Holland, Lata K. McGinn. 2014.</a:t>
            </a:r>
          </a:p>
          <a:p>
            <a:pPr lvl="0"/>
            <a:r>
              <a:rPr lang="hr-HR" dirty="0"/>
              <a:t>Pobijedite depresiju kognitivno – bihevioralnim tehnikama. Priručnik s uputama korak po korak, primjerima i vježbama. D. Barbarić. 2012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23EC94A-C253-456F-8961-141D0BD8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54" y="2468029"/>
            <a:ext cx="2676101" cy="34162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F29B4-5B38-45D2-9669-425FB536EF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PREVALENCIJA I ŽIVOTNI VIJEK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627DB0-AB2F-4660-8BA7-C8B9058C87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803" y="2502054"/>
            <a:ext cx="8761415" cy="4086545"/>
          </a:xfrm>
        </p:spPr>
        <p:txBody>
          <a:bodyPr/>
          <a:lstStyle/>
          <a:p>
            <a:pPr lvl="0"/>
            <a:r>
              <a:rPr lang="hr-HR"/>
              <a:t>Rizik tijekom života 16,9 %</a:t>
            </a:r>
          </a:p>
          <a:p>
            <a:pPr lvl="0"/>
            <a:endParaRPr lang="hr-HR"/>
          </a:p>
          <a:p>
            <a:pPr lvl="0"/>
            <a:endParaRPr lang="hr-HR"/>
          </a:p>
          <a:p>
            <a:pPr lvl="0"/>
            <a:endParaRPr lang="hr-HR"/>
          </a:p>
          <a:p>
            <a:pPr lvl="0"/>
            <a:endParaRPr lang="hr-HR"/>
          </a:p>
          <a:p>
            <a:pPr lvl="0"/>
            <a:endParaRPr lang="hr-HR"/>
          </a:p>
          <a:p>
            <a:pPr lvl="0"/>
            <a:endParaRPr lang="hr-HR"/>
          </a:p>
          <a:p>
            <a:pPr lvl="0"/>
            <a:r>
              <a:rPr lang="hr-HR"/>
              <a:t>Najveći rizik u dobi između 18 i 44 godine, najmanji iznad 60 godina</a:t>
            </a:r>
          </a:p>
          <a:p>
            <a:pPr lvl="0"/>
            <a:r>
              <a:rPr lang="hr-HR"/>
              <a:t>Procjena nasljednosti između 37 i 66 %</a:t>
            </a:r>
          </a:p>
          <a:p>
            <a:pPr lvl="0"/>
            <a:r>
              <a:rPr lang="hr-HR"/>
              <a:t>Rana pojava depresije je obilježena većom nasljednošću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9B3018C3-A112-4E33-8475-B9EEA5081F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41845" y="3838358"/>
            <a:ext cx="1629003" cy="706968"/>
          </a:xfrm>
        </p:spPr>
        <p:txBody>
          <a:bodyPr/>
          <a:lstStyle/>
          <a:p>
            <a:pPr marL="0" lvl="0" indent="0">
              <a:buNone/>
            </a:pPr>
            <a:r>
              <a:rPr lang="hr-HR"/>
              <a:t>rizik =24,2 %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0D488A-DC87-41C9-A07F-00452B9D5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35" y="3172410"/>
            <a:ext cx="783229" cy="2016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DCCF6E-82E8-420B-8CFA-AF90E2E4D20A}"/>
              </a:ext>
            </a:extLst>
          </p:cNvPr>
          <p:cNvSpPr txBox="1"/>
          <p:nvPr/>
        </p:nvSpPr>
        <p:spPr>
          <a:xfrm>
            <a:off x="2516684" y="3838358"/>
            <a:ext cx="1629003" cy="7069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rPr>
              <a:t>rizik =14,2 %</a:t>
            </a: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xmlns="" id="{EC6BA442-483B-4DC3-AC1A-78445AB0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80111" y="3172410"/>
            <a:ext cx="1165585" cy="2193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BC3633C-C0F1-4AB9-8E4A-05B3052E0CE9}"/>
              </a:ext>
            </a:extLst>
          </p:cNvPr>
          <p:cNvSpPr txBox="1"/>
          <p:nvPr/>
        </p:nvSpPr>
        <p:spPr>
          <a:xfrm>
            <a:off x="8501752" y="2414665"/>
            <a:ext cx="2829217" cy="28473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rPr>
              <a:t>Najčešći od svih psihičkih poremećaja</a:t>
            </a:r>
          </a:p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rPr>
              <a:t>WHO – predviđa da će depresija do 2020.g. biti 2.po redu najraširenija bolest!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A36E5B12-36CA-40BE-BB3D-D8F34ACF77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8382" y="765371"/>
            <a:ext cx="4825160" cy="5254435"/>
          </a:xfrm>
        </p:spPr>
        <p:txBody>
          <a:bodyPr/>
          <a:lstStyle/>
          <a:p>
            <a:pPr marL="0" lvl="0" indent="0">
              <a:buNone/>
            </a:pPr>
            <a:r>
              <a:rPr lang="hr-HR" sz="2400">
                <a:solidFill>
                  <a:srgbClr val="FFFFFF"/>
                </a:solidFill>
              </a:rPr>
              <a:t>          </a:t>
            </a:r>
          </a:p>
          <a:p>
            <a:pPr marL="0" lvl="0" indent="0">
              <a:buNone/>
            </a:pPr>
            <a:r>
              <a:rPr lang="hr-HR" sz="2400">
                <a:solidFill>
                  <a:srgbClr val="FFFFFF"/>
                </a:solidFill>
              </a:rPr>
              <a:t>             KOMORBIDITET</a:t>
            </a:r>
          </a:p>
          <a:p>
            <a:pPr lvl="0"/>
            <a:endParaRPr lang="hr-HR" sz="2400">
              <a:solidFill>
                <a:srgbClr val="FFFFFF"/>
              </a:solidFill>
            </a:endParaRPr>
          </a:p>
          <a:p>
            <a:pPr lvl="0"/>
            <a:endParaRPr lang="hr-HR">
              <a:solidFill>
                <a:srgbClr val="FFFFFF"/>
              </a:solidFill>
            </a:endParaRPr>
          </a:p>
          <a:p>
            <a:pPr lvl="0"/>
            <a:r>
              <a:rPr lang="hr-HR">
                <a:solidFill>
                  <a:srgbClr val="000000"/>
                </a:solidFill>
              </a:rPr>
              <a:t>Panični poremećaj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Agorafobija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Socijalna fobija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GAP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PTSP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Ovisnosti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Poremećaji ličnosti</a:t>
            </a:r>
          </a:p>
          <a:p>
            <a:pPr lvl="0"/>
            <a:endParaRPr lang="hr-HR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hr-HR" sz="2400">
              <a:solidFill>
                <a:srgbClr val="FFFFFF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9354404B-48C3-437D-B3AC-379D544798D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06750" y="756300"/>
            <a:ext cx="4937869" cy="5254435"/>
          </a:xfrm>
        </p:spPr>
        <p:txBody>
          <a:bodyPr/>
          <a:lstStyle/>
          <a:p>
            <a:pPr marL="0" lvl="0" indent="0">
              <a:buNone/>
            </a:pPr>
            <a:endParaRPr lang="hr-HR" sz="240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hr-HR" sz="2400">
                <a:solidFill>
                  <a:srgbClr val="FFFFFF"/>
                </a:solidFill>
              </a:rPr>
              <a:t>DIFERENCIJALNA DIJAGNOZA</a:t>
            </a:r>
          </a:p>
          <a:p>
            <a:pPr marL="0" lvl="0" indent="0">
              <a:buNone/>
            </a:pPr>
            <a:endParaRPr lang="hr-HR" sz="240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hr-HR">
              <a:solidFill>
                <a:srgbClr val="FFFFFF"/>
              </a:solidFill>
            </a:endParaRPr>
          </a:p>
          <a:p>
            <a:pPr lvl="0"/>
            <a:r>
              <a:rPr lang="hr-HR">
                <a:solidFill>
                  <a:srgbClr val="000000"/>
                </a:solidFill>
              </a:rPr>
              <a:t>Distimični poremećaj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Bipolarni poremećaj</a:t>
            </a:r>
          </a:p>
          <a:p>
            <a:pPr lvl="0"/>
            <a:r>
              <a:rPr lang="hr-HR">
                <a:solidFill>
                  <a:srgbClr val="000000"/>
                </a:solidFill>
              </a:rPr>
              <a:t>Ciklotimični poremećaj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1B289D0-8925-486E-893E-85D9B1F1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71" y="3795016"/>
            <a:ext cx="4825160" cy="29323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5F51-D11E-4014-B423-144DF5BE31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BIHEVIORALNI MODELI DEPRESIJE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2730D2-3EB3-41D6-8950-C68D5D90A9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6452" y="2248674"/>
            <a:ext cx="10552925" cy="4236104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hr-HR" sz="2000" b="1"/>
              <a:t>FERSTEROVA BIHEVIORALNA ANALIZA:</a:t>
            </a:r>
          </a:p>
          <a:p>
            <a:pPr lvl="0">
              <a:lnSpc>
                <a:spcPct val="90000"/>
              </a:lnSpc>
            </a:pPr>
            <a:r>
              <a:rPr lang="hr-HR" sz="2000"/>
              <a:t>Depresija posljedica gubitka, smanjivanja ili nepostojanja nagrada ili nesposobnosti dobivanja nagrada</a:t>
            </a:r>
            <a:endParaRPr lang="hr-HR" sz="2000" b="1"/>
          </a:p>
          <a:p>
            <a:pPr lvl="0">
              <a:lnSpc>
                <a:spcPct val="90000"/>
              </a:lnSpc>
            </a:pPr>
            <a:r>
              <a:rPr lang="hr-HR" sz="2000"/>
              <a:t>U bihevioralnim modelima depresija se shvaća u terminima odnosa između pojedinca i okoline, na način da depresiju karakterizira teškoća dobivanja potkrepljenja ili nepovezivanje potkrepljenja i ponašanja</a:t>
            </a:r>
          </a:p>
          <a:p>
            <a:pPr marL="0" lvl="0" indent="0">
              <a:lnSpc>
                <a:spcPct val="90000"/>
              </a:lnSpc>
              <a:buNone/>
            </a:pPr>
            <a:endParaRPr lang="hr-HR" sz="2000" b="1"/>
          </a:p>
          <a:p>
            <a:pPr marL="0" lvl="0" indent="0">
              <a:lnSpc>
                <a:spcPct val="90000"/>
              </a:lnSpc>
              <a:buNone/>
            </a:pPr>
            <a:r>
              <a:rPr lang="hr-HR" sz="2000" b="1"/>
              <a:t>MODEL BIHEVIORALNE AKTIVACIJE</a:t>
            </a:r>
          </a:p>
          <a:p>
            <a:pPr lvl="0">
              <a:lnSpc>
                <a:spcPct val="90000"/>
              </a:lnSpc>
            </a:pPr>
            <a:r>
              <a:rPr lang="hr-HR"/>
              <a:t>Naglašava predvidljivost i kontrolu ishoda povezanih s ponašanjem</a:t>
            </a:r>
          </a:p>
          <a:p>
            <a:pPr lvl="0">
              <a:lnSpc>
                <a:spcPct val="90000"/>
              </a:lnSpc>
            </a:pPr>
            <a:r>
              <a:rPr lang="hr-HR"/>
              <a:t>Naglašava FAP kako bi se utvrdilo što održava ili pojačava depresivno ponašanje</a:t>
            </a:r>
          </a:p>
          <a:p>
            <a:pPr lvl="0">
              <a:lnSpc>
                <a:spcPct val="90000"/>
              </a:lnSpc>
            </a:pPr>
            <a:r>
              <a:rPr lang="hr-HR"/>
              <a:t>Depresija je često rezultat pasivnog ponavljajućeg, nekorisnog ponašanja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3D153B6-5B42-4D71-A90E-235EA5C5CE0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Posljedica redukcije pozitivnog ponašanja, nedostatka samopotkrepljivanja, upotrebe samokažnjavanja (samokritika) ili usmjerenost na nedostatak vještina, asertivnosti, slabe vještine rješavanja problema, deprivacije sna</a:t>
            </a:r>
          </a:p>
          <a:p>
            <a:pPr lvl="0"/>
            <a:r>
              <a:rPr lang="hr-HR"/>
              <a:t>CILJ: postupno povećati učestalost i intenzitet korisnih ponašanja</a:t>
            </a:r>
          </a:p>
          <a:p>
            <a:pPr marL="0" lvl="0" indent="0">
              <a:buNone/>
            </a:pPr>
            <a:endParaRPr lang="hr-HR" sz="2000" b="1"/>
          </a:p>
          <a:p>
            <a:pPr marL="0" lvl="0" indent="0">
              <a:buNone/>
            </a:pPr>
            <a:r>
              <a:rPr lang="hr-HR" sz="2000" b="1"/>
              <a:t>VJEŠTINE RJEŠAVANJA PROBLEMA</a:t>
            </a:r>
          </a:p>
          <a:p>
            <a:pPr lvl="0"/>
            <a:r>
              <a:rPr lang="hr-HR"/>
              <a:t>Depresija može proizlaziti iz nedostatka vještina i ponašanja rješavanja problema - bespomoćnost</a:t>
            </a:r>
          </a:p>
          <a:p>
            <a:pPr marL="0" lvl="0" indent="0">
              <a:buNone/>
            </a:pPr>
            <a:endParaRPr lang="hr-H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CF40BB4-D8B9-4D41-B391-AF831B2862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BIHEVIORALNI MODELI DEPRESIJE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4C396-5EC3-4948-A75D-0E9173FDB1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/>
              <a:t>KOGNITIVNI MODELI DEPRESIJE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13E47D-DFCB-4A71-A50D-31573137D8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525" y="2267337"/>
            <a:ext cx="11234062" cy="4357399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hr-HR"/>
              <a:t>Pristranosti, distorzije ili stilovi razmišljanja uzrokuju ili povećavaju ili održavaju simptome depresije</a:t>
            </a:r>
          </a:p>
          <a:p>
            <a:pPr lvl="0">
              <a:lnSpc>
                <a:spcPct val="90000"/>
              </a:lnSpc>
            </a:pPr>
            <a:r>
              <a:rPr lang="hr-HR"/>
              <a:t>A.A.Beck – depresivni pojedinac pati od negativne percepcije sebe, događaja i budućnosti (depresivna kognitivna trijada)</a:t>
            </a:r>
          </a:p>
          <a:p>
            <a:pPr lvl="0">
              <a:lnSpc>
                <a:spcPct val="90000"/>
              </a:lnSpc>
            </a:pPr>
            <a:r>
              <a:rPr lang="hr-HR"/>
              <a:t>NAM – etiketiranje, katastrofiziranje, čitanje misli</a:t>
            </a:r>
          </a:p>
          <a:p>
            <a:pPr lvl="0">
              <a:lnSpc>
                <a:spcPct val="90000"/>
              </a:lnSpc>
            </a:pPr>
            <a:r>
              <a:rPr lang="hr-HR"/>
              <a:t>SELIGMAN – nesustavna povezanost ponašanja i posljedica može dovesti do naučenog vjerovanja o osobnoj bespomoćnosti (teorija naučene bespomoćnosti)</a:t>
            </a:r>
          </a:p>
          <a:p>
            <a:pPr lvl="0">
              <a:lnSpc>
                <a:spcPct val="90000"/>
              </a:lnSpc>
            </a:pPr>
            <a:r>
              <a:rPr lang="hr-HR"/>
              <a:t>ABRAMSON, SELIGMAN, TEASDALE – model „naučene bespomoćnosti”</a:t>
            </a:r>
          </a:p>
          <a:p>
            <a:pPr lvl="0">
              <a:lnSpc>
                <a:spcPct val="90000"/>
              </a:lnSpc>
            </a:pPr>
            <a:r>
              <a:rPr lang="hr-HR"/>
              <a:t>Model „očaja” – specifični simptomi depresije djelomično su rezultat specifičnih interpretacija negativnih događaja</a:t>
            </a:r>
          </a:p>
          <a:p>
            <a:pPr lvl="0">
              <a:lnSpc>
                <a:spcPct val="90000"/>
              </a:lnSpc>
            </a:pPr>
            <a:r>
              <a:rPr lang="hr-HR"/>
              <a:t>Noviji modeli – manji naglasak na sadržaju misli, veći na procesu, funkciji ili strategiji mišljenja</a:t>
            </a:r>
          </a:p>
          <a:p>
            <a:pPr lvl="0">
              <a:lnSpc>
                <a:spcPct val="90000"/>
              </a:lnSpc>
            </a:pPr>
            <a:r>
              <a:rPr lang="hr-HR"/>
              <a:t>WELLS – metakognitivni model ruminiranja i depresije – obrazac ruminacije vodi k depresivnim ponašanjima (izbjegavanje), depresivnim mislima („to je očajno”)i sniženom raspoloženju (tuga) – pogoršavanje ciklusa ruminiranja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387F8-AB0F-49E6-9796-A93818D239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544" y="133258"/>
            <a:ext cx="8761415" cy="706968"/>
          </a:xfrm>
        </p:spPr>
        <p:txBody>
          <a:bodyPr/>
          <a:lstStyle/>
          <a:p>
            <a:pPr lvl="0"/>
            <a:r>
              <a:rPr lang="hr-HR" sz="2000" b="1" dirty="0">
                <a:solidFill>
                  <a:srgbClr val="000000"/>
                </a:solidFill>
              </a:rPr>
              <a:t>BECKOV MODEL DEPRESIJE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685A8-6913-4ACA-95A8-CA21AB78E6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280" y="914400"/>
            <a:ext cx="11469172" cy="578199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dirty="0"/>
              <a:t>                                             RANA ISKUSTVA (sramežljivost, ruganje, bullying,...)</a:t>
            </a:r>
          </a:p>
          <a:p>
            <a:pPr marL="0" lvl="0" indent="0">
              <a:buNone/>
            </a:pPr>
            <a:r>
              <a:rPr lang="hr-HR" dirty="0"/>
              <a:t>                                														</a:t>
            </a:r>
            <a:endParaRPr lang="hr-HR" b="1" dirty="0"/>
          </a:p>
          <a:p>
            <a:pPr marL="0" lvl="0" indent="0">
              <a:buNone/>
            </a:pPr>
            <a:r>
              <a:rPr lang="hr-HR" dirty="0"/>
              <a:t>                        DISFUNKCIONALNA VJEROVANJA O SEBI (drugi su bolji,pametniji od mene...)</a:t>
            </a:r>
          </a:p>
          <a:p>
            <a:pPr marL="0" lvl="0" indent="0">
              <a:buNone/>
            </a:pPr>
            <a:r>
              <a:rPr lang="hr-HR" dirty="0"/>
              <a:t>                                          </a:t>
            </a:r>
          </a:p>
          <a:p>
            <a:pPr marL="0" indent="0">
              <a:buNone/>
            </a:pPr>
            <a:r>
              <a:rPr lang="hr-HR" b="1" dirty="0"/>
              <a:t>                                                           KRITIČNI DOGAĐAJ </a:t>
            </a:r>
            <a:r>
              <a:rPr lang="hr-HR" dirty="0"/>
              <a:t>(npr.sramoćenje)</a:t>
            </a:r>
            <a:endParaRPr lang="hr-HR" b="1" dirty="0"/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                                         NEGATIVNE AUTOMATSKE MISLI (opet ću ispasti glup/a)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                                                                            </a:t>
            </a:r>
          </a:p>
          <a:p>
            <a:pPr marL="0" lvl="0" indent="0">
              <a:buNone/>
            </a:pPr>
            <a:r>
              <a:rPr lang="hr-HR" sz="2000" dirty="0"/>
              <a:t>                                                                         SIMPTOMI</a:t>
            </a:r>
          </a:p>
          <a:p>
            <a:pPr marL="0" lvl="0" indent="0">
              <a:buNone/>
            </a:pPr>
            <a:endParaRPr lang="hr-HR" sz="2000" dirty="0"/>
          </a:p>
          <a:p>
            <a:pPr marL="0" lvl="0" indent="0">
              <a:buNone/>
            </a:pPr>
            <a:r>
              <a:rPr lang="hr-HR" dirty="0"/>
              <a:t>    KOGNICIJE                  EMOCIJE              TJELESNE REAKCIJE           PONAŠANJA              MOTIVACIJA</a:t>
            </a:r>
          </a:p>
          <a:p>
            <a:pPr marL="0" lvl="0" indent="0">
              <a:buNone/>
            </a:pPr>
            <a:r>
              <a:rPr lang="hr-HR" sz="1400" dirty="0"/>
              <a:t>  loša koncentracija                        tuga                           problemi sa spavanjem            smanjenje aktivnosti                 gubitak interesa           </a:t>
            </a:r>
          </a:p>
          <a:p>
            <a:pPr marL="0" lvl="0" indent="0">
              <a:buNone/>
            </a:pPr>
            <a:r>
              <a:rPr lang="hr-HR" sz="1400" dirty="0"/>
              <a:t>       neodlučnost                        anksioznost                           gubitak apetita                    povlačenje iz društva                odugovlačenje</a:t>
            </a:r>
          </a:p>
          <a:p>
            <a:pPr marL="0" lvl="0" indent="0">
              <a:buNone/>
            </a:pPr>
            <a:r>
              <a:rPr lang="hr-HR" sz="1400" dirty="0"/>
              <a:t>      suicidalne misli                         krivnja                                        umor                                   izbjegavanje                     gubitak zadovoljstva</a:t>
            </a:r>
          </a:p>
          <a:p>
            <a:pPr marL="0" lvl="0" indent="0">
              <a:buNone/>
            </a:pPr>
            <a:r>
              <a:rPr lang="hr-HR" sz="1400" dirty="0"/>
              <a:t>      samokritičnost                           sram</a:t>
            </a:r>
          </a:p>
        </p:txBody>
      </p:sp>
      <p:sp>
        <p:nvSpPr>
          <p:cNvPr id="6" name="Arrow: Up-Down 9">
            <a:extLst>
              <a:ext uri="{FF2B5EF4-FFF2-40B4-BE49-F238E27FC236}">
                <a16:creationId xmlns:a16="http://schemas.microsoft.com/office/drawing/2014/main" xmlns="" id="{D9B1CC97-A20A-459A-AF72-A53A02AF738B}"/>
              </a:ext>
            </a:extLst>
          </p:cNvPr>
          <p:cNvSpPr/>
          <p:nvPr/>
        </p:nvSpPr>
        <p:spPr>
          <a:xfrm>
            <a:off x="5657520" y="3402592"/>
            <a:ext cx="256946" cy="592494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+- 0 0 -270"/>
              <a:gd name="f12" fmla="+- 0 0 -9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9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7 0 f49"/>
              <a:gd name="f52" fmla="+- f47 f49 0"/>
              <a:gd name="f53" fmla="*/ f47 f32 1"/>
              <a:gd name="f54" fmla="*/ f46 f32 1"/>
              <a:gd name="f55" fmla="+- f36 0 f50"/>
              <a:gd name="f56" fmla="*/ f51 f50 1"/>
              <a:gd name="f57" fmla="*/ f51 f32 1"/>
              <a:gd name="f58" fmla="*/ f52 f32 1"/>
              <a:gd name="f59" fmla="*/ f50 f32 1"/>
              <a:gd name="f60" fmla="*/ f56 1 f43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7" y="f59"/>
              </a:cxn>
              <a:cxn ang="f30">
                <a:pos x="f57" y="f54"/>
              </a:cxn>
              <a:cxn ang="f30">
                <a:pos x="f37" y="f61"/>
              </a:cxn>
              <a:cxn ang="f31">
                <a:pos x="f40" y="f61"/>
              </a:cxn>
              <a:cxn ang="f31">
                <a:pos x="f58" y="f54"/>
              </a:cxn>
              <a:cxn ang="f31">
                <a:pos x="f40" y="f59"/>
              </a:cxn>
            </a:cxnLst>
            <a:rect l="f57" t="f64" r="f58" b="f65"/>
            <a:pathLst>
              <a:path>
                <a:moveTo>
                  <a:pt x="f37" y="f59"/>
                </a:moveTo>
                <a:lnTo>
                  <a:pt x="f53" y="f37"/>
                </a:lnTo>
                <a:lnTo>
                  <a:pt x="f40" y="f59"/>
                </a:lnTo>
                <a:lnTo>
                  <a:pt x="f58" y="f59"/>
                </a:lnTo>
                <a:lnTo>
                  <a:pt x="f58" y="f61"/>
                </a:lnTo>
                <a:lnTo>
                  <a:pt x="f40" y="f61"/>
                </a:lnTo>
                <a:lnTo>
                  <a:pt x="f53" y="f41"/>
                </a:lnTo>
                <a:lnTo>
                  <a:pt x="f37" y="f61"/>
                </a:lnTo>
                <a:lnTo>
                  <a:pt x="f57" y="f61"/>
                </a:lnTo>
                <a:lnTo>
                  <a:pt x="f57" y="f59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7" name="Straight Arrow Connector 21">
            <a:extLst>
              <a:ext uri="{FF2B5EF4-FFF2-40B4-BE49-F238E27FC236}">
                <a16:creationId xmlns:a16="http://schemas.microsoft.com/office/drawing/2014/main" xmlns="" id="{A6178D73-5072-4AD0-BD5D-D60E63AF5407}"/>
              </a:ext>
            </a:extLst>
          </p:cNvPr>
          <p:cNvCxnSpPr/>
          <p:nvPr/>
        </p:nvCxnSpPr>
        <p:spPr>
          <a:xfrm>
            <a:off x="5785984" y="4572000"/>
            <a:ext cx="0" cy="363894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8" name="Straight Arrow Connector 23">
            <a:extLst>
              <a:ext uri="{FF2B5EF4-FFF2-40B4-BE49-F238E27FC236}">
                <a16:creationId xmlns:a16="http://schemas.microsoft.com/office/drawing/2014/main" xmlns="" id="{4E11563E-5A2F-4552-B2BD-ACCC81016B00}"/>
              </a:ext>
            </a:extLst>
          </p:cNvPr>
          <p:cNvCxnSpPr/>
          <p:nvPr/>
        </p:nvCxnSpPr>
        <p:spPr>
          <a:xfrm>
            <a:off x="6652726" y="4432041"/>
            <a:ext cx="1231642" cy="50385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9" name="Straight Arrow Connector 25">
            <a:extLst>
              <a:ext uri="{FF2B5EF4-FFF2-40B4-BE49-F238E27FC236}">
                <a16:creationId xmlns:a16="http://schemas.microsoft.com/office/drawing/2014/main" xmlns="" id="{EED3503D-66B1-4A39-8E54-C276F8D5D2FE}"/>
              </a:ext>
            </a:extLst>
          </p:cNvPr>
          <p:cNvCxnSpPr/>
          <p:nvPr/>
        </p:nvCxnSpPr>
        <p:spPr>
          <a:xfrm>
            <a:off x="6625847" y="4264089"/>
            <a:ext cx="3387010" cy="615821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0" name="Straight Arrow Connector 27">
            <a:extLst>
              <a:ext uri="{FF2B5EF4-FFF2-40B4-BE49-F238E27FC236}">
                <a16:creationId xmlns:a16="http://schemas.microsoft.com/office/drawing/2014/main" xmlns="" id="{07B178D5-CD71-4033-8445-0C7AE8D40997}"/>
              </a:ext>
            </a:extLst>
          </p:cNvPr>
          <p:cNvCxnSpPr/>
          <p:nvPr/>
        </p:nvCxnSpPr>
        <p:spPr>
          <a:xfrm flipH="1">
            <a:off x="3778895" y="4432041"/>
            <a:ext cx="1250305" cy="50385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1" name="Straight Arrow Connector 29">
            <a:extLst>
              <a:ext uri="{FF2B5EF4-FFF2-40B4-BE49-F238E27FC236}">
                <a16:creationId xmlns:a16="http://schemas.microsoft.com/office/drawing/2014/main" xmlns="" id="{A2DEA9A1-C58B-4505-8101-2C98F5049E7B}"/>
              </a:ext>
            </a:extLst>
          </p:cNvPr>
          <p:cNvCxnSpPr/>
          <p:nvPr/>
        </p:nvCxnSpPr>
        <p:spPr>
          <a:xfrm flipH="1">
            <a:off x="1427579" y="4320073"/>
            <a:ext cx="3491673" cy="615821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C49679BB-47CF-48E5-AC35-57B6BB4E170C}"/>
              </a:ext>
            </a:extLst>
          </p:cNvPr>
          <p:cNvSpPr/>
          <p:nvPr/>
        </p:nvSpPr>
        <p:spPr>
          <a:xfrm>
            <a:off x="5657511" y="1245635"/>
            <a:ext cx="256946" cy="38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B1040AED-A1F6-4421-B2F4-BFBB519B0D95}"/>
              </a:ext>
            </a:extLst>
          </p:cNvPr>
          <p:cNvSpPr/>
          <p:nvPr/>
        </p:nvSpPr>
        <p:spPr>
          <a:xfrm>
            <a:off x="5657511" y="1995083"/>
            <a:ext cx="256946" cy="334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F474E46A-AB25-483C-B239-3A4C068AAA18}"/>
              </a:ext>
            </a:extLst>
          </p:cNvPr>
          <p:cNvSpPr/>
          <p:nvPr/>
        </p:nvSpPr>
        <p:spPr>
          <a:xfrm>
            <a:off x="5657511" y="2696380"/>
            <a:ext cx="256946" cy="334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25B8E-F1DB-49FE-A1AD-80FDE21A7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771" y="917682"/>
            <a:ext cx="9631238" cy="706968"/>
          </a:xfrm>
        </p:spPr>
        <p:txBody>
          <a:bodyPr/>
          <a:lstStyle/>
          <a:p>
            <a:pPr lvl="0"/>
            <a:r>
              <a:rPr lang="hr-HR" sz="2800"/>
              <a:t>INTERPERSONALNI I SOCIJALNO-BIHEVIORALNI PRISTUPI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E919F-EECB-4829-BC67-63A8BCFADF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5031" y="2435284"/>
            <a:ext cx="9834463" cy="2976463"/>
          </a:xfrm>
        </p:spPr>
        <p:txBody>
          <a:bodyPr/>
          <a:lstStyle/>
          <a:p>
            <a:pPr lvl="0"/>
            <a:r>
              <a:rPr lang="hr-HR"/>
              <a:t>Disfunkcionalna interpersonalna ponašanja – izvor depresije</a:t>
            </a:r>
          </a:p>
          <a:p>
            <a:pPr lvl="0"/>
            <a:endParaRPr lang="hr-HR"/>
          </a:p>
          <a:p>
            <a:pPr lvl="0"/>
            <a:r>
              <a:rPr lang="hr-HR"/>
              <a:t>COYNOV MODEL interpersonalnog potkrepljenja :</a:t>
            </a:r>
          </a:p>
          <a:p>
            <a:pPr marL="0" lvl="0" indent="0">
              <a:buNone/>
            </a:pPr>
            <a:r>
              <a:rPr lang="hr-HR"/>
              <a:t>       žaljenje -&gt; tješenje i pažnja (pozitivno potkrepljenje) -&gt; daljnje žaljenje -&gt; odbacivanje -&gt; potvrđivanje negativne slike osobe</a:t>
            </a:r>
          </a:p>
          <a:p>
            <a:pPr marL="0" lvl="0" indent="0">
              <a:buNone/>
            </a:pPr>
            <a:endParaRPr lang="hr-HR"/>
          </a:p>
          <a:p>
            <a:pPr lvl="0"/>
            <a:r>
              <a:rPr lang="hr-HR"/>
              <a:t>JOINER – suicidalna želja – posebno povezana s percepcijom pojedinca da je teret drugima i s nedostatkom osjećaja pripadnosti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Ion%20Boardroom</Template>
  <TotalTime>2400</TotalTime>
  <Words>1381</Words>
  <Application>Microsoft Office PowerPoint</Application>
  <PresentationFormat>Custom</PresentationFormat>
  <Paragraphs>273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 Boardroom</vt:lpstr>
      <vt:lpstr>BKT depresije</vt:lpstr>
      <vt:lpstr>VELIKI DEPRESIVNI POREMEĆAJ</vt:lpstr>
      <vt:lpstr>PREVALENCIJA I ŽIVOTNI VIJEK</vt:lpstr>
      <vt:lpstr>PowerPoint Presentation</vt:lpstr>
      <vt:lpstr>BIHEVIORALNI MODELI DEPRESIJE</vt:lpstr>
      <vt:lpstr>BIHEVIORALNI MODELI DEPRESIJE</vt:lpstr>
      <vt:lpstr>KOGNITIVNI MODELI DEPRESIJE</vt:lpstr>
      <vt:lpstr>BECKOV MODEL DEPRESIJE</vt:lpstr>
      <vt:lpstr>INTERPERSONALNI I SOCIJALNO-BIHEVIORALNI PRISTUPI</vt:lpstr>
      <vt:lpstr>ISHOD TRETMANA</vt:lpstr>
      <vt:lpstr>OPĆI PLAN TRETMANA DEPRESIJE</vt:lpstr>
      <vt:lpstr>EVALUACIJA RIZIKA OD SAMOUBOJSTVA</vt:lpstr>
      <vt:lpstr>UTVRĐIVANJE CILJEVA</vt:lpstr>
      <vt:lpstr>BIHEVIORALNA AKTIVACIJA</vt:lpstr>
      <vt:lpstr>KOGNITIVNE INTERVENCIJE</vt:lpstr>
      <vt:lpstr>PowerPoint Presentation</vt:lpstr>
      <vt:lpstr>PowerPoint Presentation</vt:lpstr>
      <vt:lpstr>CIJEPLJENJE PROTIV BUDUĆIH DEPRESIVNIH EPIZODA I PRORJEĐIVANJE TERAPIJE</vt:lpstr>
      <vt:lpstr>TRETMAN OJAČAVANJA</vt:lpstr>
      <vt:lpstr>OTKRIVANJE I OTKLANJANJE PROBLEMA U TERAPIJI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depresije</dc:title>
  <dc:creator>Dario Bubanj</dc:creator>
  <cp:lastModifiedBy>HUBIKOT</cp:lastModifiedBy>
  <cp:revision>24</cp:revision>
  <cp:lastPrinted>2018-02-02T13:08:21Z</cp:lastPrinted>
  <dcterms:created xsi:type="dcterms:W3CDTF">2018-01-15T13:53:20Z</dcterms:created>
  <dcterms:modified xsi:type="dcterms:W3CDTF">2018-02-02T13:10:08Z</dcterms:modified>
</cp:coreProperties>
</file>