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3004800" cy="9753600"/>
  <p:notesSz cx="6735763" cy="98663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414141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solidFill>
                <a:srgbClr val="A8C3DF"/>
              </a:solidFill>
              <a:prstDash val="solid"/>
              <a:miter lim="400000"/>
            </a:ln>
          </a:left>
          <a:right>
            <a:ln w="12700" cap="flat">
              <a:solidFill>
                <a:srgbClr val="A8C3DF"/>
              </a:solidFill>
              <a:prstDash val="solid"/>
              <a:miter lim="400000"/>
            </a:ln>
          </a:right>
          <a:top>
            <a:ln w="12700" cap="flat">
              <a:solidFill>
                <a:srgbClr val="A8C3DF"/>
              </a:solidFill>
              <a:prstDash val="solid"/>
              <a:miter lim="400000"/>
            </a:ln>
          </a:top>
          <a:bottom>
            <a:ln w="12700" cap="flat">
              <a:solidFill>
                <a:srgbClr val="A8C3DF"/>
              </a:solidFill>
              <a:prstDash val="solid"/>
              <a:miter lim="400000"/>
            </a:ln>
          </a:bottom>
          <a:insideH>
            <a:ln w="12700" cap="flat">
              <a:solidFill>
                <a:srgbClr val="A8C3DF"/>
              </a:solidFill>
              <a:prstDash val="solid"/>
              <a:miter lim="400000"/>
            </a:ln>
          </a:insideH>
          <a:insideV>
            <a:ln w="12700" cap="flat">
              <a:solidFill>
                <a:srgbClr val="A8C3D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8C3DF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38AA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497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9639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DBE3"/>
          </a:solidFill>
        </a:fill>
      </a:tcStyle>
    </a:wholeTbl>
    <a:band2H>
      <a:tcTxStyle/>
      <a:tcStyle>
        <a:tcBdr/>
        <a:fill>
          <a:solidFill>
            <a:srgbClr val="EBEEF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2D3"/>
          </a:solidFill>
        </a:fill>
      </a:tcStyle>
    </a:wholeTbl>
    <a:band2H>
      <a:tcTxStyle/>
      <a:tcStyle>
        <a:tcBdr/>
        <a:fill>
          <a:solidFill>
            <a:srgbClr val="F0F1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DCE1"/>
          </a:solidFill>
        </a:fill>
      </a:tcStyle>
    </a:wholeTbl>
    <a:band2H>
      <a:tcTxStyle/>
      <a:tcStyle>
        <a:tcBdr/>
        <a:fill>
          <a:solidFill>
            <a:srgbClr val="EFEEF1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414141"/>
        </a:fontRef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14141"/>
              </a:solidFill>
              <a:prstDash val="solid"/>
              <a:round/>
            </a:ln>
          </a:top>
          <a:bottom>
            <a:ln w="25400" cap="flat">
              <a:solidFill>
                <a:srgbClr val="41414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14141"/>
              </a:solidFill>
              <a:prstDash val="solid"/>
              <a:round/>
            </a:ln>
          </a:top>
          <a:bottom>
            <a:ln w="25400" cap="flat">
              <a:solidFill>
                <a:srgbClr val="41414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414141"/>
        </a:fontRef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DCD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1414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1414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1414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96" y="4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10.2.2018.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5EA47-BE57-401A-8F37-7567561C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196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xfrm>
            <a:off x="898102" y="4686499"/>
            <a:ext cx="4939560" cy="443984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12663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5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"/>
          <p:cNvSpPr/>
          <p:nvPr/>
        </p:nvSpPr>
        <p:spPr>
          <a:xfrm>
            <a:off x="508000" y="6591300"/>
            <a:ext cx="11999454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" name="Line"/>
          <p:cNvSpPr/>
          <p:nvPr/>
        </p:nvSpPr>
        <p:spPr>
          <a:xfrm>
            <a:off x="507998" y="4089400"/>
            <a:ext cx="12000023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" name="Line"/>
          <p:cNvSpPr/>
          <p:nvPr/>
        </p:nvSpPr>
        <p:spPr>
          <a:xfrm flipV="1">
            <a:off x="7994301" y="4526255"/>
            <a:ext cx="3" cy="1642761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08000" y="3505200"/>
            <a:ext cx="7200900" cy="508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defRPr sz="2400" i="1"/>
            </a:lvl1pPr>
            <a:lvl2pPr marL="783166" indent="-313266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2pPr>
            <a:lvl3pPr marL="12530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3pPr>
            <a:lvl4pPr marL="17229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4pPr>
            <a:lvl5pPr marL="21928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Title Text"/>
          <p:cNvSpPr txBox="1">
            <a:spLocks noGrp="1"/>
          </p:cNvSpPr>
          <p:nvPr>
            <p:ph type="title"/>
          </p:nvPr>
        </p:nvSpPr>
        <p:spPr>
          <a:xfrm>
            <a:off x="508000" y="4140200"/>
            <a:ext cx="7200900" cy="2413000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t>Title Text</a:t>
            </a:r>
          </a:p>
        </p:txBody>
      </p:sp>
      <p:sp>
        <p:nvSpPr>
          <p:cNvPr id="18" name="Body Level One…"/>
          <p:cNvSpPr txBox="1">
            <a:spLocks noGrp="1"/>
          </p:cNvSpPr>
          <p:nvPr>
            <p:ph type="body" sz="quarter" idx="13"/>
          </p:nvPr>
        </p:nvSpPr>
        <p:spPr>
          <a:xfrm>
            <a:off x="8280400" y="4140200"/>
            <a:ext cx="4241800" cy="2413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33400" y="5969000"/>
            <a:ext cx="11938000" cy="6096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1200"/>
              </a:spcBef>
              <a:buClrTx/>
              <a:buSzTx/>
              <a:buFontTx/>
              <a:buNone/>
              <a:defRPr sz="3000" i="1"/>
            </a:lvl1pPr>
            <a:lvl2pPr marL="861482" indent="-391582" algn="ctr">
              <a:spcBef>
                <a:spcPts val="1200"/>
              </a:spcBef>
              <a:buClrTx/>
              <a:buFontTx/>
              <a:defRPr sz="3000" i="1"/>
            </a:lvl2pPr>
            <a:lvl3pPr marL="1331382" indent="-391582" algn="ctr">
              <a:spcBef>
                <a:spcPts val="1200"/>
              </a:spcBef>
              <a:buClrTx/>
              <a:buFontTx/>
              <a:defRPr sz="3000" i="1"/>
            </a:lvl3pPr>
            <a:lvl4pPr marL="1801283" indent="-391582" algn="ctr">
              <a:spcBef>
                <a:spcPts val="1200"/>
              </a:spcBef>
              <a:buClrTx/>
              <a:buFontTx/>
              <a:defRPr sz="3000" i="1"/>
            </a:lvl4pPr>
            <a:lvl5pPr marL="2271183" indent="-391583" algn="ctr">
              <a:spcBef>
                <a:spcPts val="1200"/>
              </a:spcBef>
              <a:buClrTx/>
              <a:buFontTx/>
              <a:defRPr sz="300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8" name="“Type a quote here.”"/>
          <p:cNvSpPr txBox="1">
            <a:spLocks noGrp="1"/>
          </p:cNvSpPr>
          <p:nvPr>
            <p:ph type="body" sz="quarter" idx="13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"/>
          <p:cNvSpPr/>
          <p:nvPr/>
        </p:nvSpPr>
        <p:spPr>
          <a:xfrm flipV="1">
            <a:off x="7994301" y="7053553"/>
            <a:ext cx="3" cy="1642761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7" name="Line"/>
          <p:cNvSpPr/>
          <p:nvPr/>
        </p:nvSpPr>
        <p:spPr>
          <a:xfrm>
            <a:off x="508000" y="9131300"/>
            <a:ext cx="11999454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8" name="Line"/>
          <p:cNvSpPr/>
          <p:nvPr/>
        </p:nvSpPr>
        <p:spPr>
          <a:xfrm>
            <a:off x="507998" y="6629400"/>
            <a:ext cx="12000023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9" name="Line"/>
          <p:cNvSpPr/>
          <p:nvPr/>
        </p:nvSpPr>
        <p:spPr>
          <a:xfrm flipV="1">
            <a:off x="7994301" y="7053553"/>
            <a:ext cx="3" cy="1642761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08000" y="6096000"/>
            <a:ext cx="7200900" cy="508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defRPr sz="2400" i="1"/>
            </a:lvl1pPr>
            <a:lvl2pPr marL="783166" indent="-313266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2pPr>
            <a:lvl3pPr marL="12530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3pPr>
            <a:lvl4pPr marL="17229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4pPr>
            <a:lvl5pPr marL="21928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Image"/>
          <p:cNvSpPr>
            <a:spLocks noGrp="1"/>
          </p:cNvSpPr>
          <p:nvPr>
            <p:ph type="pic" idx="13"/>
          </p:nvPr>
        </p:nvSpPr>
        <p:spPr>
          <a:xfrm>
            <a:off x="596900" y="633459"/>
            <a:ext cx="11811000" cy="520700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508000" y="6680200"/>
            <a:ext cx="7200900" cy="2413000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t>Title Text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4"/>
          </p:nvPr>
        </p:nvSpPr>
        <p:spPr>
          <a:xfrm>
            <a:off x="8280400" y="6680200"/>
            <a:ext cx="4241800" cy="2413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>
            <a:spLocks noGrp="1"/>
          </p:cNvSpPr>
          <p:nvPr>
            <p:ph type="title"/>
          </p:nvPr>
        </p:nvSpPr>
        <p:spPr>
          <a:xfrm>
            <a:off x="508000" y="3670300"/>
            <a:ext cx="11988800" cy="241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"/>
          <p:cNvSpPr/>
          <p:nvPr/>
        </p:nvSpPr>
        <p:spPr>
          <a:xfrm>
            <a:off x="507998" y="4876800"/>
            <a:ext cx="5676378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0" name="Line"/>
          <p:cNvSpPr/>
          <p:nvPr/>
        </p:nvSpPr>
        <p:spPr>
          <a:xfrm>
            <a:off x="508000" y="2768600"/>
            <a:ext cx="5676317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08000" y="2171700"/>
            <a:ext cx="5676900" cy="508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defRPr sz="2400" i="1"/>
            </a:lvl1pPr>
            <a:lvl2pPr marL="783166" indent="-313266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2pPr>
            <a:lvl3pPr marL="12530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3pPr>
            <a:lvl4pPr marL="17229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4pPr>
            <a:lvl5pPr marL="2192865" indent="-313265">
              <a:lnSpc>
                <a:spcPct val="110000"/>
              </a:lnSpc>
              <a:spcBef>
                <a:spcPts val="0"/>
              </a:spcBef>
              <a:buClrTx/>
              <a:buFontTx/>
              <a:defRPr sz="240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Image"/>
          <p:cNvSpPr>
            <a:spLocks noGrp="1"/>
          </p:cNvSpPr>
          <p:nvPr>
            <p:ph type="pic" sz="half" idx="13"/>
          </p:nvPr>
        </p:nvSpPr>
        <p:spPr>
          <a:xfrm>
            <a:off x="6818217" y="647698"/>
            <a:ext cx="5588003" cy="833120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xfrm>
            <a:off x="508000" y="2806700"/>
            <a:ext cx="5676900" cy="2032000"/>
          </a:xfrm>
          <a:prstGeom prst="rect">
            <a:avLst/>
          </a:prstGeom>
        </p:spPr>
        <p:txBody>
          <a:bodyPr/>
          <a:lstStyle>
            <a:lvl1pPr algn="l">
              <a:defRPr sz="5600"/>
            </a:lvl1pPr>
          </a:lstStyle>
          <a:p>
            <a:r>
              <a:t>Title Text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quarter" idx="14"/>
          </p:nvPr>
        </p:nvSpPr>
        <p:spPr>
          <a:xfrm>
            <a:off x="508000" y="5029200"/>
            <a:ext cx="5676900" cy="4013200"/>
          </a:xfrm>
          <a:prstGeom prst="rect">
            <a:avLst/>
          </a:prstGeom>
        </p:spPr>
        <p:txBody>
          <a:bodyPr anchor="t"/>
          <a:lstStyle/>
          <a:p>
            <a:endParaRPr/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mage"/>
          <p:cNvSpPr>
            <a:spLocks noGrp="1"/>
          </p:cNvSpPr>
          <p:nvPr>
            <p:ph type="pic" sz="half" idx="13"/>
          </p:nvPr>
        </p:nvSpPr>
        <p:spPr>
          <a:xfrm>
            <a:off x="6819900" y="2654300"/>
            <a:ext cx="5588000" cy="6350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08000" y="2730500"/>
            <a:ext cx="5816600" cy="6350000"/>
          </a:xfrm>
          <a:prstGeom prst="rect">
            <a:avLst/>
          </a:prstGeom>
        </p:spPr>
        <p:txBody>
          <a:bodyPr/>
          <a:lstStyle>
            <a:lvl1pPr marL="393700" indent="-393700">
              <a:spcBef>
                <a:spcPts val="1800"/>
              </a:spcBef>
              <a:buSzPct val="65000"/>
              <a:defRPr sz="3000"/>
            </a:lvl1pPr>
            <a:lvl2pPr marL="787400" indent="-393700">
              <a:spcBef>
                <a:spcPts val="1800"/>
              </a:spcBef>
              <a:buSzPct val="65000"/>
              <a:defRPr sz="3000"/>
            </a:lvl2pPr>
            <a:lvl3pPr marL="1181100" indent="-393700">
              <a:spcBef>
                <a:spcPts val="1800"/>
              </a:spcBef>
              <a:buSzPct val="65000"/>
              <a:defRPr sz="3000"/>
            </a:lvl3pPr>
            <a:lvl4pPr marL="1574800" indent="-393700">
              <a:spcBef>
                <a:spcPts val="1800"/>
              </a:spcBef>
              <a:buSzPct val="65000"/>
              <a:defRPr sz="3000"/>
            </a:lvl4pPr>
            <a:lvl5pPr marL="1968500" indent="-393700">
              <a:spcBef>
                <a:spcPts val="1800"/>
              </a:spcBef>
              <a:buSzPct val="65000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>
            <a:off x="508000" y="1270000"/>
            <a:ext cx="11988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>
            <a:spLocks noGrp="1"/>
          </p:cNvSpPr>
          <p:nvPr>
            <p:ph type="pic" sz="quarter" idx="13"/>
          </p:nvPr>
        </p:nvSpPr>
        <p:spPr>
          <a:xfrm>
            <a:off x="6856317" y="4772797"/>
            <a:ext cx="5499103" cy="422910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8" name="Image"/>
          <p:cNvSpPr>
            <a:spLocks noGrp="1"/>
          </p:cNvSpPr>
          <p:nvPr>
            <p:ph type="pic" sz="quarter" idx="14"/>
          </p:nvPr>
        </p:nvSpPr>
        <p:spPr>
          <a:xfrm>
            <a:off x="6860561" y="609600"/>
            <a:ext cx="5499104" cy="3530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9" name="Image"/>
          <p:cNvSpPr>
            <a:spLocks noGrp="1"/>
          </p:cNvSpPr>
          <p:nvPr>
            <p:ph type="pic" sz="half" idx="15"/>
          </p:nvPr>
        </p:nvSpPr>
        <p:spPr>
          <a:xfrm>
            <a:off x="557117" y="609598"/>
            <a:ext cx="5588005" cy="839470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507998" y="2171700"/>
            <a:ext cx="11997296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Line"/>
          <p:cNvSpPr/>
          <p:nvPr/>
        </p:nvSpPr>
        <p:spPr>
          <a:xfrm>
            <a:off x="507998" y="635000"/>
            <a:ext cx="11997296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508000" y="2628900"/>
            <a:ext cx="11988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4599" y="9258300"/>
            <a:ext cx="342901" cy="4064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solidFill>
                  <a:srgbClr val="4C4946"/>
                </a:solidFill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1pPr>
      <a:lvl2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2pPr>
      <a:lvl3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3pPr>
      <a:lvl4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4pPr>
      <a:lvl5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5pPr>
      <a:lvl6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6pPr>
      <a:lvl7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7pPr>
      <a:lvl8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8pPr>
      <a:lvl9pPr marL="0" marR="0" indent="0" algn="ctr" defTabSz="584200" rtl="0" latinLnBrk="0">
        <a:lnSpc>
          <a:spcPct val="90000"/>
        </a:lnSpc>
        <a:spcBef>
          <a:spcPts val="160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D93E2B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9pPr>
    </p:titleStyle>
    <p:bodyStyle>
      <a:lvl1pPr marL="4699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1pPr>
      <a:lvl2pPr marL="9398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2pPr>
      <a:lvl3pPr marL="14097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3pPr>
      <a:lvl4pPr marL="18796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4pPr>
      <a:lvl5pPr marL="23495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5pPr>
      <a:lvl6pPr marL="28194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6pPr>
      <a:lvl7pPr marL="32893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7pPr>
      <a:lvl8pPr marL="37592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8pPr>
      <a:lvl9pPr marL="4229100" marR="0" indent="-469900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929292"/>
        </a:buClr>
        <a:buSzPct val="60000"/>
        <a:buFont typeface="Zapf Dingbats"/>
        <a:buChar char="❖"/>
        <a:tabLst/>
        <a:defRPr sz="3600" b="0" i="0" u="none" strike="noStrike" cap="none" spc="0" baseline="0">
          <a:ln>
            <a:noFill/>
          </a:ln>
          <a:solidFill>
            <a:srgbClr val="414141"/>
          </a:solidFill>
          <a:uFillTx/>
          <a:latin typeface="Palatino"/>
          <a:ea typeface="Palatino"/>
          <a:cs typeface="Palatino"/>
          <a:sym typeface="Palatino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Milena Zajović, mag.psych.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Milena Zajović, mag.psych.</a:t>
            </a:r>
          </a:p>
        </p:txBody>
      </p:sp>
      <p:sp>
        <p:nvSpPr>
          <p:cNvPr id="134" name="BKT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BKT depresije</a:t>
            </a:r>
          </a:p>
        </p:txBody>
      </p:sp>
      <p:sp>
        <p:nvSpPr>
          <p:cNvPr id="135" name="teorijski i praktični pristup liječenju jednog od najtežih psihičkih poremećaja"/>
          <p:cNvSpPr txBox="1"/>
          <p:nvPr/>
        </p:nvSpPr>
        <p:spPr>
          <a:xfrm>
            <a:off x="8280400" y="4140200"/>
            <a:ext cx="4241800" cy="241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l">
              <a:defRPr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r>
              <a:t>teorijski i praktični pristup liječenju jednog od najtežih psihičkih poremećaja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azumijevanje depresije u kognitivno-bihevioralnim terminima"/>
          <p:cNvSpPr txBox="1">
            <a:spLocks noGrp="1"/>
          </p:cNvSpPr>
          <p:nvPr>
            <p:ph type="body" sz="quarter" idx="1"/>
          </p:nvPr>
        </p:nvSpPr>
        <p:spPr>
          <a:xfrm>
            <a:off x="507999" y="6096000"/>
            <a:ext cx="8156693" cy="50800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t>Razumijevanje depresije u kognitivno-bihevioralnim terminima</a:t>
            </a:r>
          </a:p>
        </p:txBody>
      </p:sp>
      <p:pic>
        <p:nvPicPr>
          <p:cNvPr id="163" name="Image" descr="Image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469900" y="544559"/>
            <a:ext cx="12065000" cy="5537205"/>
          </a:xfrm>
          <a:prstGeom prst="rect">
            <a:avLst/>
          </a:prstGeom>
        </p:spPr>
      </p:pic>
      <p:sp>
        <p:nvSpPr>
          <p:cNvPr id="164" name="Bihevioralni faktor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Bihevioralni faktori</a:t>
            </a:r>
          </a:p>
        </p:txBody>
      </p:sp>
      <p:sp>
        <p:nvSpPr>
          <p:cNvPr id="165" name="Model bihevioralne aktivacije, vještine rješavanja problema, druge bihevioralne tehnike"/>
          <p:cNvSpPr txBox="1">
            <a:spLocks noGrp="1"/>
          </p:cNvSpPr>
          <p:nvPr>
            <p:ph type="body" idx="14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Model bihevioralne aktivacije, vještine rješavanja problema, druge bihevioralne tehnike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Model bihevioralne aktivac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Model bihevioralne aktivacije</a:t>
            </a:r>
          </a:p>
        </p:txBody>
      </p:sp>
      <p:sp>
        <p:nvSpPr>
          <p:cNvPr id="168" name="naglašava funkcionalnu analizu ponašanja kako bi se utvrdilo što održava ili pojačava depresivno stanj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naglašava funkcionalnu analizu ponašanja kako bi se utvrdilo što održava ili pojačava depresivno stanje</a:t>
            </a:r>
          </a:p>
          <a:p>
            <a:r>
              <a:t>naglašava predvidljivost i kontrolu ishoda povezanih s ponašanjem</a:t>
            </a:r>
          </a:p>
          <a:p>
            <a:pPr>
              <a:defRPr b="1">
                <a:solidFill>
                  <a:srgbClr val="FF2600"/>
                </a:solidFill>
              </a:defRPr>
            </a:pPr>
            <a:r>
              <a:t>depresija je često rezultat pasivnog, ponavljajućeg nekorisnog ponašanja</a:t>
            </a:r>
            <a:r>
              <a:rPr b="0">
                <a:solidFill>
                  <a:srgbClr val="414141"/>
                </a:solidFill>
              </a:rPr>
              <a:t> </a:t>
            </a:r>
            <a:r>
              <a:rPr b="0"/>
              <a:t>- cilj terapije je hvatanje u koštac s takvim ponašanjem, te povećavanje čestine i intenziteta korisnog ponašanja koje ga zamjenjuje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Model bihevioralne aktivac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Model bihevioralne aktivacije</a:t>
            </a:r>
          </a:p>
        </p:txBody>
      </p:sp>
      <p:grpSp>
        <p:nvGrpSpPr>
          <p:cNvPr id="179" name="Diagram 19"/>
          <p:cNvGrpSpPr/>
          <p:nvPr/>
        </p:nvGrpSpPr>
        <p:grpSpPr>
          <a:xfrm>
            <a:off x="3261763" y="2740885"/>
            <a:ext cx="6804940" cy="6102786"/>
            <a:chOff x="-1" y="0"/>
            <a:chExt cx="6804939" cy="6102785"/>
          </a:xfrm>
        </p:grpSpPr>
        <p:sp>
          <p:nvSpPr>
            <p:cNvPr id="171" name="ANKSIOZNOST"/>
            <p:cNvSpPr txBox="1"/>
            <p:nvPr/>
          </p:nvSpPr>
          <p:spPr>
            <a:xfrm>
              <a:off x="4210877" y="1100118"/>
              <a:ext cx="2594062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19050" tIns="19050" rIns="19050" bIns="19050" numCol="1" anchor="ctr">
              <a:spAutoFit/>
            </a:bodyPr>
            <a:lstStyle>
              <a:lvl1pPr defTabSz="666750">
                <a:lnSpc>
                  <a:spcPct val="9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Bodoni SvtyTwo ITC TT-Bold"/>
                  <a:ea typeface="Bodoni SvtyTwo ITC TT-Bold"/>
                  <a:cs typeface="Bodoni SvtyTwo ITC TT-Bold"/>
                  <a:sym typeface="Bodoni SvtyTwo ITC TT-Bold"/>
                </a:defRPr>
              </a:lvl1pPr>
            </a:lstStyle>
            <a:p>
              <a:r>
                <a:t>ANKSIOZNOST</a:t>
              </a:r>
            </a:p>
          </p:txBody>
        </p:sp>
        <p:sp>
          <p:nvSpPr>
            <p:cNvPr id="172" name="Shape"/>
            <p:cNvSpPr/>
            <p:nvPr/>
          </p:nvSpPr>
          <p:spPr>
            <a:xfrm>
              <a:off x="5386479" y="2229924"/>
              <a:ext cx="956568" cy="1580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32" y="0"/>
                  </a:moveTo>
                  <a:cubicBezTo>
                    <a:pt x="16527" y="5755"/>
                    <a:pt x="17156" y="11841"/>
                    <a:pt x="15468" y="17770"/>
                  </a:cubicBezTo>
                  <a:lnTo>
                    <a:pt x="21600" y="18900"/>
                  </a:lnTo>
                  <a:lnTo>
                    <a:pt x="9003" y="21600"/>
                  </a:lnTo>
                  <a:lnTo>
                    <a:pt x="0" y="14920"/>
                  </a:lnTo>
                  <a:lnTo>
                    <a:pt x="6124" y="16048"/>
                  </a:lnTo>
                  <a:cubicBezTo>
                    <a:pt x="7307" y="11248"/>
                    <a:pt x="6709" y="6349"/>
                    <a:pt x="4374" y="1706"/>
                  </a:cubicBezTo>
                  <a:close/>
                </a:path>
              </a:pathLst>
            </a:custGeom>
            <a:solidFill>
              <a:srgbClr val="3891A7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2500">
                  <a:solidFill>
                    <a:srgbClr val="000000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173" name="Ostajanje u kući, gledanje TV"/>
            <p:cNvSpPr txBox="1"/>
            <p:nvPr/>
          </p:nvSpPr>
          <p:spPr>
            <a:xfrm>
              <a:off x="3908856" y="4425669"/>
              <a:ext cx="2801747" cy="988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19050" tIns="19050" rIns="19050" bIns="19050" numCol="1" anchor="ctr">
              <a:spAutoFit/>
            </a:bodyPr>
            <a:lstStyle>
              <a:lvl1pPr defTabSz="666750">
                <a:lnSpc>
                  <a:spcPct val="12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r>
                <a:t>Ostajanje u kući, gledanje TV</a:t>
              </a:r>
            </a:p>
          </p:txBody>
        </p:sp>
        <p:sp>
          <p:nvSpPr>
            <p:cNvPr id="174" name="Shape"/>
            <p:cNvSpPr/>
            <p:nvPr/>
          </p:nvSpPr>
          <p:spPr>
            <a:xfrm>
              <a:off x="2532589" y="5146218"/>
              <a:ext cx="1580533" cy="956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3632"/>
                  </a:moveTo>
                  <a:cubicBezTo>
                    <a:pt x="15845" y="16527"/>
                    <a:pt x="9759" y="17156"/>
                    <a:pt x="3830" y="15468"/>
                  </a:cubicBezTo>
                  <a:lnTo>
                    <a:pt x="2700" y="21600"/>
                  </a:lnTo>
                  <a:lnTo>
                    <a:pt x="0" y="9003"/>
                  </a:lnTo>
                  <a:lnTo>
                    <a:pt x="6680" y="0"/>
                  </a:lnTo>
                  <a:lnTo>
                    <a:pt x="5552" y="6124"/>
                  </a:lnTo>
                  <a:cubicBezTo>
                    <a:pt x="10352" y="7307"/>
                    <a:pt x="15251" y="6709"/>
                    <a:pt x="19894" y="4374"/>
                  </a:cubicBezTo>
                  <a:close/>
                </a:path>
              </a:pathLst>
            </a:custGeom>
            <a:solidFill>
              <a:srgbClr val="3891A7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2500">
                  <a:solidFill>
                    <a:srgbClr val="000000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175" name="Smanjenje…"/>
            <p:cNvSpPr txBox="1"/>
            <p:nvPr/>
          </p:nvSpPr>
          <p:spPr>
            <a:xfrm>
              <a:off x="190815" y="4452339"/>
              <a:ext cx="2197705" cy="9347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19050" tIns="19050" rIns="19050" bIns="19050" numCol="1" anchor="ctr">
              <a:spAutoFit/>
            </a:bodyPr>
            <a:lstStyle/>
            <a:p>
              <a:pPr defTabSz="666750">
                <a:lnSpc>
                  <a:spcPct val="9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r>
                <a:t>Smanjenje </a:t>
              </a:r>
            </a:p>
            <a:p>
              <a:pPr defTabSz="666750">
                <a:lnSpc>
                  <a:spcPct val="9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r>
                <a:t>anksioznosti</a:t>
              </a:r>
            </a:p>
          </p:txBody>
        </p:sp>
        <p:sp>
          <p:nvSpPr>
            <p:cNvPr id="176" name="Shape"/>
            <p:cNvSpPr/>
            <p:nvPr/>
          </p:nvSpPr>
          <p:spPr>
            <a:xfrm>
              <a:off x="240262" y="2292327"/>
              <a:ext cx="956568" cy="1580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68" y="21600"/>
                  </a:moveTo>
                  <a:cubicBezTo>
                    <a:pt x="5073" y="15845"/>
                    <a:pt x="4444" y="9759"/>
                    <a:pt x="6132" y="3830"/>
                  </a:cubicBezTo>
                  <a:lnTo>
                    <a:pt x="0" y="2700"/>
                  </a:lnTo>
                  <a:lnTo>
                    <a:pt x="12597" y="0"/>
                  </a:lnTo>
                  <a:lnTo>
                    <a:pt x="21600" y="6680"/>
                  </a:lnTo>
                  <a:lnTo>
                    <a:pt x="15476" y="5552"/>
                  </a:lnTo>
                  <a:lnTo>
                    <a:pt x="15475" y="5552"/>
                  </a:lnTo>
                  <a:cubicBezTo>
                    <a:pt x="14293" y="10352"/>
                    <a:pt x="14891" y="15251"/>
                    <a:pt x="17226" y="19894"/>
                  </a:cubicBezTo>
                  <a:close/>
                </a:path>
              </a:pathLst>
            </a:custGeom>
            <a:solidFill>
              <a:srgbClr val="3891A7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2500">
                  <a:solidFill>
                    <a:srgbClr val="000000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177" name="Razmišljanje…"/>
            <p:cNvSpPr txBox="1"/>
            <p:nvPr/>
          </p:nvSpPr>
          <p:spPr>
            <a:xfrm>
              <a:off x="-2" y="842308"/>
              <a:ext cx="2579339" cy="9347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19050" tIns="19050" rIns="19050" bIns="19050" numCol="1" anchor="ctr">
              <a:spAutoFit/>
            </a:bodyPr>
            <a:lstStyle/>
            <a:p>
              <a:pPr defTabSz="666750">
                <a:lnSpc>
                  <a:spcPct val="9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r>
                <a:t>Razmišljanje </a:t>
              </a:r>
            </a:p>
            <a:p>
              <a:pPr defTabSz="666750">
                <a:lnSpc>
                  <a:spcPct val="90000"/>
                </a:lnSpc>
                <a:spcBef>
                  <a:spcPts val="600"/>
                </a:spcBef>
                <a:defRPr sz="25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r>
                <a:t>o izlasku iz kuće</a:t>
              </a:r>
            </a:p>
          </p:txBody>
        </p:sp>
        <p:sp>
          <p:nvSpPr>
            <p:cNvPr id="178" name="Shape"/>
            <p:cNvSpPr/>
            <p:nvPr/>
          </p:nvSpPr>
          <p:spPr>
            <a:xfrm>
              <a:off x="2470187" y="0"/>
              <a:ext cx="1580533" cy="956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7968"/>
                  </a:moveTo>
                  <a:cubicBezTo>
                    <a:pt x="5755" y="5073"/>
                    <a:pt x="11841" y="4444"/>
                    <a:pt x="17770" y="6132"/>
                  </a:cubicBezTo>
                  <a:lnTo>
                    <a:pt x="18900" y="0"/>
                  </a:lnTo>
                  <a:lnTo>
                    <a:pt x="21600" y="12597"/>
                  </a:lnTo>
                  <a:lnTo>
                    <a:pt x="14920" y="21600"/>
                  </a:lnTo>
                  <a:lnTo>
                    <a:pt x="16048" y="15476"/>
                  </a:lnTo>
                  <a:cubicBezTo>
                    <a:pt x="11248" y="14293"/>
                    <a:pt x="6349" y="14891"/>
                    <a:pt x="1706" y="17226"/>
                  </a:cubicBezTo>
                  <a:close/>
                </a:path>
              </a:pathLst>
            </a:custGeom>
            <a:solidFill>
              <a:srgbClr val="3891A7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800">
                  <a:solidFill>
                    <a:srgbClr val="000000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</p:grpSp>
      <p:sp>
        <p:nvSpPr>
          <p:cNvPr id="180" name="Circular Arrow 22"/>
          <p:cNvSpPr/>
          <p:nvPr/>
        </p:nvSpPr>
        <p:spPr>
          <a:xfrm>
            <a:off x="5741277" y="6632006"/>
            <a:ext cx="1547649" cy="8961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968"/>
                </a:moveTo>
                <a:cubicBezTo>
                  <a:pt x="5755" y="5073"/>
                  <a:pt x="11841" y="4444"/>
                  <a:pt x="17770" y="6132"/>
                </a:cubicBezTo>
                <a:lnTo>
                  <a:pt x="18900" y="0"/>
                </a:lnTo>
                <a:lnTo>
                  <a:pt x="21600" y="12597"/>
                </a:lnTo>
                <a:lnTo>
                  <a:pt x="14920" y="21600"/>
                </a:lnTo>
                <a:lnTo>
                  <a:pt x="16048" y="15476"/>
                </a:lnTo>
                <a:cubicBezTo>
                  <a:pt x="11248" y="14293"/>
                  <a:pt x="6349" y="14891"/>
                  <a:pt x="1706" y="17226"/>
                </a:cubicBezTo>
                <a:close/>
              </a:path>
            </a:pathLst>
          </a:custGeom>
          <a:solidFill>
            <a:srgbClr val="FF0000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81" name="TextBox 29"/>
          <p:cNvSpPr txBox="1"/>
          <p:nvPr/>
        </p:nvSpPr>
        <p:spPr>
          <a:xfrm>
            <a:off x="735503" y="2889341"/>
            <a:ext cx="2764672" cy="474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 defTabSz="914400">
              <a:defRPr sz="2500">
                <a:solidFill>
                  <a:srgbClr val="FF0000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NISKA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 </a:t>
            </a:r>
            <a:r>
              <a:t>KONTROLA</a:t>
            </a:r>
          </a:p>
        </p:txBody>
      </p:sp>
      <p:sp>
        <p:nvSpPr>
          <p:cNvPr id="182" name="TextBox 30"/>
          <p:cNvSpPr txBox="1"/>
          <p:nvPr/>
        </p:nvSpPr>
        <p:spPr>
          <a:xfrm>
            <a:off x="9658453" y="8586658"/>
            <a:ext cx="3003023" cy="472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l" defTabSz="914400">
              <a:defRPr sz="2500">
                <a:solidFill>
                  <a:srgbClr val="FF0000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VISOKA KONTROLA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Beckov kognitivni model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t>Beckov kognitivni model depresije</a:t>
            </a:r>
          </a:p>
        </p:txBody>
      </p:sp>
      <p:sp>
        <p:nvSpPr>
          <p:cNvPr id="185" name="pretpostavlja da su ponašanje i emocije ljudi pod utjecajem njihove percepcije događaja…"/>
          <p:cNvSpPr txBox="1">
            <a:spLocks noGrp="1"/>
          </p:cNvSpPr>
          <p:nvPr>
            <p:ph type="body" idx="4294967295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pretpostavlja da su ponašanje i emocije ljudi pod utjecajem njihove percepcije događaja</a:t>
            </a:r>
          </a:p>
          <a:p>
            <a:pPr>
              <a:defRPr b="1">
                <a:solidFill>
                  <a:srgbClr val="FF2600"/>
                </a:solidFill>
              </a:defRPr>
            </a:pPr>
            <a:r>
              <a:t>situacija ne određuje ljudske osjećaje, već način na koji se ta situacija interpretira</a:t>
            </a:r>
          </a:p>
          <a:p>
            <a:r>
              <a:t>kada govorimo o depresiji u fokusu nam je negativnost klijentovih kognicija, a ne percepcija kontrole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Beckov kognitivni model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t>Beckov kognitivni model depresije</a:t>
            </a:r>
          </a:p>
        </p:txBody>
      </p:sp>
      <p:sp>
        <p:nvSpPr>
          <p:cNvPr id="188" name="RANA ISKUSTVA…"/>
          <p:cNvSpPr txBox="1"/>
          <p:nvPr/>
        </p:nvSpPr>
        <p:spPr>
          <a:xfrm>
            <a:off x="-68581" y="8122928"/>
            <a:ext cx="3766388" cy="118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RANA ISKUSTVA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(sramežljivo dijete, </a:t>
            </a:r>
            <a:br/>
            <a:r>
              <a:t>bullyng ili ismijavanje)</a:t>
            </a:r>
          </a:p>
        </p:txBody>
      </p:sp>
      <p:sp>
        <p:nvSpPr>
          <p:cNvPr id="189" name="DISFUNKCIONALNE PRETPOSTAVKE…"/>
          <p:cNvSpPr txBox="1"/>
          <p:nvPr/>
        </p:nvSpPr>
        <p:spPr>
          <a:xfrm>
            <a:off x="1294000" y="5230727"/>
            <a:ext cx="3766388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DISFUNKCIONALNA VJEROVANJA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(“bezvrijedan sam, drugi su sposobniji od mene”)</a:t>
            </a:r>
          </a:p>
        </p:txBody>
      </p:sp>
      <p:sp>
        <p:nvSpPr>
          <p:cNvPr id="190" name="NEGATIVNE…"/>
          <p:cNvSpPr txBox="1"/>
          <p:nvPr/>
        </p:nvSpPr>
        <p:spPr>
          <a:xfrm>
            <a:off x="8670263" y="2624888"/>
            <a:ext cx="3766388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NEGATIVNE </a:t>
            </a:r>
          </a:p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AUTOMATSKE MISLI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(“opet će mi se to dogoditi, ispast ću budala pred svima”)</a:t>
            </a:r>
          </a:p>
        </p:txBody>
      </p:sp>
      <p:sp>
        <p:nvSpPr>
          <p:cNvPr id="191" name="SIMPTOMI  DEPRESIJE"/>
          <p:cNvSpPr txBox="1"/>
          <p:nvPr/>
        </p:nvSpPr>
        <p:spPr>
          <a:xfrm>
            <a:off x="8670263" y="5941596"/>
            <a:ext cx="3766388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SIMPTOMI  DEPRESIJE</a:t>
            </a:r>
          </a:p>
        </p:txBody>
      </p:sp>
      <p:sp>
        <p:nvSpPr>
          <p:cNvPr id="192" name="Shape"/>
          <p:cNvSpPr/>
          <p:nvPr/>
        </p:nvSpPr>
        <p:spPr>
          <a:xfrm rot="10745167">
            <a:off x="11060285" y="4386179"/>
            <a:ext cx="829850" cy="9921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FF2600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93" name="Shape"/>
          <p:cNvSpPr/>
          <p:nvPr/>
        </p:nvSpPr>
        <p:spPr>
          <a:xfrm rot="2957596">
            <a:off x="1596554" y="6783775"/>
            <a:ext cx="876718" cy="1427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94" name="KRITIČNI DOGAĐAJ…"/>
          <p:cNvSpPr txBox="1"/>
          <p:nvPr/>
        </p:nvSpPr>
        <p:spPr>
          <a:xfrm>
            <a:off x="3929603" y="3709839"/>
            <a:ext cx="3766389" cy="82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535353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KRITIČNI DOGAĐAJ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(javno sramoćenje)</a:t>
            </a:r>
          </a:p>
        </p:txBody>
      </p:sp>
      <p:sp>
        <p:nvSpPr>
          <p:cNvPr id="195" name="Shape"/>
          <p:cNvSpPr/>
          <p:nvPr/>
        </p:nvSpPr>
        <p:spPr>
          <a:xfrm rot="4862120">
            <a:off x="7513262" y="2400840"/>
            <a:ext cx="876719" cy="17584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96" name="Shape"/>
          <p:cNvSpPr/>
          <p:nvPr/>
        </p:nvSpPr>
        <p:spPr>
          <a:xfrm rot="21545167">
            <a:off x="9390077" y="4382708"/>
            <a:ext cx="829850" cy="9921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FF2600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97" name="Shape"/>
          <p:cNvSpPr/>
          <p:nvPr/>
        </p:nvSpPr>
        <p:spPr>
          <a:xfrm rot="3308950">
            <a:off x="3203892" y="3923774"/>
            <a:ext cx="876719" cy="1427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198" name="Ponašajni: povlačenje, izbjegavanje, smanjena aktivnost…"/>
          <p:cNvSpPr txBox="1"/>
          <p:nvPr/>
        </p:nvSpPr>
        <p:spPr>
          <a:xfrm>
            <a:off x="6715510" y="6452681"/>
            <a:ext cx="5976406" cy="176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algn="l">
              <a:buSzPct val="100000"/>
              <a:buChar char="•"/>
              <a:defRPr sz="21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Ponašajni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: povlačenje, izbjegavanje, smanjena aktivnost</a:t>
            </a:r>
          </a:p>
          <a:p>
            <a:pPr marL="228600" indent="-228600" algn="l">
              <a:buSzPct val="100000"/>
              <a:buChar char="•"/>
              <a:defRPr sz="21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Afektivni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: tuga, tjeskoba, krivnja, sram</a:t>
            </a:r>
          </a:p>
          <a:p>
            <a:pPr marL="228600" indent="-228600" algn="l">
              <a:buSzPct val="100000"/>
              <a:buChar char="•"/>
              <a:defRPr sz="21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Fizički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: smetnje sna i apetita, umor</a:t>
            </a:r>
          </a:p>
          <a:p>
            <a:pPr marL="228600" indent="-228600" algn="l">
              <a:buSzPct val="100000"/>
              <a:buChar char="•"/>
              <a:defRPr sz="21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Misaoni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: samokritičnost, suicidalne misli, neodlučnost</a:t>
            </a:r>
          </a:p>
          <a:p>
            <a:pPr marL="228600" indent="-228600" algn="l">
              <a:buSzPct val="100000"/>
              <a:buChar char="•"/>
              <a:defRPr sz="21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Motivacijski</a:t>
            </a:r>
            <a:r>
              <a:rPr>
                <a:latin typeface="Bodoni SvtyTwo ITC TT-Book"/>
                <a:ea typeface="Bodoni SvtyTwo ITC TT-Book"/>
                <a:cs typeface="Bodoni SvtyTwo ITC TT-Book"/>
                <a:sym typeface="Bodoni SvtyTwo ITC TT-Book"/>
              </a:rPr>
              <a:t>: gubitak interesa ili zadovoljstva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Beckova kognitivna trijada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78358">
              <a:spcBef>
                <a:spcPts val="1500"/>
              </a:spcBef>
              <a:defRPr sz="6900"/>
            </a:lvl1pPr>
          </a:lstStyle>
          <a:p>
            <a:r>
              <a:t>Beckova kognitivna trijada depresije</a:t>
            </a:r>
          </a:p>
        </p:txBody>
      </p:sp>
      <p:sp>
        <p:nvSpPr>
          <p:cNvPr id="201" name="NEGATIVNA PERCEPCIJA SEBE…"/>
          <p:cNvSpPr txBox="1"/>
          <p:nvPr/>
        </p:nvSpPr>
        <p:spPr>
          <a:xfrm>
            <a:off x="4514217" y="2886626"/>
            <a:ext cx="3766390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NEGATIVNA PERCEPCIJA </a:t>
            </a:r>
            <a:r>
              <a:rPr>
                <a:solidFill>
                  <a:srgbClr val="FF2600"/>
                </a:solidFill>
              </a:rPr>
              <a:t>SEBE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(nepoželjan sam, bezvrijedan, deficitaran, neadekvatan)</a:t>
            </a:r>
          </a:p>
        </p:txBody>
      </p:sp>
      <p:sp>
        <p:nvSpPr>
          <p:cNvPr id="202" name="NEGATIVNA PERCEPCIJA DOGAĐAJA…"/>
          <p:cNvSpPr txBox="1"/>
          <p:nvPr/>
        </p:nvSpPr>
        <p:spPr>
          <a:xfrm>
            <a:off x="1204442" y="5882547"/>
            <a:ext cx="3766388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NEGATIVNA PERCEPCIJA </a:t>
            </a:r>
            <a:r>
              <a:rPr>
                <a:solidFill>
                  <a:srgbClr val="FF2600"/>
                </a:solidFill>
              </a:rPr>
              <a:t>DOGAĐAJA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(pretjerani zahtjevi okoline)</a:t>
            </a:r>
          </a:p>
        </p:txBody>
      </p:sp>
      <p:sp>
        <p:nvSpPr>
          <p:cNvPr id="203" name="NEGATIVNO VIĐENJE BUDUĆNOSTI…"/>
          <p:cNvSpPr txBox="1"/>
          <p:nvPr/>
        </p:nvSpPr>
        <p:spPr>
          <a:xfrm>
            <a:off x="7823992" y="5882547"/>
            <a:ext cx="3976366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NEGATIVNO VIĐENJE </a:t>
            </a:r>
            <a:r>
              <a:rPr>
                <a:solidFill>
                  <a:srgbClr val="FF2600"/>
                </a:solidFill>
              </a:rPr>
              <a:t>BUDUĆNOSTI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(očekivanje teškoća i neuspjeha)</a:t>
            </a:r>
          </a:p>
        </p:txBody>
      </p:sp>
      <p:sp>
        <p:nvSpPr>
          <p:cNvPr id="204" name="BEZNADNOST…"/>
          <p:cNvSpPr txBox="1"/>
          <p:nvPr/>
        </p:nvSpPr>
        <p:spPr>
          <a:xfrm>
            <a:off x="5209206" y="8522869"/>
            <a:ext cx="3976366" cy="82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FF2600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pPr>
            <a:r>
              <a:t>BEZNADNOST</a:t>
            </a:r>
          </a:p>
          <a:p>
            <a:pPr>
              <a:defRPr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pPr>
            <a:r>
              <a:t>(prediktor suicidalnosti)</a:t>
            </a:r>
          </a:p>
        </p:txBody>
      </p:sp>
      <p:sp>
        <p:nvSpPr>
          <p:cNvPr id="205" name="Shape"/>
          <p:cNvSpPr/>
          <p:nvPr/>
        </p:nvSpPr>
        <p:spPr>
          <a:xfrm rot="8539163">
            <a:off x="8588177" y="3923391"/>
            <a:ext cx="1283583" cy="1944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206" name="Shape"/>
          <p:cNvSpPr/>
          <p:nvPr/>
        </p:nvSpPr>
        <p:spPr>
          <a:xfrm>
            <a:off x="5322356" y="6694064"/>
            <a:ext cx="2360085" cy="14235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3632"/>
                </a:moveTo>
                <a:cubicBezTo>
                  <a:pt x="15845" y="16527"/>
                  <a:pt x="9759" y="17156"/>
                  <a:pt x="3830" y="15468"/>
                </a:cubicBezTo>
                <a:lnTo>
                  <a:pt x="2700" y="21600"/>
                </a:lnTo>
                <a:lnTo>
                  <a:pt x="0" y="9003"/>
                </a:lnTo>
                <a:lnTo>
                  <a:pt x="6680" y="0"/>
                </a:lnTo>
                <a:lnTo>
                  <a:pt x="5552" y="6124"/>
                </a:lnTo>
                <a:cubicBezTo>
                  <a:pt x="10352" y="7307"/>
                  <a:pt x="15251" y="6709"/>
                  <a:pt x="19894" y="437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207" name="Shape"/>
          <p:cNvSpPr/>
          <p:nvPr/>
        </p:nvSpPr>
        <p:spPr>
          <a:xfrm rot="2307750">
            <a:off x="3037516" y="4014792"/>
            <a:ext cx="1250119" cy="1816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8" y="21600"/>
                </a:moveTo>
                <a:cubicBezTo>
                  <a:pt x="5073" y="15845"/>
                  <a:pt x="4444" y="9759"/>
                  <a:pt x="6132" y="3830"/>
                </a:cubicBezTo>
                <a:lnTo>
                  <a:pt x="0" y="2700"/>
                </a:lnTo>
                <a:lnTo>
                  <a:pt x="12597" y="0"/>
                </a:lnTo>
                <a:lnTo>
                  <a:pt x="21600" y="6680"/>
                </a:lnTo>
                <a:lnTo>
                  <a:pt x="15476" y="5552"/>
                </a:lnTo>
                <a:lnTo>
                  <a:pt x="15475" y="5552"/>
                </a:lnTo>
                <a:cubicBezTo>
                  <a:pt x="14293" y="10352"/>
                  <a:pt x="14891" y="15251"/>
                  <a:pt x="17226" y="19894"/>
                </a:cubicBezTo>
                <a:close/>
              </a:path>
            </a:pathLst>
          </a:custGeom>
          <a:solidFill>
            <a:srgbClr val="3891A7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  <p:sp>
        <p:nvSpPr>
          <p:cNvPr id="208" name="Circular Arrow 22"/>
          <p:cNvSpPr/>
          <p:nvPr/>
        </p:nvSpPr>
        <p:spPr>
          <a:xfrm rot="8061981">
            <a:off x="8028245" y="7568110"/>
            <a:ext cx="1547649" cy="432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968"/>
                </a:moveTo>
                <a:cubicBezTo>
                  <a:pt x="5755" y="5073"/>
                  <a:pt x="11841" y="4444"/>
                  <a:pt x="17770" y="6132"/>
                </a:cubicBezTo>
                <a:lnTo>
                  <a:pt x="18900" y="0"/>
                </a:lnTo>
                <a:lnTo>
                  <a:pt x="21600" y="12597"/>
                </a:lnTo>
                <a:lnTo>
                  <a:pt x="14920" y="21600"/>
                </a:lnTo>
                <a:lnTo>
                  <a:pt x="16048" y="15476"/>
                </a:lnTo>
                <a:cubicBezTo>
                  <a:pt x="11248" y="14293"/>
                  <a:pt x="6349" y="14891"/>
                  <a:pt x="1706" y="17226"/>
                </a:cubicBezTo>
                <a:close/>
              </a:path>
            </a:pathLst>
          </a:custGeom>
          <a:solidFill>
            <a:srgbClr val="FF0000"/>
          </a:solidFill>
          <a:ln w="25400">
            <a:solidFill>
              <a:srgbClr val="FFFFFF"/>
            </a:solidFill>
          </a:ln>
        </p:spPr>
        <p:txBody>
          <a:bodyPr lIns="50800" tIns="50800" rIns="50800" bIns="50800"/>
          <a:lstStyle/>
          <a:p>
            <a:pPr algn="l" defTabSz="914400">
              <a:defRPr sz="18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Vještine rješavanja problem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Vještine rješavanja problema</a:t>
            </a:r>
          </a:p>
        </p:txBody>
      </p:sp>
      <p:sp>
        <p:nvSpPr>
          <p:cNvPr id="211" name="za neke klijente važno je (ponovno) učenje temeljnih socijalnih ponašanja: osnove higijene i urednost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za neke klijente važno je (ponovno) učenje temeljnih socijalnih ponašanja: osnove higijene i urednosti</a:t>
            </a:r>
          </a:p>
          <a:p>
            <a:r>
              <a:t>za neke klijente važan je trening asertivnosti kako bi se smanjio osjećaj bespomoćnosti i/ili kako bi se reduciralo agresivno ponašanje prema drugima</a:t>
            </a:r>
          </a:p>
          <a:p>
            <a:pPr>
              <a:defRPr b="1">
                <a:solidFill>
                  <a:srgbClr val="FF2600"/>
                </a:solidFill>
              </a:defRPr>
            </a:pPr>
            <a:r>
              <a:t>depresija može proizlaziti iz nedostatka socijalnih vještina i ponašanja rješavanja problema</a:t>
            </a:r>
            <a:r>
              <a:rPr b="0"/>
              <a:t>, zbog čega je važno osnažiti adaptivna socijalna ponašanja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Bihevioralni prediktori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Bihevioralni prediktori depresije</a:t>
            </a:r>
          </a:p>
        </p:txBody>
      </p:sp>
      <p:graphicFrame>
        <p:nvGraphicFramePr>
          <p:cNvPr id="214" name="Table"/>
          <p:cNvGraphicFramePr/>
          <p:nvPr/>
        </p:nvGraphicFramePr>
        <p:xfrm>
          <a:off x="508000" y="2628900"/>
          <a:ext cx="11988800" cy="6457950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3996266"/>
                <a:gridCol w="3996266"/>
                <a:gridCol w="3996266"/>
              </a:tblGrid>
              <a:tr h="609600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Deficiti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Neumjerenosti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Prekursori za depresiju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Socijalne vještine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Žaljenje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Sukobi u braku ili vezi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Asertivnost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500">
                          <a:solidFill>
                            <a:srgbClr val="414141"/>
                          </a:solidFill>
                          <a:sym typeface="Helvetica"/>
                        </a:rPr>
                        <a:t>Hostilnost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Svađe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Samopotkrepljivanje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Samokritičnost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Prekid veze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Potkrepljivanje od drugih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Kazne od drugih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Dnevne trzavice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Deprivacija od sna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Hipersomnija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500">
                          <a:solidFill>
                            <a:srgbClr val="414141"/>
                          </a:solidFill>
                          <a:sym typeface="Helvetica"/>
                        </a:rPr>
                        <a:t>Negativni životni događaji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Ugodna iskustva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Rani gubitak roditelja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Samokontrola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Nebriga roditelja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Samousmjeravnje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Negativni roditeljski stil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Sposobnost potkrepljivanja drugih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Nepovezivanje ponašanja i potkrepljenja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Bihevioralne tehnike za depresij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Bihevioralne tehnike za depresiju</a:t>
            </a:r>
          </a:p>
        </p:txBody>
      </p:sp>
      <p:sp>
        <p:nvSpPr>
          <p:cNvPr id="217" name="popis primjera depresivnih ponašanj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06415" indent="-406415" defTabSz="505272">
              <a:spcBef>
                <a:spcPts val="2000"/>
              </a:spcBef>
              <a:defRPr sz="3000"/>
            </a:pPr>
            <a:r>
              <a:t>popis primjera depresivnih ponašanja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istraživanje okidača za depresivno raspoloženje ili ponašanje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istraživanje posljedica depresivnog ponašanja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identificiranje ciljeva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planiranje potkrepljenja, samopotkrepljivanje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dnevnik aktivnosti, raspored aktivnosti, postupni zadaci</a:t>
            </a:r>
          </a:p>
          <a:p>
            <a:pPr marL="406415" indent="-406415" defTabSz="505272">
              <a:spcBef>
                <a:spcPts val="2000"/>
              </a:spcBef>
              <a:defRPr sz="3000"/>
            </a:pPr>
            <a:r>
              <a:t>trening socijalnih vještina, asertivnosti ili problemsolving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azumijevanje depresije u kognitivno-bihevioralnim terminima"/>
          <p:cNvSpPr txBox="1">
            <a:spLocks noGrp="1"/>
          </p:cNvSpPr>
          <p:nvPr>
            <p:ph type="body" sz="quarter" idx="1"/>
          </p:nvPr>
        </p:nvSpPr>
        <p:spPr>
          <a:xfrm>
            <a:off x="508000" y="6096000"/>
            <a:ext cx="8139139" cy="508002"/>
          </a:xfrm>
          <a:prstGeom prst="rect">
            <a:avLst/>
          </a:prstGeom>
        </p:spPr>
        <p:txBody>
          <a:bodyPr/>
          <a:lstStyle/>
          <a:p>
            <a:r>
              <a:t>Razumijevanje depresije u kognitivno-bihevioralnim terminima</a:t>
            </a:r>
          </a:p>
        </p:txBody>
      </p:sp>
      <p:pic>
        <p:nvPicPr>
          <p:cNvPr id="220" name="Image" descr="Image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469900" y="544559"/>
            <a:ext cx="12065000" cy="5537205"/>
          </a:xfrm>
          <a:prstGeom prst="rect">
            <a:avLst/>
          </a:prstGeom>
        </p:spPr>
      </p:pic>
      <p:sp>
        <p:nvSpPr>
          <p:cNvPr id="221" name="Kognitivni faktor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Kognitivni faktori</a:t>
            </a:r>
          </a:p>
        </p:txBody>
      </p:sp>
      <p:sp>
        <p:nvSpPr>
          <p:cNvPr id="222" name="Tri razine kognitivnih distorzija, kognitivne    tehnike za depresiju"/>
          <p:cNvSpPr txBox="1">
            <a:spLocks noGrp="1"/>
          </p:cNvSpPr>
          <p:nvPr>
            <p:ph type="body" idx="14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Tri razine kognitivnih distorzija, kognitivne    tehnike za depresiju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" descr="Image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6692900" y="2565400"/>
            <a:ext cx="5842000" cy="6680200"/>
          </a:xfrm>
          <a:prstGeom prst="rect">
            <a:avLst/>
          </a:prstGeom>
        </p:spPr>
      </p:pic>
      <p:sp>
        <p:nvSpPr>
          <p:cNvPr id="138" name="Što je depresija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Što je depresija?</a:t>
            </a:r>
          </a:p>
        </p:txBody>
      </p:sp>
      <p:sp>
        <p:nvSpPr>
          <p:cNvPr id="139" name="jedan od najtežih psihičkih poremećaja…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385824" indent="-385824" defTabSz="572516">
              <a:spcBef>
                <a:spcPts val="1700"/>
              </a:spcBef>
              <a:defRPr sz="2900"/>
            </a:pPr>
            <a:r>
              <a:t>jedan od najtežih psihičkih poremećaja</a:t>
            </a:r>
          </a:p>
          <a:p>
            <a:pPr marL="385824" indent="-385824" defTabSz="572516">
              <a:spcBef>
                <a:spcPts val="1700"/>
              </a:spcBef>
              <a:defRPr sz="2900"/>
            </a:pPr>
            <a:r>
              <a:t>vodeći uzrok otežanog funkcioniranja za osobe stare od 15 do 44 godina </a:t>
            </a:r>
          </a:p>
          <a:p>
            <a:pPr marL="385824" indent="-385824" defTabSz="572516">
              <a:spcBef>
                <a:spcPts val="1700"/>
              </a:spcBef>
              <a:defRPr sz="2900"/>
            </a:pPr>
            <a:r>
              <a:t>80% depresivnih osoba oštećeno je u svakodnevnom djelovanju</a:t>
            </a:r>
          </a:p>
          <a:p>
            <a:pPr marL="385824" indent="-385824" defTabSz="572516">
              <a:spcBef>
                <a:spcPts val="1700"/>
              </a:spcBef>
              <a:defRPr sz="2900"/>
            </a:pPr>
            <a:r>
              <a:t>76% osoba s umjerenom depresijom i 61% osoba s teškom depresijom nikada ne dobije pomoć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Kognitivne distorz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Kognitivne distorzije</a:t>
            </a:r>
          </a:p>
        </p:txBody>
      </p:sp>
      <p:sp>
        <p:nvSpPr>
          <p:cNvPr id="225" name="kognitivni modeli depresije polaze od pretpostake da kognitivne, motivacijske i vegetativne simptome depresije uzrokuju, povećavaju ili održavaju pristranosti, distorzije ili stilovi razmišljanj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kognitivni modeli depresije polaze od pretpostake da </a:t>
            </a:r>
            <a:r>
              <a:rPr>
                <a:solidFill>
                  <a:srgbClr val="FF2600"/>
                </a:solidFill>
              </a:rPr>
              <a:t>kognitivne, motivacijske i vegetativne simptome depresije uzrokuju, povećavaju ili održavaju pristranosti, distorzije ili stilovi razmišljanja</a:t>
            </a:r>
          </a:p>
          <a:p>
            <a:r>
              <a:t>depresivni pojedinac pati od negativne percepcije sebe, iskustve i budućnosti</a:t>
            </a:r>
          </a:p>
          <a:p>
            <a:r>
              <a:t>sadržaj misli je negativan jer ga podržavaju negativne automatske misli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ri vrste kognitivnih distorzij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7462">
              <a:spcBef>
                <a:spcPts val="1400"/>
              </a:spcBef>
              <a:defRPr sz="6400"/>
            </a:lvl1pPr>
          </a:lstStyle>
          <a:p>
            <a:r>
              <a:t>Razine kognicija i kognitivne distorzije</a:t>
            </a:r>
          </a:p>
        </p:txBody>
      </p:sp>
      <p:graphicFrame>
        <p:nvGraphicFramePr>
          <p:cNvPr id="228" name="Table"/>
          <p:cNvGraphicFramePr/>
          <p:nvPr/>
        </p:nvGraphicFramePr>
        <p:xfrm>
          <a:off x="508000" y="2628900"/>
          <a:ext cx="11988800" cy="6096000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3996266"/>
                <a:gridCol w="3996266"/>
                <a:gridCol w="3996266"/>
              </a:tblGrid>
              <a:tr h="1016000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Negativne automatske misli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Posredujuća vjerovanja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blurRad="25400" dist="33948" dir="2388334" rotWithShape="0">
                              <a:srgbClr val="3B3936">
                                <a:alpha val="79310"/>
                              </a:srgbClr>
                            </a:outerShdw>
                          </a:effectLst>
                          <a:sym typeface="Helvetica"/>
                        </a:rPr>
                        <a:t>Bazična vjerovanja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C9C3BA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Etiketiranje  (“ja sam gubitnik”)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“Ako ne prođem ispit, to znači da sam gubitnik”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Bezvrijednost (“bolje ne zaslužujem”)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Dihotomno mišljenje (“ništa mi ne uspijeva”)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“Slab sam jer imam probleme”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r>
                        <a:t>Neuspjeh</a:t>
                      </a:r>
                    </a:p>
                    <a:p>
                      <a:pPr defTabSz="914400">
                        <a:defRPr sz="2500">
                          <a:sym typeface="Helvetica"/>
                        </a:defRPr>
                      </a:pPr>
                      <a:r>
                        <a:t>(“osuđen sam na propast”)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r>
                        <a:t>Proricanje budućnosti</a:t>
                      </a:r>
                    </a:p>
                    <a:p>
                      <a:pPr defTabSz="914400">
                        <a:defRPr sz="2600">
                          <a:sym typeface="Helvetica"/>
                        </a:defRPr>
                      </a:pPr>
                      <a:r>
                        <a:t>(“neće mi biti bolje”)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“Ako sam sada depresivan, uvijek ću biti”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Neumoljivi standardi (“moram biti savršen”)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Personaliziranje (“kriv sam za depresiju”)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“Moja vrijednost ovisi o mišljenju drugih”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r>
                        <a:t>Priznanje</a:t>
                      </a:r>
                    </a:p>
                    <a:p>
                      <a:pPr defTabSz="914400">
                        <a:defRPr sz="2600">
                          <a:sym typeface="Helvetica"/>
                        </a:defRPr>
                      </a:pPr>
                      <a:r>
                        <a:t>(“vrijedim ako me vole”)</a:t>
                      </a:r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414141"/>
                          </a:solidFill>
                          <a:sym typeface="Helvetica"/>
                        </a:rPr>
                        <a:t>“Ne zaslužujem biti sretna”</a:t>
                      </a:r>
                    </a:p>
                  </a:txBody>
                  <a:tcPr marL="50800" marR="50800" marT="50800" marB="50800" anchor="ctr" horzOverflow="overflow"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600">
                          <a:sym typeface="Helvetica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Kognitivne tehnike za depresij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Kognitivne tehnike za depresiju</a:t>
            </a:r>
          </a:p>
        </p:txBody>
      </p:sp>
      <p:sp>
        <p:nvSpPr>
          <p:cNvPr id="231" name="Razlikovanje misli, osjećaja i stvarnost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1104" indent="-451104" defTabSz="560830">
              <a:spcBef>
                <a:spcPts val="2300"/>
              </a:spcBef>
              <a:defRPr sz="3400"/>
            </a:pPr>
            <a:r>
              <a:t>Razlikovanje misli, osjećaja i stvarnosti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Identificiranje i opažanje automatskih misli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Istraživanje cijene i dobiti, istraživanje dokaza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Identificiranje i propitivanje disfunkcionalnih pretpostavki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Identificiranje i propitivanje negativnih shema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Trening promjene atribucija, dvostruki standardi</a:t>
            </a:r>
          </a:p>
          <a:p>
            <a:pPr marL="451104" indent="-451104" defTabSz="560830">
              <a:spcBef>
                <a:spcPts val="2300"/>
              </a:spcBef>
              <a:defRPr sz="3400"/>
            </a:pPr>
            <a:r>
              <a:t>Definiranje pojmova, tehnika silazne strelice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retiranje depresije u kognitivno-bihevioralnim terminima"/>
          <p:cNvSpPr txBox="1">
            <a:spLocks noGrp="1"/>
          </p:cNvSpPr>
          <p:nvPr>
            <p:ph type="body" sz="quarter" idx="1"/>
          </p:nvPr>
        </p:nvSpPr>
        <p:spPr>
          <a:xfrm>
            <a:off x="508000" y="6096000"/>
            <a:ext cx="7936135" cy="508002"/>
          </a:xfrm>
          <a:prstGeom prst="rect">
            <a:avLst/>
          </a:prstGeom>
        </p:spPr>
        <p:txBody>
          <a:bodyPr/>
          <a:lstStyle/>
          <a:p>
            <a:r>
              <a:t>Tretiranje depresije u kognitivno-bihevioralnim terminima</a:t>
            </a:r>
          </a:p>
        </p:txBody>
      </p:sp>
      <p:pic>
        <p:nvPicPr>
          <p:cNvPr id="234" name="Image" descr="Image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469900" y="544559"/>
            <a:ext cx="12065000" cy="5537205"/>
          </a:xfrm>
          <a:prstGeom prst="rect">
            <a:avLst/>
          </a:prstGeom>
        </p:spPr>
      </p:pic>
      <p:sp>
        <p:nvSpPr>
          <p:cNvPr id="235" name="Plan KBT tretman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Plan KBT tretmana</a:t>
            </a:r>
          </a:p>
        </p:txBody>
      </p:sp>
      <p:sp>
        <p:nvSpPr>
          <p:cNvPr id="236" name="Preporuke za procjenu i tretman, istraživanja o uspješnosti terapije"/>
          <p:cNvSpPr txBox="1">
            <a:spLocks noGrp="1"/>
          </p:cNvSpPr>
          <p:nvPr>
            <p:ph type="body" idx="14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Preporuke za procjenu i tretman, istraživanja o uspješnosti terapije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iljevi KBT tretmana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Ciljevi KBT tretmana depresije</a:t>
            </a:r>
          </a:p>
        </p:txBody>
      </p:sp>
      <p:sp>
        <p:nvSpPr>
          <p:cNvPr id="239" name="prioritet: otkloniti misli o samoubojstvu, pogotovo ako postoji povijest suicidalnog ili parasuicidalnog ponašanj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prioritet: otkloniti misli o samoubojstvu, pogotovo ako postoji povijest suicidalnog ili parasuicidalnog ponašanja</a:t>
            </a:r>
          </a:p>
          <a:p>
            <a:r>
              <a:t>zatim: povećati razinu aktivnosti, povećati ugodna ili potkrepljujuća ponašanja, povećati i poboljšti socijalne odnose, ojačati samopoštovanje, smanjiti samokritičnost</a:t>
            </a:r>
          </a:p>
          <a:p>
            <a:r>
              <a:t>pomoći klijentu u razvoju i prepoznavanju kratkoročnih i dugoročnih pozitivnih perspektiva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Opći plan tretmana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Opći plan tretmana depresije</a:t>
            </a:r>
          </a:p>
        </p:txBody>
      </p:sp>
      <p:sp>
        <p:nvSpPr>
          <p:cNvPr id="242" name="procjena (testovi, intervju, evaluacija rizika od samoubojstva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3438" indent="-383438" defTabSz="476706">
              <a:spcBef>
                <a:spcPts val="1900"/>
              </a:spcBef>
              <a:defRPr sz="2800"/>
            </a:pPr>
            <a:r>
              <a:t>procjena (testovi, intervju, rizik od samoubojstva, razmatranje lijekova)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upoznavanje s tretmanom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utvrđivanje ciljeva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bihevioralna aktivacija i druge bihevioralne intervencije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kognitivne intervencije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cijepljenje protiv budućih depresivnih epizoda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prorjeđivanje terapije</a:t>
            </a:r>
          </a:p>
          <a:p>
            <a:pPr marL="383438" indent="-383438" defTabSz="476706">
              <a:spcBef>
                <a:spcPts val="1900"/>
              </a:spcBef>
              <a:defRPr sz="2800"/>
            </a:pPr>
            <a:r>
              <a:t>tretman ojačavanja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iljevi tretmana i intervenc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Ciljevi tretmana i intervencije</a:t>
            </a:r>
          </a:p>
        </p:txBody>
      </p:sp>
      <p:graphicFrame>
        <p:nvGraphicFramePr>
          <p:cNvPr id="245" name="Table"/>
          <p:cNvGraphicFramePr/>
          <p:nvPr/>
        </p:nvGraphicFramePr>
        <p:xfrm>
          <a:off x="1121764" y="2835438"/>
          <a:ext cx="10761270" cy="6242730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4252146"/>
                <a:gridCol w="6509123"/>
              </a:tblGrid>
              <a:tr h="567343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Ciljevi tretmana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C6695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Intervencije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C66951"/>
                    </a:solidFill>
                  </a:tcPr>
                </a:tc>
              </a:tr>
              <a:tr h="1893094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Eliminacija misli o samoubojstvu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Kognitivna restrukturacija, onemogućavanje pristupa sredstvima, sklapanje ugovora o kontaktiranju terapeuta, razvoj strategija suočavanja sa suicidalnim impulsima, razvoj kratkoročnih i dugoročnih ciljeva.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</a:tr>
              <a:tr h="120097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Umanjivanje osjećaja beznađa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Ispitati razloge za beznađe, ispitivanje dokaza „za” i „protiv”, bihevioralni eksperimenti, raspored aktivnosti.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</a:tr>
              <a:tr h="86953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Uključivanje u jednu ugodnu aktivnost dnevno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Planiranje pozitivnih potkrepljenja, planiranje aktivnosti, postupni zadaci.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</a:tr>
              <a:tr h="538099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Smanjenje NAM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Kognitivno restrukturiranje, distrakcija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</a:tr>
              <a:tr h="538099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Spavanje 7-8 sati noću</a:t>
                      </a:r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Relaksacija, plan tretmana za insomniju.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AD4D0"/>
                    </a:solidFill>
                  </a:tcPr>
                </a:tc>
              </a:tr>
              <a:tr h="635581">
                <a:tc>
                  <a:txBody>
                    <a:bodyPr/>
                    <a:lstStyle/>
                    <a:p>
                      <a:pPr indent="228600">
                        <a:defRPr sz="2300" b="1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defRPr>
                      </a:pPr>
                      <a:endParaRPr/>
                    </a:p>
                  </a:txBody>
                  <a:tcPr marL="60960" marR="6096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535353"/>
                          </a:solidFill>
                          <a:latin typeface="Palatino"/>
                          <a:ea typeface="Palatino"/>
                          <a:cs typeface="Palatino"/>
                        </a:rPr>
                        <a:t>(Leahy, Holland i McGinn, 2014, str.56)</a:t>
                      </a:r>
                    </a:p>
                  </a:txBody>
                  <a:tcPr marL="60960" marR="6096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F5EB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ijepljenje protiv budućih epizod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Cijepljenje protiv budućih epizoda</a:t>
            </a:r>
          </a:p>
        </p:txBody>
      </p:sp>
      <p:sp>
        <p:nvSpPr>
          <p:cNvPr id="248" name="seanse ojačavanj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seanse ojačavanja </a:t>
            </a:r>
          </a:p>
          <a:p>
            <a:pPr lvl="1"/>
            <a:r>
              <a:t>problem solving</a:t>
            </a:r>
          </a:p>
          <a:p>
            <a:pPr lvl="1"/>
            <a:r>
              <a:t>trening usredotočenosti</a:t>
            </a:r>
          </a:p>
          <a:p>
            <a:pPr>
              <a:defRPr b="1"/>
            </a:pPr>
            <a:r>
              <a:t>prorjeđivanje terapije</a:t>
            </a:r>
          </a:p>
          <a:p>
            <a:pPr>
              <a:defRPr b="1"/>
            </a:pPr>
            <a:r>
              <a:t>mogućnost primjene MBCT</a:t>
            </a:r>
            <a:r>
              <a:rPr b="0"/>
              <a:t> </a:t>
            </a:r>
          </a:p>
          <a:p>
            <a:pPr marL="0" lvl="2" indent="457200">
              <a:buSzTx/>
              <a:buNone/>
            </a:pPr>
            <a:r>
              <a:t>(Mindfulness Based Cognitive Therapy) kognitivna terapija zasnovana na usredotočenoj svjesnosti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Otklanjanje problema u terapij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Otklanjanje problema u terapiji</a:t>
            </a:r>
          </a:p>
        </p:txBody>
      </p:sp>
      <p:sp>
        <p:nvSpPr>
          <p:cNvPr id="251" name="deficiti u rješavanju problem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 spcCol="599440" anchor="t"/>
          <a:lstStyle/>
          <a:p>
            <a:pPr marL="408812" indent="-408812" defTabSz="508254">
              <a:spcBef>
                <a:spcPts val="2000"/>
              </a:spcBef>
              <a:defRPr sz="3100"/>
            </a:pPr>
            <a:r>
              <a:t>deficiti u rješavanju problema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bazično održavanje zdravlja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insomija/hipersomnija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loša komunikacija i socijalne vještine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neslaganje u braku ili odnosu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samokritičnost zbog depresije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opća samokritičnost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neizvršavanje domaćih zadaća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nedostatak motivacije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strah od pogrešaka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neodlučnost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ruminacija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beznađe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Ishod KBT tretmana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Ishod KBT tretmana depresije</a:t>
            </a:r>
          </a:p>
        </p:txBody>
      </p:sp>
      <p:sp>
        <p:nvSpPr>
          <p:cNvPr id="254" name="KBT jednaka ili superiorna liječenju antidepresivima (Butler, Chapman, Forman i Beck, 2006, Williams, Watts, MAcLEod i MAthews, 1997.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KBT jednaka ili superiorna liječenju antidepresivima (Butler, Chapman, Forman i Beck, 2006, Williams, Watts, MAcLEod i MAthews, 1997.)</a:t>
            </a:r>
          </a:p>
          <a:p>
            <a:pPr>
              <a:defRPr b="1">
                <a:solidFill>
                  <a:srgbClr val="FF2600"/>
                </a:solidFill>
              </a:defRPr>
            </a:pPr>
            <a:r>
              <a:t>većina depresivnih klijenata nakon KBT tretmana zadržava poboljšanje 12 mjeseci i kasnije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imptomi depresij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Simptomi depresije (DSM-V)</a:t>
            </a:r>
          </a:p>
        </p:txBody>
      </p:sp>
      <p:sp>
        <p:nvSpPr>
          <p:cNvPr id="142" name="depresivno raspoloženje ili tug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depresivno raspoloženje ili tuga</a:t>
            </a:r>
          </a:p>
          <a:p>
            <a:pPr>
              <a:defRPr b="1"/>
            </a:pPr>
            <a:r>
              <a:t>značajno smanjeno zanimanje ili uživanje u većini aktivnosti</a:t>
            </a:r>
          </a:p>
          <a:p>
            <a:r>
              <a:t>ostali simptomi: nesanica ili hipersomnija, značajne promjene u težini, osjećaj krivnje ili bezvrijednosti, umor, smanjena koncentracija, neodlučnost, psihomotorička retardacija ili agitacija, ponavljajuća razmišljanja o smrti ili samoubojstvu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Što je potrebno za dijagnozu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Što je potrebno za dijagnozu?</a:t>
            </a:r>
          </a:p>
        </p:txBody>
      </p:sp>
      <p:sp>
        <p:nvSpPr>
          <p:cNvPr id="145" name="doživljavati barem pet navedenih simptoma, od čega barem jedan od dva glavna simptom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doživljavati barem pet navedenih simptoma, od čega barem jedan od dva glavna simptoma</a:t>
            </a:r>
          </a:p>
          <a:p>
            <a:r>
              <a:t>simptomi moraju biti prisutni gotovo svaki dan tijekom najmanje dva tjedna</a:t>
            </a:r>
          </a:p>
          <a:p>
            <a:r>
              <a:t>simptomi moraju ometati klijentovo funkcioniranje: na poslu, u odnosima ili općem uživanju u životu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revalencija i životni tije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Prevalencija i životni tijek</a:t>
            </a:r>
          </a:p>
        </p:txBody>
      </p:sp>
      <p:sp>
        <p:nvSpPr>
          <p:cNvPr id="148" name="rizik za veliki depresivni poremećaj (MDD) tijekom života iznosi 16,9% (Kessler i sur., 2003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8211" indent="-418211" defTabSz="519937">
              <a:spcBef>
                <a:spcPts val="2100"/>
              </a:spcBef>
              <a:defRPr sz="3200"/>
            </a:pPr>
            <a:r>
              <a:t>rizik za veliki depresivni poremećaj (MDD) tijekom života iznosi 16,9% (Kessler i sur., 2003)</a:t>
            </a:r>
          </a:p>
          <a:p>
            <a:pPr marL="418211" indent="-418211" defTabSz="519937">
              <a:spcBef>
                <a:spcPts val="2100"/>
              </a:spcBef>
              <a:defRPr sz="3200"/>
            </a:pPr>
            <a:r>
              <a:t>80% osoba koje su imale jednu veliku depresivnu epizodu tijekom života će imati i drugu</a:t>
            </a:r>
          </a:p>
          <a:p>
            <a:pPr marL="418211" indent="-418211" defTabSz="519937">
              <a:spcBef>
                <a:spcPts val="2100"/>
              </a:spcBef>
              <a:defRPr sz="3200"/>
            </a:pPr>
            <a:r>
              <a:t>najveći rizik od 18. do 44. godine, najmanji nakon 60.</a:t>
            </a:r>
          </a:p>
          <a:p>
            <a:pPr marL="418211" indent="-418211" defTabSz="519937">
              <a:spcBef>
                <a:spcPts val="2100"/>
              </a:spcBef>
              <a:defRPr sz="3200"/>
            </a:pPr>
            <a:r>
              <a:t>rizik od MDD tijekom života za žene je dvostruko veći nego za muškarce</a:t>
            </a:r>
          </a:p>
          <a:p>
            <a:pPr marL="418211" indent="-418211" defTabSz="519937">
              <a:spcBef>
                <a:spcPts val="2100"/>
              </a:spcBef>
              <a:defRPr sz="3200"/>
            </a:pPr>
            <a:r>
              <a:t>veći postotak žena će pokušati samoubojstvo, ali muškarcima će vjerojatnije ono poći za rukom (biraju smrtonosnije metode)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enetski / biološki činitelj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Genetski / biološki činitelji</a:t>
            </a:r>
          </a:p>
        </p:txBody>
      </p:sp>
      <p:sp>
        <p:nvSpPr>
          <p:cNvPr id="151" name="procjene nasljednost za depresiju između 37 i 66%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procjene nasljednost za depresiju između 37 i 66%</a:t>
            </a:r>
          </a:p>
          <a:p>
            <a:r>
              <a:t>podudaranje za jednojajčane blizance 50%, za dvojajčane oko 35%</a:t>
            </a:r>
          </a:p>
          <a:p>
            <a:r>
              <a:t>rana pojava depresije je povezana s obiteljskom poviješću depresije</a:t>
            </a:r>
          </a:p>
          <a:p>
            <a:r>
              <a:t>genetika je u interakciji sa socijalizacijom: pojedinci s većim rizikom imaju veće šanse razviti depresiju nakon stresnih događaja u djetinjstvu </a:t>
            </a:r>
            <a:r>
              <a:rPr>
                <a:solidFill>
                  <a:srgbClr val="FF2600"/>
                </a:solidFill>
              </a:rPr>
              <a:t>(model stres-dijateza)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ocijalizacij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Socijalizacija</a:t>
            </a:r>
          </a:p>
        </p:txBody>
      </p:sp>
      <p:sp>
        <p:nvSpPr>
          <p:cNvPr id="154" name="depresija je prisutnija kod pojedinaca čiji su se roditelji razveli, razdvojili ili umrli tijekom njihova djetinjstv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909" indent="-422909" defTabSz="525779">
              <a:spcBef>
                <a:spcPts val="2100"/>
              </a:spcBef>
              <a:defRPr sz="3200"/>
            </a:pPr>
            <a:r>
              <a:t>depresija je prisutnija kod pojedinaca čiji su se roditelji razveli, razdvojili ili umrli tijekom njihova djetinjstva</a:t>
            </a:r>
          </a:p>
          <a:p>
            <a:pPr marL="422909" indent="-422909" defTabSz="525779">
              <a:spcBef>
                <a:spcPts val="2100"/>
              </a:spcBef>
              <a:defRPr sz="3200"/>
            </a:pPr>
            <a:r>
              <a:t>smanjena toplina, briga i pažnja povezane su s povećanim rizikom za depresiju</a:t>
            </a:r>
          </a:p>
          <a:p>
            <a:pPr marL="422909" indent="-422909" defTabSz="525779">
              <a:spcBef>
                <a:spcPts val="2100"/>
              </a:spcBef>
              <a:defRPr sz="3200"/>
            </a:pPr>
            <a:r>
              <a:t>seksualno ili bilo koje drugo zlostavljanje također je povezano s većim rizikom za razvoj depresije</a:t>
            </a:r>
          </a:p>
          <a:p>
            <a:pPr marL="422909" indent="-422909" defTabSz="525779">
              <a:spcBef>
                <a:spcPts val="2100"/>
              </a:spcBef>
              <a:defRPr sz="3200"/>
            </a:pPr>
            <a:r>
              <a:t>kombinacija roditeljskih kognitivnih stilova (negativni atribucijski stila), negativnih povratnih informacija i zlostavljanja značajno povećavaju mogućnost razvoja depresije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Komorbidite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Komorbiditet</a:t>
            </a:r>
          </a:p>
        </p:txBody>
      </p:sp>
      <p:sp>
        <p:nvSpPr>
          <p:cNvPr id="157" name="MDD ima visok komorbidibitet s paničnim poremećajem, agorafobijom, socijalnom fobijom, GAD-om, PTSP-om i uzimanjem psihoaktivnih tvar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6404" indent="-446404" defTabSz="554990">
              <a:spcBef>
                <a:spcPts val="2200"/>
              </a:spcBef>
              <a:defRPr sz="3400"/>
            </a:pPr>
            <a:r>
              <a:t>MDD ima visok komorbidibitet s paničnim poremećajem, agorafobijom, socijalnom fobijom, GAD-om, PTSP-om i uzimanjem psihoaktivnih tvari</a:t>
            </a:r>
          </a:p>
          <a:p>
            <a:pPr marL="446404" indent="-446404" defTabSz="554990">
              <a:spcBef>
                <a:spcPts val="2200"/>
              </a:spcBef>
              <a:defRPr sz="3400"/>
            </a:pPr>
            <a:r>
              <a:t>bračni sukobi značajan su prediktor depresije za oba spola</a:t>
            </a:r>
          </a:p>
          <a:p>
            <a:pPr marL="446404" indent="-446404" defTabSz="554990">
              <a:spcBef>
                <a:spcPts val="2200"/>
              </a:spcBef>
              <a:defRPr sz="3400"/>
            </a:pPr>
            <a:r>
              <a:t>fizička bolest, pogotovo kod starijih osoba, također je povezana s depresijom</a:t>
            </a:r>
          </a:p>
          <a:p>
            <a:pPr marL="446404" indent="-446404" defTabSz="554990">
              <a:spcBef>
                <a:spcPts val="2200"/>
              </a:spcBef>
              <a:defRPr sz="3400"/>
            </a:pPr>
            <a:r>
              <a:t>starije osobe koje su depresivne vjerojatno će ranije umrijeti</a:t>
            </a:r>
          </a:p>
          <a:p>
            <a:pPr marL="446404" indent="-446404" defTabSz="554990">
              <a:spcBef>
                <a:spcPts val="2200"/>
              </a:spcBef>
              <a:defRPr sz="3400"/>
            </a:pPr>
            <a:r>
              <a:t>MDD visoko korelira s poremećajima ličnosti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Diferencijalna dijagnoz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Diferencijalna dijagnoza</a:t>
            </a:r>
          </a:p>
        </p:txBody>
      </p:sp>
      <p:sp>
        <p:nvSpPr>
          <p:cNvPr id="160" name="Bipolarni poremećaj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08812" indent="-408812" defTabSz="508254">
              <a:spcBef>
                <a:spcPts val="2000"/>
              </a:spcBef>
              <a:defRPr sz="3100"/>
            </a:pPr>
            <a:r>
              <a:t>Bipolarni poremećaj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Poremećaj raspoloženja zbog drugog zdravstvenog stanja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Poremećaj raspoloženja prouzročen psihoaktivnom tvari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ADHD (slaba pažnja i iritabilnost)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Poremećaj prilagodbe s depresivnim raspoloženjem 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Shizoafektivni poremećaj (prate ga i halucinacije ili sumanutosti)</a:t>
            </a:r>
          </a:p>
          <a:p>
            <a:pPr marL="408812" indent="-408812" defTabSz="508254">
              <a:spcBef>
                <a:spcPts val="2000"/>
              </a:spcBef>
              <a:defRPr sz="3100"/>
            </a:pPr>
            <a:r>
              <a:t>Normalna tuga - </a:t>
            </a:r>
            <a:r>
              <a:rPr>
                <a:solidFill>
                  <a:srgbClr val="FF2600"/>
                </a:solidFill>
              </a:rPr>
              <a:t>50% djece i adolescenata te 20% odraslih izvještava o nekim simptomima depresije tijekom 6 mjeseci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4">
  <a:themeElements>
    <a:clrScheme name="New_Template4">
      <a:dk1>
        <a:srgbClr val="414141"/>
      </a:dk1>
      <a:lt1>
        <a:srgbClr val="FFFFFF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New_Template4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4">
  <a:themeElements>
    <a:clrScheme name="New_Template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New_Template4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1426</Words>
  <Application>Microsoft Office PowerPoint</Application>
  <PresentationFormat>Custom</PresentationFormat>
  <Paragraphs>219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New_Template4</vt:lpstr>
      <vt:lpstr>BKT depresije</vt:lpstr>
      <vt:lpstr>Što je depresija?</vt:lpstr>
      <vt:lpstr>Simptomi depresije (DSM-V)</vt:lpstr>
      <vt:lpstr>Što je potrebno za dijagnozu?</vt:lpstr>
      <vt:lpstr>Prevalencija i životni tijek</vt:lpstr>
      <vt:lpstr>Genetski / biološki činitelji</vt:lpstr>
      <vt:lpstr>Socijalizacija</vt:lpstr>
      <vt:lpstr>Komorbiditet</vt:lpstr>
      <vt:lpstr>Diferencijalna dijagnoza</vt:lpstr>
      <vt:lpstr>Bihevioralni faktori</vt:lpstr>
      <vt:lpstr>Model bihevioralne aktivacije</vt:lpstr>
      <vt:lpstr>Model bihevioralne aktivacije</vt:lpstr>
      <vt:lpstr>Beckov kognitivni model depresije</vt:lpstr>
      <vt:lpstr>Beckov kognitivni model depresije</vt:lpstr>
      <vt:lpstr>Beckova kognitivna trijada depresije</vt:lpstr>
      <vt:lpstr>Vještine rješavanja problema</vt:lpstr>
      <vt:lpstr>Bihevioralni prediktori depresije</vt:lpstr>
      <vt:lpstr>Bihevioralne tehnike za depresiju</vt:lpstr>
      <vt:lpstr>Kognitivni faktori</vt:lpstr>
      <vt:lpstr>Kognitivne distorzije</vt:lpstr>
      <vt:lpstr>Razine kognicija i kognitivne distorzije</vt:lpstr>
      <vt:lpstr>Kognitivne tehnike za depresiju</vt:lpstr>
      <vt:lpstr>Plan KBT tretmana</vt:lpstr>
      <vt:lpstr>Ciljevi KBT tretmana depresije</vt:lpstr>
      <vt:lpstr>Opći plan tretmana depresije</vt:lpstr>
      <vt:lpstr>Ciljevi tretmana i intervencije</vt:lpstr>
      <vt:lpstr>Cijepljenje protiv budućih epizoda</vt:lpstr>
      <vt:lpstr>Otklanjanje problema u terapiji</vt:lpstr>
      <vt:lpstr>Ishod KBT tretmana depresije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depresije</dc:title>
  <cp:lastModifiedBy>HUBIKOT</cp:lastModifiedBy>
  <cp:revision>1</cp:revision>
  <dcterms:modified xsi:type="dcterms:W3CDTF">2018-02-09T10:23:07Z</dcterms:modified>
</cp:coreProperties>
</file>