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0" r:id="rId4"/>
    <p:sldId id="278" r:id="rId5"/>
    <p:sldId id="259" r:id="rId6"/>
    <p:sldId id="261" r:id="rId7"/>
    <p:sldId id="260" r:id="rId8"/>
    <p:sldId id="262" r:id="rId9"/>
    <p:sldId id="263" r:id="rId10"/>
    <p:sldId id="281" r:id="rId11"/>
    <p:sldId id="279" r:id="rId12"/>
    <p:sldId id="264" r:id="rId13"/>
    <p:sldId id="277" r:id="rId14"/>
    <p:sldId id="265" r:id="rId15"/>
    <p:sldId id="266" r:id="rId16"/>
    <p:sldId id="267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E2136-A4CF-4461-8041-5BB7447060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5D2E58D-F783-40C0-BD25-EADBE5257E57}">
      <dgm:prSet phldrT="[Tekst]"/>
      <dgm:spPr/>
      <dgm:t>
        <a:bodyPr/>
        <a:lstStyle/>
        <a:p>
          <a:r>
            <a:rPr lang="hr-HR" dirty="0" smtClean="0"/>
            <a:t>Niska razina ponašanja </a:t>
          </a:r>
          <a:endParaRPr lang="hr-HR" dirty="0"/>
        </a:p>
      </dgm:t>
    </dgm:pt>
    <dgm:pt modelId="{F355C17A-3FCD-4B7E-8D53-465E684044EA}" type="parTrans" cxnId="{EF59B307-8A29-4B23-B88B-B19E3755D348}">
      <dgm:prSet/>
      <dgm:spPr/>
      <dgm:t>
        <a:bodyPr/>
        <a:lstStyle/>
        <a:p>
          <a:endParaRPr lang="hr-HR"/>
        </a:p>
      </dgm:t>
    </dgm:pt>
    <dgm:pt modelId="{C6C690EE-AA56-41C3-9A4C-004C4F066C81}" type="sibTrans" cxnId="{EF59B307-8A29-4B23-B88B-B19E3755D348}">
      <dgm:prSet/>
      <dgm:spPr/>
      <dgm:t>
        <a:bodyPr/>
        <a:lstStyle/>
        <a:p>
          <a:endParaRPr lang="hr-HR"/>
        </a:p>
      </dgm:t>
    </dgm:pt>
    <dgm:pt modelId="{6254E22A-6BD8-4CD4-BE6D-40A4D8F8943A}">
      <dgm:prSet phldrT="[Tekst]"/>
      <dgm:spPr/>
      <dgm:t>
        <a:bodyPr/>
        <a:lstStyle/>
        <a:p>
          <a:r>
            <a:rPr lang="hr-HR" dirty="0" smtClean="0"/>
            <a:t>Nedostatak užitka i zanimanja </a:t>
          </a:r>
          <a:endParaRPr lang="hr-HR" dirty="0"/>
        </a:p>
      </dgm:t>
    </dgm:pt>
    <dgm:pt modelId="{1FBB478C-3DD9-46EF-B2B9-17A4F69DCA52}" type="parTrans" cxnId="{B1A5273B-4003-4EA4-A90E-552FD272C594}">
      <dgm:prSet/>
      <dgm:spPr/>
      <dgm:t>
        <a:bodyPr/>
        <a:lstStyle/>
        <a:p>
          <a:endParaRPr lang="hr-HR"/>
        </a:p>
      </dgm:t>
    </dgm:pt>
    <dgm:pt modelId="{85AC4993-1224-423C-96A2-CBE3881D172D}" type="sibTrans" cxnId="{B1A5273B-4003-4EA4-A90E-552FD272C594}">
      <dgm:prSet/>
      <dgm:spPr/>
      <dgm:t>
        <a:bodyPr/>
        <a:lstStyle/>
        <a:p>
          <a:endParaRPr lang="hr-HR"/>
        </a:p>
      </dgm:t>
    </dgm:pt>
    <dgm:pt modelId="{44732D95-B4A5-4451-ACFB-C06FD373C2FE}">
      <dgm:prSet phldrT="[Tekst]"/>
      <dgm:spPr/>
      <dgm:t>
        <a:bodyPr/>
        <a:lstStyle/>
        <a:p>
          <a:r>
            <a:rPr lang="hr-HR" dirty="0" smtClean="0"/>
            <a:t>Povlačenje </a:t>
          </a:r>
          <a:endParaRPr lang="hr-HR" dirty="0"/>
        </a:p>
      </dgm:t>
    </dgm:pt>
    <dgm:pt modelId="{C408B6A1-A32A-4F9B-B155-675F19A66EE0}" type="parTrans" cxnId="{5C88F108-E15F-4D22-B0B1-E6262F285996}">
      <dgm:prSet/>
      <dgm:spPr/>
      <dgm:t>
        <a:bodyPr/>
        <a:lstStyle/>
        <a:p>
          <a:endParaRPr lang="hr-HR"/>
        </a:p>
      </dgm:t>
    </dgm:pt>
    <dgm:pt modelId="{60219669-F287-4C31-A2D1-ED620F36A895}" type="sibTrans" cxnId="{5C88F108-E15F-4D22-B0B1-E6262F285996}">
      <dgm:prSet/>
      <dgm:spPr/>
      <dgm:t>
        <a:bodyPr/>
        <a:lstStyle/>
        <a:p>
          <a:endParaRPr lang="hr-HR"/>
        </a:p>
      </dgm:t>
    </dgm:pt>
    <dgm:pt modelId="{DD769797-8791-4113-AD89-49EF8ABBFE1B}">
      <dgm:prSet phldrT="[Tekst]"/>
      <dgm:spPr/>
      <dgm:t>
        <a:bodyPr/>
        <a:lstStyle/>
        <a:p>
          <a:r>
            <a:rPr lang="hr-HR" dirty="0" smtClean="0"/>
            <a:t>Samokritičnost </a:t>
          </a:r>
          <a:endParaRPr lang="hr-HR" dirty="0"/>
        </a:p>
      </dgm:t>
    </dgm:pt>
    <dgm:pt modelId="{57709A08-C447-4F08-A5AB-2CE3FE838542}" type="parTrans" cxnId="{806B203A-F184-4DA4-A414-524061090C56}">
      <dgm:prSet/>
      <dgm:spPr/>
      <dgm:t>
        <a:bodyPr/>
        <a:lstStyle/>
        <a:p>
          <a:endParaRPr lang="hr-HR"/>
        </a:p>
      </dgm:t>
    </dgm:pt>
    <dgm:pt modelId="{285B08D6-7708-4C52-A6C6-3557A5D5F41F}" type="sibTrans" cxnId="{806B203A-F184-4DA4-A414-524061090C56}">
      <dgm:prSet/>
      <dgm:spPr/>
      <dgm:t>
        <a:bodyPr/>
        <a:lstStyle/>
        <a:p>
          <a:endParaRPr lang="hr-HR"/>
        </a:p>
      </dgm:t>
    </dgm:pt>
    <dgm:pt modelId="{B2E2B139-C903-4A81-921F-9B83A7859F55}">
      <dgm:prSet phldrT="[Tekst]"/>
      <dgm:spPr/>
      <dgm:t>
        <a:bodyPr/>
        <a:lstStyle/>
        <a:p>
          <a:r>
            <a:rPr lang="hr-HR" dirty="0" err="1" smtClean="0"/>
            <a:t>Ruminiranje</a:t>
          </a:r>
          <a:r>
            <a:rPr lang="hr-HR" dirty="0" smtClean="0"/>
            <a:t> </a:t>
          </a:r>
          <a:endParaRPr lang="hr-HR" dirty="0"/>
        </a:p>
      </dgm:t>
    </dgm:pt>
    <dgm:pt modelId="{5BF3A318-9390-4B29-99AF-02A60411193E}" type="parTrans" cxnId="{4FCAB37B-ECFE-4A5D-A059-F5F3D711D18C}">
      <dgm:prSet/>
      <dgm:spPr/>
      <dgm:t>
        <a:bodyPr/>
        <a:lstStyle/>
        <a:p>
          <a:endParaRPr lang="hr-HR"/>
        </a:p>
      </dgm:t>
    </dgm:pt>
    <dgm:pt modelId="{AFE919B6-CBBC-4F33-BD04-583CA05F65D6}" type="sibTrans" cxnId="{4FCAB37B-ECFE-4A5D-A059-F5F3D711D18C}">
      <dgm:prSet/>
      <dgm:spPr/>
      <dgm:t>
        <a:bodyPr/>
        <a:lstStyle/>
        <a:p>
          <a:endParaRPr lang="hr-HR"/>
        </a:p>
      </dgm:t>
    </dgm:pt>
    <dgm:pt modelId="{43755AEB-9ABD-4F5B-AE4C-14A0DEF2994D}">
      <dgm:prSet/>
      <dgm:spPr/>
      <dgm:t>
        <a:bodyPr/>
        <a:lstStyle/>
        <a:p>
          <a:r>
            <a:rPr lang="hr-HR" dirty="0" smtClean="0"/>
            <a:t>Tuga i očaj</a:t>
          </a:r>
          <a:endParaRPr lang="hr-HR" dirty="0"/>
        </a:p>
      </dgm:t>
    </dgm:pt>
    <dgm:pt modelId="{0A3A7864-4947-4034-98D0-CCFE70DE161D}" type="parTrans" cxnId="{12528499-3193-4D7D-8462-961262A379AF}">
      <dgm:prSet/>
      <dgm:spPr/>
      <dgm:t>
        <a:bodyPr/>
        <a:lstStyle/>
        <a:p>
          <a:endParaRPr lang="hr-HR"/>
        </a:p>
      </dgm:t>
    </dgm:pt>
    <dgm:pt modelId="{70FADF07-1EF4-4A08-99F9-8ABD215E0128}" type="sibTrans" cxnId="{12528499-3193-4D7D-8462-961262A379AF}">
      <dgm:prSet/>
      <dgm:spPr/>
      <dgm:t>
        <a:bodyPr/>
        <a:lstStyle/>
        <a:p>
          <a:endParaRPr lang="hr-HR"/>
        </a:p>
      </dgm:t>
    </dgm:pt>
    <dgm:pt modelId="{6012CAB8-6288-4AE2-8815-F4FB4F2DFBB3}" type="pres">
      <dgm:prSet presAssocID="{D92E2136-A4CF-4461-8041-5BB7447060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CE16A07-5E92-4D8F-B2F5-DCC0931B48C5}" type="pres">
      <dgm:prSet presAssocID="{F5D2E58D-F783-40C0-BD25-EADBE5257E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B41240-6A94-4923-BD07-6B3F44814767}" type="pres">
      <dgm:prSet presAssocID="{C6C690EE-AA56-41C3-9A4C-004C4F066C81}" presName="sibTrans" presStyleCnt="0"/>
      <dgm:spPr/>
    </dgm:pt>
    <dgm:pt modelId="{BFE1EA59-4A6D-4E32-A86D-7383AFF7E9BA}" type="pres">
      <dgm:prSet presAssocID="{6254E22A-6BD8-4CD4-BE6D-40A4D8F8943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D80744-98F2-476A-8923-90912FA67CC0}" type="pres">
      <dgm:prSet presAssocID="{85AC4993-1224-423C-96A2-CBE3881D172D}" presName="sibTrans" presStyleCnt="0"/>
      <dgm:spPr/>
    </dgm:pt>
    <dgm:pt modelId="{FD9581DC-60E1-44DC-9870-EFF45E01368F}" type="pres">
      <dgm:prSet presAssocID="{44732D95-B4A5-4451-ACFB-C06FD373C2F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56D554-7C09-4289-933B-374733C65C5A}" type="pres">
      <dgm:prSet presAssocID="{60219669-F287-4C31-A2D1-ED620F36A895}" presName="sibTrans" presStyleCnt="0"/>
      <dgm:spPr/>
    </dgm:pt>
    <dgm:pt modelId="{FFA09113-945D-48CB-8033-761D1A4D625F}" type="pres">
      <dgm:prSet presAssocID="{DD769797-8791-4113-AD89-49EF8ABBFE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9D7572-8053-4D8D-A704-0AC7579325EC}" type="pres">
      <dgm:prSet presAssocID="{285B08D6-7708-4C52-A6C6-3557A5D5F41F}" presName="sibTrans" presStyleCnt="0"/>
      <dgm:spPr/>
    </dgm:pt>
    <dgm:pt modelId="{F2F07ECD-F5A2-484D-9ABF-BC4DE17D3E03}" type="pres">
      <dgm:prSet presAssocID="{B2E2B139-C903-4A81-921F-9B83A7859F5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7E00E4-3CA2-4DE1-A87C-83E7B3EC1077}" type="pres">
      <dgm:prSet presAssocID="{AFE919B6-CBBC-4F33-BD04-583CA05F65D6}" presName="sibTrans" presStyleCnt="0"/>
      <dgm:spPr/>
    </dgm:pt>
    <dgm:pt modelId="{8315C485-B73A-4B74-9C61-EA650C9D5323}" type="pres">
      <dgm:prSet presAssocID="{43755AEB-9ABD-4F5B-AE4C-14A0DEF2994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FCAB37B-ECFE-4A5D-A059-F5F3D711D18C}" srcId="{D92E2136-A4CF-4461-8041-5BB7447060EB}" destId="{B2E2B139-C903-4A81-921F-9B83A7859F55}" srcOrd="4" destOrd="0" parTransId="{5BF3A318-9390-4B29-99AF-02A60411193E}" sibTransId="{AFE919B6-CBBC-4F33-BD04-583CA05F65D6}"/>
    <dgm:cxn modelId="{B1A5273B-4003-4EA4-A90E-552FD272C594}" srcId="{D92E2136-A4CF-4461-8041-5BB7447060EB}" destId="{6254E22A-6BD8-4CD4-BE6D-40A4D8F8943A}" srcOrd="1" destOrd="0" parTransId="{1FBB478C-3DD9-46EF-B2B9-17A4F69DCA52}" sibTransId="{85AC4993-1224-423C-96A2-CBE3881D172D}"/>
    <dgm:cxn modelId="{3C1AD7A9-C015-4482-9575-2EBFD66FDA38}" type="presOf" srcId="{F5D2E58D-F783-40C0-BD25-EADBE5257E57}" destId="{3CE16A07-5E92-4D8F-B2F5-DCC0931B48C5}" srcOrd="0" destOrd="0" presId="urn:microsoft.com/office/officeart/2005/8/layout/default"/>
    <dgm:cxn modelId="{12528499-3193-4D7D-8462-961262A379AF}" srcId="{D92E2136-A4CF-4461-8041-5BB7447060EB}" destId="{43755AEB-9ABD-4F5B-AE4C-14A0DEF2994D}" srcOrd="5" destOrd="0" parTransId="{0A3A7864-4947-4034-98D0-CCFE70DE161D}" sibTransId="{70FADF07-1EF4-4A08-99F9-8ABD215E0128}"/>
    <dgm:cxn modelId="{4E7857F4-216D-463D-9A80-0FD50FFBFB99}" type="presOf" srcId="{43755AEB-9ABD-4F5B-AE4C-14A0DEF2994D}" destId="{8315C485-B73A-4B74-9C61-EA650C9D5323}" srcOrd="0" destOrd="0" presId="urn:microsoft.com/office/officeart/2005/8/layout/default"/>
    <dgm:cxn modelId="{EF59B307-8A29-4B23-B88B-B19E3755D348}" srcId="{D92E2136-A4CF-4461-8041-5BB7447060EB}" destId="{F5D2E58D-F783-40C0-BD25-EADBE5257E57}" srcOrd="0" destOrd="0" parTransId="{F355C17A-3FCD-4B7E-8D53-465E684044EA}" sibTransId="{C6C690EE-AA56-41C3-9A4C-004C4F066C81}"/>
    <dgm:cxn modelId="{DE0CEEDA-EFBC-401B-885E-1D7C67F15A42}" type="presOf" srcId="{B2E2B139-C903-4A81-921F-9B83A7859F55}" destId="{F2F07ECD-F5A2-484D-9ABF-BC4DE17D3E03}" srcOrd="0" destOrd="0" presId="urn:microsoft.com/office/officeart/2005/8/layout/default"/>
    <dgm:cxn modelId="{806B203A-F184-4DA4-A414-524061090C56}" srcId="{D92E2136-A4CF-4461-8041-5BB7447060EB}" destId="{DD769797-8791-4113-AD89-49EF8ABBFE1B}" srcOrd="3" destOrd="0" parTransId="{57709A08-C447-4F08-A5AB-2CE3FE838542}" sibTransId="{285B08D6-7708-4C52-A6C6-3557A5D5F41F}"/>
    <dgm:cxn modelId="{5C88F108-E15F-4D22-B0B1-E6262F285996}" srcId="{D92E2136-A4CF-4461-8041-5BB7447060EB}" destId="{44732D95-B4A5-4451-ACFB-C06FD373C2FE}" srcOrd="2" destOrd="0" parTransId="{C408B6A1-A32A-4F9B-B155-675F19A66EE0}" sibTransId="{60219669-F287-4C31-A2D1-ED620F36A895}"/>
    <dgm:cxn modelId="{C726BBBB-B717-4390-B5D9-7BD2FE985863}" type="presOf" srcId="{44732D95-B4A5-4451-ACFB-C06FD373C2FE}" destId="{FD9581DC-60E1-44DC-9870-EFF45E01368F}" srcOrd="0" destOrd="0" presId="urn:microsoft.com/office/officeart/2005/8/layout/default"/>
    <dgm:cxn modelId="{9C3EB3D8-E208-40EB-AE86-CC0FEA176F01}" type="presOf" srcId="{D92E2136-A4CF-4461-8041-5BB7447060EB}" destId="{6012CAB8-6288-4AE2-8815-F4FB4F2DFBB3}" srcOrd="0" destOrd="0" presId="urn:microsoft.com/office/officeart/2005/8/layout/default"/>
    <dgm:cxn modelId="{B126860A-52D0-4D97-B744-89AB70C5B6E7}" type="presOf" srcId="{DD769797-8791-4113-AD89-49EF8ABBFE1B}" destId="{FFA09113-945D-48CB-8033-761D1A4D625F}" srcOrd="0" destOrd="0" presId="urn:microsoft.com/office/officeart/2005/8/layout/default"/>
    <dgm:cxn modelId="{D27602B8-4A40-408A-AD84-AB0CF0F20926}" type="presOf" srcId="{6254E22A-6BD8-4CD4-BE6D-40A4D8F8943A}" destId="{BFE1EA59-4A6D-4E32-A86D-7383AFF7E9BA}" srcOrd="0" destOrd="0" presId="urn:microsoft.com/office/officeart/2005/8/layout/default"/>
    <dgm:cxn modelId="{2852B4BC-08E7-4AA9-9224-8CA5C3D25FA9}" type="presParOf" srcId="{6012CAB8-6288-4AE2-8815-F4FB4F2DFBB3}" destId="{3CE16A07-5E92-4D8F-B2F5-DCC0931B48C5}" srcOrd="0" destOrd="0" presId="urn:microsoft.com/office/officeart/2005/8/layout/default"/>
    <dgm:cxn modelId="{F42A4AA4-7BE5-4EFF-BDED-873C8FB4B37C}" type="presParOf" srcId="{6012CAB8-6288-4AE2-8815-F4FB4F2DFBB3}" destId="{CFB41240-6A94-4923-BD07-6B3F44814767}" srcOrd="1" destOrd="0" presId="urn:microsoft.com/office/officeart/2005/8/layout/default"/>
    <dgm:cxn modelId="{3EC4F4F0-1528-44DD-8BAB-6B2BDE653AB9}" type="presParOf" srcId="{6012CAB8-6288-4AE2-8815-F4FB4F2DFBB3}" destId="{BFE1EA59-4A6D-4E32-A86D-7383AFF7E9BA}" srcOrd="2" destOrd="0" presId="urn:microsoft.com/office/officeart/2005/8/layout/default"/>
    <dgm:cxn modelId="{EB12ED55-D1AA-4062-8920-D4E7B412F8C0}" type="presParOf" srcId="{6012CAB8-6288-4AE2-8815-F4FB4F2DFBB3}" destId="{1FD80744-98F2-476A-8923-90912FA67CC0}" srcOrd="3" destOrd="0" presId="urn:microsoft.com/office/officeart/2005/8/layout/default"/>
    <dgm:cxn modelId="{9C4E3D16-F48B-4ED2-9685-8B21E1DF363D}" type="presParOf" srcId="{6012CAB8-6288-4AE2-8815-F4FB4F2DFBB3}" destId="{FD9581DC-60E1-44DC-9870-EFF45E01368F}" srcOrd="4" destOrd="0" presId="urn:microsoft.com/office/officeart/2005/8/layout/default"/>
    <dgm:cxn modelId="{235A0787-483D-424A-9CA2-E7F8C1E4A9FE}" type="presParOf" srcId="{6012CAB8-6288-4AE2-8815-F4FB4F2DFBB3}" destId="{6B56D554-7C09-4289-933B-374733C65C5A}" srcOrd="5" destOrd="0" presId="urn:microsoft.com/office/officeart/2005/8/layout/default"/>
    <dgm:cxn modelId="{FD0303F7-7856-44E4-A18B-C738400BD52C}" type="presParOf" srcId="{6012CAB8-6288-4AE2-8815-F4FB4F2DFBB3}" destId="{FFA09113-945D-48CB-8033-761D1A4D625F}" srcOrd="6" destOrd="0" presId="urn:microsoft.com/office/officeart/2005/8/layout/default"/>
    <dgm:cxn modelId="{16410D07-7985-4EE5-B8F7-CE953C469D51}" type="presParOf" srcId="{6012CAB8-6288-4AE2-8815-F4FB4F2DFBB3}" destId="{EB9D7572-8053-4D8D-A704-0AC7579325EC}" srcOrd="7" destOrd="0" presId="urn:microsoft.com/office/officeart/2005/8/layout/default"/>
    <dgm:cxn modelId="{A70A8538-0F54-471A-B496-FF678439D9D6}" type="presParOf" srcId="{6012CAB8-6288-4AE2-8815-F4FB4F2DFBB3}" destId="{F2F07ECD-F5A2-484D-9ABF-BC4DE17D3E03}" srcOrd="8" destOrd="0" presId="urn:microsoft.com/office/officeart/2005/8/layout/default"/>
    <dgm:cxn modelId="{2F5A2F88-8119-4125-9D87-21B96940B1AD}" type="presParOf" srcId="{6012CAB8-6288-4AE2-8815-F4FB4F2DFBB3}" destId="{0E7E00E4-3CA2-4DE1-A87C-83E7B3EC1077}" srcOrd="9" destOrd="0" presId="urn:microsoft.com/office/officeart/2005/8/layout/default"/>
    <dgm:cxn modelId="{2D2A1103-A99D-4F95-ABC5-3F2E51CDAF26}" type="presParOf" srcId="{6012CAB8-6288-4AE2-8815-F4FB4F2DFBB3}" destId="{8315C485-B73A-4B74-9C61-EA650C9D532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16A07-5E92-4D8F-B2F5-DCC0931B48C5}">
      <dsp:nvSpPr>
        <dsp:cNvPr id="0" name=""/>
        <dsp:cNvSpPr/>
      </dsp:nvSpPr>
      <dsp:spPr>
        <a:xfrm>
          <a:off x="536" y="40093"/>
          <a:ext cx="2092135" cy="1255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Niska razina ponašanja </a:t>
          </a:r>
          <a:endParaRPr lang="hr-HR" sz="2400" kern="1200" dirty="0"/>
        </a:p>
      </dsp:txBody>
      <dsp:txXfrm>
        <a:off x="536" y="40093"/>
        <a:ext cx="2092135" cy="1255281"/>
      </dsp:txXfrm>
    </dsp:sp>
    <dsp:sp modelId="{BFE1EA59-4A6D-4E32-A86D-7383AFF7E9BA}">
      <dsp:nvSpPr>
        <dsp:cNvPr id="0" name=""/>
        <dsp:cNvSpPr/>
      </dsp:nvSpPr>
      <dsp:spPr>
        <a:xfrm>
          <a:off x="2301885" y="40093"/>
          <a:ext cx="2092135" cy="12552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Nedostatak užitka i zanimanja </a:t>
          </a:r>
          <a:endParaRPr lang="hr-HR" sz="2400" kern="1200" dirty="0"/>
        </a:p>
      </dsp:txBody>
      <dsp:txXfrm>
        <a:off x="2301885" y="40093"/>
        <a:ext cx="2092135" cy="1255281"/>
      </dsp:txXfrm>
    </dsp:sp>
    <dsp:sp modelId="{FD9581DC-60E1-44DC-9870-EFF45E01368F}">
      <dsp:nvSpPr>
        <dsp:cNvPr id="0" name=""/>
        <dsp:cNvSpPr/>
      </dsp:nvSpPr>
      <dsp:spPr>
        <a:xfrm>
          <a:off x="536" y="1504588"/>
          <a:ext cx="2092135" cy="12552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Povlačenje </a:t>
          </a:r>
          <a:endParaRPr lang="hr-HR" sz="2400" kern="1200" dirty="0"/>
        </a:p>
      </dsp:txBody>
      <dsp:txXfrm>
        <a:off x="536" y="1504588"/>
        <a:ext cx="2092135" cy="1255281"/>
      </dsp:txXfrm>
    </dsp:sp>
    <dsp:sp modelId="{FFA09113-945D-48CB-8033-761D1A4D625F}">
      <dsp:nvSpPr>
        <dsp:cNvPr id="0" name=""/>
        <dsp:cNvSpPr/>
      </dsp:nvSpPr>
      <dsp:spPr>
        <a:xfrm>
          <a:off x="2301885" y="1504588"/>
          <a:ext cx="2092135" cy="12552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Samokritičnost </a:t>
          </a:r>
          <a:endParaRPr lang="hr-HR" sz="2400" kern="1200" dirty="0"/>
        </a:p>
      </dsp:txBody>
      <dsp:txXfrm>
        <a:off x="2301885" y="1504588"/>
        <a:ext cx="2092135" cy="1255281"/>
      </dsp:txXfrm>
    </dsp:sp>
    <dsp:sp modelId="{F2F07ECD-F5A2-484D-9ABF-BC4DE17D3E03}">
      <dsp:nvSpPr>
        <dsp:cNvPr id="0" name=""/>
        <dsp:cNvSpPr/>
      </dsp:nvSpPr>
      <dsp:spPr>
        <a:xfrm>
          <a:off x="536" y="2969083"/>
          <a:ext cx="2092135" cy="12552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 smtClean="0"/>
            <a:t>Ruminiranje</a:t>
          </a:r>
          <a:r>
            <a:rPr lang="hr-HR" sz="2400" kern="1200" dirty="0" smtClean="0"/>
            <a:t> </a:t>
          </a:r>
          <a:endParaRPr lang="hr-HR" sz="2400" kern="1200" dirty="0"/>
        </a:p>
      </dsp:txBody>
      <dsp:txXfrm>
        <a:off x="536" y="2969083"/>
        <a:ext cx="2092135" cy="1255281"/>
      </dsp:txXfrm>
    </dsp:sp>
    <dsp:sp modelId="{8315C485-B73A-4B74-9C61-EA650C9D5323}">
      <dsp:nvSpPr>
        <dsp:cNvPr id="0" name=""/>
        <dsp:cNvSpPr/>
      </dsp:nvSpPr>
      <dsp:spPr>
        <a:xfrm>
          <a:off x="2301885" y="2969083"/>
          <a:ext cx="2092135" cy="12552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Tuga i očaj</a:t>
          </a:r>
          <a:endParaRPr lang="hr-HR" sz="2400" kern="1200" dirty="0"/>
        </a:p>
      </dsp:txBody>
      <dsp:txXfrm>
        <a:off x="2301885" y="2969083"/>
        <a:ext cx="2092135" cy="1255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BKT </a:t>
            </a:r>
            <a:r>
              <a:rPr lang="hr-HR" cap="none" dirty="0" smtClean="0"/>
              <a:t>depresije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Nikolina kučina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250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2914" y="516577"/>
            <a:ext cx="10178322" cy="5209891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U tretmanu depresije često se koriste bihevioralni zadatci </a:t>
            </a:r>
          </a:p>
          <a:p>
            <a:pPr lvl="1"/>
            <a:r>
              <a:rPr lang="hr-HR" sz="2200" dirty="0"/>
              <a:t>Za testiranje pacijentovih negativnih shema</a:t>
            </a:r>
          </a:p>
          <a:p>
            <a:pPr lvl="1"/>
            <a:r>
              <a:rPr lang="hr-HR" sz="2200" dirty="0"/>
              <a:t>Za identifikaciju NAM</a:t>
            </a:r>
          </a:p>
          <a:p>
            <a:pPr lvl="1"/>
            <a:r>
              <a:rPr lang="hr-HR" sz="2200" dirty="0"/>
              <a:t>Kao pomoć pacijentu da nauči izabrati ponašanje </a:t>
            </a:r>
          </a:p>
          <a:p>
            <a:pPr lvl="1"/>
            <a:endParaRPr lang="hr-HR" sz="2200" dirty="0" smtClean="0"/>
          </a:p>
          <a:p>
            <a:r>
              <a:rPr lang="hr-HR" sz="2400" dirty="0" smtClean="0"/>
              <a:t>Bihevioralni zadatci: </a:t>
            </a:r>
          </a:p>
          <a:p>
            <a:pPr lvl="1"/>
            <a:r>
              <a:rPr lang="hr-HR" sz="2400" dirty="0" smtClean="0"/>
              <a:t>Raspored aktivnosti</a:t>
            </a:r>
          </a:p>
          <a:p>
            <a:pPr lvl="1"/>
            <a:r>
              <a:rPr lang="hr-HR" sz="2400" dirty="0" smtClean="0"/>
              <a:t>Postupni zadatci </a:t>
            </a:r>
          </a:p>
          <a:p>
            <a:pPr lvl="1"/>
            <a:r>
              <a:rPr lang="hr-HR" sz="2400" dirty="0" smtClean="0"/>
              <a:t>Trening asertivnosti</a:t>
            </a:r>
          </a:p>
          <a:p>
            <a:pPr lvl="1"/>
            <a:r>
              <a:rPr lang="hr-HR" sz="2400" dirty="0" smtClean="0"/>
              <a:t>Trening komunikacijskih vještina </a:t>
            </a:r>
          </a:p>
          <a:p>
            <a:pPr lvl="1"/>
            <a:r>
              <a:rPr lang="hr-HR" sz="2400" dirty="0" smtClean="0"/>
              <a:t>Trening rješavanja problema </a:t>
            </a:r>
          </a:p>
          <a:p>
            <a:pPr marL="457200" lvl="1" indent="0">
              <a:buNone/>
            </a:pPr>
            <a:endParaRPr lang="hr-HR" dirty="0" smtClean="0"/>
          </a:p>
        </p:txBody>
      </p:sp>
      <p:sp>
        <p:nvSpPr>
          <p:cNvPr id="2" name="Cloud 1"/>
          <p:cNvSpPr/>
          <p:nvPr/>
        </p:nvSpPr>
        <p:spPr>
          <a:xfrm>
            <a:off x="6335486" y="4880758"/>
            <a:ext cx="2446316" cy="11875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prstClr val="white"/>
                </a:solidFill>
              </a:rPr>
              <a:t>„Neću u tome uživati”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9607138" y="3366654"/>
            <a:ext cx="1935677" cy="11756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prstClr val="white"/>
                </a:solidFill>
              </a:rPr>
              <a:t>„Ne mogu podnijeti neuspjeh”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7754588" y="902525"/>
            <a:ext cx="3883230" cy="18169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prstClr val="white"/>
                </a:solidFill>
              </a:rPr>
              <a:t>„Postat ću umišljen ako kažem dobre stvari o sebi. Onda će me ljudi odbaciti.” 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6127668" y="3129147"/>
            <a:ext cx="1888177" cy="1199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prstClr val="white"/>
                </a:solidFill>
              </a:rPr>
              <a:t>„To će biti preteško učiniti.”</a:t>
            </a:r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08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BIHEVIORALNE TEHNIKE 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010766"/>
              </p:ext>
            </p:extLst>
          </p:nvPr>
        </p:nvGraphicFramePr>
        <p:xfrm>
          <a:off x="1087108" y="1719330"/>
          <a:ext cx="10507461" cy="45720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97220"/>
                <a:gridCol w="7410241"/>
              </a:tblGrid>
              <a:tr h="513471">
                <a:tc>
                  <a:txBody>
                    <a:bodyPr/>
                    <a:lstStyle/>
                    <a:p>
                      <a:r>
                        <a:rPr lang="hr-HR" dirty="0" smtClean="0"/>
                        <a:t>TEHNIKA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OPIS</a:t>
                      </a:r>
                      <a:endParaRPr lang="hr-HR" dirty="0"/>
                    </a:p>
                  </a:txBody>
                  <a:tcPr/>
                </a:tc>
              </a:tr>
              <a:tr h="886265">
                <a:tc>
                  <a:txBody>
                    <a:bodyPr/>
                    <a:lstStyle/>
                    <a:p>
                      <a:r>
                        <a:rPr lang="hr-HR" dirty="0" smtClean="0"/>
                        <a:t>Popis</a:t>
                      </a:r>
                      <a:r>
                        <a:rPr lang="hr-HR" baseline="0" dirty="0" smtClean="0"/>
                        <a:t> primjera depresivnih ponašanja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Tipični primjeri: izolacija, pasivnost, žaljenje,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ruminiranje</a:t>
                      </a:r>
                      <a:r>
                        <a:rPr lang="hr-HR" baseline="0" dirty="0" smtClean="0"/>
                        <a:t>, izbjegavanje,</a:t>
                      </a:r>
                      <a:endParaRPr lang="hr-HR" dirty="0"/>
                    </a:p>
                  </a:txBody>
                  <a:tcPr/>
                </a:tc>
              </a:tr>
              <a:tr h="886265">
                <a:tc>
                  <a:txBody>
                    <a:bodyPr/>
                    <a:lstStyle/>
                    <a:p>
                      <a:r>
                        <a:rPr lang="hr-HR" dirty="0" smtClean="0"/>
                        <a:t>Identifikacija ciljeva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Pomoći pacijentu da razvije kratkoročne i dugoročne bihevioralne ciljeve koje želi postići </a:t>
                      </a:r>
                      <a:endParaRPr lang="hr-HR" dirty="0"/>
                    </a:p>
                  </a:txBody>
                  <a:tcPr/>
                </a:tc>
              </a:tr>
              <a:tr h="513471">
                <a:tc>
                  <a:txBody>
                    <a:bodyPr/>
                    <a:lstStyle/>
                    <a:p>
                      <a:r>
                        <a:rPr lang="hr-HR" dirty="0" smtClean="0"/>
                        <a:t>Postupni zadatci</a:t>
                      </a:r>
                      <a:r>
                        <a:rPr lang="hr-HR" baseline="0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Potaknuti pacijenta da si zadaje sve teže i izazovnije zadatke </a:t>
                      </a:r>
                      <a:endParaRPr lang="hr-HR" dirty="0"/>
                    </a:p>
                  </a:txBody>
                  <a:tcPr/>
                </a:tc>
              </a:tr>
              <a:tr h="886265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Samopotkrepljivanje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Pomoći pacijentu da poveća upotrebu pozitivnih izjava o sebi i utvrdi opipljiva pokrepljenja koja mogu biti povezana s pozitivnim ponašanjem</a:t>
                      </a:r>
                      <a:endParaRPr lang="hr-HR" dirty="0"/>
                    </a:p>
                  </a:txBody>
                  <a:tcPr/>
                </a:tc>
              </a:tr>
              <a:tr h="886265">
                <a:tc>
                  <a:txBody>
                    <a:bodyPr/>
                    <a:lstStyle/>
                    <a:p>
                      <a:r>
                        <a:rPr lang="hr-HR" dirty="0" smtClean="0"/>
                        <a:t>Trening rješavanja problema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Trenirati pacijenta u</a:t>
                      </a:r>
                      <a:r>
                        <a:rPr lang="hr-HR" baseline="0" dirty="0" smtClean="0"/>
                        <a:t> identifikaciji i prepoznavanju problema, utvrđivanju resursa, generiranju mogućih rješenja, razvoju plana i izvršenju rješenja 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54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Kognitivne intervencije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Poučavanje</a:t>
            </a:r>
            <a:r>
              <a:rPr lang="hr-HR" sz="2400" dirty="0" smtClean="0"/>
              <a:t> </a:t>
            </a:r>
            <a:r>
              <a:rPr lang="hr-HR" sz="2400" dirty="0" smtClean="0"/>
              <a:t>o:</a:t>
            </a:r>
          </a:p>
          <a:p>
            <a:pPr lvl="1"/>
            <a:r>
              <a:rPr lang="hr-HR" sz="2400" dirty="0" smtClean="0"/>
              <a:t>Kognitivnim distorzijama</a:t>
            </a:r>
          </a:p>
          <a:p>
            <a:pPr lvl="1"/>
            <a:r>
              <a:rPr lang="hr-HR" sz="2400" dirty="0" smtClean="0"/>
              <a:t>Negativnim automatskim mislima</a:t>
            </a:r>
          </a:p>
          <a:p>
            <a:pPr lvl="1"/>
            <a:r>
              <a:rPr lang="hr-HR" sz="2400" dirty="0" err="1" smtClean="0"/>
              <a:t>Disfunkcionalnim</a:t>
            </a:r>
            <a:r>
              <a:rPr lang="hr-HR" sz="2400" dirty="0" smtClean="0"/>
              <a:t> pretpostavkama i negativnim shemama</a:t>
            </a:r>
          </a:p>
          <a:p>
            <a:pPr marL="457200" lvl="1" indent="0">
              <a:buNone/>
            </a:pPr>
            <a:endParaRPr lang="hr-HR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hr-HR" sz="2400" u="sng" dirty="0" smtClean="0"/>
              <a:t>Kombiniraju se bihevioralne i kognitivne intervencije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sz="2400" dirty="0" smtClean="0"/>
              <a:t>Npr. raspored aktivnosti se može tretirati kao testiranje hipoteza ili ispitivanje dokaza </a:t>
            </a:r>
          </a:p>
          <a:p>
            <a:endParaRPr lang="hr-H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465" y="461344"/>
            <a:ext cx="2563582" cy="2293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8469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801554"/>
              </p:ext>
            </p:extLst>
          </p:nvPr>
        </p:nvGraphicFramePr>
        <p:xfrm>
          <a:off x="973777" y="1651375"/>
          <a:ext cx="10723418" cy="49750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0668"/>
                <a:gridCol w="7812750"/>
              </a:tblGrid>
              <a:tr h="491447">
                <a:tc>
                  <a:txBody>
                    <a:bodyPr/>
                    <a:lstStyle/>
                    <a:p>
                      <a:r>
                        <a:rPr lang="hr-HR" dirty="0" smtClean="0"/>
                        <a:t>Tehnika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Pitanje za testiranje i propitivanje pretpostavki </a:t>
                      </a:r>
                      <a:endParaRPr lang="hr-HR" dirty="0"/>
                    </a:p>
                  </a:txBody>
                  <a:tcPr/>
                </a:tc>
              </a:tr>
              <a:tr h="848250">
                <a:tc>
                  <a:txBody>
                    <a:bodyPr/>
                    <a:lstStyle/>
                    <a:p>
                      <a:r>
                        <a:rPr lang="hr-HR" dirty="0" smtClean="0"/>
                        <a:t>Cijena i dobit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Koja je cijena i dobit od ove pretpostavke? Što biste mogli raditi, misliti,</a:t>
                      </a:r>
                      <a:r>
                        <a:rPr lang="hr-HR" baseline="0" dirty="0" smtClean="0"/>
                        <a:t> osjećati i komunicirati da manje mislite o tome sviđate li se drugima?</a:t>
                      </a:r>
                      <a:endParaRPr lang="hr-HR" dirty="0"/>
                    </a:p>
                  </a:txBody>
                  <a:tcPr/>
                </a:tc>
              </a:tr>
              <a:tr h="848250">
                <a:tc>
                  <a:txBody>
                    <a:bodyPr/>
                    <a:lstStyle/>
                    <a:p>
                      <a:r>
                        <a:rPr lang="hr-HR" dirty="0" smtClean="0"/>
                        <a:t>Semantička</a:t>
                      </a:r>
                      <a:r>
                        <a:rPr lang="hr-HR" baseline="0" dirty="0" smtClean="0"/>
                        <a:t> tehnika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Kako biste definirali sviđanje? Što je 100% 50% 20% i 0% sviđanja?</a:t>
                      </a:r>
                      <a:r>
                        <a:rPr lang="hr-HR" baseline="0" dirty="0" smtClean="0"/>
                        <a:t> Kako biste definirali vrijedan i bezvrijedan? </a:t>
                      </a:r>
                      <a:endParaRPr lang="hr-HR" dirty="0"/>
                    </a:p>
                  </a:txBody>
                  <a:tcPr/>
                </a:tc>
              </a:tr>
              <a:tr h="1575322">
                <a:tc>
                  <a:txBody>
                    <a:bodyPr/>
                    <a:lstStyle/>
                    <a:p>
                      <a:r>
                        <a:rPr lang="hr-HR" dirty="0" smtClean="0"/>
                        <a:t>Tehnika dvostrukih standarda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Poznajete li ikog tko se svima sviđa? Ako ne, znači li to da su svi bezvrijedni? Sjetite se nekih ljudi kojima se divite i koji</a:t>
                      </a:r>
                      <a:r>
                        <a:rPr lang="hr-HR" baseline="0" dirty="0" smtClean="0"/>
                        <a:t> Vam se sviđaju. Ima li onih kojima se ne sviđaju? Smatrate li njih bezvrijednima? Zašto primjenjujete različit standard za sebe u odnosu na druge? </a:t>
                      </a:r>
                    </a:p>
                  </a:txBody>
                  <a:tcPr/>
                </a:tc>
              </a:tr>
              <a:tr h="1211786">
                <a:tc>
                  <a:txBody>
                    <a:bodyPr/>
                    <a:lstStyle/>
                    <a:p>
                      <a:r>
                        <a:rPr lang="hr-HR" dirty="0" smtClean="0"/>
                        <a:t>Ispitivanje</a:t>
                      </a:r>
                      <a:r>
                        <a:rPr lang="hr-HR" baseline="0" dirty="0" smtClean="0"/>
                        <a:t> dokaza za i protiv i pretpostavke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aseline="0" dirty="0" smtClean="0"/>
                        <a:t>Koji su dokazi za i protiv ideje da ste bezvrijedni? Ako se sviđate toj osobi znači li onda da ste vrijedni? Ako se jednoj osobi sviđate a drugoj ne, znači li onda da ste vrijedni ili bezvrijedni?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6909" y="604936"/>
            <a:ext cx="94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„Ako se nekom ne sviđam to znači da sam bezvrijedan”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25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Cijepljenje (inokulacija) protiv budućih depresivnih epizoda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2640955"/>
            <a:ext cx="10178322" cy="359359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Objasniti pacijentu  mogućnosti ponovnog pojavljivanja depresivnih simptoma</a:t>
            </a:r>
          </a:p>
          <a:p>
            <a:r>
              <a:rPr lang="hr-HR" sz="2400" dirty="0" smtClean="0"/>
              <a:t>Tretman održavanja s </a:t>
            </a:r>
            <a:r>
              <a:rPr lang="hr-HR" sz="2400" dirty="0" err="1" smtClean="0"/>
              <a:t>antidedpresivima</a:t>
            </a:r>
            <a:endParaRPr lang="hr-HR" sz="2400" dirty="0" smtClean="0"/>
          </a:p>
          <a:p>
            <a:r>
              <a:rPr lang="hr-HR" sz="2400" dirty="0" smtClean="0"/>
              <a:t>Priprema za sljedeću depresivnu epizodu</a:t>
            </a:r>
          </a:p>
          <a:p>
            <a:r>
              <a:rPr lang="hr-HR" sz="2400" dirty="0" smtClean="0"/>
              <a:t>Ispitati postoji li obrazac u pojavljivanju simptoma</a:t>
            </a:r>
          </a:p>
          <a:p>
            <a:r>
              <a:rPr lang="hr-HR" sz="2400" dirty="0" smtClean="0"/>
              <a:t>Razvoj kognitivnih strategija za svaki skup simptoma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88" y="4263861"/>
            <a:ext cx="1970685" cy="197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3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Prorjeđivanje terapije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51678" y="1662545"/>
            <a:ext cx="10178322" cy="421704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hr-HR" sz="2400" dirty="0" smtClean="0"/>
              <a:t>najprije </a:t>
            </a:r>
            <a:r>
              <a:rPr lang="hr-HR" sz="2400" dirty="0"/>
              <a:t>manje česti susreti, jednom u dva tjedna, jednom mjesečno, svaka 3 </a:t>
            </a:r>
            <a:r>
              <a:rPr lang="hr-HR" sz="2400" dirty="0" smtClean="0"/>
              <a:t>mjeseca</a:t>
            </a:r>
          </a:p>
          <a:p>
            <a:pPr>
              <a:buFontTx/>
              <a:buChar char="-"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TRETMAN OJAČAVANJA </a:t>
            </a:r>
          </a:p>
          <a:p>
            <a:r>
              <a:rPr lang="hr-HR" sz="2400" dirty="0" smtClean="0"/>
              <a:t>Pacijenti koji su imali ponavljajuće epizode velikog depresivnog poremećaja imaju veliki rizik od budućih epizoda</a:t>
            </a:r>
          </a:p>
          <a:p>
            <a:r>
              <a:rPr lang="hr-HR" sz="2400" dirty="0" smtClean="0"/>
              <a:t>3 alternative za ojačavanje: </a:t>
            </a:r>
          </a:p>
          <a:p>
            <a:pPr lvl="1"/>
            <a:r>
              <a:rPr lang="hr-HR" sz="2400" dirty="0" smtClean="0"/>
              <a:t>Kontinuirani tretman antidepresivima </a:t>
            </a:r>
          </a:p>
          <a:p>
            <a:pPr lvl="1"/>
            <a:r>
              <a:rPr lang="hr-HR" sz="2400" dirty="0" smtClean="0"/>
              <a:t>Periodički raspoređene seanse </a:t>
            </a:r>
          </a:p>
          <a:p>
            <a:pPr lvl="1"/>
            <a:r>
              <a:rPr lang="hr-HR" sz="2400" dirty="0" smtClean="0"/>
              <a:t>MBCT – tehnike usmjerene pažljivosti </a:t>
            </a: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1045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Otkrivanje i otklanjanje problema u terapiji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Deficiti u rješavanju problema</a:t>
            </a:r>
          </a:p>
          <a:p>
            <a:r>
              <a:rPr lang="hr-HR" sz="2400" dirty="0" smtClean="0"/>
              <a:t>Bazično održavanje zdravlja</a:t>
            </a:r>
          </a:p>
          <a:p>
            <a:r>
              <a:rPr lang="hr-HR" sz="2400" dirty="0" err="1" smtClean="0"/>
              <a:t>Insomnija</a:t>
            </a:r>
            <a:r>
              <a:rPr lang="hr-HR" sz="2400" dirty="0" smtClean="0"/>
              <a:t> ili </a:t>
            </a:r>
            <a:r>
              <a:rPr lang="hr-HR" sz="2400" dirty="0" err="1" smtClean="0"/>
              <a:t>hipersomnija</a:t>
            </a:r>
            <a:endParaRPr lang="hr-HR" sz="2400" dirty="0" smtClean="0"/>
          </a:p>
          <a:p>
            <a:r>
              <a:rPr lang="hr-HR" sz="2400" dirty="0" smtClean="0"/>
              <a:t>Komunikacija i socijalne vještine</a:t>
            </a:r>
          </a:p>
          <a:p>
            <a:r>
              <a:rPr lang="hr-HR" sz="2400" dirty="0" smtClean="0"/>
              <a:t>Neslaganje u braku ili odnosu</a:t>
            </a:r>
          </a:p>
          <a:p>
            <a:r>
              <a:rPr lang="hr-HR" sz="2400" dirty="0" smtClean="0"/>
              <a:t>Beznađe </a:t>
            </a:r>
          </a:p>
          <a:p>
            <a:r>
              <a:rPr lang="hr-HR" sz="2400" dirty="0"/>
              <a:t>Samokritičnost zbog depresije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Neizvršavanje </a:t>
            </a:r>
            <a:r>
              <a:rPr lang="hr-HR" sz="2400" dirty="0"/>
              <a:t>domaćih zadaća</a:t>
            </a:r>
          </a:p>
          <a:p>
            <a:r>
              <a:rPr lang="hr-HR" sz="2400" dirty="0"/>
              <a:t>Opća samokritičnost</a:t>
            </a:r>
          </a:p>
          <a:p>
            <a:r>
              <a:rPr lang="hr-HR" sz="2400" dirty="0"/>
              <a:t>Nedostatak motivacije</a:t>
            </a:r>
          </a:p>
          <a:p>
            <a:r>
              <a:rPr lang="hr-HR" sz="2400" dirty="0"/>
              <a:t>Strah od pogrešaka</a:t>
            </a:r>
          </a:p>
          <a:p>
            <a:r>
              <a:rPr lang="hr-HR" sz="2400" dirty="0"/>
              <a:t>Neodlučnost </a:t>
            </a:r>
          </a:p>
          <a:p>
            <a:r>
              <a:rPr lang="hr-HR" sz="2400" dirty="0"/>
              <a:t>Ruminacija </a:t>
            </a:r>
          </a:p>
          <a:p>
            <a:r>
              <a:rPr lang="hr-HR" sz="2400" dirty="0"/>
              <a:t>Ciljani simptomi ili problemi 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41535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2" y="0"/>
            <a:ext cx="11818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3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Objašnjenje i plan tretmana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6036" y="2250375"/>
            <a:ext cx="10178322" cy="3924794"/>
          </a:xfrm>
        </p:spPr>
        <p:txBody>
          <a:bodyPr>
            <a:normAutofit lnSpcReduction="10000"/>
          </a:bodyPr>
          <a:lstStyle/>
          <a:p>
            <a:r>
              <a:rPr lang="hr-HR" sz="2200" dirty="0" smtClean="0"/>
              <a:t>Glavni cilj za terapiju – smanjiti ili ukloniti rizik od </a:t>
            </a:r>
          </a:p>
          <a:p>
            <a:pPr marL="0" indent="0">
              <a:buNone/>
            </a:pPr>
            <a:r>
              <a:rPr lang="hr-HR" sz="2200" dirty="0"/>
              <a:t>	</a:t>
            </a:r>
            <a:r>
              <a:rPr lang="hr-HR" sz="2200" dirty="0" smtClean="0"/>
              <a:t>samoubojstva</a:t>
            </a:r>
          </a:p>
          <a:p>
            <a:r>
              <a:rPr lang="hr-HR" sz="2200" dirty="0" smtClean="0"/>
              <a:t>Ostali ciljevi:</a:t>
            </a:r>
          </a:p>
          <a:p>
            <a:pPr lvl="1"/>
            <a:r>
              <a:rPr lang="hr-HR" sz="2200" dirty="0" smtClean="0"/>
              <a:t>Povećati razinu aktivnosti</a:t>
            </a:r>
          </a:p>
          <a:p>
            <a:pPr lvl="1"/>
            <a:r>
              <a:rPr lang="hr-HR" sz="2200" dirty="0" smtClean="0"/>
              <a:t>Povećati ugodna i potkrepljujuća ponašanja</a:t>
            </a:r>
          </a:p>
          <a:p>
            <a:pPr lvl="1"/>
            <a:r>
              <a:rPr lang="hr-HR" sz="2200" dirty="0" smtClean="0"/>
              <a:t>Povećati i poboljšati socijalne odnose</a:t>
            </a:r>
          </a:p>
          <a:p>
            <a:pPr lvl="1"/>
            <a:r>
              <a:rPr lang="hr-HR" sz="2200" dirty="0" smtClean="0"/>
              <a:t>Poboljšati samopoštovanje</a:t>
            </a:r>
          </a:p>
          <a:p>
            <a:pPr lvl="1"/>
            <a:r>
              <a:rPr lang="hr-HR" sz="2200" dirty="0" smtClean="0"/>
              <a:t>Smanjiti samokritičnost</a:t>
            </a:r>
          </a:p>
          <a:p>
            <a:pPr lvl="1"/>
            <a:r>
              <a:rPr lang="hr-HR" sz="2200" dirty="0" smtClean="0"/>
              <a:t>Razviti kratkoročne i dugoročne pozitivne perspektive</a:t>
            </a:r>
          </a:p>
          <a:p>
            <a:pPr lvl="1"/>
            <a:endParaRPr lang="hr-HR" dirty="0" smtClean="0"/>
          </a:p>
          <a:p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111342945"/>
              </p:ext>
            </p:extLst>
          </p:nvPr>
        </p:nvGraphicFramePr>
        <p:xfrm>
          <a:off x="7672946" y="2286001"/>
          <a:ext cx="4394558" cy="426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42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852047"/>
              </p:ext>
            </p:extLst>
          </p:nvPr>
        </p:nvGraphicFramePr>
        <p:xfrm>
          <a:off x="1068946" y="605307"/>
          <a:ext cx="10361054" cy="5709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336"/>
                <a:gridCol w="7832718"/>
              </a:tblGrid>
              <a:tr h="525557">
                <a:tc>
                  <a:txBody>
                    <a:bodyPr/>
                    <a:lstStyle/>
                    <a:p>
                      <a:r>
                        <a:rPr lang="hr-HR" dirty="0" smtClean="0"/>
                        <a:t>Simptom ili problem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Pitanja i intervencije</a:t>
                      </a:r>
                      <a:endParaRPr lang="hr-HR" dirty="0"/>
                    </a:p>
                  </a:txBody>
                  <a:tcPr/>
                </a:tc>
              </a:tr>
              <a:tr h="1684662">
                <a:tc>
                  <a:txBody>
                    <a:bodyPr/>
                    <a:lstStyle/>
                    <a:p>
                      <a:r>
                        <a:rPr lang="hr-HR" dirty="0" smtClean="0"/>
                        <a:t>Samokritičnost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Koji su troškovi i dobiti od </a:t>
                      </a:r>
                      <a:r>
                        <a:rPr lang="hr-HR" dirty="0" err="1" smtClean="0"/>
                        <a:t>samokritiziranja</a:t>
                      </a:r>
                      <a:r>
                        <a:rPr lang="hr-HR" dirty="0" smtClean="0"/>
                        <a:t>?</a:t>
                      </a:r>
                      <a:r>
                        <a:rPr lang="hr-HR" baseline="0" dirty="0" smtClean="0"/>
                        <a:t> Koji su oni od prihvaćanja sebe? Što govorite o sebi? Koje standarde koristite? Kako biste definirali „neuspjeh” i „uspjeh”? Biste li bili jednako kritični prema nekom drugom koji je učinio isto što i vi? Zašto/zašto ne?</a:t>
                      </a:r>
                      <a:endParaRPr lang="hr-HR" dirty="0"/>
                    </a:p>
                  </a:txBody>
                  <a:tcPr/>
                </a:tc>
              </a:tr>
              <a:tr h="1295894">
                <a:tc>
                  <a:txBody>
                    <a:bodyPr/>
                    <a:lstStyle/>
                    <a:p>
                      <a:r>
                        <a:rPr lang="hr-HR" dirty="0" smtClean="0"/>
                        <a:t>Nedostatak užitka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Postoji li aktivnost u kojoj uživate više nego u drugima? Umanjujete li aktivnosti u koje se uključujete?</a:t>
                      </a:r>
                      <a:r>
                        <a:rPr lang="hr-HR" baseline="0" dirty="0" smtClean="0"/>
                        <a:t> Imate li pravila koja se odnose na užitak primjerice – „Ne mogu uživati ako sam sam”?</a:t>
                      </a:r>
                      <a:endParaRPr lang="hr-HR" dirty="0"/>
                    </a:p>
                  </a:txBody>
                  <a:tcPr/>
                </a:tc>
              </a:tr>
              <a:tr h="907126">
                <a:tc>
                  <a:txBody>
                    <a:bodyPr/>
                    <a:lstStyle/>
                    <a:p>
                      <a:r>
                        <a:rPr lang="hr-HR" dirty="0" smtClean="0"/>
                        <a:t>Tuga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Ruminirate</a:t>
                      </a:r>
                      <a:r>
                        <a:rPr lang="hr-HR" baseline="0" dirty="0" smtClean="0"/>
                        <a:t> li i usmjeravate li se na negativna sjećanja? Provodite li izrazito puno vremena sami, neaktivni? Pokušajte se sjetiti ugodnih ponašanja i iskustava.  </a:t>
                      </a:r>
                      <a:endParaRPr lang="hr-HR" dirty="0"/>
                    </a:p>
                  </a:txBody>
                  <a:tcPr/>
                </a:tc>
              </a:tr>
              <a:tr h="1295894">
                <a:tc>
                  <a:txBody>
                    <a:bodyPr/>
                    <a:lstStyle/>
                    <a:p>
                      <a:r>
                        <a:rPr lang="hr-HR" dirty="0" smtClean="0"/>
                        <a:t>Neodlučnost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Koje su alternative? Usporediti dobit i troškove od svake. Pretpostavljate li da morate naći savršeno rješenje</a:t>
                      </a:r>
                      <a:r>
                        <a:rPr lang="hr-HR" baseline="0" dirty="0" smtClean="0"/>
                        <a:t>? Koji biste savjet dali prijatelju? Ako nešto ne upali koja je razlika između žaljenja i iskustva? 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93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Opći plan tretmana depresije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62545"/>
            <a:ext cx="10113008" cy="4940136"/>
          </a:xfrm>
        </p:spPr>
        <p:txBody>
          <a:bodyPr>
            <a:normAutofit/>
          </a:bodyPr>
          <a:lstStyle/>
          <a:p>
            <a:r>
              <a:rPr lang="hr-HR" dirty="0" smtClean="0"/>
              <a:t>Procjena </a:t>
            </a:r>
          </a:p>
          <a:p>
            <a:pPr lvl="1"/>
            <a:r>
              <a:rPr lang="hr-HR" dirty="0" smtClean="0"/>
              <a:t>Testovi i klinički intervju</a:t>
            </a:r>
          </a:p>
          <a:p>
            <a:pPr lvl="1"/>
            <a:r>
              <a:rPr lang="hr-HR" dirty="0" smtClean="0"/>
              <a:t>Evaluacija rizika od samoubojstva</a:t>
            </a:r>
          </a:p>
          <a:p>
            <a:pPr lvl="1"/>
            <a:r>
              <a:rPr lang="hr-HR" dirty="0" smtClean="0"/>
              <a:t>Razmatranje lijekova</a:t>
            </a:r>
          </a:p>
          <a:p>
            <a:r>
              <a:rPr lang="hr-HR" dirty="0" smtClean="0"/>
              <a:t>Upoznavanje s tretmanom</a:t>
            </a:r>
          </a:p>
          <a:p>
            <a:r>
              <a:rPr lang="hr-HR" dirty="0" smtClean="0"/>
              <a:t>Utvrđivanje ciljeva</a:t>
            </a:r>
          </a:p>
          <a:p>
            <a:r>
              <a:rPr lang="hr-HR" dirty="0" smtClean="0"/>
              <a:t>Bihevioralna aktivacija i druge bihevioralne intervencije</a:t>
            </a:r>
          </a:p>
          <a:p>
            <a:r>
              <a:rPr lang="hr-HR" dirty="0" smtClean="0"/>
              <a:t>Kognitivne intervencije </a:t>
            </a:r>
          </a:p>
          <a:p>
            <a:r>
              <a:rPr lang="hr-HR" dirty="0" smtClean="0"/>
              <a:t>Cijepljenje (inokulacija) protiv budućih depresivnih epizoda </a:t>
            </a:r>
          </a:p>
          <a:p>
            <a:r>
              <a:rPr lang="hr-HR" dirty="0" smtClean="0"/>
              <a:t>Prorjeđivanje tretmana </a:t>
            </a:r>
          </a:p>
          <a:p>
            <a:r>
              <a:rPr lang="hr-HR" dirty="0" smtClean="0"/>
              <a:t>Tretman ojačavanja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406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Procjena </a:t>
            </a:r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1058495" y="1443016"/>
            <a:ext cx="4800600" cy="632529"/>
          </a:xfrm>
        </p:spPr>
        <p:txBody>
          <a:bodyPr/>
          <a:lstStyle/>
          <a:p>
            <a:r>
              <a:rPr lang="hr-HR" sz="2800" dirty="0" smtClean="0"/>
              <a:t>Testovi 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1174173" y="2316849"/>
            <a:ext cx="5252970" cy="3325443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QIDS-SR16 </a:t>
            </a:r>
          </a:p>
          <a:p>
            <a:r>
              <a:rPr lang="hr-HR" sz="2400" dirty="0" err="1" smtClean="0"/>
              <a:t>Beckov</a:t>
            </a:r>
            <a:r>
              <a:rPr lang="hr-HR" sz="2400" dirty="0" smtClean="0"/>
              <a:t> inventar depresije II (BDI-II)</a:t>
            </a:r>
          </a:p>
          <a:p>
            <a:r>
              <a:rPr lang="hr-HR" sz="2400" dirty="0" err="1" smtClean="0"/>
              <a:t>Millonov</a:t>
            </a:r>
            <a:r>
              <a:rPr lang="hr-HR" sz="2400" dirty="0" smtClean="0"/>
              <a:t> klinički </a:t>
            </a:r>
            <a:r>
              <a:rPr lang="hr-HR" sz="2400" dirty="0" err="1" smtClean="0"/>
              <a:t>višeosni</a:t>
            </a:r>
            <a:r>
              <a:rPr lang="hr-HR" sz="2400" dirty="0" smtClean="0"/>
              <a:t> inventar (MCMI-III)</a:t>
            </a:r>
          </a:p>
          <a:p>
            <a:r>
              <a:rPr lang="hr-HR" sz="2400" dirty="0" smtClean="0"/>
              <a:t>Skala </a:t>
            </a:r>
            <a:r>
              <a:rPr lang="hr-HR" sz="2400" dirty="0" err="1" smtClean="0"/>
              <a:t>dijadičke</a:t>
            </a:r>
            <a:r>
              <a:rPr lang="hr-HR" sz="2400" dirty="0" smtClean="0"/>
              <a:t> prilagodbe (DAS)</a:t>
            </a:r>
          </a:p>
          <a:p>
            <a:r>
              <a:rPr lang="hr-HR" sz="2400" dirty="0" smtClean="0"/>
              <a:t>Globalnu procjenu funkcioniranja (GAF)</a:t>
            </a:r>
          </a:p>
          <a:p>
            <a:r>
              <a:rPr lang="hr-HR" sz="2400" dirty="0" err="1" smtClean="0"/>
              <a:t>Beckovu</a:t>
            </a:r>
            <a:r>
              <a:rPr lang="hr-HR" sz="2400" dirty="0" smtClean="0"/>
              <a:t> skalu za suicidalne misli (BSSI)</a:t>
            </a:r>
          </a:p>
          <a:p>
            <a:r>
              <a:rPr lang="hr-HR" sz="2400" dirty="0" err="1" smtClean="0"/>
              <a:t>Beckovu</a:t>
            </a:r>
            <a:r>
              <a:rPr lang="hr-HR" sz="2400" dirty="0" smtClean="0"/>
              <a:t> skalu očaja</a:t>
            </a:r>
          </a:p>
          <a:p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>
          <a:xfrm>
            <a:off x="7084625" y="3720471"/>
            <a:ext cx="4800600" cy="299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    Detaljan klinički intervju </a:t>
            </a:r>
            <a:endParaRPr lang="hr-HR" sz="2400" dirty="0"/>
          </a:p>
        </p:txBody>
      </p:sp>
      <p:sp>
        <p:nvSpPr>
          <p:cNvPr id="4" name="Desna vitičasta zagrada 3"/>
          <p:cNvSpPr/>
          <p:nvPr/>
        </p:nvSpPr>
        <p:spPr>
          <a:xfrm>
            <a:off x="6231200" y="2397811"/>
            <a:ext cx="914400" cy="314244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22" y="85664"/>
            <a:ext cx="35337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71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Procjena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65311" y="1720811"/>
            <a:ext cx="4800600" cy="632529"/>
          </a:xfrm>
        </p:spPr>
        <p:txBody>
          <a:bodyPr/>
          <a:lstStyle/>
          <a:p>
            <a:r>
              <a:rPr lang="hr-HR" sz="2400" dirty="0" smtClean="0"/>
              <a:t>Evaluacija rizika od samoubojstva </a:t>
            </a:r>
            <a:endParaRPr lang="hr-HR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985652" y="2422566"/>
            <a:ext cx="5028782" cy="4261569"/>
          </a:xfrm>
        </p:spPr>
        <p:txBody>
          <a:bodyPr>
            <a:normAutofit/>
          </a:bodyPr>
          <a:lstStyle/>
          <a:p>
            <a:r>
              <a:rPr lang="hr-HR" dirty="0" smtClean="0"/>
              <a:t>Pitati svakog depresivnog pacijenta o prisutnosti trenutačnih ili prošlih suicidalnih misli i ponašanja</a:t>
            </a:r>
          </a:p>
          <a:p>
            <a:r>
              <a:rPr lang="hr-HR" dirty="0" smtClean="0"/>
              <a:t>Veći rizik: </a:t>
            </a:r>
          </a:p>
          <a:p>
            <a:pPr lvl="1"/>
            <a:r>
              <a:rPr lang="hr-HR" dirty="0" smtClean="0"/>
              <a:t>Spontano govore o suicidu</a:t>
            </a:r>
          </a:p>
          <a:p>
            <a:pPr lvl="1"/>
            <a:r>
              <a:rPr lang="hr-HR" dirty="0" smtClean="0"/>
              <a:t>Prijete suicidom </a:t>
            </a:r>
          </a:p>
          <a:p>
            <a:pPr lvl="1"/>
            <a:r>
              <a:rPr lang="hr-HR" dirty="0" smtClean="0"/>
              <a:t>Ostave bilješke o samoubojstvu</a:t>
            </a:r>
          </a:p>
          <a:p>
            <a:pPr lvl="1"/>
            <a:r>
              <a:rPr lang="hr-HR" dirty="0" smtClean="0"/>
              <a:t>Osiguraju metode</a:t>
            </a:r>
          </a:p>
          <a:p>
            <a:pPr lvl="1"/>
            <a:r>
              <a:rPr lang="hr-HR" dirty="0" smtClean="0"/>
              <a:t>Prethodni pokušaji suicida</a:t>
            </a:r>
          </a:p>
          <a:p>
            <a:r>
              <a:rPr lang="hr-HR" dirty="0" smtClean="0"/>
              <a:t>Ugovor o </a:t>
            </a:r>
            <a:r>
              <a:rPr lang="hr-HR" dirty="0" err="1" smtClean="0"/>
              <a:t>nepokušavanju</a:t>
            </a:r>
            <a:r>
              <a:rPr lang="hr-HR" dirty="0" smtClean="0"/>
              <a:t> samoubojstva</a:t>
            </a:r>
          </a:p>
          <a:p>
            <a:pPr lvl="1"/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7012245" y="1558252"/>
            <a:ext cx="4800600" cy="632529"/>
          </a:xfrm>
        </p:spPr>
        <p:txBody>
          <a:bodyPr/>
          <a:lstStyle/>
          <a:p>
            <a:r>
              <a:rPr lang="hr-HR" sz="2400" dirty="0" smtClean="0"/>
              <a:t>Razmatranje lijekova </a:t>
            </a:r>
            <a:endParaRPr lang="hr-HR" sz="24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7070766" y="2410338"/>
            <a:ext cx="4800600" cy="2996398"/>
          </a:xfrm>
        </p:spPr>
        <p:txBody>
          <a:bodyPr/>
          <a:lstStyle/>
          <a:p>
            <a:r>
              <a:rPr lang="hr-HR" dirty="0" smtClean="0"/>
              <a:t>Dati mogućnost liječenja antidepresivima </a:t>
            </a:r>
            <a:endParaRPr lang="hr-HR" dirty="0"/>
          </a:p>
          <a:p>
            <a:r>
              <a:rPr lang="hr-HR" dirty="0" smtClean="0"/>
              <a:t>Ispitati prethodno liječenje </a:t>
            </a:r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65" y="4251192"/>
            <a:ext cx="3666816" cy="245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9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Upoznavanje s tretmanom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061673" y="1787238"/>
            <a:ext cx="10178322" cy="359359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Nakon završene evaluacije pacijenta upoznati s dijagnozom </a:t>
            </a:r>
          </a:p>
          <a:p>
            <a:r>
              <a:rPr lang="hr-HR" sz="2400" dirty="0" smtClean="0"/>
              <a:t>Obaviti </a:t>
            </a:r>
            <a:r>
              <a:rPr lang="hr-HR" sz="2400" dirty="0" err="1" smtClean="0"/>
              <a:t>psihoedukaciju</a:t>
            </a:r>
            <a:r>
              <a:rPr lang="hr-HR" sz="2400" dirty="0" smtClean="0"/>
              <a:t> </a:t>
            </a:r>
          </a:p>
          <a:p>
            <a:r>
              <a:rPr lang="hr-HR" sz="2400" dirty="0" smtClean="0"/>
              <a:t>Pružiti pacijentu konceptualizaciju slučaja i </a:t>
            </a:r>
            <a:r>
              <a:rPr lang="hr-HR" sz="2400" dirty="0" err="1" smtClean="0"/>
              <a:t>tretmanski</a:t>
            </a:r>
            <a:r>
              <a:rPr lang="hr-HR" sz="2400" dirty="0" smtClean="0"/>
              <a:t> plan</a:t>
            </a:r>
          </a:p>
          <a:p>
            <a:r>
              <a:rPr lang="hr-HR" sz="2400" dirty="0" smtClean="0"/>
              <a:t>Opći nacrt tretmana trebao bi uključivati: </a:t>
            </a:r>
          </a:p>
          <a:p>
            <a:pPr lvl="1"/>
            <a:r>
              <a:rPr lang="hr-HR" sz="2200" dirty="0" smtClean="0"/>
              <a:t>evaluaciju rizika od samoubojstva, </a:t>
            </a:r>
          </a:p>
          <a:p>
            <a:pPr lvl="1"/>
            <a:r>
              <a:rPr lang="hr-HR" sz="2200" dirty="0" smtClean="0"/>
              <a:t>bihevioralne deficite i neumjerenosti, </a:t>
            </a:r>
          </a:p>
          <a:p>
            <a:pPr lvl="1"/>
            <a:r>
              <a:rPr lang="hr-HR" sz="2200" dirty="0" smtClean="0"/>
              <a:t>kognitivne pristranosti ili distorzije  </a:t>
            </a:r>
          </a:p>
          <a:p>
            <a:endParaRPr lang="hr-H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299" y="4452938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54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9175" y="536764"/>
            <a:ext cx="10178322" cy="1492132"/>
          </a:xfrm>
        </p:spPr>
        <p:txBody>
          <a:bodyPr/>
          <a:lstStyle/>
          <a:p>
            <a:r>
              <a:rPr lang="hr-HR" dirty="0" smtClean="0"/>
              <a:t>Utvrđivanje ciljeva 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78438" y="2283031"/>
            <a:ext cx="3749385" cy="39396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sz="2400" dirty="0"/>
              <a:t>Dugoročni ciljevi mogu uključivati: </a:t>
            </a:r>
          </a:p>
          <a:p>
            <a:pPr lvl="1"/>
            <a:r>
              <a:rPr lang="vi-VN" sz="2400" dirty="0"/>
              <a:t>pohađanje tečajeva</a:t>
            </a:r>
          </a:p>
          <a:p>
            <a:pPr lvl="1"/>
            <a:r>
              <a:rPr lang="vi-VN" sz="2400" dirty="0"/>
              <a:t>dobivanje potvrde </a:t>
            </a:r>
          </a:p>
          <a:p>
            <a:pPr lvl="1"/>
            <a:r>
              <a:rPr lang="vi-VN" sz="2400" dirty="0"/>
              <a:t>gubitak tjelesne težine</a:t>
            </a:r>
          </a:p>
          <a:p>
            <a:pPr lvl="1"/>
            <a:r>
              <a:rPr lang="vi-VN" sz="2400" dirty="0"/>
              <a:t>promjenu posla</a:t>
            </a:r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681" y="3146961"/>
            <a:ext cx="3938757" cy="321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95399" y="1763484"/>
            <a:ext cx="3849089" cy="43166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dirty="0" smtClean="0"/>
              <a:t>Kratkoročni ciljevi mogu uključivati </a:t>
            </a:r>
          </a:p>
          <a:p>
            <a:pPr lvl="1"/>
            <a:r>
              <a:rPr lang="hr-HR" sz="2400" dirty="0" smtClean="0"/>
              <a:t>povećanje bihevioralne aktivnosti</a:t>
            </a:r>
          </a:p>
          <a:p>
            <a:pPr lvl="1"/>
            <a:r>
              <a:rPr lang="hr-HR" sz="2400" dirty="0"/>
              <a:t>d</a:t>
            </a:r>
            <a:r>
              <a:rPr lang="hr-HR" sz="2400" dirty="0" smtClean="0"/>
              <a:t>ruženje s prijateljima</a:t>
            </a:r>
          </a:p>
          <a:p>
            <a:pPr lvl="1"/>
            <a:r>
              <a:rPr lang="hr-HR" sz="2400" dirty="0"/>
              <a:t>p</a:t>
            </a:r>
            <a:r>
              <a:rPr lang="hr-HR" sz="2400" dirty="0" smtClean="0"/>
              <a:t>ovećanje tjelesnog vježbanja</a:t>
            </a:r>
          </a:p>
          <a:p>
            <a:pPr lvl="1"/>
            <a:r>
              <a:rPr lang="hr-HR" sz="2400" dirty="0"/>
              <a:t>z</a:t>
            </a:r>
            <a:r>
              <a:rPr lang="hr-HR" sz="2400" dirty="0" smtClean="0"/>
              <a:t>avršavanje posla </a:t>
            </a:r>
          </a:p>
        </p:txBody>
      </p:sp>
    </p:spTree>
    <p:extLst>
      <p:ext uri="{BB962C8B-B14F-4D97-AF65-F5344CB8AC3E}">
        <p14:creationId xmlns:p14="http://schemas.microsoft.com/office/powerpoint/2010/main" val="157450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Bihevioralna aktivacija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63554" y="1882240"/>
            <a:ext cx="10178322" cy="3593591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Prvi CILJ terapije – povećanje potkrepljenja i produktivnog ponašanja</a:t>
            </a:r>
          </a:p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 korak </a:t>
            </a:r>
            <a:r>
              <a:rPr lang="hr-HR" sz="2800" dirty="0" smtClean="0"/>
              <a:t>– Pacijentov tjedni raspored aktivnosti</a:t>
            </a:r>
          </a:p>
          <a:p>
            <a:pPr lvl="1"/>
            <a:r>
              <a:rPr lang="hr-HR" sz="2800" dirty="0" smtClean="0"/>
              <a:t>Aktivnosti u koje je uključen i stupanj ugode</a:t>
            </a:r>
          </a:p>
          <a:p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 korak </a:t>
            </a:r>
            <a:r>
              <a:rPr lang="hr-HR" sz="2800" dirty="0" smtClean="0"/>
              <a:t>– Pacijentov tjedni planirani raspored</a:t>
            </a:r>
          </a:p>
          <a:p>
            <a:pPr lvl="1"/>
            <a:r>
              <a:rPr lang="hr-HR" sz="2800" dirty="0" smtClean="0"/>
              <a:t>Pregled aktivnosti koje su nekad pružale užitak ili aktivnosti u kojima pacijent smatra da bi uživao ali ih nikad nije isprobao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9291792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524</TotalTime>
  <Words>972</Words>
  <Application>Microsoft Office PowerPoint</Application>
  <PresentationFormat>Široki zaslon</PresentationFormat>
  <Paragraphs>165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Gill Sans MT</vt:lpstr>
      <vt:lpstr>Impact</vt:lpstr>
      <vt:lpstr>Tahoma</vt:lpstr>
      <vt:lpstr>Wingdings</vt:lpstr>
      <vt:lpstr>Badge</vt:lpstr>
      <vt:lpstr>BKT depresije</vt:lpstr>
      <vt:lpstr>Objašnjenje i plan tretmana</vt:lpstr>
      <vt:lpstr>PowerPointova prezentacija</vt:lpstr>
      <vt:lpstr>Opći plan tretmana depresije </vt:lpstr>
      <vt:lpstr>Procjena </vt:lpstr>
      <vt:lpstr>Procjena </vt:lpstr>
      <vt:lpstr>Upoznavanje s tretmanom</vt:lpstr>
      <vt:lpstr>Utvrđivanje ciljeva </vt:lpstr>
      <vt:lpstr>Bihevioralna aktivacija </vt:lpstr>
      <vt:lpstr>PowerPointova prezentacija</vt:lpstr>
      <vt:lpstr>BIHEVIORALNE TEHNIKE </vt:lpstr>
      <vt:lpstr>Kognitivne intervencije</vt:lpstr>
      <vt:lpstr>PowerPointova prezentacija</vt:lpstr>
      <vt:lpstr>Cijepljenje (inokulacija) protiv budućih depresivnih epizoda </vt:lpstr>
      <vt:lpstr>Prorjeđivanje terapije </vt:lpstr>
      <vt:lpstr>Otkrivanje i otklanjanje problema u terapiji 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depresije</dc:title>
  <dc:creator>Nina</dc:creator>
  <cp:lastModifiedBy>Nina</cp:lastModifiedBy>
  <cp:revision>31</cp:revision>
  <dcterms:created xsi:type="dcterms:W3CDTF">2018-02-13T17:21:57Z</dcterms:created>
  <dcterms:modified xsi:type="dcterms:W3CDTF">2018-02-20T18:56:49Z</dcterms:modified>
</cp:coreProperties>
</file>