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61" r:id="rId2"/>
    <p:sldMasterId id="2147483847" r:id="rId3"/>
    <p:sldMasterId id="2147483859" r:id="rId4"/>
    <p:sldMasterId id="2147483922" r:id="rId5"/>
    <p:sldMasterId id="2147483946" r:id="rId6"/>
    <p:sldMasterId id="2147483958" r:id="rId7"/>
    <p:sldMasterId id="2147483971" r:id="rId8"/>
  </p:sldMasterIdLst>
  <p:notesMasterIdLst>
    <p:notesMasterId r:id="rId48"/>
  </p:notesMasterIdLst>
  <p:handoutMasterIdLst>
    <p:handoutMasterId r:id="rId49"/>
  </p:handoutMasterIdLst>
  <p:sldIdLst>
    <p:sldId id="384" r:id="rId9"/>
    <p:sldId id="383" r:id="rId10"/>
    <p:sldId id="385" r:id="rId11"/>
    <p:sldId id="386" r:id="rId12"/>
    <p:sldId id="387" r:id="rId13"/>
    <p:sldId id="388" r:id="rId14"/>
    <p:sldId id="409" r:id="rId15"/>
    <p:sldId id="389" r:id="rId16"/>
    <p:sldId id="362" r:id="rId17"/>
    <p:sldId id="372" r:id="rId18"/>
    <p:sldId id="378" r:id="rId19"/>
    <p:sldId id="390" r:id="rId20"/>
    <p:sldId id="361" r:id="rId21"/>
    <p:sldId id="391" r:id="rId22"/>
    <p:sldId id="415" r:id="rId23"/>
    <p:sldId id="410" r:id="rId24"/>
    <p:sldId id="392" r:id="rId25"/>
    <p:sldId id="393" r:id="rId26"/>
    <p:sldId id="369" r:id="rId27"/>
    <p:sldId id="408" r:id="rId28"/>
    <p:sldId id="352" r:id="rId29"/>
    <p:sldId id="412" r:id="rId30"/>
    <p:sldId id="394" r:id="rId31"/>
    <p:sldId id="411" r:id="rId32"/>
    <p:sldId id="382" r:id="rId33"/>
    <p:sldId id="396" r:id="rId34"/>
    <p:sldId id="371" r:id="rId35"/>
    <p:sldId id="397" r:id="rId36"/>
    <p:sldId id="398" r:id="rId37"/>
    <p:sldId id="403" r:id="rId38"/>
    <p:sldId id="395" r:id="rId39"/>
    <p:sldId id="402" r:id="rId40"/>
    <p:sldId id="404" r:id="rId41"/>
    <p:sldId id="405" r:id="rId42"/>
    <p:sldId id="414" r:id="rId43"/>
    <p:sldId id="406" r:id="rId44"/>
    <p:sldId id="374" r:id="rId45"/>
    <p:sldId id="407" r:id="rId46"/>
    <p:sldId id="413" r:id="rId47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ea Britvić" initials="AB" lastIdx="1" clrIdx="0">
    <p:extLst>
      <p:ext uri="{19B8F6BF-5375-455C-9EA6-DF929625EA0E}">
        <p15:presenceInfo xmlns:p15="http://schemas.microsoft.com/office/powerpoint/2012/main" userId="Antea Brit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CB6C1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8EEEB-8B64-486B-A906-D325578FEC87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BC4E7-CB6F-416C-8175-F43D02BB3D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146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BCD74-BAF2-44D3-8E1D-34220A42193E}" type="datetimeFigureOut">
              <a:rPr lang="hr-HR" smtClean="0"/>
              <a:t>10.3.2018.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A91A2-F7B6-4ED2-BD5A-598EC5D39A4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981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8" y="503238"/>
            <a:ext cx="4184650" cy="2354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baseline="0" dirty="0"/>
          </a:p>
        </p:txBody>
      </p:sp>
    </p:spTree>
    <p:extLst>
      <p:ext uri="{BB962C8B-B14F-4D97-AF65-F5344CB8AC3E}">
        <p14:creationId xmlns:p14="http://schemas.microsoft.com/office/powerpoint/2010/main" val="279251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7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5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2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0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15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98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2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7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53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5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9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26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91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95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87CE-6608-43AD-9E25-3F0BEC209CF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129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2082-2511-4F75-9965-BA3DB3128B2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43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D2C-D8C5-4DB8-B178-9B34FFD5F48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1744" y="6525345"/>
            <a:ext cx="4608512" cy="365125"/>
          </a:xfrm>
        </p:spPr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47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9453-1FFB-4BA4-874C-690FED87363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3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A17F-3611-4043-A2D3-6FDE86B7C4D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9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F879-0D50-4B04-8AA5-44B0613C69C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10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37D2-DC61-49DC-8FAB-48E6B9AEA7F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95734" y="6592268"/>
            <a:ext cx="4800533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6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939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A8F7-1946-4472-9FA6-388E4F2885F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23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C29-F04D-4C8D-8ED9-4851766C3541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48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9497-DB51-4EC8-825A-ADE162B998F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71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3F10-2C68-4757-BB2A-CA0F27BF9E1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6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87CE-6608-43AD-9E25-3F0BEC209CF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6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2082-2511-4F75-9965-BA3DB3128B2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81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2D2C-D8C5-4DB8-B178-9B34FFD5F48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1744" y="6525345"/>
            <a:ext cx="4608512" cy="365125"/>
          </a:xfrm>
        </p:spPr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420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9453-1FFB-4BA4-874C-690FED87363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28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4A17F-3611-4043-A2D3-6FDE86B7C4D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6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F879-0D50-4B04-8AA5-44B0613C69C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5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85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37D2-DC61-49DC-8FAB-48E6B9AEA7F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95734" y="6592268"/>
            <a:ext cx="4800533" cy="365125"/>
          </a:xfrm>
        </p:spPr>
        <p:txBody>
          <a:bodyPr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987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A8F7-1946-4472-9FA6-388E4F2885F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17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5C29-F04D-4C8D-8ED9-4851766C3541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54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9497-DB51-4EC8-825A-ADE162B998F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50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3F10-2C68-4757-BB2A-CA0F27BF9E1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1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94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16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741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84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7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442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291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120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677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27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45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25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83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18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646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1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58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855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396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2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070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41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48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6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54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216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5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382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6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877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823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77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009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807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664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49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073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5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33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7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101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659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577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2621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994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033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334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5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5433-61CE-48CE-9C7C-331348AD4C6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4" y="6525345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61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5433-61CE-48CE-9C7C-331348AD4C6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4" y="6525345"/>
            <a:ext cx="4608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>
                <a:solidFill>
                  <a:prstClr val="black">
                    <a:tint val="75000"/>
                  </a:prstClr>
                </a:solidFill>
              </a:rPr>
              <a:t>© ManagementStudyGuide.com. All rights reserved.</a:t>
            </a:r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46742-1902-4765-A199-682BB5BE42D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1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8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17E4C-CF76-4FCF-AE76-D1A5A8482CB6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C0B4-0678-486B-9B71-23DCE36D89E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45278-CAA8-47E6-96F0-31DBAE735A43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70E9-15B9-4666-BDA8-2A59489F152D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11" Type="http://schemas.openxmlformats.org/officeDocument/2006/relationships/image" Target="../media/image37.gif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4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8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depression in childhood and adolesc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08" y="852121"/>
            <a:ext cx="8792547" cy="601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6"/>
          <p:cNvGrpSpPr/>
          <p:nvPr/>
        </p:nvGrpSpPr>
        <p:grpSpPr>
          <a:xfrm>
            <a:off x="-9271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BKT dječje i adolescentne depresije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6" name="Subtitle 2"/>
          <p:cNvSpPr txBox="1">
            <a:spLocks/>
          </p:cNvSpPr>
          <p:nvPr/>
        </p:nvSpPr>
        <p:spPr>
          <a:xfrm>
            <a:off x="0" y="4865511"/>
            <a:ext cx="3398808" cy="1992489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effectLst>
            <a:reflection stA="0" endPos="65000" dir="5400000" sy="-100000" algn="bl" rotWithShape="0"/>
          </a:effectLst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0">
              <a:buNone/>
            </a:pPr>
            <a:r>
              <a:rPr lang="hr-H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Antea Britvić, </a:t>
            </a:r>
            <a:r>
              <a:rPr lang="hr-H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mag.psych</a:t>
            </a:r>
            <a:r>
              <a:rPr lang="hr-H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lvl="1" indent="0">
              <a:buNone/>
            </a:pPr>
            <a:endParaRPr lang="hr-HR" sz="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1938" indent="0">
              <a:buNone/>
            </a:pPr>
            <a:r>
              <a:rPr lang="hr-H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HUBIKOT, 10. ožujka 2018.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28"/>
          <p:cNvGrpSpPr/>
          <p:nvPr/>
        </p:nvGrpSpPr>
        <p:grpSpPr>
          <a:xfrm flipH="1">
            <a:off x="1672312" y="3733455"/>
            <a:ext cx="1916348" cy="2729476"/>
            <a:chOff x="5719655" y="1562090"/>
            <a:chExt cx="2470111" cy="3896455"/>
          </a:xfr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0"/>
            <a:tileRect/>
          </a:gradFill>
          <a:effectLst>
            <a:outerShdw dist="76200" dir="21300000" algn="tl" rotWithShape="0">
              <a:srgbClr val="000000"/>
            </a:outerShdw>
            <a:reflection stA="34000" endPos="29000" dist="12700" dir="5400000" sy="-100000" algn="bl" rotWithShape="0"/>
          </a:effectLst>
        </p:grpSpPr>
        <p:sp>
          <p:nvSpPr>
            <p:cNvPr id="124" name="Oval 123"/>
            <p:cNvSpPr/>
            <p:nvPr/>
          </p:nvSpPr>
          <p:spPr>
            <a:xfrm>
              <a:off x="7474561" y="1562090"/>
              <a:ext cx="715205" cy="76480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 rot="899540">
              <a:off x="6554734" y="2143034"/>
              <a:ext cx="989399" cy="1712831"/>
            </a:xfrm>
            <a:prstGeom prst="roundRect">
              <a:avLst>
                <a:gd name="adj" fmla="val 2979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Rounded Rectangle 125"/>
            <p:cNvSpPr/>
            <p:nvPr/>
          </p:nvSpPr>
          <p:spPr>
            <a:xfrm>
              <a:off x="6514849" y="3550378"/>
              <a:ext cx="361165" cy="1908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6996976" y="3550378"/>
              <a:ext cx="361165" cy="1908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 rot="14157995">
              <a:off x="6322453" y="1848921"/>
              <a:ext cx="361165" cy="15667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29" name="Oval 128"/>
          <p:cNvSpPr/>
          <p:nvPr/>
        </p:nvSpPr>
        <p:spPr>
          <a:xfrm>
            <a:off x="152389" y="6227331"/>
            <a:ext cx="2144518" cy="55115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53000">
                <a:schemeClr val="bg1">
                  <a:lumMod val="6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noFill/>
          </a:ln>
          <a:effectLst>
            <a:innerShdw blurRad="193675" dist="139700" dir="15060000">
              <a:srgbClr val="000000">
                <a:alpha val="77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nb-NO" sz="1800">
              <a:solidFill>
                <a:srgbClr val="FFFFFF"/>
              </a:solidFill>
            </a:endParaRPr>
          </a:p>
        </p:txBody>
      </p:sp>
      <p:sp>
        <p:nvSpPr>
          <p:cNvPr id="130" name="Can 129"/>
          <p:cNvSpPr/>
          <p:nvPr/>
        </p:nvSpPr>
        <p:spPr>
          <a:xfrm rot="362865">
            <a:off x="1223933" y="5746825"/>
            <a:ext cx="123859" cy="1026724"/>
          </a:xfrm>
          <a:prstGeom prst="can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131" name="Isosceles Triangle 130"/>
          <p:cNvSpPr/>
          <p:nvPr/>
        </p:nvSpPr>
        <p:spPr>
          <a:xfrm>
            <a:off x="790291" y="5229224"/>
            <a:ext cx="1038509" cy="808359"/>
          </a:xfrm>
          <a:prstGeom prst="triangle">
            <a:avLst/>
          </a:prstGeom>
          <a:gradFill>
            <a:gsLst>
              <a:gs pos="100000">
                <a:srgbClr val="E6FF00"/>
              </a:gs>
              <a:gs pos="0">
                <a:srgbClr val="FF8D00"/>
              </a:gs>
            </a:gsLst>
          </a:gradFill>
          <a:ln>
            <a:noFill/>
          </a:ln>
          <a:effectLst/>
          <a:scene3d>
            <a:camera prst="isometricOffAxis1Right"/>
            <a:lightRig rig="threePt" dir="t"/>
          </a:scene3d>
          <a:sp3d extrusionH="133350" contourW="12700">
            <a:extrusionClr>
              <a:schemeClr val="bg1"/>
            </a:extrusionClr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!</a:t>
            </a:r>
          </a:p>
        </p:txBody>
      </p:sp>
      <p:grpSp>
        <p:nvGrpSpPr>
          <p:cNvPr id="119" name="Group 6"/>
          <p:cNvGrpSpPr/>
          <p:nvPr/>
        </p:nvGrpSpPr>
        <p:grpSpPr>
          <a:xfrm>
            <a:off x="0" y="0"/>
            <a:ext cx="12192000" cy="881336"/>
            <a:chOff x="0" y="0"/>
            <a:chExt cx="9144000" cy="881336"/>
          </a:xfrm>
        </p:grpSpPr>
        <p:grpSp>
          <p:nvGrpSpPr>
            <p:cNvPr id="120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151" name="Rectangle 150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 smtClean="0">
                  <a:solidFill>
                    <a:prstClr val="black"/>
                  </a:solidFill>
                </a:rPr>
                <a:t>Važno!!</a:t>
              </a:r>
              <a:endParaRPr lang="hr-HR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9" name="Ellipse 66"/>
          <p:cNvSpPr/>
          <p:nvPr/>
        </p:nvSpPr>
        <p:spPr>
          <a:xfrm>
            <a:off x="3326689" y="1047727"/>
            <a:ext cx="8783174" cy="5616624"/>
          </a:xfrm>
          <a:prstGeom prst="roundRect">
            <a:avLst>
              <a:gd name="adj" fmla="val 254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834916" y="2167690"/>
            <a:ext cx="1935234" cy="9300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Depresija kod djece i adolescenata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445503" y="4037316"/>
            <a:ext cx="1935233" cy="10260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</a:t>
            </a:r>
            <a:endParaRPr lang="hr-HR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834917" y="4037316"/>
            <a:ext cx="1935233" cy="10260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Somatizacije</a:t>
            </a:r>
            <a:endParaRPr lang="hr-HR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5400000" flipV="1">
            <a:off x="7504074" y="3393871"/>
            <a:ext cx="534951" cy="2755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35" name="Rounded Rectangle 34"/>
          <p:cNvSpPr/>
          <p:nvPr/>
        </p:nvSpPr>
        <p:spPr>
          <a:xfrm>
            <a:off x="9263916" y="4066018"/>
            <a:ext cx="1935233" cy="10260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Iritabilnost /</a:t>
            </a:r>
          </a:p>
          <a:p>
            <a:pPr algn="ctr"/>
            <a:r>
              <a:rPr lang="hr-HR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Agresivnost /</a:t>
            </a:r>
          </a:p>
          <a:p>
            <a:pPr algn="ctr"/>
            <a:r>
              <a:rPr lang="hr-HR" sz="15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Odstupanja u ponašanju</a:t>
            </a:r>
            <a:endParaRPr lang="hr-HR" sz="15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3052441" flipV="1">
            <a:off x="8632028" y="3346664"/>
            <a:ext cx="894229" cy="2755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37" name="Right Arrow 36"/>
          <p:cNvSpPr/>
          <p:nvPr/>
        </p:nvSpPr>
        <p:spPr>
          <a:xfrm rot="7912098" flipV="1">
            <a:off x="6004851" y="3384908"/>
            <a:ext cx="894229" cy="2755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206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289591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68"/>
          <p:cNvGrpSpPr/>
          <p:nvPr/>
        </p:nvGrpSpPr>
        <p:grpSpPr>
          <a:xfrm>
            <a:off x="6272399" y="2307813"/>
            <a:ext cx="3492500" cy="2247900"/>
            <a:chOff x="6480100" y="2924944"/>
            <a:chExt cx="3492500" cy="2247900"/>
          </a:xfrm>
        </p:grpSpPr>
        <p:grpSp>
          <p:nvGrpSpPr>
            <p:cNvPr id="59" name="Gruppe 18"/>
            <p:cNvGrpSpPr>
              <a:grpSpLocks/>
            </p:cNvGrpSpPr>
            <p:nvPr/>
          </p:nvGrpSpPr>
          <p:grpSpPr bwMode="auto">
            <a:xfrm>
              <a:off x="6480100" y="2924944"/>
              <a:ext cx="3492500" cy="2247900"/>
              <a:chOff x="4373879" y="4175760"/>
              <a:chExt cx="2319437" cy="1493523"/>
            </a:xfrm>
          </p:grpSpPr>
          <p:grpSp>
            <p:nvGrpSpPr>
              <p:cNvPr id="61" name="Gruppe 49"/>
              <p:cNvGrpSpPr>
                <a:grpSpLocks/>
              </p:cNvGrpSpPr>
              <p:nvPr/>
            </p:nvGrpSpPr>
            <p:grpSpPr bwMode="auto">
              <a:xfrm>
                <a:off x="4373879" y="4475784"/>
                <a:ext cx="2319437" cy="1193499"/>
                <a:chOff x="4404360" y="2499359"/>
                <a:chExt cx="1569720" cy="807721"/>
              </a:xfrm>
            </p:grpSpPr>
            <p:sp>
              <p:nvSpPr>
                <p:cNvPr id="63" name="Ellipse 23"/>
                <p:cNvSpPr/>
                <p:nvPr/>
              </p:nvSpPr>
              <p:spPr bwMode="auto">
                <a:xfrm>
                  <a:off x="4404360" y="3002281"/>
                  <a:ext cx="1569720" cy="304799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2">
                        <a:alpha val="0"/>
                      </a:schemeClr>
                    </a:gs>
                    <a:gs pos="0">
                      <a:schemeClr val="accent1">
                        <a:lumMod val="10000"/>
                        <a:alpha val="76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Calibri"/>
                    <a:ea typeface="ＭＳ Ｐゴシック" pitchFamily="-112" charset="-128"/>
                  </a:endParaRPr>
                </a:p>
              </p:txBody>
            </p:sp>
            <p:sp>
              <p:nvSpPr>
                <p:cNvPr id="64" name="Rektangel 24"/>
                <p:cNvSpPr/>
                <p:nvPr/>
              </p:nvSpPr>
              <p:spPr>
                <a:xfrm>
                  <a:off x="4541354" y="2499037"/>
                  <a:ext cx="792708" cy="5182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  <a:alpha val="0"/>
                      </a:schemeClr>
                    </a:gs>
                    <a:gs pos="100000">
                      <a:schemeClr val="bg1">
                        <a:alpha val="77000"/>
                      </a:schemeClr>
                    </a:gs>
                  </a:gsLst>
                  <a:lin ang="16200000" scaled="0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Calibri"/>
                    <a:ea typeface="ＭＳ Ｐゴシック" pitchFamily="-112" charset="-128"/>
                  </a:endParaRPr>
                </a:p>
              </p:txBody>
            </p:sp>
          </p:grpSp>
          <p:sp>
            <p:nvSpPr>
              <p:cNvPr id="62" name="Terning 21"/>
              <p:cNvSpPr/>
              <p:nvPr/>
            </p:nvSpPr>
            <p:spPr bwMode="auto">
              <a:xfrm>
                <a:off x="4549960" y="4175760"/>
                <a:ext cx="1412687" cy="1402307"/>
              </a:xfrm>
              <a:prstGeom prst="cube">
                <a:avLst>
                  <a:gd name="adj" fmla="val 13316"/>
                </a:avLst>
              </a:prstGeom>
              <a:gradFill flip="none" rotWithShape="1">
                <a:gsLst>
                  <a:gs pos="0">
                    <a:srgbClr val="FB0036"/>
                  </a:gs>
                  <a:gs pos="100000">
                    <a:srgbClr val="D60015"/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190500" dist="114300" dir="5700000">
                  <a:srgbClr val="000000">
                    <a:alpha val="37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42900" indent="-342900" algn="ctr">
                  <a:buFont typeface="Calibri" pitchFamily="-112" charset="0"/>
                  <a:buAutoNum type="arabicPeriod"/>
                  <a:defRPr/>
                </a:pPr>
                <a:endParaRPr lang="en-US" dirty="0">
                  <a:solidFill>
                    <a:srgbClr val="FFFFFF"/>
                  </a:solidFill>
                  <a:latin typeface="Calibri"/>
                  <a:ea typeface="ＭＳ Ｐゴシック" pitchFamily="-112" charset="-128"/>
                </a:endParaRPr>
              </a:p>
            </p:txBody>
          </p:sp>
        </p:grpSp>
        <p:sp>
          <p:nvSpPr>
            <p:cNvPr id="60" name="TextBox 65"/>
            <p:cNvSpPr txBox="1"/>
            <p:nvPr/>
          </p:nvSpPr>
          <p:spPr>
            <a:xfrm>
              <a:off x="6803298" y="3503692"/>
              <a:ext cx="18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b="1" dirty="0" smtClean="0">
                  <a:solidFill>
                    <a:prstClr val="black"/>
                  </a:solidFill>
                  <a:latin typeface="Calibri"/>
                </a:rPr>
                <a:t>Iritabilna (razdražljiva) slika depresije</a:t>
              </a:r>
              <a:endParaRPr lang="en-IN" sz="2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999647" y="4270784"/>
            <a:ext cx="3384376" cy="2420888"/>
            <a:chOff x="3311748" y="4437112"/>
            <a:chExt cx="3384376" cy="2420888"/>
          </a:xfrm>
        </p:grpSpPr>
        <p:grpSp>
          <p:nvGrpSpPr>
            <p:cNvPr id="66" name="Gruppe 49"/>
            <p:cNvGrpSpPr>
              <a:grpSpLocks/>
            </p:cNvGrpSpPr>
            <p:nvPr/>
          </p:nvGrpSpPr>
          <p:grpSpPr bwMode="auto">
            <a:xfrm>
              <a:off x="3311748" y="4437112"/>
              <a:ext cx="3384376" cy="2420888"/>
              <a:chOff x="4404360" y="2286000"/>
              <a:chExt cx="1569720" cy="1021080"/>
            </a:xfrm>
            <a:solidFill>
              <a:schemeClr val="bg1">
                <a:lumMod val="75000"/>
              </a:schemeClr>
            </a:solidFill>
          </p:grpSpPr>
          <p:sp>
            <p:nvSpPr>
              <p:cNvPr id="68" name="Ellipse 110"/>
              <p:cNvSpPr/>
              <p:nvPr/>
            </p:nvSpPr>
            <p:spPr bwMode="auto">
              <a:xfrm>
                <a:off x="4404360" y="3002281"/>
                <a:ext cx="1569720" cy="304799"/>
              </a:xfrm>
              <a:prstGeom prst="ellipse">
                <a:avLst/>
              </a:prstGeom>
              <a:grpFill/>
              <a:ln>
                <a:noFill/>
              </a:ln>
              <a:effectLst>
                <a:softEdge rad="1270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/>
                  <a:ea typeface="ＭＳ Ｐゴシック" pitchFamily="-112" charset="-128"/>
                </a:endParaRPr>
              </a:p>
            </p:txBody>
          </p:sp>
          <p:grpSp>
            <p:nvGrpSpPr>
              <p:cNvPr id="69" name="Gruppe 61"/>
              <p:cNvGrpSpPr>
                <a:grpSpLocks/>
              </p:cNvGrpSpPr>
              <p:nvPr/>
            </p:nvGrpSpPr>
            <p:grpSpPr bwMode="auto">
              <a:xfrm>
                <a:off x="4526280" y="2286000"/>
                <a:ext cx="1005840" cy="975360"/>
                <a:chOff x="4480560" y="2301240"/>
                <a:chExt cx="1005840" cy="975360"/>
              </a:xfrm>
              <a:grpFill/>
            </p:grpSpPr>
            <p:sp>
              <p:nvSpPr>
                <p:cNvPr id="70" name="Terning 112"/>
                <p:cNvSpPr/>
                <p:nvPr/>
              </p:nvSpPr>
              <p:spPr>
                <a:xfrm>
                  <a:off x="4480560" y="2301240"/>
                  <a:ext cx="1005840" cy="975360"/>
                </a:xfrm>
                <a:prstGeom prst="cube">
                  <a:avLst>
                    <a:gd name="adj" fmla="val 18750"/>
                  </a:avLst>
                </a:prstGeom>
                <a:grpFill/>
                <a:ln>
                  <a:solidFill>
                    <a:schemeClr val="bg2"/>
                  </a:solidFill>
                </a:ln>
                <a:effectLst>
                  <a:innerShdw blurRad="269875" dist="114300" dir="5640000">
                    <a:srgbClr val="000000">
                      <a:alpha val="13000"/>
                    </a:srgbClr>
                  </a:inn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342900" indent="-342900" algn="ctr">
                    <a:buFont typeface="Calibri" pitchFamily="-112" charset="0"/>
                    <a:buAutoNum type="arabicPeriod"/>
                    <a:defRPr/>
                  </a:pPr>
                  <a:endParaRPr lang="en-US" dirty="0">
                    <a:solidFill>
                      <a:srgbClr val="FFFFFF"/>
                    </a:solidFill>
                    <a:latin typeface="Calibri"/>
                    <a:ea typeface="ＭＳ Ｐゴシック" pitchFamily="-112" charset="-128"/>
                  </a:endParaRPr>
                </a:p>
              </p:txBody>
            </p:sp>
            <p:sp>
              <p:nvSpPr>
                <p:cNvPr id="71" name="Rektangel 113"/>
                <p:cNvSpPr/>
                <p:nvPr/>
              </p:nvSpPr>
              <p:spPr>
                <a:xfrm>
                  <a:off x="4495673" y="2514725"/>
                  <a:ext cx="792943" cy="51813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Calibri"/>
                    <a:ea typeface="ＭＳ Ｐゴシック" pitchFamily="-112" charset="-128"/>
                  </a:endParaRPr>
                </a:p>
              </p:txBody>
            </p:sp>
          </p:grpSp>
        </p:grpSp>
        <p:sp>
          <p:nvSpPr>
            <p:cNvPr id="67" name="TextBox 66"/>
            <p:cNvSpPr txBox="1"/>
            <p:nvPr/>
          </p:nvSpPr>
          <p:spPr>
            <a:xfrm>
              <a:off x="3574612" y="5319065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b="1" dirty="0" smtClean="0">
                  <a:solidFill>
                    <a:prstClr val="black"/>
                  </a:solidFill>
                  <a:latin typeface="Calibri"/>
                </a:rPr>
                <a:t>Atipična slika depresije </a:t>
              </a:r>
              <a:endParaRPr lang="en-IN" sz="2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5" name="Line 33"/>
          <p:cNvSpPr>
            <a:spLocks noChangeShapeType="1"/>
          </p:cNvSpPr>
          <p:nvPr/>
        </p:nvSpPr>
        <p:spPr bwMode="auto">
          <a:xfrm flipV="1">
            <a:off x="6515890" y="5503401"/>
            <a:ext cx="646044" cy="32355"/>
          </a:xfrm>
          <a:prstGeom prst="line">
            <a:avLst/>
          </a:prstGeom>
          <a:noFill/>
          <a:ln w="28575">
            <a:solidFill>
              <a:srgbClr val="D7D8D9">
                <a:lumMod val="25000"/>
              </a:srgbClr>
            </a:solidFill>
            <a:prstDash val="sysDot"/>
            <a:round/>
            <a:headEnd/>
            <a:tailEnd type="triangle"/>
          </a:ln>
          <a:effectLst/>
        </p:spPr>
        <p:txBody>
          <a:bodyPr/>
          <a:lstStyle/>
          <a:p>
            <a:pPr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6" name="Rektangel 64"/>
          <p:cNvSpPr/>
          <p:nvPr/>
        </p:nvSpPr>
        <p:spPr bwMode="auto">
          <a:xfrm>
            <a:off x="7301361" y="5209790"/>
            <a:ext cx="4474585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Pretjerano spavanje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Povećan apetit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Letargija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Osjetljivost na odbijanje</a:t>
            </a:r>
          </a:p>
          <a:p>
            <a:pPr defTabSz="801688">
              <a:spcBef>
                <a:spcPct val="20000"/>
              </a:spcBef>
              <a:defRPr/>
            </a:pPr>
            <a:r>
              <a:rPr lang="hr-HR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 </a:t>
            </a:r>
            <a:endParaRPr lang="en-US" kern="0" noProof="1">
              <a:solidFill>
                <a:srgbClr val="080808"/>
              </a:solidFill>
              <a:latin typeface="Calibri" pitchFamily="34" charset="0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117" name="Line 33"/>
          <p:cNvSpPr>
            <a:spLocks noChangeShapeType="1"/>
          </p:cNvSpPr>
          <p:nvPr/>
        </p:nvSpPr>
        <p:spPr bwMode="auto">
          <a:xfrm flipV="1">
            <a:off x="8906932" y="3573015"/>
            <a:ext cx="536931" cy="35791"/>
          </a:xfrm>
          <a:prstGeom prst="line">
            <a:avLst/>
          </a:prstGeom>
          <a:noFill/>
          <a:ln w="28575">
            <a:solidFill>
              <a:srgbClr val="D7D8D9">
                <a:lumMod val="25000"/>
              </a:srgbClr>
            </a:solidFill>
            <a:prstDash val="sysDot"/>
            <a:round/>
            <a:headEnd/>
            <a:tailEnd type="triangle"/>
          </a:ln>
          <a:effectLst/>
        </p:spPr>
        <p:txBody>
          <a:bodyPr/>
          <a:lstStyle/>
          <a:p>
            <a:pPr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9" name="Line 33"/>
          <p:cNvSpPr>
            <a:spLocks noChangeShapeType="1"/>
          </p:cNvSpPr>
          <p:nvPr/>
        </p:nvSpPr>
        <p:spPr bwMode="auto">
          <a:xfrm>
            <a:off x="3233057" y="2069713"/>
            <a:ext cx="766590" cy="48394"/>
          </a:xfrm>
          <a:prstGeom prst="line">
            <a:avLst/>
          </a:prstGeom>
          <a:noFill/>
          <a:ln w="28575">
            <a:solidFill>
              <a:srgbClr val="D7D8D9">
                <a:lumMod val="25000"/>
              </a:srgbClr>
            </a:solidFill>
            <a:prstDash val="sysDot"/>
            <a:round/>
            <a:headEnd type="triangle"/>
            <a:tailEnd/>
          </a:ln>
          <a:effectLst/>
        </p:spPr>
        <p:txBody>
          <a:bodyPr/>
          <a:lstStyle/>
          <a:p>
            <a:pPr>
              <a:defRPr/>
            </a:pPr>
            <a:endParaRPr lang="da-DK" kern="0">
              <a:solidFill>
                <a:sysClr val="windowText" lastClr="000000"/>
              </a:solidFill>
              <a:latin typeface="Arial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121" name="Group 6"/>
          <p:cNvGrpSpPr/>
          <p:nvPr/>
        </p:nvGrpSpPr>
        <p:grpSpPr>
          <a:xfrm>
            <a:off x="0" y="0"/>
            <a:ext cx="12192000" cy="881336"/>
            <a:chOff x="0" y="0"/>
            <a:chExt cx="9144000" cy="881336"/>
          </a:xfrm>
        </p:grpSpPr>
        <p:grpSp>
          <p:nvGrpSpPr>
            <p:cNvPr id="122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 smtClean="0">
                  <a:solidFill>
                    <a:prstClr val="black"/>
                  </a:solidFill>
                </a:rPr>
                <a:t>Kliničke slike</a:t>
              </a:r>
              <a:endParaRPr lang="hr-HR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120" name="Rektangel 64"/>
          <p:cNvSpPr/>
          <p:nvPr/>
        </p:nvSpPr>
        <p:spPr bwMode="auto">
          <a:xfrm>
            <a:off x="413377" y="1181209"/>
            <a:ext cx="2992919" cy="545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Tuga, tužni i žalosni izgled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Sniženo raspoloženje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Govore monotonim glasom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Usporenost, beznadnost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Gubitak apetita i nesanica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Gubitak energije i nedostatak interesa</a:t>
            </a:r>
            <a:b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hr-HR" sz="1600" i="1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(žale se na dosadu, usamljeni su i kažu da ni u čemu ne pronalaze zadovoljstvo)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Loša koncentracija (lošiji školski uspjeh)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Često su u strahu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Tuže se na somatske tegobe (lupanje srca, glavobolje, itd.)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Nisko samopoštovanje – sebe opisuju jako negativnim terminima</a:t>
            </a:r>
            <a: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/>
            </a:r>
            <a:b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(</a:t>
            </a:r>
            <a:r>
              <a:rPr lang="hr-HR" sz="1600" i="1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Glup/-a sam, Nitko me ne voli</a:t>
            </a: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, itd.)</a:t>
            </a:r>
          </a:p>
        </p:txBody>
      </p:sp>
      <p:sp>
        <p:nvSpPr>
          <p:cNvPr id="118" name="Rektangel 64"/>
          <p:cNvSpPr/>
          <p:nvPr/>
        </p:nvSpPr>
        <p:spPr bwMode="auto">
          <a:xfrm>
            <a:off x="9454587" y="979631"/>
            <a:ext cx="2688218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Razdražljivost, nemir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Izlijevi bijesa (nemogućnost </a:t>
            </a: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suočavanja </a:t>
            </a:r>
            <a: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i s malim dozama neugode)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Nepodnošenje frustracije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Nemogućnost </a:t>
            </a: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suočavanja </a:t>
            </a:r>
            <a:r>
              <a:rPr lang="hr-HR" sz="1600" kern="0" noProof="1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s uobičajnim, svakodnevnim, </a:t>
            </a: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zahtjevima</a:t>
            </a:r>
          </a:p>
          <a:p>
            <a:pPr marL="285750" indent="-285750" defTabSz="801688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sz="1600" kern="0" noProof="1" smtClean="0">
                <a:solidFill>
                  <a:srgbClr val="080808"/>
                </a:solidFill>
                <a:latin typeface="Calibri" pitchFamily="34" charset="0"/>
                <a:ea typeface="ＭＳ Ｐゴシック" pitchFamily="-108" charset="-128"/>
                <a:cs typeface="Arial" pitchFamily="34" charset="0"/>
              </a:rPr>
              <a:t>Problemi ponašanja (otpor/suprostavljanje autoritetima, agresija, kršenje pravila, …)</a:t>
            </a:r>
            <a:endParaRPr lang="hr-HR" sz="1600" kern="0" noProof="1">
              <a:solidFill>
                <a:srgbClr val="080808"/>
              </a:solidFill>
              <a:latin typeface="Calibri" pitchFamily="34" charset="0"/>
              <a:ea typeface="ＭＳ Ｐゴシック" pitchFamily="-108" charset="-128"/>
              <a:cs typeface="Arial" pitchFamily="34" charset="0"/>
            </a:endParaRPr>
          </a:p>
          <a:p>
            <a:pPr defTabSz="801688">
              <a:spcBef>
                <a:spcPct val="20000"/>
              </a:spcBef>
              <a:defRPr/>
            </a:pPr>
            <a:endParaRPr lang="en-US" kern="0" noProof="1">
              <a:solidFill>
                <a:srgbClr val="080808"/>
              </a:solidFill>
              <a:latin typeface="Calibri" pitchFamily="34" charset="0"/>
              <a:ea typeface="ＭＳ Ｐゴシック" pitchFamily="-108" charset="-128"/>
              <a:cs typeface="Arial" pitchFamily="34" charset="0"/>
            </a:endParaRPr>
          </a:p>
        </p:txBody>
      </p:sp>
      <p:grpSp>
        <p:nvGrpSpPr>
          <p:cNvPr id="53" name="Group 69"/>
          <p:cNvGrpSpPr/>
          <p:nvPr/>
        </p:nvGrpSpPr>
        <p:grpSpPr>
          <a:xfrm>
            <a:off x="3927639" y="1365336"/>
            <a:ext cx="3528392" cy="2260923"/>
            <a:chOff x="3599780" y="1096069"/>
            <a:chExt cx="3528392" cy="2260923"/>
          </a:xfrm>
        </p:grpSpPr>
        <p:grpSp>
          <p:nvGrpSpPr>
            <p:cNvPr id="54" name="Gruppe 114"/>
            <p:cNvGrpSpPr>
              <a:grpSpLocks/>
            </p:cNvGrpSpPr>
            <p:nvPr/>
          </p:nvGrpSpPr>
          <p:grpSpPr bwMode="auto">
            <a:xfrm>
              <a:off x="3599780" y="1096069"/>
              <a:ext cx="3528392" cy="2260923"/>
              <a:chOff x="5825490" y="4076701"/>
              <a:chExt cx="2288956" cy="1424942"/>
            </a:xfrm>
          </p:grpSpPr>
          <p:sp>
            <p:nvSpPr>
              <p:cNvPr id="56" name="Ellipse 115"/>
              <p:cNvSpPr/>
              <p:nvPr/>
            </p:nvSpPr>
            <p:spPr bwMode="auto">
              <a:xfrm>
                <a:off x="5825490" y="5051268"/>
                <a:ext cx="2288956" cy="450375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tx2">
                      <a:alpha val="0"/>
                    </a:schemeClr>
                  </a:gs>
                  <a:gs pos="0">
                    <a:schemeClr val="accent1">
                      <a:lumMod val="10000"/>
                      <a:alpha val="76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/>
                  <a:ea typeface="ＭＳ Ｐゴシック" pitchFamily="-112" charset="-128"/>
                </a:endParaRPr>
              </a:p>
            </p:txBody>
          </p:sp>
          <p:sp>
            <p:nvSpPr>
              <p:cNvPr id="57" name="Terning 117"/>
              <p:cNvSpPr/>
              <p:nvPr/>
            </p:nvSpPr>
            <p:spPr bwMode="auto">
              <a:xfrm>
                <a:off x="5973980" y="4076701"/>
                <a:ext cx="1343530" cy="1352550"/>
              </a:xfrm>
              <a:prstGeom prst="cube">
                <a:avLst>
                  <a:gd name="adj" fmla="val 14450"/>
                </a:avLst>
              </a:pr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  <a:gs pos="92000">
                    <a:srgbClr val="002060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190500" dist="114300" dir="5640000">
                  <a:srgbClr val="000000">
                    <a:alpha val="37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342900" indent="-342900" algn="ctr">
                  <a:buFont typeface="Calibri" pitchFamily="-112" charset="0"/>
                  <a:buAutoNum type="arabicPeriod"/>
                  <a:defRPr/>
                </a:pPr>
                <a:endParaRPr lang="en-US" dirty="0">
                  <a:solidFill>
                    <a:srgbClr val="FFFFFF"/>
                  </a:solidFill>
                  <a:latin typeface="Calibri"/>
                  <a:ea typeface="ＭＳ Ｐゴシック" pitchFamily="-112" charset="-128"/>
                </a:endParaRPr>
              </a:p>
            </p:txBody>
          </p:sp>
        </p:grpSp>
        <p:sp>
          <p:nvSpPr>
            <p:cNvPr id="55" name="TextBox 64"/>
            <p:cNvSpPr txBox="1"/>
            <p:nvPr/>
          </p:nvSpPr>
          <p:spPr>
            <a:xfrm>
              <a:off x="3838064" y="1674444"/>
              <a:ext cx="18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b="1" dirty="0" smtClean="0">
                  <a:solidFill>
                    <a:prstClr val="black"/>
                  </a:solidFill>
                  <a:latin typeface="Calibri"/>
                </a:rPr>
                <a:t>Klasična klinička slika depresije</a:t>
              </a:r>
              <a:endParaRPr lang="en-IN" sz="2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0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117" grpId="0" animBg="1"/>
      <p:bldP spid="119" grpId="0" animBg="1"/>
      <p:bldP spid="120" grpId="0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12192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28800" y="116632"/>
            <a:ext cx="8771467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568" y="233265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</a:rPr>
              <a:t>Usporedba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tradicionalne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raznovrsne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karijere</a:t>
            </a:r>
            <a:endParaRPr lang="en-IN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64000"/>
            <a:ext cx="12192000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IN" sz="1400" dirty="0">
              <a:solidFill>
                <a:srgbClr val="FFFFFF"/>
              </a:solidFill>
              <a:latin typeface="Calibri" pitchFamily="-109" charset="0"/>
            </a:endParaRPr>
          </a:p>
        </p:txBody>
      </p:sp>
      <p:pic>
        <p:nvPicPr>
          <p:cNvPr id="10" name="Picture 9" descr="Blank_Spiral_Notebook_Page_by_inspyretash_stoc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270259" y="943504"/>
            <a:ext cx="11586380" cy="5815415"/>
          </a:xfrm>
          <a:prstGeom prst="rect">
            <a:avLst/>
          </a:prstGeom>
        </p:spPr>
      </p:pic>
      <p:grpSp>
        <p:nvGrpSpPr>
          <p:cNvPr id="14" name="Group 6"/>
          <p:cNvGrpSpPr/>
          <p:nvPr/>
        </p:nvGrpSpPr>
        <p:grpSpPr>
          <a:xfrm>
            <a:off x="0" y="0"/>
            <a:ext cx="12192000" cy="881336"/>
            <a:chOff x="0" y="0"/>
            <a:chExt cx="9144000" cy="881336"/>
          </a:xfrm>
        </p:grpSpPr>
        <p:grpSp>
          <p:nvGrpSpPr>
            <p:cNvPr id="15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Suicidalnost u adolescenata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07" y="1144697"/>
            <a:ext cx="94645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Epidemiologija – drugi uzrok smrti među mladima, SZO, 2014</a:t>
            </a:r>
          </a:p>
          <a:p>
            <a:endParaRPr lang="hr-HR" sz="1600" dirty="0"/>
          </a:p>
          <a:p>
            <a:r>
              <a:rPr lang="hr-HR" sz="1600" dirty="0" smtClean="0"/>
              <a:t>U posljednjih 40 godina trostruko se povećala stopa samoubojstava među mladima. </a:t>
            </a:r>
            <a:br>
              <a:rPr lang="hr-HR" sz="1600" dirty="0" smtClean="0"/>
            </a:br>
            <a:r>
              <a:rPr lang="hr-HR" sz="1600" dirty="0" err="1" smtClean="0"/>
              <a:t>Incidencija</a:t>
            </a:r>
            <a:r>
              <a:rPr lang="hr-HR" sz="1600" dirty="0" smtClean="0"/>
              <a:t> pokušaja suicida doseže vrhunac u kasnoj adolescenciji.</a:t>
            </a:r>
          </a:p>
          <a:p>
            <a:endParaRPr lang="hr-HR" sz="1600" dirty="0" smtClean="0"/>
          </a:p>
          <a:p>
            <a:r>
              <a:rPr lang="hr-HR" sz="1600" dirty="0" smtClean="0"/>
              <a:t>Mladići (adolescenti) češće izvrše suicid, a djevojke (adolescentice) 2-3 puta češće pokušavaju suicid od mladića.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01450" y="3064014"/>
            <a:ext cx="7252356" cy="646331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Suicidalno ponašanje</a:t>
            </a:r>
            <a:r>
              <a:rPr lang="hr-HR" dirty="0" smtClean="0"/>
              <a:t>: želja za smrću, suicidalne misli (ideje o počinjenju suicida), planovi u izvršenju suicida, pokušaji suicida, izvršeni suicid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31457" y="4172690"/>
            <a:ext cx="7868999" cy="923330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Uzroci</a:t>
            </a:r>
            <a:r>
              <a:rPr lang="hr-HR" dirty="0" smtClean="0"/>
              <a:t>: psihički poremećaji </a:t>
            </a:r>
            <a:r>
              <a:rPr lang="hr-HR" sz="1700" i="1" dirty="0" smtClean="0"/>
              <a:t>(Major </a:t>
            </a:r>
            <a:r>
              <a:rPr lang="hr-HR" sz="1700" i="1" dirty="0" err="1"/>
              <a:t>D</a:t>
            </a:r>
            <a:r>
              <a:rPr lang="hr-HR" sz="1700" i="1" dirty="0" err="1" smtClean="0"/>
              <a:t>epressive</a:t>
            </a:r>
            <a:r>
              <a:rPr lang="hr-HR" sz="1700" i="1" dirty="0" smtClean="0"/>
              <a:t> </a:t>
            </a:r>
            <a:r>
              <a:rPr lang="hr-HR" sz="1700" i="1" dirty="0" err="1" smtClean="0"/>
              <a:t>Disorder</a:t>
            </a:r>
            <a:r>
              <a:rPr lang="hr-HR" sz="1700" i="1" dirty="0" smtClean="0"/>
              <a:t> </a:t>
            </a:r>
            <a:r>
              <a:rPr lang="hr-HR" sz="1700" i="1" dirty="0"/>
              <a:t>(</a:t>
            </a:r>
            <a:r>
              <a:rPr lang="hr-HR" sz="1700" i="1" dirty="0" smtClean="0"/>
              <a:t>MDD) je rizični čimbenik za uspješno izvršenje suicida u adolescentnoj dobi)</a:t>
            </a:r>
            <a:r>
              <a:rPr lang="hr-HR" dirty="0" smtClean="0"/>
              <a:t>, stresni životni događaji, poteškoće u socijalnoj prilagodbi, genetski čimbenici, </a:t>
            </a:r>
            <a:r>
              <a:rPr lang="hr-HR" dirty="0" err="1" smtClean="0"/>
              <a:t>socio</a:t>
            </a:r>
            <a:r>
              <a:rPr lang="hr-HR" dirty="0" smtClean="0"/>
              <a:t>-kulturni čimbenici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24621" y="5510648"/>
            <a:ext cx="8068689" cy="923330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Neposredni uzroci</a:t>
            </a:r>
            <a:r>
              <a:rPr lang="hr-HR" dirty="0" smtClean="0"/>
              <a:t>: obiteljski konflikti, ljubavni konflikti, školske poteškoće, problemi s alkoholom i/ili drogama, strah od kazne (nakon prekoračenja nekog pravila i/ili počinjenja kažnjavanog postupka)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6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486664"/>
            <a:chOff x="0" y="0"/>
            <a:chExt cx="12192000" cy="6486664"/>
          </a:xfrm>
        </p:grpSpPr>
        <p:sp>
          <p:nvSpPr>
            <p:cNvPr id="23" name="Rectangle 22"/>
            <p:cNvSpPr/>
            <p:nvPr/>
          </p:nvSpPr>
          <p:spPr>
            <a:xfrm>
              <a:off x="5519936" y="4017838"/>
              <a:ext cx="1440160" cy="576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8" name="Group 6"/>
            <p:cNvGrpSpPr/>
            <p:nvPr/>
          </p:nvGrpSpPr>
          <p:grpSpPr>
            <a:xfrm>
              <a:off x="0" y="0"/>
              <a:ext cx="12192000" cy="881336"/>
              <a:chOff x="0" y="0"/>
              <a:chExt cx="9144000" cy="881336"/>
            </a:xfrm>
          </p:grpSpPr>
          <p:grpSp>
            <p:nvGrpSpPr>
              <p:cNvPr id="29" name="Group 5"/>
              <p:cNvGrpSpPr/>
              <p:nvPr/>
            </p:nvGrpSpPr>
            <p:grpSpPr>
              <a:xfrm>
                <a:off x="0" y="0"/>
                <a:ext cx="9144000" cy="864000"/>
                <a:chOff x="0" y="0"/>
                <a:chExt cx="9144000" cy="108012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0" y="0"/>
                  <a:ext cx="5652120" cy="1080120"/>
                </a:xfrm>
                <a:prstGeom prst="rect">
                  <a:avLst/>
                </a:prstGeom>
                <a:solidFill>
                  <a:srgbClr val="FF0066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54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stral" pitchFamily="66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3635896" y="0"/>
                  <a:ext cx="5508104" cy="1080120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6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54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stral" pitchFamily="66" charset="0"/>
                  </a:endParaRP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8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83568" y="233264"/>
                <a:ext cx="7992888" cy="584775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r-HR" sz="3200" dirty="0" smtClean="0">
                    <a:solidFill>
                      <a:prstClr val="black"/>
                    </a:solidFill>
                  </a:rPr>
                  <a:t>Poseban oprez!</a:t>
                </a:r>
                <a:endParaRPr lang="hr-HR" sz="32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026" name="Picture 2" descr="Povezana sli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096" y="980632"/>
              <a:ext cx="4909642" cy="3960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08946" y="2701012"/>
              <a:ext cx="1051259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Raniji pokušaji samoubojstva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Zlouporaba droge i/ili 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drugih 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opojnih 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sredstava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Stresni 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događaji (npr. problemi u školi, prekid emocionalne veze, 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Selidba prijatelja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eliko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razočaranje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ili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osramoćenost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Izloženost 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nasilju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Postojanje 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bliskog prijatelja ili rođaka koji je počinio samoubojstvo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Strah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od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ili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stvarna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neželjena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trudnoća</a:t>
              </a:r>
              <a:endParaRPr lang="hr-HR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Pritisak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odraslih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da se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bude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jak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uspješan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sposoban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Slaba 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komunikacija između roditelja i djeteta, svađa, loše funkcioniranje u 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obitelji</a:t>
              </a:r>
              <a:endParaRPr lang="hr-H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Impulzivna 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osobnost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Sklonost samoozljeđivanju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Pristup 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smrtonosnim sredstvima za izvršenje samoubojstva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r-H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r-H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01659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912672"/>
            <a:chOff x="0" y="0"/>
            <a:chExt cx="12192000" cy="6912672"/>
          </a:xfrm>
        </p:grpSpPr>
        <p:grpSp>
          <p:nvGrpSpPr>
            <p:cNvPr id="2" name="Group 5"/>
            <p:cNvGrpSpPr/>
            <p:nvPr/>
          </p:nvGrpSpPr>
          <p:grpSpPr>
            <a:xfrm>
              <a:off x="0" y="0"/>
              <a:ext cx="12192000" cy="864000"/>
              <a:chOff x="0" y="0"/>
              <a:chExt cx="9144000" cy="10801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6699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28800" y="116632"/>
              <a:ext cx="8771467" cy="7647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7568" y="233265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prstClr val="black"/>
                  </a:solidFill>
                </a:rPr>
                <a:t>Usporedba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tradicionalne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raznovrsne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karijere</a:t>
              </a:r>
              <a:endParaRPr lang="en-IN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864000"/>
              <a:ext cx="12192000" cy="60486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IN" sz="1400" dirty="0">
                <a:solidFill>
                  <a:srgbClr val="FFFFFF"/>
                </a:solidFill>
                <a:latin typeface="Calibri" pitchFamily="-109" charset="0"/>
              </a:endParaRPr>
            </a:p>
          </p:txBody>
        </p:sp>
        <p:pic>
          <p:nvPicPr>
            <p:cNvPr id="10" name="Picture 9" descr="Blank_Spiral_Notebook_Page_by_inspyretash_stock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270259" y="943504"/>
              <a:ext cx="11586380" cy="5815415"/>
            </a:xfrm>
            <a:prstGeom prst="rect">
              <a:avLst/>
            </a:prstGeom>
          </p:spPr>
        </p:pic>
        <p:grpSp>
          <p:nvGrpSpPr>
            <p:cNvPr id="14" name="Group 6"/>
            <p:cNvGrpSpPr/>
            <p:nvPr/>
          </p:nvGrpSpPr>
          <p:grpSpPr>
            <a:xfrm>
              <a:off x="0" y="0"/>
              <a:ext cx="12192000" cy="881336"/>
              <a:chOff x="0" y="0"/>
              <a:chExt cx="9144000" cy="881336"/>
            </a:xfrm>
          </p:grpSpPr>
          <p:grpSp>
            <p:nvGrpSpPr>
              <p:cNvPr id="15" name="Group 5"/>
              <p:cNvGrpSpPr/>
              <p:nvPr/>
            </p:nvGrpSpPr>
            <p:grpSpPr>
              <a:xfrm>
                <a:off x="0" y="0"/>
                <a:ext cx="9144000" cy="864000"/>
                <a:chOff x="0" y="0"/>
                <a:chExt cx="9144000" cy="108012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0" y="0"/>
                  <a:ext cx="5652120" cy="1080120"/>
                </a:xfrm>
                <a:prstGeom prst="rect">
                  <a:avLst/>
                </a:prstGeom>
                <a:solidFill>
                  <a:srgbClr val="FF0066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54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stral" pitchFamily="66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635896" y="0"/>
                  <a:ext cx="5508104" cy="1080120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6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54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stral" pitchFamily="66" charset="0"/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8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3568" y="233264"/>
                <a:ext cx="8208912" cy="57600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r-HR" sz="3000" dirty="0" smtClean="0">
                    <a:solidFill>
                      <a:prstClr val="black"/>
                    </a:solidFill>
                    <a:latin typeface="Calibri"/>
                  </a:rPr>
                  <a:t>Znakovi upozorenja za suicidalno ponašanje</a:t>
                </a:r>
                <a:endParaRPr lang="en-IN" sz="3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678641" y="1079856"/>
              <a:ext cx="9030810" cy="5355312"/>
            </a:xfrm>
            <a:prstGeom prst="rect">
              <a:avLst/>
            </a:prstGeom>
            <a:ln w="15875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/>
                <a:t>Promjene apetita i spavanja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/>
                <a:t>Povlačenje od obitelji i </a:t>
              </a:r>
              <a:r>
                <a:rPr lang="hr-HR" dirty="0" smtClean="0"/>
                <a:t>prijatelja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/>
                <a:t>Bježanje od kuće (ili druge promjene u ponašanju)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 smtClean="0"/>
                <a:t>Gubitak interesa </a:t>
              </a:r>
              <a:r>
                <a:rPr lang="hr-HR" dirty="0"/>
                <a:t>za uobičajene aktivnosti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 smtClean="0"/>
                <a:t>Neuobičajeno </a:t>
              </a:r>
              <a:r>
                <a:rPr lang="hr-HR" dirty="0"/>
                <a:t>zanemarivanje vanjskog izgleda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/>
                <a:t>Pritužbe na tjelesne tegobe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/>
                <a:t>Strah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 smtClean="0"/>
                <a:t>Konzumacija droga i/ili alkohola (općenito </a:t>
              </a:r>
              <a:r>
                <a:rPr lang="hr-HR" dirty="0" err="1" smtClean="0"/>
                <a:t>psihoaktivnih</a:t>
              </a:r>
              <a:r>
                <a:rPr lang="hr-HR" dirty="0" smtClean="0"/>
                <a:t> sredstava)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 smtClean="0"/>
                <a:t>Razdražljivost – neobjašnjivo ili neuobičajeno žestoko, nasilno ili buntovno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 smtClean="0"/>
                <a:t>Nagli školski neuspjeh (i/ili </a:t>
              </a:r>
              <a:r>
                <a:rPr lang="hr-HR" dirty="0"/>
                <a:t>teškoće </a:t>
              </a:r>
              <a:r>
                <a:rPr lang="hr-HR" dirty="0" smtClean="0"/>
                <a:t>koncentracije) 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en-US" dirty="0" err="1" smtClean="0"/>
                <a:t>Posjećivanje</a:t>
              </a:r>
              <a:r>
                <a:rPr lang="en-US" dirty="0" smtClean="0"/>
                <a:t> </a:t>
              </a:r>
              <a:r>
                <a:rPr lang="en-US" dirty="0" err="1"/>
                <a:t>ili</a:t>
              </a:r>
              <a:r>
                <a:rPr lang="en-US" dirty="0"/>
                <a:t> </a:t>
              </a:r>
              <a:r>
                <a:rPr lang="en-US" dirty="0" err="1"/>
                <a:t>pozivanje</a:t>
              </a:r>
              <a:r>
                <a:rPr lang="en-US" dirty="0"/>
                <a:t> </a:t>
              </a:r>
              <a:r>
                <a:rPr lang="en-US" dirty="0" err="1"/>
                <a:t>dragih</a:t>
              </a:r>
              <a:r>
                <a:rPr lang="en-US" dirty="0"/>
                <a:t> </a:t>
              </a:r>
              <a:r>
                <a:rPr lang="en-US" dirty="0" err="1"/>
                <a:t>osoba</a:t>
              </a:r>
              <a:r>
                <a:rPr lang="en-US" dirty="0"/>
                <a:t> </a:t>
              </a:r>
              <a:r>
                <a:rPr lang="en-US" dirty="0" err="1"/>
                <a:t>više</a:t>
              </a:r>
              <a:r>
                <a:rPr lang="en-US" dirty="0"/>
                <a:t> </a:t>
              </a:r>
              <a:r>
                <a:rPr lang="en-US" dirty="0" err="1"/>
                <a:t>nego</a:t>
              </a:r>
              <a:r>
                <a:rPr lang="en-US" dirty="0"/>
                <a:t> </a:t>
              </a:r>
              <a:r>
                <a:rPr lang="en-US" dirty="0" err="1" smtClean="0"/>
                <a:t>inače</a:t>
              </a:r>
              <a:endParaRPr lang="hr-HR" dirty="0" smtClean="0"/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 smtClean="0"/>
                <a:t>Samoozljeđivanje – rezanje, grebanje, paljenje (općenito </a:t>
              </a:r>
              <a:r>
                <a:rPr lang="en-US" dirty="0" err="1" smtClean="0"/>
                <a:t>izlaganje</a:t>
              </a:r>
              <a:r>
                <a:rPr lang="en-US" dirty="0" smtClean="0"/>
                <a:t> </a:t>
              </a:r>
              <a:r>
                <a:rPr lang="en-US" dirty="0" err="1"/>
                <a:t>nepotrebnim</a:t>
              </a:r>
              <a:r>
                <a:rPr lang="en-US" dirty="0"/>
                <a:t> </a:t>
              </a:r>
              <a:r>
                <a:rPr lang="en-US" dirty="0" err="1"/>
                <a:t>rizicima</a:t>
              </a:r>
              <a:r>
                <a:rPr lang="hr-HR" dirty="0" smtClean="0"/>
                <a:t>)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 smtClean="0"/>
                <a:t>Okupiranost temom smrti i umiranjem – crtanje, pjesme, uzori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en-US" dirty="0" err="1" smtClean="0"/>
                <a:t>Poruke</a:t>
              </a:r>
              <a:r>
                <a:rPr lang="en-US" dirty="0" smtClean="0"/>
                <a:t> </a:t>
              </a:r>
              <a:r>
                <a:rPr lang="en-US" dirty="0" err="1"/>
                <a:t>poput</a:t>
              </a:r>
              <a:r>
                <a:rPr lang="en-US" dirty="0"/>
                <a:t>: </a:t>
              </a:r>
              <a:r>
                <a:rPr lang="en-US" i="1" dirty="0"/>
                <a:t>“</a:t>
              </a:r>
              <a:r>
                <a:rPr lang="en-US" i="1" dirty="0" err="1"/>
                <a:t>ništa</a:t>
              </a:r>
              <a:r>
                <a:rPr lang="en-US" i="1" dirty="0"/>
                <a:t> </a:t>
              </a:r>
              <a:r>
                <a:rPr lang="en-US" i="1" dirty="0" err="1"/>
                <a:t>više</a:t>
              </a:r>
              <a:r>
                <a:rPr lang="en-US" i="1" dirty="0"/>
                <a:t> </a:t>
              </a:r>
              <a:r>
                <a:rPr lang="en-US" i="1" dirty="0" err="1"/>
                <a:t>nije</a:t>
              </a:r>
              <a:r>
                <a:rPr lang="en-US" i="1" dirty="0"/>
                <a:t> </a:t>
              </a:r>
              <a:r>
                <a:rPr lang="en-US" i="1" dirty="0" err="1"/>
                <a:t>važno</a:t>
              </a:r>
              <a:r>
                <a:rPr lang="en-US" i="1" dirty="0"/>
                <a:t>”, “</a:t>
              </a:r>
              <a:r>
                <a:rPr lang="en-US" i="1" dirty="0" err="1"/>
                <a:t>ništa</a:t>
              </a:r>
              <a:r>
                <a:rPr lang="en-US" i="1" dirty="0"/>
                <a:t> ne </a:t>
              </a:r>
              <a:r>
                <a:rPr lang="en-US" i="1" dirty="0" err="1"/>
                <a:t>valjam</a:t>
              </a:r>
              <a:r>
                <a:rPr lang="en-US" i="1" dirty="0"/>
                <a:t>”, “</a:t>
              </a:r>
              <a:r>
                <a:rPr lang="en-US" i="1" dirty="0" err="1"/>
                <a:t>neću</a:t>
              </a:r>
              <a:r>
                <a:rPr lang="en-US" i="1" dirty="0"/>
                <a:t> </a:t>
              </a:r>
              <a:r>
                <a:rPr lang="en-US" i="1" dirty="0" err="1"/>
                <a:t>vam</a:t>
              </a:r>
              <a:r>
                <a:rPr lang="en-US" i="1" dirty="0"/>
                <a:t> </a:t>
              </a:r>
              <a:r>
                <a:rPr lang="en-US" i="1" dirty="0" err="1"/>
                <a:t>još</a:t>
              </a:r>
              <a:r>
                <a:rPr lang="en-US" i="1" dirty="0"/>
                <a:t> </a:t>
              </a:r>
              <a:r>
                <a:rPr lang="en-US" i="1" dirty="0" err="1"/>
                <a:t>dugo</a:t>
              </a:r>
              <a:r>
                <a:rPr lang="en-US" i="1" dirty="0"/>
                <a:t> </a:t>
              </a:r>
              <a:r>
                <a:rPr lang="en-US" i="1" dirty="0" err="1"/>
                <a:t>biti</a:t>
              </a:r>
              <a:r>
                <a:rPr lang="en-US" i="1" dirty="0"/>
                <a:t> </a:t>
              </a:r>
              <a:r>
                <a:rPr lang="en-US" i="1" dirty="0" smtClean="0"/>
                <a:t>problem”</a:t>
              </a:r>
              <a:endParaRPr lang="hr-HR" i="1" dirty="0" smtClean="0"/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en-US" dirty="0" err="1" smtClean="0"/>
                <a:t>Izražen</a:t>
              </a:r>
              <a:r>
                <a:rPr lang="en-US" dirty="0" smtClean="0"/>
                <a:t> </a:t>
              </a:r>
              <a:r>
                <a:rPr lang="en-US" dirty="0" err="1"/>
                <a:t>sukob</a:t>
              </a:r>
              <a:r>
                <a:rPr lang="en-US" dirty="0"/>
                <a:t> s </a:t>
              </a:r>
              <a:r>
                <a:rPr lang="en-US" dirty="0" err="1" smtClean="0"/>
                <a:t>autoritetim</a:t>
              </a:r>
              <a:r>
                <a:rPr lang="hr-HR" dirty="0" smtClean="0"/>
                <a:t>a 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/>
                <a:t>T</a:t>
              </a:r>
              <a:r>
                <a:rPr lang="en-US" dirty="0" err="1" smtClean="0"/>
                <a:t>eško</a:t>
              </a:r>
              <a:r>
                <a:rPr lang="en-US" dirty="0" smtClean="0"/>
                <a:t> </a:t>
              </a:r>
              <a:r>
                <a:rPr lang="en-US" dirty="0" err="1"/>
                <a:t>toleriranje</a:t>
              </a:r>
              <a:r>
                <a:rPr lang="en-US" dirty="0"/>
                <a:t> </a:t>
              </a:r>
              <a:r>
                <a:rPr lang="en-US" dirty="0" err="1"/>
                <a:t>kritika</a:t>
              </a:r>
              <a:r>
                <a:rPr lang="en-US" dirty="0"/>
                <a:t> </a:t>
              </a:r>
              <a:r>
                <a:rPr lang="en-US" dirty="0" err="1"/>
                <a:t>i</a:t>
              </a:r>
              <a:r>
                <a:rPr lang="en-US" dirty="0"/>
                <a:t> </a:t>
              </a:r>
              <a:r>
                <a:rPr lang="en-US" dirty="0" err="1" smtClean="0"/>
                <a:t>pohvala</a:t>
              </a:r>
              <a:endParaRPr lang="hr-HR" dirty="0" smtClean="0"/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 smtClean="0"/>
                <a:t>Poklanjanje vrijednih/bitnih/omiljenih stvari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 smtClean="0"/>
                <a:t>Razgovori o samoubojstvu ili planiranje samoubojstva (čak i u šali)</a:t>
              </a:r>
            </a:p>
            <a:p>
              <a:pPr marL="285750" indent="-285750">
                <a:buSzPct val="70000"/>
                <a:buFont typeface="Courier New" panose="02070309020205020404" pitchFamily="49" charset="0"/>
                <a:buChar char="o"/>
              </a:pPr>
              <a:r>
                <a:rPr lang="hr-HR" dirty="0" smtClean="0"/>
                <a:t>Prijetnje ili prethodni pokušaj samoubojstva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6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912672"/>
            <a:chOff x="0" y="0"/>
            <a:chExt cx="12192000" cy="6912672"/>
          </a:xfrm>
        </p:grpSpPr>
        <p:grpSp>
          <p:nvGrpSpPr>
            <p:cNvPr id="2" name="Group 5"/>
            <p:cNvGrpSpPr/>
            <p:nvPr/>
          </p:nvGrpSpPr>
          <p:grpSpPr>
            <a:xfrm>
              <a:off x="0" y="0"/>
              <a:ext cx="12192000" cy="864000"/>
              <a:chOff x="0" y="0"/>
              <a:chExt cx="9144000" cy="10801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6699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828800" y="116632"/>
              <a:ext cx="8771467" cy="7647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7568" y="233265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prstClr val="black"/>
                  </a:solidFill>
                </a:rPr>
                <a:t>Usporedba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tradicionalne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raznovrsne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karijere</a:t>
              </a:r>
              <a:endParaRPr lang="en-IN" sz="3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864000"/>
              <a:ext cx="12192000" cy="60486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IN" sz="1400" dirty="0">
                <a:solidFill>
                  <a:srgbClr val="FFFFFF"/>
                </a:solidFill>
                <a:latin typeface="Calibri" pitchFamily="-109" charset="0"/>
              </a:endParaRPr>
            </a:p>
          </p:txBody>
        </p:sp>
        <p:grpSp>
          <p:nvGrpSpPr>
            <p:cNvPr id="14" name="Group 6"/>
            <p:cNvGrpSpPr/>
            <p:nvPr/>
          </p:nvGrpSpPr>
          <p:grpSpPr>
            <a:xfrm>
              <a:off x="0" y="0"/>
              <a:ext cx="12192000" cy="881336"/>
              <a:chOff x="0" y="0"/>
              <a:chExt cx="9144000" cy="881336"/>
            </a:xfrm>
          </p:grpSpPr>
          <p:grpSp>
            <p:nvGrpSpPr>
              <p:cNvPr id="15" name="Group 5"/>
              <p:cNvGrpSpPr/>
              <p:nvPr/>
            </p:nvGrpSpPr>
            <p:grpSpPr>
              <a:xfrm>
                <a:off x="0" y="0"/>
                <a:ext cx="9144000" cy="864000"/>
                <a:chOff x="0" y="0"/>
                <a:chExt cx="9144000" cy="1080120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0" y="0"/>
                  <a:ext cx="5652120" cy="1080120"/>
                </a:xfrm>
                <a:prstGeom prst="rect">
                  <a:avLst/>
                </a:prstGeom>
                <a:solidFill>
                  <a:srgbClr val="FF0066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54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stral" pitchFamily="66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3635896" y="0"/>
                  <a:ext cx="5508104" cy="1080120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6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sz="54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istral" pitchFamily="66" charset="0"/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8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83568" y="233264"/>
                <a:ext cx="8208912" cy="57600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r-HR" sz="3000" dirty="0" smtClean="0">
                    <a:solidFill>
                      <a:prstClr val="black"/>
                    </a:solidFill>
                    <a:latin typeface="Calibri"/>
                  </a:rPr>
                  <a:t>Suicidalno ponašanje</a:t>
                </a:r>
                <a:endParaRPr lang="en-IN" sz="3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20" name="Picture 19" descr="Banner-Myths-and-trut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08228" y="881336"/>
            <a:ext cx="7450329" cy="27135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1" name="TextBox 20"/>
          <p:cNvSpPr txBox="1"/>
          <p:nvPr/>
        </p:nvSpPr>
        <p:spPr>
          <a:xfrm>
            <a:off x="555012" y="2422738"/>
            <a:ext cx="105125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/>
              <a:t>ZABLUDE</a:t>
            </a:r>
            <a:endParaRPr lang="en-US" sz="1600" dirty="0"/>
          </a:p>
          <a:p>
            <a:pPr marL="285750" lvl="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Kada</a:t>
            </a:r>
            <a:r>
              <a:rPr lang="en-US" sz="1600" dirty="0"/>
              <a:t> </a:t>
            </a:r>
            <a:r>
              <a:rPr lang="en-US" sz="1600" dirty="0" err="1"/>
              <a:t>netko</a:t>
            </a:r>
            <a:r>
              <a:rPr lang="en-US" sz="1600" dirty="0"/>
              <a:t> </a:t>
            </a:r>
            <a:r>
              <a:rPr lang="en-US" sz="1600" dirty="0" err="1"/>
              <a:t>govori</a:t>
            </a:r>
            <a:r>
              <a:rPr lang="en-US" sz="1600" dirty="0"/>
              <a:t> da </a:t>
            </a:r>
            <a:r>
              <a:rPr lang="en-US" sz="1600" dirty="0" err="1"/>
              <a:t>će</a:t>
            </a:r>
            <a:r>
              <a:rPr lang="en-US" sz="1600" dirty="0"/>
              <a:t> se </a:t>
            </a:r>
            <a:r>
              <a:rPr lang="en-US" sz="1600" dirty="0" err="1"/>
              <a:t>ubiti</a:t>
            </a:r>
            <a:r>
              <a:rPr lang="en-US" sz="1600" dirty="0"/>
              <a:t> </a:t>
            </a:r>
            <a:r>
              <a:rPr lang="en-US" sz="1600" dirty="0" err="1"/>
              <a:t>obično</a:t>
            </a:r>
            <a:r>
              <a:rPr lang="en-US" sz="1600" dirty="0"/>
              <a:t> to ne </a:t>
            </a:r>
            <a:r>
              <a:rPr lang="en-US" sz="1600" dirty="0" err="1"/>
              <a:t>učini</a:t>
            </a:r>
            <a:endParaRPr lang="en-US" sz="1600" dirty="0"/>
          </a:p>
          <a:p>
            <a:pPr marL="285750" lvl="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Razgovor</a:t>
            </a:r>
            <a:r>
              <a:rPr lang="en-US" sz="1600" dirty="0"/>
              <a:t> o </a:t>
            </a:r>
            <a:r>
              <a:rPr lang="en-US" sz="1600" dirty="0" err="1"/>
              <a:t>samoubojstvu</a:t>
            </a:r>
            <a:r>
              <a:rPr lang="en-US" sz="1600" dirty="0"/>
              <a:t> je </a:t>
            </a:r>
            <a:r>
              <a:rPr lang="en-US" sz="1600" dirty="0" err="1"/>
              <a:t>opasan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potiče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njegovo</a:t>
            </a:r>
            <a:r>
              <a:rPr lang="en-US" sz="1600" dirty="0"/>
              <a:t> </a:t>
            </a:r>
            <a:r>
              <a:rPr lang="en-US" sz="1600" dirty="0" err="1"/>
              <a:t>izvršenje</a:t>
            </a:r>
            <a:endParaRPr lang="en-US" sz="1600" dirty="0"/>
          </a:p>
          <a:p>
            <a:pPr marL="285750" lvl="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err="1"/>
              <a:t>osoba</a:t>
            </a:r>
            <a:r>
              <a:rPr lang="en-US" sz="1600" dirty="0"/>
              <a:t> </a:t>
            </a:r>
            <a:r>
              <a:rPr lang="en-US" sz="1600" dirty="0" err="1"/>
              <a:t>želi</a:t>
            </a:r>
            <a:r>
              <a:rPr lang="en-US" sz="1600" dirty="0"/>
              <a:t> </a:t>
            </a:r>
            <a:r>
              <a:rPr lang="en-US" sz="1600" dirty="0" err="1"/>
              <a:t>učiniti</a:t>
            </a:r>
            <a:r>
              <a:rPr lang="en-US" sz="1600" dirty="0"/>
              <a:t> </a:t>
            </a:r>
            <a:r>
              <a:rPr lang="en-US" sz="1600" dirty="0" err="1"/>
              <a:t>samoubojstvo</a:t>
            </a:r>
            <a:r>
              <a:rPr lang="en-US" sz="1600" dirty="0"/>
              <a:t>, </a:t>
            </a:r>
            <a:r>
              <a:rPr lang="en-US" sz="1600" dirty="0" err="1"/>
              <a:t>nemoguće</a:t>
            </a:r>
            <a:r>
              <a:rPr lang="en-US" sz="1600" dirty="0"/>
              <a:t> </a:t>
            </a:r>
            <a:r>
              <a:rPr lang="en-US" sz="1600" dirty="0" err="1"/>
              <a:t>ju</a:t>
            </a:r>
            <a:r>
              <a:rPr lang="en-US" sz="1600" dirty="0"/>
              <a:t> je </a:t>
            </a:r>
            <a:r>
              <a:rPr lang="en-US" sz="1600" dirty="0" err="1"/>
              <a:t>spriječiti</a:t>
            </a:r>
            <a:endParaRPr lang="en-US" sz="1600" dirty="0"/>
          </a:p>
          <a:p>
            <a:pPr marL="285750" lvl="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Svako</a:t>
            </a:r>
            <a:r>
              <a:rPr lang="en-US" sz="1600" dirty="0"/>
              <a:t> </a:t>
            </a:r>
            <a:r>
              <a:rPr lang="en-US" sz="1600" dirty="0" err="1"/>
              <a:t>samoubojstvo</a:t>
            </a:r>
            <a:r>
              <a:rPr lang="en-US" sz="1600" dirty="0"/>
              <a:t>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spriječiti</a:t>
            </a:r>
            <a:endParaRPr lang="en-US" sz="1600" dirty="0"/>
          </a:p>
          <a:p>
            <a:pPr marL="285750" lvl="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Kada</a:t>
            </a:r>
            <a:r>
              <a:rPr lang="en-US" sz="1600" dirty="0"/>
              <a:t> se </a:t>
            </a:r>
            <a:r>
              <a:rPr lang="en-US" sz="1600" dirty="0" err="1"/>
              <a:t>osoba</a:t>
            </a:r>
            <a:r>
              <a:rPr lang="en-US" sz="1600" dirty="0"/>
              <a:t> </a:t>
            </a:r>
            <a:r>
              <a:rPr lang="en-US" sz="1600" dirty="0" err="1"/>
              <a:t>koja</a:t>
            </a:r>
            <a:r>
              <a:rPr lang="en-US" sz="1600" dirty="0"/>
              <a:t> je </a:t>
            </a:r>
            <a:r>
              <a:rPr lang="en-US" sz="1600" dirty="0" err="1"/>
              <a:t>pokušala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planirala</a:t>
            </a:r>
            <a:r>
              <a:rPr lang="en-US" sz="1600" dirty="0"/>
              <a:t> </a:t>
            </a:r>
            <a:r>
              <a:rPr lang="en-US" sz="1600" dirty="0" err="1"/>
              <a:t>suicid</a:t>
            </a:r>
            <a:r>
              <a:rPr lang="en-US" sz="1600" dirty="0"/>
              <a:t> </a:t>
            </a:r>
            <a:r>
              <a:rPr lang="en-US" sz="1600" dirty="0" err="1"/>
              <a:t>počne</a:t>
            </a:r>
            <a:r>
              <a:rPr lang="en-US" sz="1600" dirty="0"/>
              <a:t> </a:t>
            </a:r>
            <a:r>
              <a:rPr lang="en-US" sz="1600" dirty="0" err="1"/>
              <a:t>osjećati</a:t>
            </a:r>
            <a:r>
              <a:rPr lang="en-US" sz="1600" dirty="0"/>
              <a:t> </a:t>
            </a:r>
            <a:r>
              <a:rPr lang="en-US" sz="1600" dirty="0" err="1"/>
              <a:t>malo</a:t>
            </a:r>
            <a:r>
              <a:rPr lang="en-US" sz="1600" dirty="0"/>
              <a:t> </a:t>
            </a:r>
            <a:r>
              <a:rPr lang="en-US" sz="1600" dirty="0" err="1"/>
              <a:t>bolje</a:t>
            </a:r>
            <a:r>
              <a:rPr lang="en-US" sz="1600" dirty="0"/>
              <a:t> </a:t>
            </a:r>
            <a:r>
              <a:rPr lang="en-US" sz="1600" dirty="0" err="1"/>
              <a:t>rizik</a:t>
            </a:r>
            <a:r>
              <a:rPr lang="en-US" sz="1600" dirty="0"/>
              <a:t> od </a:t>
            </a:r>
            <a:r>
              <a:rPr lang="en-US" sz="1600" dirty="0" err="1"/>
              <a:t>pokušaja</a:t>
            </a:r>
            <a:r>
              <a:rPr lang="en-US" sz="1600" dirty="0"/>
              <a:t> je </a:t>
            </a:r>
            <a:r>
              <a:rPr lang="en-US" sz="1600" dirty="0" err="1"/>
              <a:t>prošao</a:t>
            </a:r>
            <a:endParaRPr lang="en-US" sz="1600" dirty="0"/>
          </a:p>
          <a:p>
            <a:pPr marL="285750" lvl="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Samoubojstvo</a:t>
            </a:r>
            <a:r>
              <a:rPr lang="en-US" sz="1600" dirty="0"/>
              <a:t> se </a:t>
            </a:r>
            <a:r>
              <a:rPr lang="en-US" sz="1600" dirty="0" err="1"/>
              <a:t>događa</a:t>
            </a:r>
            <a:r>
              <a:rPr lang="en-US" sz="1600" dirty="0"/>
              <a:t> bez </a:t>
            </a:r>
            <a:r>
              <a:rPr lang="en-US" sz="1600" dirty="0" err="1"/>
              <a:t>upozorenja</a:t>
            </a:r>
            <a:endParaRPr lang="en-US" sz="1600" dirty="0"/>
          </a:p>
          <a:p>
            <a:pPr marL="285750" lvl="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Mlade</a:t>
            </a:r>
            <a:r>
              <a:rPr lang="en-US" sz="1600" dirty="0"/>
              <a:t> </a:t>
            </a:r>
            <a:r>
              <a:rPr lang="en-US" sz="1600" dirty="0" err="1"/>
              <a:t>osobe</a:t>
            </a:r>
            <a:r>
              <a:rPr lang="en-US" sz="1600" dirty="0"/>
              <a:t> se za </a:t>
            </a:r>
            <a:r>
              <a:rPr lang="en-US" sz="1600" dirty="0" err="1"/>
              <a:t>samoubojstvo</a:t>
            </a:r>
            <a:r>
              <a:rPr lang="en-US" sz="1600" dirty="0"/>
              <a:t> </a:t>
            </a:r>
            <a:r>
              <a:rPr lang="en-US" sz="1600" dirty="0" err="1"/>
              <a:t>odlučuju</a:t>
            </a:r>
            <a:r>
              <a:rPr lang="en-US" sz="1600" dirty="0"/>
              <a:t> </a:t>
            </a:r>
            <a:r>
              <a:rPr lang="en-US" sz="1600" dirty="0" err="1" smtClean="0"/>
              <a:t>impulzivno</a:t>
            </a:r>
            <a:endParaRPr lang="hr-HR" sz="1600" dirty="0" smtClean="0"/>
          </a:p>
          <a:p>
            <a:pPr lvl="0" fontAlgn="base"/>
            <a:endParaRPr lang="en-US" sz="1600" dirty="0"/>
          </a:p>
          <a:p>
            <a:pPr fontAlgn="base"/>
            <a:r>
              <a:rPr lang="en-US" sz="1600" b="1" dirty="0"/>
              <a:t>ČINJENICE</a:t>
            </a:r>
            <a:endParaRPr lang="en-US" sz="1600" dirty="0"/>
          </a:p>
          <a:p>
            <a:pPr marL="28575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Prijetnje</a:t>
            </a:r>
            <a:r>
              <a:rPr lang="en-US" sz="1600" dirty="0"/>
              <a:t> </a:t>
            </a:r>
            <a:r>
              <a:rPr lang="en-US" sz="1600" dirty="0" err="1"/>
              <a:t>samoubojstvom</a:t>
            </a:r>
            <a:r>
              <a:rPr lang="en-US" sz="1600" dirty="0"/>
              <a:t> </a:t>
            </a:r>
            <a:r>
              <a:rPr lang="en-US" sz="1600" dirty="0" err="1"/>
              <a:t>treba</a:t>
            </a:r>
            <a:r>
              <a:rPr lang="en-US" sz="1600" dirty="0"/>
              <a:t> </a:t>
            </a:r>
            <a:r>
              <a:rPr lang="en-US" sz="1600" dirty="0" err="1"/>
              <a:t>uvijek</a:t>
            </a:r>
            <a:r>
              <a:rPr lang="en-US" sz="1600" dirty="0"/>
              <a:t> </a:t>
            </a:r>
            <a:r>
              <a:rPr lang="en-US" sz="1600" dirty="0" err="1"/>
              <a:t>shvatiti</a:t>
            </a:r>
            <a:r>
              <a:rPr lang="en-US" sz="1600" dirty="0"/>
              <a:t> </a:t>
            </a:r>
            <a:r>
              <a:rPr lang="en-US" sz="1600" dirty="0" err="1" smtClean="0"/>
              <a:t>ozbiljno</a:t>
            </a:r>
            <a:r>
              <a:rPr lang="en-US" sz="1600" dirty="0" smtClean="0"/>
              <a:t> </a:t>
            </a:r>
            <a:r>
              <a:rPr lang="hr-HR" sz="1600" dirty="0" smtClean="0"/>
              <a:t>- a</a:t>
            </a:r>
            <a:r>
              <a:rPr lang="en-US" sz="1600" dirty="0" err="1" smtClean="0"/>
              <a:t>ko</a:t>
            </a:r>
            <a:r>
              <a:rPr lang="en-US" sz="1600" dirty="0" smtClean="0"/>
              <a:t> </a:t>
            </a:r>
            <a:r>
              <a:rPr lang="en-US" sz="1600" dirty="0" err="1"/>
              <a:t>osoba</a:t>
            </a:r>
            <a:r>
              <a:rPr lang="en-US" sz="1600" dirty="0"/>
              <a:t> time </a:t>
            </a:r>
            <a:r>
              <a:rPr lang="en-US" sz="1600" dirty="0" err="1"/>
              <a:t>privlači</a:t>
            </a:r>
            <a:r>
              <a:rPr lang="en-US" sz="1600" dirty="0"/>
              <a:t> </a:t>
            </a:r>
            <a:r>
              <a:rPr lang="en-US" sz="1600" dirty="0" err="1"/>
              <a:t>pažnju</a:t>
            </a:r>
            <a:r>
              <a:rPr lang="en-US" sz="1600" dirty="0"/>
              <a:t> to </a:t>
            </a:r>
            <a:r>
              <a:rPr lang="en-US" sz="1600" dirty="0" err="1"/>
              <a:t>znači</a:t>
            </a:r>
            <a:r>
              <a:rPr lang="en-US" sz="1600" dirty="0"/>
              <a:t> da </a:t>
            </a:r>
            <a:r>
              <a:rPr lang="en-US" sz="1600" dirty="0" err="1"/>
              <a:t>joj</a:t>
            </a:r>
            <a:r>
              <a:rPr lang="en-US" sz="1600" dirty="0"/>
              <a:t> je </a:t>
            </a:r>
            <a:r>
              <a:rPr lang="en-US" sz="1600" dirty="0" err="1"/>
              <a:t>pažnja</a:t>
            </a:r>
            <a:r>
              <a:rPr lang="en-US" sz="1600" dirty="0"/>
              <a:t> </a:t>
            </a:r>
            <a:r>
              <a:rPr lang="en-US" sz="1600" dirty="0" err="1" smtClean="0"/>
              <a:t>potrebna</a:t>
            </a:r>
            <a:endParaRPr lang="en-US" sz="1600" dirty="0"/>
          </a:p>
          <a:p>
            <a:pPr marL="28575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Razgovor</a:t>
            </a:r>
            <a:r>
              <a:rPr lang="en-US" sz="1600" dirty="0"/>
              <a:t> o </a:t>
            </a:r>
            <a:r>
              <a:rPr lang="en-US" sz="1600" dirty="0" err="1"/>
              <a:t>samoubojstvu</a:t>
            </a:r>
            <a:r>
              <a:rPr lang="en-US" sz="1600" dirty="0"/>
              <a:t> </a:t>
            </a:r>
            <a:r>
              <a:rPr lang="en-US" sz="1600" dirty="0" err="1"/>
              <a:t>pokazuje</a:t>
            </a:r>
            <a:r>
              <a:rPr lang="en-US" sz="1600" dirty="0"/>
              <a:t> da </a:t>
            </a:r>
            <a:r>
              <a:rPr lang="en-US" sz="1600" dirty="0" err="1"/>
              <a:t>shvaćate</a:t>
            </a:r>
            <a:r>
              <a:rPr lang="en-US" sz="1600" dirty="0"/>
              <a:t> </a:t>
            </a:r>
            <a:r>
              <a:rPr lang="en-US" sz="1600" dirty="0" err="1"/>
              <a:t>ozbiljnost</a:t>
            </a:r>
            <a:r>
              <a:rPr lang="en-US" sz="1600" dirty="0"/>
              <a:t> </a:t>
            </a:r>
            <a:r>
              <a:rPr lang="en-US" sz="1600" dirty="0" err="1"/>
              <a:t>situacije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brinete</a:t>
            </a:r>
            <a:r>
              <a:rPr lang="en-US" sz="1600" dirty="0"/>
              <a:t> o </a:t>
            </a:r>
            <a:r>
              <a:rPr lang="en-US" sz="1600" dirty="0" err="1"/>
              <a:t>toj</a:t>
            </a:r>
            <a:r>
              <a:rPr lang="en-US" sz="1600" dirty="0"/>
              <a:t> </a:t>
            </a:r>
            <a:r>
              <a:rPr lang="en-US" sz="1600" dirty="0" err="1"/>
              <a:t>osobi</a:t>
            </a:r>
            <a:endParaRPr lang="en-US" sz="1600" dirty="0"/>
          </a:p>
          <a:p>
            <a:pPr marL="28575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Osoba</a:t>
            </a:r>
            <a:r>
              <a:rPr lang="en-US" sz="1600" dirty="0"/>
              <a:t> </a:t>
            </a:r>
            <a:r>
              <a:rPr lang="en-US" sz="1600" dirty="0" err="1"/>
              <a:t>želi</a:t>
            </a:r>
            <a:r>
              <a:rPr lang="en-US" sz="1600" dirty="0"/>
              <a:t> </a:t>
            </a:r>
            <a:r>
              <a:rPr lang="en-US" sz="1600" dirty="0" err="1"/>
              <a:t>prekinuti</a:t>
            </a:r>
            <a:r>
              <a:rPr lang="en-US" sz="1600" dirty="0"/>
              <a:t> </a:t>
            </a:r>
            <a:r>
              <a:rPr lang="en-US" sz="1600" dirty="0" err="1"/>
              <a:t>patnju</a:t>
            </a:r>
            <a:r>
              <a:rPr lang="en-US" sz="1600" dirty="0"/>
              <a:t>. </a:t>
            </a: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err="1"/>
              <a:t>dobije</a:t>
            </a:r>
            <a:r>
              <a:rPr lang="en-US" sz="1600" dirty="0"/>
              <a:t> </a:t>
            </a:r>
            <a:r>
              <a:rPr lang="en-US" sz="1600" dirty="0" err="1"/>
              <a:t>pomoć</a:t>
            </a:r>
            <a:r>
              <a:rPr lang="en-US" sz="1600" dirty="0"/>
              <a:t> da </a:t>
            </a:r>
            <a:r>
              <a:rPr lang="en-US" sz="1600" dirty="0" err="1"/>
              <a:t>prebrodi</a:t>
            </a:r>
            <a:r>
              <a:rPr lang="en-US" sz="1600" dirty="0"/>
              <a:t> </a:t>
            </a:r>
            <a:r>
              <a:rPr lang="en-US" sz="1600" dirty="0" err="1"/>
              <a:t>krizu</a:t>
            </a:r>
            <a:r>
              <a:rPr lang="en-US" sz="1600" dirty="0"/>
              <a:t> </a:t>
            </a:r>
            <a:r>
              <a:rPr lang="en-US" sz="1600" dirty="0" err="1"/>
              <a:t>većina</a:t>
            </a:r>
            <a:r>
              <a:rPr lang="en-US" sz="1600" dirty="0"/>
              <a:t> </a:t>
            </a:r>
            <a:r>
              <a:rPr lang="en-US" sz="1600" dirty="0" err="1"/>
              <a:t>odustane</a:t>
            </a:r>
            <a:r>
              <a:rPr lang="en-US" sz="1600" dirty="0"/>
              <a:t> od </a:t>
            </a:r>
            <a:r>
              <a:rPr lang="en-US" sz="1600" dirty="0" err="1"/>
              <a:t>samoubojstva</a:t>
            </a:r>
            <a:endParaRPr lang="en-US" sz="1600" dirty="0"/>
          </a:p>
          <a:p>
            <a:pPr marL="28575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Ponekad</a:t>
            </a:r>
            <a:r>
              <a:rPr lang="en-US" sz="1600" dirty="0"/>
              <a:t> ne </a:t>
            </a:r>
            <a:r>
              <a:rPr lang="en-US" sz="1600" dirty="0" err="1"/>
              <a:t>postoji</a:t>
            </a:r>
            <a:r>
              <a:rPr lang="en-US" sz="1600" dirty="0"/>
              <a:t> </a:t>
            </a:r>
            <a:r>
              <a:rPr lang="en-US" sz="1600" dirty="0" err="1"/>
              <a:t>način</a:t>
            </a:r>
            <a:r>
              <a:rPr lang="en-US" sz="1600" dirty="0"/>
              <a:t> da se </a:t>
            </a:r>
            <a:r>
              <a:rPr lang="en-US" sz="1600" dirty="0" err="1"/>
              <a:t>spriječi</a:t>
            </a:r>
            <a:r>
              <a:rPr lang="en-US" sz="1600" dirty="0"/>
              <a:t> </a:t>
            </a:r>
            <a:r>
              <a:rPr lang="en-US" sz="1600" dirty="0" err="1"/>
              <a:t>samoubojstvo</a:t>
            </a:r>
            <a:endParaRPr lang="en-US" sz="1600" dirty="0"/>
          </a:p>
          <a:p>
            <a:pPr marL="28575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Većina</a:t>
            </a:r>
            <a:r>
              <a:rPr lang="en-US" sz="1600" dirty="0"/>
              <a:t> </a:t>
            </a:r>
            <a:r>
              <a:rPr lang="en-US" sz="1600" dirty="0" err="1"/>
              <a:t>osoba</a:t>
            </a:r>
            <a:r>
              <a:rPr lang="en-US" sz="1600" dirty="0"/>
              <a:t> </a:t>
            </a:r>
            <a:r>
              <a:rPr lang="en-US" sz="1600" dirty="0" err="1"/>
              <a:t>daje</a:t>
            </a:r>
            <a:r>
              <a:rPr lang="en-US" sz="1600" dirty="0"/>
              <a:t> </a:t>
            </a:r>
            <a:r>
              <a:rPr lang="en-US" sz="1600" dirty="0" err="1"/>
              <a:t>puno</a:t>
            </a:r>
            <a:r>
              <a:rPr lang="en-US" sz="1600" dirty="0"/>
              <a:t> </a:t>
            </a:r>
            <a:r>
              <a:rPr lang="en-US" sz="1600" dirty="0" err="1"/>
              <a:t>znakova</a:t>
            </a:r>
            <a:endParaRPr lang="en-US" sz="1600" dirty="0"/>
          </a:p>
          <a:p>
            <a:pPr marL="285750" indent="-285750" fontAlgn="base">
              <a:buSzPct val="60000"/>
              <a:buFont typeface="Courier New" panose="02070309020205020404" pitchFamily="49" charset="0"/>
              <a:buChar char="o"/>
            </a:pPr>
            <a:r>
              <a:rPr lang="en-US" sz="1600" dirty="0" err="1"/>
              <a:t>Većina</a:t>
            </a:r>
            <a:r>
              <a:rPr lang="en-US" sz="1600" dirty="0"/>
              <a:t> </a:t>
            </a:r>
            <a:r>
              <a:rPr lang="en-US" sz="1600" dirty="0" err="1"/>
              <a:t>osoba</a:t>
            </a:r>
            <a:r>
              <a:rPr lang="en-US" sz="1600" dirty="0"/>
              <a:t> </a:t>
            </a:r>
            <a:r>
              <a:rPr lang="en-US" sz="1600" dirty="0" err="1"/>
              <a:t>duže</a:t>
            </a:r>
            <a:r>
              <a:rPr lang="en-US" sz="1600" dirty="0"/>
              <a:t> </a:t>
            </a:r>
            <a:r>
              <a:rPr lang="en-US" sz="1600" dirty="0" err="1"/>
              <a:t>vrijeme</a:t>
            </a:r>
            <a:r>
              <a:rPr lang="en-US" sz="1600" dirty="0"/>
              <a:t> </a:t>
            </a:r>
            <a:r>
              <a:rPr lang="en-US" sz="1600" dirty="0" err="1"/>
              <a:t>prije</a:t>
            </a:r>
            <a:r>
              <a:rPr lang="en-US" sz="1600" dirty="0"/>
              <a:t> </a:t>
            </a:r>
            <a:r>
              <a:rPr lang="en-US" sz="1600" dirty="0" err="1"/>
              <a:t>čina</a:t>
            </a:r>
            <a:r>
              <a:rPr lang="en-US" sz="1600" dirty="0"/>
              <a:t> </a:t>
            </a:r>
            <a:r>
              <a:rPr lang="en-US" sz="1600" dirty="0" err="1"/>
              <a:t>razmišlja</a:t>
            </a:r>
            <a:r>
              <a:rPr lang="en-US" sz="1600" dirty="0"/>
              <a:t> o </a:t>
            </a:r>
            <a:r>
              <a:rPr lang="en-US" sz="1600" dirty="0" err="1"/>
              <a:t>samoubojstvu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79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2311"/>
            <a:ext cx="16791295" cy="6921103"/>
            <a:chOff x="0" y="-12311"/>
            <a:chExt cx="16791295" cy="6921103"/>
          </a:xfrm>
        </p:grpSpPr>
        <p:pic>
          <p:nvPicPr>
            <p:cNvPr id="17" name="Picture 16" descr="19830328_xl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5400000" flipH="1">
              <a:off x="5972510" y="638510"/>
              <a:ext cx="5949280" cy="6489700"/>
            </a:xfrm>
            <a:prstGeom prst="rect">
              <a:avLst/>
            </a:prstGeom>
          </p:spPr>
        </p:pic>
        <p:pic>
          <p:nvPicPr>
            <p:cNvPr id="25" name="Picture 24" descr="19830328_xl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5400000" flipH="1">
              <a:off x="-19244" y="929382"/>
              <a:ext cx="5949280" cy="5907956"/>
            </a:xfrm>
            <a:prstGeom prst="rect">
              <a:avLst/>
            </a:prstGeom>
          </p:spPr>
        </p:pic>
        <p:grpSp>
          <p:nvGrpSpPr>
            <p:cNvPr id="20" name="Group 6"/>
            <p:cNvGrpSpPr/>
            <p:nvPr/>
          </p:nvGrpSpPr>
          <p:grpSpPr>
            <a:xfrm>
              <a:off x="0" y="-12311"/>
              <a:ext cx="16791295" cy="3378876"/>
              <a:chOff x="0" y="0"/>
              <a:chExt cx="12593471" cy="3378876"/>
            </a:xfrm>
          </p:grpSpPr>
          <p:grpSp>
            <p:nvGrpSpPr>
              <p:cNvPr id="24" name="Group 5"/>
              <p:cNvGrpSpPr/>
              <p:nvPr/>
            </p:nvGrpSpPr>
            <p:grpSpPr>
              <a:xfrm>
                <a:off x="0" y="0"/>
                <a:ext cx="9144000" cy="864000"/>
                <a:chOff x="0" y="0"/>
                <a:chExt cx="9144000" cy="108012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0" y="0"/>
                  <a:ext cx="5652120" cy="1080120"/>
                </a:xfrm>
                <a:prstGeom prst="rect">
                  <a:avLst/>
                </a:prstGeom>
                <a:solidFill>
                  <a:srgbClr val="FF0066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istral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635896" y="0"/>
                  <a:ext cx="5508104" cy="1080120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6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istral" pitchFamily="66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3449471" y="2614172"/>
                <a:ext cx="9144000" cy="764704"/>
              </a:xfrm>
              <a:prstGeom prst="rect">
                <a:avLst/>
              </a:prstGeom>
              <a:solidFill>
                <a:srgbClr val="404040">
                  <a:alpha val="8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3568" y="233264"/>
                <a:ext cx="8208912" cy="57600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Depresija kod djece i adolescenata</a:t>
                </a:r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87783" y="1195480"/>
              <a:ext cx="11980171" cy="5713312"/>
              <a:chOff x="87783" y="1195480"/>
              <a:chExt cx="11980171" cy="5713312"/>
            </a:xfrm>
          </p:grpSpPr>
          <p:grpSp>
            <p:nvGrpSpPr>
              <p:cNvPr id="6" name="Group 32"/>
              <p:cNvGrpSpPr/>
              <p:nvPr/>
            </p:nvGrpSpPr>
            <p:grpSpPr>
              <a:xfrm>
                <a:off x="87783" y="1196751"/>
                <a:ext cx="6074366" cy="5490651"/>
                <a:chOff x="-59123" y="2060847"/>
                <a:chExt cx="4248472" cy="5490651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-59123" y="2060847"/>
                  <a:ext cx="4248472" cy="549065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7099" y="2340632"/>
                  <a:ext cx="3977678" cy="463203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b="1" u="sng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Tijek i ishod</a:t>
                  </a:r>
                </a:p>
                <a:p>
                  <a:endParaRPr lang="en-US" b="1" u="sng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8000" lvl="1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hr-H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Prosječno trajanje MDD je 7-9 mjeseci (</a:t>
                  </a:r>
                  <a:r>
                    <a:rPr lang="hr-HR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Jeffery</a:t>
                  </a:r>
                  <a:r>
                    <a:rPr lang="hr-H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 sur.)</a:t>
                  </a:r>
                </a:p>
                <a:p>
                  <a:pPr marL="288000" lvl="1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hr-H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90% pacijenata se oporavi unutar 18 mjeseci</a:t>
                  </a:r>
                </a:p>
                <a:p>
                  <a:pPr marL="288000" lvl="1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hr-H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50% slučajeva </a:t>
                  </a:r>
                  <a:r>
                    <a:rPr lang="hr-HR" sz="1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relaps</a:t>
                  </a:r>
                  <a:endParaRPr lang="hr-HR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288000" lvl="1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hr-H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40% doživjet će drugu epizodu unutar 2 godine, </a:t>
                  </a:r>
                  <a:r>
                    <a:rPr lang="hr-HR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hr-HR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r-HR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70</a:t>
                  </a:r>
                  <a:r>
                    <a:rPr lang="hr-H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% unutar 5 godina, 6-10% zadobit će kroničan tijek</a:t>
                  </a:r>
                </a:p>
                <a:p>
                  <a:pPr marL="288000" lvl="1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hr-H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Prva epizoda MDD-a u adolescenciji = veći rizik razvoja povratnog depresivnog poremećaja</a:t>
                  </a:r>
                </a:p>
                <a:p>
                  <a:pPr marL="288000" lvl="1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hr-H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Čimbenici koji povećavaju loš ishod:</a:t>
                  </a:r>
                  <a:br>
                    <a:rPr lang="hr-H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r-HR" sz="1600" i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Komorbiditet</a:t>
                  </a:r>
                  <a:r>
                    <a:rPr lang="hr-HR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/>
                  </a:r>
                  <a:br>
                    <a:rPr lang="hr-HR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r-HR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Obiteljska povijest MDD-a</a:t>
                  </a:r>
                  <a:br>
                    <a:rPr lang="hr-HR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hr-HR" sz="16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Negativni životni događaji</a:t>
                  </a:r>
                </a:p>
                <a:p>
                  <a:pPr marL="288000" lvl="1" indent="-285750">
                    <a:spcAft>
                      <a:spcPts val="600"/>
                    </a:spcAft>
                    <a:buFont typeface="Arial" panose="020B0604020202020204" pitchFamily="34" charset="0"/>
                    <a:buChar char="•"/>
                  </a:pPr>
                  <a:r>
                    <a:rPr lang="hr-H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Rizik od razvoja BAP-a u depresiji s ranim početkom je 10-20%</a:t>
                  </a:r>
                </a:p>
                <a:p>
                  <a:pPr marL="2250" lvl="1">
                    <a:spcAft>
                      <a:spcPts val="600"/>
                    </a:spcAft>
                  </a:pPr>
                  <a:endParaRPr lang="hr-HR" sz="1600" u="sng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6075545" y="1195480"/>
                <a:ext cx="5992409" cy="549192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907224" y="1476536"/>
                <a:ext cx="6116454" cy="5432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Bipolarni afektivni </a:t>
                </a:r>
                <a:r>
                  <a:rPr lang="hr-HR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poremećaj u adolescenciji</a:t>
                </a:r>
              </a:p>
              <a:p>
                <a:endParaRPr lang="hr-HR" b="1" u="sng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Učestalost</a:t>
                </a:r>
                <a:r>
                  <a:rPr lang="en-US" dirty="0" smtClean="0"/>
                  <a:t> 1%</a:t>
                </a:r>
                <a:endParaRPr lang="hr-HR" dirty="0" smtClean="0"/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b="1" dirty="0" smtClean="0"/>
                  <a:t>I</a:t>
                </a:r>
                <a:r>
                  <a:rPr lang="en-US" b="1" dirty="0" err="1" smtClean="0"/>
                  <a:t>zmjenjivanje</a:t>
                </a:r>
                <a:r>
                  <a:rPr lang="en-US" b="1" dirty="0" smtClean="0"/>
                  <a:t> </a:t>
                </a:r>
                <a:r>
                  <a:rPr lang="en-US" b="1" dirty="0" err="1"/>
                  <a:t>epizoda</a:t>
                </a:r>
                <a:endParaRPr lang="en-US" dirty="0"/>
              </a:p>
              <a:p>
                <a:pPr marL="463550" lvl="1" indent="-285750">
                  <a:buFont typeface="Wingdings" panose="05000000000000000000" pitchFamily="2" charset="2"/>
                  <a:buChar char="Ø"/>
                  <a:tabLst>
                    <a:tab pos="355600" algn="l"/>
                  </a:tabLst>
                </a:pPr>
                <a:r>
                  <a:rPr lang="en-US" dirty="0" err="1"/>
                  <a:t>sniženog</a:t>
                </a:r>
                <a:r>
                  <a:rPr lang="en-US" dirty="0"/>
                  <a:t> </a:t>
                </a:r>
                <a:r>
                  <a:rPr lang="en-US" dirty="0" err="1"/>
                  <a:t>raspoloženja</a:t>
                </a:r>
                <a:r>
                  <a:rPr lang="en-US" dirty="0"/>
                  <a:t> (</a:t>
                </a:r>
                <a:r>
                  <a:rPr lang="en-US" dirty="0" err="1"/>
                  <a:t>depresija</a:t>
                </a:r>
                <a:r>
                  <a:rPr lang="en-US" dirty="0"/>
                  <a:t>)</a:t>
                </a:r>
              </a:p>
              <a:p>
                <a:pPr marL="463550" lvl="1" indent="-285750">
                  <a:buFont typeface="Wingdings" panose="05000000000000000000" pitchFamily="2" charset="2"/>
                  <a:buChar char="Ø"/>
                  <a:tabLst>
                    <a:tab pos="355600" algn="l"/>
                  </a:tabLst>
                </a:pPr>
                <a:r>
                  <a:rPr lang="en-US" dirty="0" err="1"/>
                  <a:t>povišenog</a:t>
                </a:r>
                <a:r>
                  <a:rPr lang="en-US" dirty="0"/>
                  <a:t> </a:t>
                </a:r>
                <a:r>
                  <a:rPr lang="en-US" dirty="0" err="1"/>
                  <a:t>raspoloženja</a:t>
                </a:r>
                <a:r>
                  <a:rPr lang="en-US" dirty="0"/>
                  <a:t> (</a:t>
                </a:r>
                <a:r>
                  <a:rPr lang="en-US" dirty="0" err="1"/>
                  <a:t>hipomanija</a:t>
                </a:r>
                <a:r>
                  <a:rPr lang="en-US" dirty="0"/>
                  <a:t>, </a:t>
                </a:r>
                <a:r>
                  <a:rPr lang="en-US" dirty="0" err="1"/>
                  <a:t>manija</a:t>
                </a:r>
                <a:r>
                  <a:rPr lang="en-US" dirty="0"/>
                  <a:t>)</a:t>
                </a:r>
              </a:p>
              <a:p>
                <a:pPr marL="463550" lvl="1" indent="-285750">
                  <a:buFont typeface="Wingdings" panose="05000000000000000000" pitchFamily="2" charset="2"/>
                  <a:buChar char="Ø"/>
                  <a:tabLst>
                    <a:tab pos="355600" algn="l"/>
                  </a:tabLst>
                </a:pPr>
                <a:r>
                  <a:rPr lang="en-US" dirty="0" err="1"/>
                  <a:t>miješane</a:t>
                </a:r>
                <a:r>
                  <a:rPr lang="en-US" dirty="0"/>
                  <a:t> </a:t>
                </a:r>
                <a:r>
                  <a:rPr lang="en-US" dirty="0" err="1"/>
                  <a:t>epizode</a:t>
                </a:r>
                <a:r>
                  <a:rPr lang="en-US" dirty="0"/>
                  <a:t> (</a:t>
                </a:r>
                <a:r>
                  <a:rPr lang="en-US" dirty="0" err="1"/>
                  <a:t>istovremena</a:t>
                </a:r>
                <a:r>
                  <a:rPr lang="en-US" dirty="0"/>
                  <a:t> </a:t>
                </a:r>
                <a:r>
                  <a:rPr lang="en-US" dirty="0" err="1"/>
                  <a:t>prisutnost</a:t>
                </a:r>
                <a:r>
                  <a:rPr lang="en-US" dirty="0"/>
                  <a:t> </a:t>
                </a:r>
                <a:r>
                  <a:rPr lang="en-US" dirty="0" err="1"/>
                  <a:t>depresije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 smtClean="0"/>
                  <a:t>manije</a:t>
                </a:r>
                <a:r>
                  <a:rPr lang="en-US" dirty="0" smtClean="0"/>
                  <a:t>)</a:t>
                </a:r>
                <a:endParaRPr lang="hr-HR" dirty="0" smtClean="0"/>
              </a:p>
              <a:p>
                <a:pPr lvl="1"/>
                <a:endParaRPr lang="hr-HR" dirty="0" smtClean="0"/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b="1" dirty="0" err="1" smtClean="0"/>
                  <a:t>I</a:t>
                </a:r>
                <a:r>
                  <a:rPr lang="en-US" b="1" dirty="0" err="1" smtClean="0"/>
                  <a:t>zrazito</a:t>
                </a:r>
                <a:r>
                  <a:rPr lang="en-US" b="1" dirty="0" smtClean="0"/>
                  <a:t> </a:t>
                </a:r>
                <a:r>
                  <a:rPr lang="en-US" b="1" dirty="0" err="1">
                    <a:solidFill>
                      <a:schemeClr val="accent2"/>
                    </a:solidFill>
                  </a:rPr>
                  <a:t>labilno</a:t>
                </a:r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 err="1">
                    <a:solidFill>
                      <a:schemeClr val="accent2"/>
                    </a:solidFill>
                  </a:rPr>
                  <a:t>raspoloženje</a:t>
                </a:r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b="1" dirty="0" err="1"/>
                  <a:t>uz</a:t>
                </a:r>
                <a:r>
                  <a:rPr lang="en-US" b="1" dirty="0"/>
                  <a:t> </a:t>
                </a:r>
                <a:r>
                  <a:rPr lang="en-US" b="1" dirty="0" err="1"/>
                  <a:t>brze</a:t>
                </a:r>
                <a:r>
                  <a:rPr lang="en-US" b="1" dirty="0"/>
                  <a:t> </a:t>
                </a:r>
                <a:r>
                  <a:rPr lang="en-US" b="1" dirty="0" err="1"/>
                  <a:t>izmjene</a:t>
                </a:r>
                <a:r>
                  <a:rPr lang="en-US" b="1" dirty="0"/>
                  <a:t> </a:t>
                </a:r>
                <a:r>
                  <a:rPr lang="en-US" b="1" dirty="0" err="1"/>
                  <a:t>simptoma</a:t>
                </a:r>
                <a:r>
                  <a:rPr lang="en-US" b="1" dirty="0"/>
                  <a:t> </a:t>
                </a:r>
                <a:r>
                  <a:rPr lang="en-US" b="1" dirty="0" err="1"/>
                  <a:t>manije</a:t>
                </a:r>
                <a:r>
                  <a:rPr lang="en-US" b="1" dirty="0"/>
                  <a:t> </a:t>
                </a:r>
                <a:r>
                  <a:rPr lang="en-US" b="1" dirty="0" err="1"/>
                  <a:t>i</a:t>
                </a:r>
                <a:r>
                  <a:rPr lang="en-US" b="1" dirty="0"/>
                  <a:t>  </a:t>
                </a:r>
                <a:r>
                  <a:rPr lang="en-US" b="1" dirty="0" err="1"/>
                  <a:t>depresije</a:t>
                </a:r>
                <a:r>
                  <a:rPr lang="en-US" b="1" dirty="0"/>
                  <a:t>, </a:t>
                </a:r>
                <a:r>
                  <a:rPr lang="en-US" b="1" dirty="0" err="1"/>
                  <a:t>i</a:t>
                </a:r>
                <a:r>
                  <a:rPr lang="en-US" b="1" dirty="0"/>
                  <a:t> </a:t>
                </a:r>
                <a:r>
                  <a:rPr lang="en-US" b="1" dirty="0" err="1"/>
                  <a:t>po</a:t>
                </a:r>
                <a:r>
                  <a:rPr lang="en-US" b="1" dirty="0"/>
                  <a:t> </a:t>
                </a:r>
                <a:r>
                  <a:rPr lang="en-US" b="1" dirty="0" err="1"/>
                  <a:t>nekoliko</a:t>
                </a:r>
                <a:r>
                  <a:rPr lang="en-US" b="1" dirty="0"/>
                  <a:t> puta </a:t>
                </a:r>
                <a:r>
                  <a:rPr lang="en-US" b="1" dirty="0" err="1" smtClean="0"/>
                  <a:t>dnevno</a:t>
                </a:r>
                <a:endParaRPr lang="hr-HR" b="1" dirty="0" smtClean="0"/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dirty="0" err="1"/>
                  <a:t>I</a:t>
                </a:r>
                <a:r>
                  <a:rPr lang="en-US" dirty="0" err="1" smtClean="0"/>
                  <a:t>zražena</a:t>
                </a:r>
                <a:r>
                  <a:rPr lang="en-US" dirty="0" smtClean="0"/>
                  <a:t> </a:t>
                </a:r>
                <a:r>
                  <a:rPr lang="en-US" dirty="0" err="1"/>
                  <a:t>deterioracija</a:t>
                </a:r>
                <a:r>
                  <a:rPr lang="en-US" dirty="0"/>
                  <a:t> u </a:t>
                </a:r>
                <a:r>
                  <a:rPr lang="en-US" dirty="0" err="1" smtClean="0"/>
                  <a:t>ponašanju</a:t>
                </a:r>
                <a:r>
                  <a:rPr lang="hr-HR" dirty="0" smtClean="0"/>
                  <a:t>: </a:t>
                </a:r>
                <a:r>
                  <a:rPr lang="en-US" dirty="0" err="1" smtClean="0"/>
                  <a:t>iritabilnost</a:t>
                </a:r>
                <a:r>
                  <a:rPr lang="en-US" dirty="0" smtClean="0"/>
                  <a:t> </a:t>
                </a:r>
                <a:r>
                  <a:rPr lang="hr-HR" dirty="0" smtClean="0"/>
                  <a:t>s progresijom </a:t>
                </a:r>
                <a:r>
                  <a:rPr lang="en-US" dirty="0" smtClean="0"/>
                  <a:t>u </a:t>
                </a:r>
                <a:r>
                  <a:rPr lang="en-US" dirty="0" err="1" smtClean="0"/>
                  <a:t>afektivne</a:t>
                </a:r>
                <a:r>
                  <a:rPr lang="hr-HR" dirty="0" smtClean="0"/>
                  <a:t> </a:t>
                </a:r>
                <a:r>
                  <a:rPr lang="en-US" dirty="0" err="1" smtClean="0"/>
                  <a:t>oluje</a:t>
                </a:r>
                <a:r>
                  <a:rPr lang="en-US" dirty="0" smtClean="0"/>
                  <a:t> </a:t>
                </a:r>
                <a:r>
                  <a:rPr lang="en-US" dirty="0"/>
                  <a:t>s </a:t>
                </a:r>
                <a:r>
                  <a:rPr lang="en-US" dirty="0" err="1"/>
                  <a:t>fizičkom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err="1"/>
                  <a:t>verbalnom</a:t>
                </a:r>
                <a:r>
                  <a:rPr lang="en-US" dirty="0"/>
                  <a:t> </a:t>
                </a:r>
                <a:r>
                  <a:rPr lang="en-US" dirty="0" err="1"/>
                  <a:t>agresivnošću</a:t>
                </a:r>
                <a:r>
                  <a:rPr lang="en-US" dirty="0"/>
                  <a:t>, </a:t>
                </a:r>
                <a:r>
                  <a:rPr lang="en-US" dirty="0" err="1"/>
                  <a:t>uz</a:t>
                </a:r>
                <a:r>
                  <a:rPr lang="en-US" dirty="0"/>
                  <a:t> </a:t>
                </a:r>
                <a:r>
                  <a:rPr lang="en-US" dirty="0" err="1"/>
                  <a:t>česte</a:t>
                </a:r>
                <a:r>
                  <a:rPr lang="en-US" dirty="0"/>
                  <a:t> </a:t>
                </a:r>
                <a:r>
                  <a:rPr lang="en-US" dirty="0" err="1" smtClean="0"/>
                  <a:t>poremećaje</a:t>
                </a:r>
                <a:r>
                  <a:rPr lang="hr-HR" dirty="0" smtClean="0"/>
                  <a:t> </a:t>
                </a:r>
                <a:r>
                  <a:rPr lang="en-US" dirty="0" err="1" smtClean="0"/>
                  <a:t>spavanja</a:t>
                </a:r>
                <a:r>
                  <a:rPr lang="en-US" dirty="0"/>
                  <a:t>, </a:t>
                </a:r>
                <a:r>
                  <a:rPr lang="en-US" dirty="0" err="1"/>
                  <a:t>impulzivnost</a:t>
                </a:r>
                <a:r>
                  <a:rPr lang="en-US" dirty="0"/>
                  <a:t>, </a:t>
                </a:r>
                <a:r>
                  <a:rPr lang="en-US" dirty="0" err="1"/>
                  <a:t>distraktibilnost</a:t>
                </a:r>
                <a:r>
                  <a:rPr lang="en-US" dirty="0"/>
                  <a:t>, </a:t>
                </a:r>
                <a:r>
                  <a:rPr lang="en-US" dirty="0" err="1"/>
                  <a:t>hiperseksualiziranost</a:t>
                </a:r>
                <a:r>
                  <a:rPr lang="en-US" dirty="0"/>
                  <a:t>, </a:t>
                </a:r>
                <a:r>
                  <a:rPr lang="en-US" dirty="0" err="1"/>
                  <a:t>loš</a:t>
                </a:r>
                <a:r>
                  <a:rPr lang="en-US" dirty="0"/>
                  <a:t> </a:t>
                </a:r>
                <a:r>
                  <a:rPr lang="en-US" dirty="0" err="1" smtClean="0"/>
                  <a:t>školski</a:t>
                </a:r>
                <a:r>
                  <a:rPr lang="en-US" dirty="0" smtClean="0"/>
                  <a:t> </a:t>
                </a:r>
                <a:r>
                  <a:rPr lang="en-US" dirty="0" err="1"/>
                  <a:t>uspjeh</a:t>
                </a:r>
                <a:r>
                  <a:rPr lang="en-US" dirty="0"/>
                  <a:t>, </a:t>
                </a:r>
                <a:r>
                  <a:rPr lang="en-US" dirty="0" err="1"/>
                  <a:t>zlouporabu</a:t>
                </a:r>
                <a:r>
                  <a:rPr lang="en-US" dirty="0"/>
                  <a:t> </a:t>
                </a:r>
                <a:r>
                  <a:rPr lang="en-US" dirty="0" err="1"/>
                  <a:t>sredstava</a:t>
                </a:r>
                <a:r>
                  <a:rPr lang="en-US" dirty="0"/>
                  <a:t> </a:t>
                </a:r>
                <a:r>
                  <a:rPr lang="en-US" dirty="0" err="1" smtClean="0"/>
                  <a:t>ovisnosti</a:t>
                </a:r>
                <a:r>
                  <a:rPr lang="hr-HR" dirty="0" smtClean="0"/>
                  <a:t>, …</a:t>
                </a: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dirty="0" err="1"/>
                  <a:t>V</a:t>
                </a:r>
                <a:r>
                  <a:rPr lang="en-US" dirty="0" err="1" smtClean="0"/>
                  <a:t>isok</a:t>
                </a:r>
                <a:r>
                  <a:rPr lang="en-US" dirty="0" smtClean="0"/>
                  <a:t> </a:t>
                </a:r>
                <a:r>
                  <a:rPr lang="en-US" dirty="0" err="1"/>
                  <a:t>rizik</a:t>
                </a:r>
                <a:r>
                  <a:rPr lang="en-US" dirty="0"/>
                  <a:t> </a:t>
                </a:r>
                <a:r>
                  <a:rPr lang="en-US" dirty="0" err="1"/>
                  <a:t>suicidalnosti</a:t>
                </a:r>
                <a:r>
                  <a:rPr lang="en-US" dirty="0"/>
                  <a:t> (1/3 </a:t>
                </a:r>
                <a:r>
                  <a:rPr lang="en-US" dirty="0" err="1"/>
                  <a:t>pokuša</a:t>
                </a:r>
                <a:r>
                  <a:rPr lang="en-US" dirty="0"/>
                  <a:t> </a:t>
                </a:r>
                <a:r>
                  <a:rPr lang="en-US" dirty="0" err="1"/>
                  <a:t>suicid</a:t>
                </a:r>
                <a:r>
                  <a:rPr lang="en-US" dirty="0"/>
                  <a:t>)</a:t>
                </a: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hr-HR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33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2311"/>
            <a:ext cx="12192000" cy="6870311"/>
            <a:chOff x="0" y="-12311"/>
            <a:chExt cx="12192000" cy="6870311"/>
          </a:xfrm>
        </p:grpSpPr>
        <p:pic>
          <p:nvPicPr>
            <p:cNvPr id="17" name="Picture 16" descr="19830328_xl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5400000" flipH="1">
              <a:off x="5972510" y="638510"/>
              <a:ext cx="5949280" cy="6489700"/>
            </a:xfrm>
            <a:prstGeom prst="rect">
              <a:avLst/>
            </a:prstGeom>
          </p:spPr>
        </p:pic>
        <p:grpSp>
          <p:nvGrpSpPr>
            <p:cNvPr id="4" name="Gruppe 83"/>
            <p:cNvGrpSpPr>
              <a:grpSpLocks/>
            </p:cNvGrpSpPr>
            <p:nvPr/>
          </p:nvGrpSpPr>
          <p:grpSpPr bwMode="auto">
            <a:xfrm rot="838657">
              <a:off x="7877791" y="2235005"/>
              <a:ext cx="4171790" cy="3883071"/>
              <a:chOff x="819574" y="1558714"/>
              <a:chExt cx="3535680" cy="2881207"/>
            </a:xfrm>
          </p:grpSpPr>
          <p:sp>
            <p:nvSpPr>
              <p:cNvPr id="21" name="Kombinationstegning 58"/>
              <p:cNvSpPr/>
              <p:nvPr/>
            </p:nvSpPr>
            <p:spPr>
              <a:xfrm>
                <a:off x="3425257" y="3890376"/>
                <a:ext cx="929997" cy="549545"/>
              </a:xfrm>
              <a:custGeom>
                <a:avLst/>
                <a:gdLst>
                  <a:gd name="connsiteX0" fmla="*/ 203200 w 745066"/>
                  <a:gd name="connsiteY0" fmla="*/ 440267 h 440267"/>
                  <a:gd name="connsiteX1" fmla="*/ 745066 w 745066"/>
                  <a:gd name="connsiteY1" fmla="*/ 0 h 440267"/>
                  <a:gd name="connsiteX2" fmla="*/ 8466 w 745066"/>
                  <a:gd name="connsiteY2" fmla="*/ 0 h 440267"/>
                  <a:gd name="connsiteX3" fmla="*/ 0 w 745066"/>
                  <a:gd name="connsiteY3" fmla="*/ 431800 h 440267"/>
                  <a:gd name="connsiteX4" fmla="*/ 203200 w 745066"/>
                  <a:gd name="connsiteY4" fmla="*/ 440267 h 44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066" h="440267">
                    <a:moveTo>
                      <a:pt x="203200" y="440267"/>
                    </a:moveTo>
                    <a:lnTo>
                      <a:pt x="745066" y="0"/>
                    </a:lnTo>
                    <a:lnTo>
                      <a:pt x="8466" y="0"/>
                    </a:lnTo>
                    <a:lnTo>
                      <a:pt x="0" y="431800"/>
                    </a:lnTo>
                    <a:lnTo>
                      <a:pt x="203200" y="440267"/>
                    </a:lnTo>
                    <a:close/>
                  </a:path>
                </a:pathLst>
              </a:custGeom>
              <a:gradFill flip="none" rotWithShape="1">
                <a:gsLst>
                  <a:gs pos="24000">
                    <a:sysClr val="windowText" lastClr="000000">
                      <a:alpha val="23000"/>
                    </a:sysClr>
                  </a:gs>
                  <a:gs pos="69000">
                    <a:sysClr val="window" lastClr="FFFFFF">
                      <a:alpha val="0"/>
                    </a:sysClr>
                  </a:gs>
                </a:gsLst>
                <a:lin ang="189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-112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22" name="Rektangel 62"/>
              <p:cNvSpPr>
                <a:spLocks noChangeArrowheads="1"/>
              </p:cNvSpPr>
              <p:nvPr/>
            </p:nvSpPr>
            <p:spPr bwMode="auto">
              <a:xfrm>
                <a:off x="819574" y="1558714"/>
                <a:ext cx="2859648" cy="2860570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3F3F3"/>
                  </a:gs>
                </a:gsLst>
                <a:lin ang="16200000"/>
              </a:gradFill>
              <a:ln w="952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-112" charset="0"/>
                  <a:ea typeface="ＭＳ Ｐゴシック" pitchFamily="-112" charset="-128"/>
                  <a:cs typeface="+mn-cs"/>
                </a:endParaRPr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1418" y="908720"/>
              <a:ext cx="6999738" cy="5949280"/>
              <a:chOff x="0" y="908720"/>
              <a:chExt cx="4701935" cy="5949280"/>
            </a:xfrm>
          </p:grpSpPr>
          <p:pic>
            <p:nvPicPr>
              <p:cNvPr id="25" name="Picture 24" descr="19830328_x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 rot="5400000" flipH="1">
                <a:off x="-990364" y="1899084"/>
                <a:ext cx="5949280" cy="3968552"/>
              </a:xfrm>
              <a:prstGeom prst="rect">
                <a:avLst/>
              </a:prstGeom>
            </p:spPr>
          </p:pic>
          <p:pic>
            <p:nvPicPr>
              <p:cNvPr id="26" name="Picture 25" descr="19830328_xl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CECCCD"/>
                  </a:clrFrom>
                  <a:clrTo>
                    <a:srgbClr val="CECCC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 rot="16200000">
                <a:off x="1380947" y="3537012"/>
                <a:ext cx="5949280" cy="692696"/>
              </a:xfrm>
              <a:prstGeom prst="rect">
                <a:avLst/>
              </a:prstGeom>
            </p:spPr>
          </p:pic>
        </p:grpSp>
        <p:grpSp>
          <p:nvGrpSpPr>
            <p:cNvPr id="6" name="Group 32"/>
            <p:cNvGrpSpPr/>
            <p:nvPr/>
          </p:nvGrpSpPr>
          <p:grpSpPr>
            <a:xfrm>
              <a:off x="428978" y="1196752"/>
              <a:ext cx="6074366" cy="5328592"/>
              <a:chOff x="179512" y="2060848"/>
              <a:chExt cx="4248472" cy="532859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9512" y="2060848"/>
                <a:ext cx="4248472" cy="532859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33915" y="2175532"/>
                <a:ext cx="3977678" cy="5155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Etiologija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Biološki čimbenici</a:t>
                </a:r>
                <a:r>
                  <a:rPr lang="hr-H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hr-H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Genetsko nasljeđe, teorije navode kako geni čine osobu sklonijom da na stresne situacije reagira depresivnim simptomima</a:t>
                </a:r>
                <a:endParaRPr lang="hr-H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Istraživanja pokazuju da se depresija pojavljuje kod </a:t>
                </a:r>
                <a:r>
                  <a:rPr lang="hr-H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monozigota</a:t>
                </a: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 76% slučajeva, dok kod dvojajčanih u 19%</a:t>
                </a: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Ako su </a:t>
                </a:r>
                <a:r>
                  <a:rPr lang="hr-H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monozigoti</a:t>
                </a: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razdvojeni </a:t>
                </a:r>
                <a:r>
                  <a:rPr lang="hr-H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konkordantnost</a:t>
                </a: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pada na 67% - važnost utjecaja okoline u nastanku depresije</a:t>
                </a: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Longitudinalna studija na Novom Zelandu na uzorku od 1000 djece uspjela je pokazati povezanost vanjskog stresa u ranijoj dobi i kasnijeg razvoja depresije kod djece koja imaju jedan ili oba kratka </a:t>
                </a:r>
                <a:r>
                  <a:rPr lang="hr-H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alela</a:t>
                </a: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za gen uključen u funkciju </a:t>
                </a:r>
                <a:r>
                  <a:rPr lang="hr-H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neutransmisije</a:t>
                </a: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serotonina  - 5HT</a:t>
                </a:r>
                <a:endParaRPr lang="hr-HR" sz="14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Disregulacija</a:t>
                </a: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r-H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serotnoninskog</a:t>
                </a: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ili </a:t>
                </a:r>
                <a:r>
                  <a:rPr lang="hr-H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noradrenergičnog</a:t>
                </a: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sistema</a:t>
                </a: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Disfunkcija </a:t>
                </a:r>
                <a:r>
                  <a:rPr lang="hr-H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hipofizno</a:t>
                </a: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hr-H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hipotalamičko</a:t>
                </a: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-adrenalne osi</a:t>
                </a: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Spolni hormoni u pubertetu</a:t>
                </a:r>
                <a:endParaRPr lang="hr-HR" sz="16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6"/>
            <p:cNvGrpSpPr/>
            <p:nvPr/>
          </p:nvGrpSpPr>
          <p:grpSpPr>
            <a:xfrm>
              <a:off x="0" y="-12311"/>
              <a:ext cx="12192000" cy="881336"/>
              <a:chOff x="0" y="0"/>
              <a:chExt cx="9144000" cy="881336"/>
            </a:xfrm>
          </p:grpSpPr>
          <p:grpSp>
            <p:nvGrpSpPr>
              <p:cNvPr id="24" name="Group 5"/>
              <p:cNvGrpSpPr/>
              <p:nvPr/>
            </p:nvGrpSpPr>
            <p:grpSpPr>
              <a:xfrm>
                <a:off x="0" y="0"/>
                <a:ext cx="9144000" cy="864000"/>
                <a:chOff x="0" y="0"/>
                <a:chExt cx="9144000" cy="108012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0" y="0"/>
                  <a:ext cx="5652120" cy="1080120"/>
                </a:xfrm>
                <a:prstGeom prst="rect">
                  <a:avLst/>
                </a:prstGeom>
                <a:solidFill>
                  <a:srgbClr val="FF0066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istral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635896" y="0"/>
                  <a:ext cx="5508104" cy="1080120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6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istral" pitchFamily="66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8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3568" y="233264"/>
                <a:ext cx="8208912" cy="57600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Depresija kod djece i adolescenata</a:t>
                </a:r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" name="Picture 2" descr="Slikovni rezultat za depression in childhood and adolescenc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0899">
              <a:off x="8158732" y="2426600"/>
              <a:ext cx="2855456" cy="3150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61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12311"/>
            <a:ext cx="12192000" cy="6870311"/>
            <a:chOff x="0" y="-12311"/>
            <a:chExt cx="12192000" cy="6870311"/>
          </a:xfrm>
        </p:grpSpPr>
        <p:pic>
          <p:nvPicPr>
            <p:cNvPr id="17" name="Picture 16" descr="19830328_xl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5400000" flipH="1">
              <a:off x="5972510" y="638510"/>
              <a:ext cx="5949280" cy="6489700"/>
            </a:xfrm>
            <a:prstGeom prst="rect">
              <a:avLst/>
            </a:prstGeom>
          </p:spPr>
        </p:pic>
        <p:grpSp>
          <p:nvGrpSpPr>
            <p:cNvPr id="4" name="Gruppe 83"/>
            <p:cNvGrpSpPr>
              <a:grpSpLocks/>
            </p:cNvGrpSpPr>
            <p:nvPr/>
          </p:nvGrpSpPr>
          <p:grpSpPr bwMode="auto">
            <a:xfrm rot="838657">
              <a:off x="7877791" y="2235005"/>
              <a:ext cx="4171790" cy="3883071"/>
              <a:chOff x="819574" y="1558714"/>
              <a:chExt cx="3535680" cy="2881207"/>
            </a:xfrm>
          </p:grpSpPr>
          <p:sp>
            <p:nvSpPr>
              <p:cNvPr id="21" name="Kombinationstegning 58"/>
              <p:cNvSpPr/>
              <p:nvPr/>
            </p:nvSpPr>
            <p:spPr>
              <a:xfrm>
                <a:off x="3425257" y="3890376"/>
                <a:ext cx="929997" cy="549545"/>
              </a:xfrm>
              <a:custGeom>
                <a:avLst/>
                <a:gdLst>
                  <a:gd name="connsiteX0" fmla="*/ 203200 w 745066"/>
                  <a:gd name="connsiteY0" fmla="*/ 440267 h 440267"/>
                  <a:gd name="connsiteX1" fmla="*/ 745066 w 745066"/>
                  <a:gd name="connsiteY1" fmla="*/ 0 h 440267"/>
                  <a:gd name="connsiteX2" fmla="*/ 8466 w 745066"/>
                  <a:gd name="connsiteY2" fmla="*/ 0 h 440267"/>
                  <a:gd name="connsiteX3" fmla="*/ 0 w 745066"/>
                  <a:gd name="connsiteY3" fmla="*/ 431800 h 440267"/>
                  <a:gd name="connsiteX4" fmla="*/ 203200 w 745066"/>
                  <a:gd name="connsiteY4" fmla="*/ 440267 h 44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066" h="440267">
                    <a:moveTo>
                      <a:pt x="203200" y="440267"/>
                    </a:moveTo>
                    <a:lnTo>
                      <a:pt x="745066" y="0"/>
                    </a:lnTo>
                    <a:lnTo>
                      <a:pt x="8466" y="0"/>
                    </a:lnTo>
                    <a:lnTo>
                      <a:pt x="0" y="431800"/>
                    </a:lnTo>
                    <a:lnTo>
                      <a:pt x="203200" y="440267"/>
                    </a:lnTo>
                    <a:close/>
                  </a:path>
                </a:pathLst>
              </a:custGeom>
              <a:gradFill flip="none" rotWithShape="1">
                <a:gsLst>
                  <a:gs pos="24000">
                    <a:sysClr val="windowText" lastClr="000000">
                      <a:alpha val="23000"/>
                    </a:sysClr>
                  </a:gs>
                  <a:gs pos="69000">
                    <a:sysClr val="window" lastClr="FFFFFF">
                      <a:alpha val="0"/>
                    </a:sysClr>
                  </a:gs>
                </a:gsLst>
                <a:lin ang="189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-112" charset="0"/>
                  <a:ea typeface="ＭＳ Ｐゴシック" pitchFamily="-112" charset="-128"/>
                  <a:cs typeface="+mn-cs"/>
                </a:endParaRPr>
              </a:p>
            </p:txBody>
          </p:sp>
          <p:sp>
            <p:nvSpPr>
              <p:cNvPr id="22" name="Rektangel 62"/>
              <p:cNvSpPr>
                <a:spLocks noChangeArrowheads="1"/>
              </p:cNvSpPr>
              <p:nvPr/>
            </p:nvSpPr>
            <p:spPr bwMode="auto">
              <a:xfrm>
                <a:off x="819574" y="1558714"/>
                <a:ext cx="2859648" cy="2860570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3F3F3"/>
                  </a:gs>
                </a:gsLst>
                <a:lin ang="16200000"/>
              </a:gradFill>
              <a:ln w="952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itchFamily="-112" charset="0"/>
                  <a:ea typeface="ＭＳ Ｐゴシック" pitchFamily="-112" charset="-128"/>
                  <a:cs typeface="+mn-cs"/>
                </a:endParaRPr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1418" y="908720"/>
              <a:ext cx="7037838" cy="5949280"/>
              <a:chOff x="0" y="908720"/>
              <a:chExt cx="4727528" cy="5949280"/>
            </a:xfrm>
          </p:grpSpPr>
          <p:pic>
            <p:nvPicPr>
              <p:cNvPr id="25" name="Picture 24" descr="19830328_x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 rot="5400000" flipH="1">
                <a:off x="-990364" y="1899084"/>
                <a:ext cx="5949280" cy="3968552"/>
              </a:xfrm>
              <a:prstGeom prst="rect">
                <a:avLst/>
              </a:prstGeom>
            </p:spPr>
          </p:pic>
          <p:pic>
            <p:nvPicPr>
              <p:cNvPr id="26" name="Picture 25" descr="19830328_xl.jpg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CECCCD"/>
                  </a:clrFrom>
                  <a:clrTo>
                    <a:srgbClr val="CECCC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 rot="16200000">
                <a:off x="1406540" y="3537012"/>
                <a:ext cx="5949280" cy="692696"/>
              </a:xfrm>
              <a:prstGeom prst="rect">
                <a:avLst/>
              </a:prstGeom>
            </p:spPr>
          </p:pic>
        </p:grpSp>
        <p:grpSp>
          <p:nvGrpSpPr>
            <p:cNvPr id="6" name="Group 32"/>
            <p:cNvGrpSpPr/>
            <p:nvPr/>
          </p:nvGrpSpPr>
          <p:grpSpPr>
            <a:xfrm>
              <a:off x="428978" y="1196752"/>
              <a:ext cx="6074366" cy="5328592"/>
              <a:chOff x="179512" y="2060848"/>
              <a:chExt cx="4248472" cy="532859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9512" y="2060848"/>
                <a:ext cx="4248472" cy="532859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33915" y="2340632"/>
                <a:ext cx="397767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Etiologija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Ličnost:</a:t>
                </a:r>
                <a:endParaRPr lang="hr-H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Negativni kognitivni stil</a:t>
                </a: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Iskrivljeno viđenje sebe, svijeta i budućnosti</a:t>
                </a:r>
                <a:endParaRPr lang="hr-H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hr-HR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hr-HR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Čimbenici okoline:</a:t>
                </a:r>
                <a:endParaRPr lang="hr-H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sz="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Stresni životni događaji (npr. razvod roditelja)</a:t>
                </a: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Povećani školski i socijalni zahtjevi</a:t>
                </a: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Disfunkcionalna</a:t>
                </a:r>
                <a:r>
                  <a:rPr lang="hr-H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obitelj (izloženost konfliktima, nasilje, ovisnosti, bolesti u obitelji)</a:t>
                </a:r>
              </a:p>
              <a:p>
                <a:pPr marL="28800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hr-HR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Zanemarivanje i zlostavljanje</a:t>
                </a:r>
                <a:endParaRPr lang="hr-HR" sz="16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6"/>
            <p:cNvGrpSpPr/>
            <p:nvPr/>
          </p:nvGrpSpPr>
          <p:grpSpPr>
            <a:xfrm>
              <a:off x="0" y="-12311"/>
              <a:ext cx="12192000" cy="881336"/>
              <a:chOff x="0" y="0"/>
              <a:chExt cx="9144000" cy="881336"/>
            </a:xfrm>
          </p:grpSpPr>
          <p:grpSp>
            <p:nvGrpSpPr>
              <p:cNvPr id="24" name="Group 5"/>
              <p:cNvGrpSpPr/>
              <p:nvPr/>
            </p:nvGrpSpPr>
            <p:grpSpPr>
              <a:xfrm>
                <a:off x="0" y="0"/>
                <a:ext cx="9144000" cy="864000"/>
                <a:chOff x="0" y="0"/>
                <a:chExt cx="9144000" cy="108012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0" y="0"/>
                  <a:ext cx="5652120" cy="1080120"/>
                </a:xfrm>
                <a:prstGeom prst="rect">
                  <a:avLst/>
                </a:prstGeom>
                <a:solidFill>
                  <a:srgbClr val="FF0066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istral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3635896" y="0"/>
                  <a:ext cx="5508104" cy="1080120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6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istral" pitchFamily="66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8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83568" y="233264"/>
                <a:ext cx="8208912" cy="57600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Depresija kod djece i adolescenata</a:t>
                </a:r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074" name="Picture 2" descr="Slikovni rezultat za depression in childhood and adolescen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2414">
              <a:off x="8170504" y="2472739"/>
              <a:ext cx="3058147" cy="2258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5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2580" y="1188918"/>
            <a:ext cx="12169420" cy="648072"/>
          </a:xfrm>
          <a:custGeom>
            <a:avLst/>
            <a:gdLst>
              <a:gd name="connsiteX0" fmla="*/ 0 w 9214339"/>
              <a:gd name="connsiteY0" fmla="*/ 0 h 752621"/>
              <a:gd name="connsiteX1" fmla="*/ 633046 w 9214339"/>
              <a:gd name="connsiteY1" fmla="*/ 379827 h 752621"/>
              <a:gd name="connsiteX2" fmla="*/ 1800665 w 9214339"/>
              <a:gd name="connsiteY2" fmla="*/ 647114 h 752621"/>
              <a:gd name="connsiteX3" fmla="*/ 3896751 w 9214339"/>
              <a:gd name="connsiteY3" fmla="*/ 745587 h 752621"/>
              <a:gd name="connsiteX4" fmla="*/ 5627077 w 9214339"/>
              <a:gd name="connsiteY4" fmla="*/ 689317 h 752621"/>
              <a:gd name="connsiteX5" fmla="*/ 7216726 w 9214339"/>
              <a:gd name="connsiteY5" fmla="*/ 590843 h 752621"/>
              <a:gd name="connsiteX6" fmla="*/ 8314006 w 9214339"/>
              <a:gd name="connsiteY6" fmla="*/ 393895 h 752621"/>
              <a:gd name="connsiteX7" fmla="*/ 9073662 w 9214339"/>
              <a:gd name="connsiteY7" fmla="*/ 168812 h 752621"/>
              <a:gd name="connsiteX8" fmla="*/ 9158068 w 9214339"/>
              <a:gd name="connsiteY8" fmla="*/ 84406 h 75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4339" h="752621">
                <a:moveTo>
                  <a:pt x="0" y="0"/>
                </a:moveTo>
                <a:cubicBezTo>
                  <a:pt x="166467" y="135987"/>
                  <a:pt x="332935" y="271975"/>
                  <a:pt x="633046" y="379827"/>
                </a:cubicBezTo>
                <a:cubicBezTo>
                  <a:pt x="933157" y="487679"/>
                  <a:pt x="1256714" y="586154"/>
                  <a:pt x="1800665" y="647114"/>
                </a:cubicBezTo>
                <a:cubicBezTo>
                  <a:pt x="2344616" y="708074"/>
                  <a:pt x="3259016" y="738553"/>
                  <a:pt x="3896751" y="745587"/>
                </a:cubicBezTo>
                <a:cubicBezTo>
                  <a:pt x="4534486" y="752621"/>
                  <a:pt x="5073748" y="715108"/>
                  <a:pt x="5627077" y="689317"/>
                </a:cubicBezTo>
                <a:cubicBezTo>
                  <a:pt x="6180406" y="663526"/>
                  <a:pt x="6768904" y="640080"/>
                  <a:pt x="7216726" y="590843"/>
                </a:cubicBezTo>
                <a:cubicBezTo>
                  <a:pt x="7664548" y="541606"/>
                  <a:pt x="8004517" y="464233"/>
                  <a:pt x="8314006" y="393895"/>
                </a:cubicBezTo>
                <a:cubicBezTo>
                  <a:pt x="8623495" y="323557"/>
                  <a:pt x="8932985" y="220393"/>
                  <a:pt x="9073662" y="168812"/>
                </a:cubicBezTo>
                <a:cubicBezTo>
                  <a:pt x="9214339" y="117231"/>
                  <a:pt x="9186203" y="100818"/>
                  <a:pt x="9158068" y="84406"/>
                </a:cubicBezTo>
              </a:path>
            </a:pathLst>
          </a:custGeom>
          <a:ln w="76200" cap="rnd">
            <a:solidFill>
              <a:srgbClr val="876739"/>
            </a:solidFill>
            <a:miter lim="800000"/>
          </a:ln>
          <a:scene3d>
            <a:camera prst="orthographicFront"/>
            <a:lightRig rig="threePt" dir="t"/>
          </a:scene3d>
          <a:sp3d extrusionH="76200" contourW="12700" prstMaterial="plastic">
            <a:bevelT/>
            <a:bevelB/>
            <a:extrusionClr>
              <a:srgbClr val="75B000"/>
            </a:extrusionClr>
            <a:contourClr>
              <a:srgbClr val="75B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54"/>
          <p:cNvGrpSpPr/>
          <p:nvPr/>
        </p:nvGrpSpPr>
        <p:grpSpPr>
          <a:xfrm>
            <a:off x="5177171" y="1159367"/>
            <a:ext cx="1932286" cy="2704103"/>
            <a:chOff x="4326940" y="2080741"/>
            <a:chExt cx="2206644" cy="2952328"/>
          </a:xfrm>
        </p:grpSpPr>
        <p:grpSp>
          <p:nvGrpSpPr>
            <p:cNvPr id="11" name="Group 54"/>
            <p:cNvGrpSpPr/>
            <p:nvPr/>
          </p:nvGrpSpPr>
          <p:grpSpPr>
            <a:xfrm>
              <a:off x="4326940" y="2080741"/>
              <a:ext cx="2206644" cy="2952328"/>
              <a:chOff x="4326940" y="1556792"/>
              <a:chExt cx="2206644" cy="2952328"/>
            </a:xfrm>
          </p:grpSpPr>
          <p:grpSp>
            <p:nvGrpSpPr>
              <p:cNvPr id="12" name="Group 46"/>
              <p:cNvGrpSpPr/>
              <p:nvPr/>
            </p:nvGrpSpPr>
            <p:grpSpPr>
              <a:xfrm>
                <a:off x="4326940" y="2479804"/>
                <a:ext cx="2206644" cy="2029316"/>
                <a:chOff x="4326940" y="2479804"/>
                <a:chExt cx="2206644" cy="2029316"/>
              </a:xfrm>
            </p:grpSpPr>
            <p:sp>
              <p:nvSpPr>
                <p:cNvPr id="34" name="Rektangel 36"/>
                <p:cNvSpPr>
                  <a:spLocks noChangeArrowheads="1"/>
                </p:cNvSpPr>
                <p:nvPr/>
              </p:nvSpPr>
              <p:spPr bwMode="auto">
                <a:xfrm rot="1338434">
                  <a:off x="4639941" y="2479804"/>
                  <a:ext cx="1893643" cy="2029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E6E6E6"/>
                    </a:gs>
                    <a:gs pos="100000">
                      <a:srgbClr val="F3F3F3"/>
                    </a:gs>
                  </a:gsLst>
                  <a:lin ang="16200000"/>
                </a:gradFill>
                <a:ln w="952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 rot="1380000">
                  <a:off x="4326940" y="4037289"/>
                  <a:ext cx="1937409" cy="33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1400" b="1" dirty="0" smtClean="0">
                      <a:solidFill>
                        <a:prstClr val="black"/>
                      </a:solidFill>
                      <a:latin typeface="Calibri"/>
                    </a:rPr>
                    <a:t>Ovisnost o internetu</a:t>
                  </a:r>
                  <a:endParaRPr lang="en-IN" sz="14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7" name="Group 38"/>
              <p:cNvGrpSpPr/>
              <p:nvPr/>
            </p:nvGrpSpPr>
            <p:grpSpPr>
              <a:xfrm>
                <a:off x="4932040" y="1556792"/>
                <a:ext cx="360040" cy="720080"/>
                <a:chOff x="2195736" y="5085184"/>
                <a:chExt cx="360040" cy="864096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195736" y="5085184"/>
                  <a:ext cx="360040" cy="576064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195736" y="5589240"/>
                  <a:ext cx="360040" cy="14401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195736" y="5733256"/>
                  <a:ext cx="360040" cy="216024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pic>
          <p:nvPicPr>
            <p:cNvPr id="51" name="Picture 50" descr="12501508_xxl (1)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254561">
              <a:off x="4835371" y="3100570"/>
              <a:ext cx="1659288" cy="1471646"/>
            </a:xfrm>
            <a:prstGeom prst="rect">
              <a:avLst/>
            </a:prstGeom>
          </p:spPr>
        </p:pic>
      </p:grpSp>
      <p:grpSp>
        <p:nvGrpSpPr>
          <p:cNvPr id="19" name="Group 55"/>
          <p:cNvGrpSpPr/>
          <p:nvPr/>
        </p:nvGrpSpPr>
        <p:grpSpPr>
          <a:xfrm>
            <a:off x="7464653" y="1067408"/>
            <a:ext cx="2007489" cy="2704102"/>
            <a:chOff x="6426601" y="2080741"/>
            <a:chExt cx="2292524" cy="2952328"/>
          </a:xfrm>
        </p:grpSpPr>
        <p:grpSp>
          <p:nvGrpSpPr>
            <p:cNvPr id="20" name="Group 55"/>
            <p:cNvGrpSpPr/>
            <p:nvPr/>
          </p:nvGrpSpPr>
          <p:grpSpPr>
            <a:xfrm>
              <a:off x="6426601" y="2080741"/>
              <a:ext cx="2292524" cy="2952328"/>
              <a:chOff x="6426601" y="1556792"/>
              <a:chExt cx="2292524" cy="2952328"/>
            </a:xfrm>
          </p:grpSpPr>
          <p:grpSp>
            <p:nvGrpSpPr>
              <p:cNvPr id="21" name="Group 47"/>
              <p:cNvGrpSpPr/>
              <p:nvPr/>
            </p:nvGrpSpPr>
            <p:grpSpPr>
              <a:xfrm>
                <a:off x="6426601" y="2479804"/>
                <a:ext cx="2292524" cy="2029316"/>
                <a:chOff x="6426601" y="2479804"/>
                <a:chExt cx="2292524" cy="2029316"/>
              </a:xfrm>
            </p:grpSpPr>
            <p:sp>
              <p:nvSpPr>
                <p:cNvPr id="43" name="Rektangel 36"/>
                <p:cNvSpPr>
                  <a:spLocks noChangeArrowheads="1"/>
                </p:cNvSpPr>
                <p:nvPr/>
              </p:nvSpPr>
              <p:spPr bwMode="auto">
                <a:xfrm rot="1338434">
                  <a:off x="6825482" y="2479804"/>
                  <a:ext cx="1893643" cy="2029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E6E6E6"/>
                    </a:gs>
                    <a:gs pos="100000">
                      <a:srgbClr val="F3F3F3"/>
                    </a:gs>
                  </a:gsLst>
                  <a:lin ang="16200000"/>
                </a:gradFill>
                <a:ln w="952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 rot="1380000">
                  <a:off x="6426601" y="4008991"/>
                  <a:ext cx="2099153" cy="369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1600" b="1" dirty="0" smtClean="0">
                      <a:solidFill>
                        <a:prstClr val="black"/>
                      </a:solidFill>
                      <a:latin typeface="Calibri"/>
                    </a:rPr>
                    <a:t>Rizična ponašanja</a:t>
                  </a:r>
                  <a:endParaRPr lang="en-IN" sz="16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26" name="Group 38"/>
              <p:cNvGrpSpPr/>
              <p:nvPr/>
            </p:nvGrpSpPr>
            <p:grpSpPr>
              <a:xfrm>
                <a:off x="7164288" y="1556792"/>
                <a:ext cx="360040" cy="720080"/>
                <a:chOff x="2195736" y="5085184"/>
                <a:chExt cx="360040" cy="864096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195736" y="5085184"/>
                  <a:ext cx="360040" cy="576064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195736" y="5589240"/>
                  <a:ext cx="360040" cy="14401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195736" y="5733256"/>
                  <a:ext cx="360040" cy="216024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pic>
          <p:nvPicPr>
            <p:cNvPr id="53" name="Picture 52" descr="trust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rot="1264034">
              <a:off x="6982313" y="3117817"/>
              <a:ext cx="1733030" cy="1394358"/>
            </a:xfrm>
            <a:prstGeom prst="rect">
              <a:avLst/>
            </a:prstGeom>
          </p:spPr>
        </p:pic>
      </p:grpSp>
      <p:grpSp>
        <p:nvGrpSpPr>
          <p:cNvPr id="50" name="Group 6"/>
          <p:cNvGrpSpPr/>
          <p:nvPr/>
        </p:nvGrpSpPr>
        <p:grpSpPr>
          <a:xfrm>
            <a:off x="0" y="0"/>
            <a:ext cx="12192000" cy="881336"/>
            <a:chOff x="0" y="0"/>
            <a:chExt cx="9144000" cy="881336"/>
          </a:xfrm>
        </p:grpSpPr>
        <p:grpSp>
          <p:nvGrpSpPr>
            <p:cNvPr id="52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 smtClean="0">
                  <a:solidFill>
                    <a:prstClr val="black"/>
                  </a:solidFill>
                </a:rPr>
                <a:t>Posljedice depresije </a:t>
              </a:r>
              <a:r>
                <a:rPr lang="hr-HR" sz="3200" dirty="0">
                  <a:solidFill>
                    <a:prstClr val="black"/>
                  </a:solidFill>
                </a:rPr>
                <a:t>kod djece i adolescenata </a:t>
              </a:r>
              <a:endParaRPr lang="en-IN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24904" y="4024773"/>
            <a:ext cx="11515178" cy="2800767"/>
          </a:xfrm>
          <a:prstGeom prst="rect">
            <a:avLst/>
          </a:prstGeom>
          <a:solidFill>
            <a:schemeClr val="bg1">
              <a:lumMod val="8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b="1" dirty="0" err="1"/>
              <a:t>Problemi</a:t>
            </a:r>
            <a:r>
              <a:rPr lang="en-US" sz="1600" b="1" dirty="0"/>
              <a:t> u </a:t>
            </a:r>
            <a:r>
              <a:rPr lang="en-US" sz="1600" b="1" dirty="0" err="1"/>
              <a:t>školi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 err="1"/>
              <a:t>umor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nedostatak</a:t>
            </a:r>
            <a:r>
              <a:rPr lang="en-US" sz="1600" dirty="0"/>
              <a:t> </a:t>
            </a:r>
            <a:r>
              <a:rPr lang="en-US" sz="1600" dirty="0" err="1"/>
              <a:t>energije</a:t>
            </a:r>
            <a:r>
              <a:rPr lang="en-US" sz="1600" dirty="0"/>
              <a:t>, </a:t>
            </a:r>
            <a:r>
              <a:rPr lang="en-US" sz="1600" dirty="0" err="1"/>
              <a:t>teškoće</a:t>
            </a:r>
            <a:r>
              <a:rPr lang="en-US" sz="1600" dirty="0"/>
              <a:t> </a:t>
            </a:r>
            <a:r>
              <a:rPr lang="en-US" sz="1600" dirty="0" err="1" smtClean="0"/>
              <a:t>koncentracije</a:t>
            </a:r>
            <a:r>
              <a:rPr lang="hr-HR" sz="1600" dirty="0"/>
              <a:t> </a:t>
            </a:r>
            <a:r>
              <a:rPr lang="hr-HR" sz="1600" dirty="0" smtClean="0"/>
              <a:t>-&gt;</a:t>
            </a:r>
            <a:r>
              <a:rPr lang="en-US" sz="1600" dirty="0" smtClean="0"/>
              <a:t> </a:t>
            </a:r>
            <a:r>
              <a:rPr lang="hr-HR" sz="1600" dirty="0" smtClean="0"/>
              <a:t>izostanci iz </a:t>
            </a:r>
            <a:r>
              <a:rPr lang="en-US" sz="1600" dirty="0" err="1" smtClean="0"/>
              <a:t>škol</a:t>
            </a:r>
            <a:r>
              <a:rPr lang="hr-HR" sz="1600" dirty="0" smtClean="0"/>
              <a:t>e</a:t>
            </a:r>
            <a:r>
              <a:rPr lang="en-US" sz="1600" dirty="0" smtClean="0"/>
              <a:t>, </a:t>
            </a:r>
            <a:r>
              <a:rPr lang="en-US" sz="1600" dirty="0" err="1" smtClean="0"/>
              <a:t>lošij</a:t>
            </a:r>
            <a:r>
              <a:rPr lang="hr-HR" sz="16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školsk</a:t>
            </a:r>
            <a:r>
              <a:rPr lang="hr-HR" sz="16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uspjeh</a:t>
            </a:r>
            <a:r>
              <a:rPr lang="en-US" sz="1600" dirty="0" smtClean="0"/>
              <a:t>, </a:t>
            </a:r>
            <a:r>
              <a:rPr lang="en-US" sz="1600" dirty="0" err="1"/>
              <a:t>napetosti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razočaranja</a:t>
            </a:r>
            <a:r>
              <a:rPr lang="en-US" sz="1600" dirty="0"/>
              <a:t> </a:t>
            </a:r>
            <a:r>
              <a:rPr lang="en-US" sz="1600" dirty="0" err="1"/>
              <a:t>kod</a:t>
            </a:r>
            <a:r>
              <a:rPr lang="en-US" sz="1600" dirty="0"/>
              <a:t> </a:t>
            </a:r>
            <a:r>
              <a:rPr lang="en-US" sz="1600" dirty="0" err="1"/>
              <a:t>ranije</a:t>
            </a:r>
            <a:r>
              <a:rPr lang="en-US" sz="1600" dirty="0"/>
              <a:t> </a:t>
            </a:r>
            <a:r>
              <a:rPr lang="en-US" sz="1600" dirty="0" err="1"/>
              <a:t>dobrih</a:t>
            </a:r>
            <a:r>
              <a:rPr lang="en-US" sz="1600" dirty="0"/>
              <a:t> </a:t>
            </a:r>
            <a:r>
              <a:rPr lang="en-US" sz="1600" dirty="0" err="1"/>
              <a:t>učenika</a:t>
            </a:r>
            <a:endParaRPr lang="en-US" sz="16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b="1" dirty="0" err="1"/>
              <a:t>Štetna</a:t>
            </a:r>
            <a:r>
              <a:rPr lang="en-US" sz="1600" b="1" dirty="0"/>
              <a:t> </a:t>
            </a:r>
            <a:r>
              <a:rPr lang="en-US" sz="1600" b="1" dirty="0" err="1"/>
              <a:t>uporaba</a:t>
            </a:r>
            <a:r>
              <a:rPr lang="en-US" sz="1600" b="1" dirty="0"/>
              <a:t> </a:t>
            </a:r>
            <a:r>
              <a:rPr lang="hr-HR" sz="1600" b="1" dirty="0" err="1" smtClean="0"/>
              <a:t>psihokativnih</a:t>
            </a:r>
            <a:r>
              <a:rPr lang="hr-HR" sz="1600" b="1" dirty="0" smtClean="0"/>
              <a:t> tvari (</a:t>
            </a:r>
            <a:r>
              <a:rPr lang="en-US" sz="1600" b="1" dirty="0" err="1" smtClean="0"/>
              <a:t>alkohola</a:t>
            </a:r>
            <a:r>
              <a:rPr lang="en-US" sz="1600" b="1" dirty="0" smtClean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 smtClean="0"/>
              <a:t>droga</a:t>
            </a:r>
            <a:r>
              <a:rPr lang="hr-HR" sz="1600" b="1" dirty="0" smtClean="0"/>
              <a:t>)</a:t>
            </a:r>
            <a:r>
              <a:rPr lang="en-US" sz="1600" b="1" dirty="0" smtClean="0"/>
              <a:t> </a:t>
            </a:r>
            <a:r>
              <a:rPr lang="en-US" sz="1600" dirty="0"/>
              <a:t>– </a:t>
            </a:r>
            <a:r>
              <a:rPr lang="en-US" sz="1600" dirty="0" err="1" smtClean="0"/>
              <a:t>pokušaj</a:t>
            </a:r>
            <a:r>
              <a:rPr lang="hr-HR" sz="1600" dirty="0"/>
              <a:t> </a:t>
            </a:r>
            <a:r>
              <a:rPr lang="hr-HR" sz="1600" dirty="0" smtClean="0"/>
              <a:t>‘’</a:t>
            </a:r>
            <a:r>
              <a:rPr lang="en-US" sz="1600" dirty="0" err="1" smtClean="0"/>
              <a:t>samo-liječenja</a:t>
            </a:r>
            <a:r>
              <a:rPr lang="hr-HR" sz="1600" dirty="0" smtClean="0"/>
              <a:t>’’ </a:t>
            </a:r>
            <a:r>
              <a:rPr lang="en-US" sz="1600" dirty="0" err="1" smtClean="0"/>
              <a:t>depresije</a:t>
            </a:r>
            <a:r>
              <a:rPr lang="hr-HR" sz="1600" dirty="0" smtClean="0"/>
              <a:t>, tj. ‘’samopomoći’’</a:t>
            </a:r>
            <a:r>
              <a:rPr lang="en-US" sz="1600" dirty="0" smtClean="0"/>
              <a:t>. </a:t>
            </a:r>
            <a:r>
              <a:rPr lang="en-US" sz="1600" dirty="0"/>
              <a:t>Na </a:t>
            </a:r>
            <a:r>
              <a:rPr lang="en-US" sz="1600" dirty="0" err="1"/>
              <a:t>žalost</a:t>
            </a:r>
            <a:r>
              <a:rPr lang="en-US" sz="1600" dirty="0"/>
              <a:t>, </a:t>
            </a:r>
            <a:r>
              <a:rPr lang="en-US" sz="1600" dirty="0" err="1"/>
              <a:t>korištenje</a:t>
            </a:r>
            <a:r>
              <a:rPr lang="en-US" sz="1600" dirty="0"/>
              <a:t> </a:t>
            </a:r>
            <a:r>
              <a:rPr lang="en-US" sz="1600" dirty="0" err="1"/>
              <a:t>alkohola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droga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pogoršava</a:t>
            </a:r>
            <a:r>
              <a:rPr lang="en-US" sz="1600" dirty="0"/>
              <a:t> </a:t>
            </a:r>
            <a:r>
              <a:rPr lang="en-US" sz="1600" dirty="0" err="1" smtClean="0"/>
              <a:t>stanje</a:t>
            </a:r>
            <a:r>
              <a:rPr lang="hr-HR" sz="1600" dirty="0" smtClean="0"/>
              <a:t> (pogoršava depresiju</a:t>
            </a:r>
            <a:r>
              <a:rPr lang="hr-HR" sz="1600" dirty="0" smtClean="0"/>
              <a:t>)</a:t>
            </a:r>
            <a:endParaRPr lang="en-US" sz="16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b="1" dirty="0" err="1"/>
              <a:t>Sniženo</a:t>
            </a:r>
            <a:r>
              <a:rPr lang="en-US" sz="1600" b="1" dirty="0"/>
              <a:t> </a:t>
            </a:r>
            <a:r>
              <a:rPr lang="en-US" sz="1600" b="1" dirty="0" err="1"/>
              <a:t>samopoštovanje</a:t>
            </a:r>
            <a:r>
              <a:rPr lang="en-US" sz="1600" b="1" dirty="0"/>
              <a:t> </a:t>
            </a:r>
            <a:r>
              <a:rPr lang="en-US" sz="1600" dirty="0"/>
              <a:t>– u </a:t>
            </a:r>
            <a:r>
              <a:rPr lang="en-US" sz="1600" dirty="0" err="1"/>
              <a:t>depresiji</a:t>
            </a:r>
            <a:r>
              <a:rPr lang="en-US" sz="1600" dirty="0"/>
              <a:t> se </a:t>
            </a:r>
            <a:r>
              <a:rPr lang="en-US" sz="1600" dirty="0" err="1"/>
              <a:t>javljaju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intenziviraju</a:t>
            </a:r>
            <a:r>
              <a:rPr lang="en-US" sz="1600" dirty="0"/>
              <a:t> </a:t>
            </a:r>
            <a:r>
              <a:rPr lang="en-US" sz="1600" dirty="0" err="1"/>
              <a:t>misli</a:t>
            </a:r>
            <a:r>
              <a:rPr lang="en-US" sz="1600" dirty="0"/>
              <a:t> o </a:t>
            </a:r>
            <a:r>
              <a:rPr lang="hr-HR" sz="1600" dirty="0" smtClean="0"/>
              <a:t>bezvrijednosti, </a:t>
            </a:r>
            <a:r>
              <a:rPr lang="en-US" sz="1600" dirty="0" err="1" smtClean="0"/>
              <a:t>sramu</a:t>
            </a:r>
            <a:r>
              <a:rPr lang="en-US" sz="1600" dirty="0"/>
              <a:t>, </a:t>
            </a:r>
            <a:r>
              <a:rPr lang="en-US" sz="1600" dirty="0" err="1"/>
              <a:t>neupsjehu</a:t>
            </a:r>
            <a:r>
              <a:rPr lang="en-US" sz="1600" dirty="0"/>
              <a:t>, </a:t>
            </a:r>
            <a:r>
              <a:rPr lang="hr-HR" sz="1600" dirty="0" smtClean="0"/>
              <a:t>lošem izgledu, …</a:t>
            </a:r>
            <a:endParaRPr lang="en-US" sz="16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b="1" dirty="0" err="1"/>
              <a:t>Ovisnost</a:t>
            </a:r>
            <a:r>
              <a:rPr lang="en-US" sz="1600" b="1" dirty="0"/>
              <a:t> o </a:t>
            </a:r>
            <a:r>
              <a:rPr lang="en-US" sz="1600" b="1" dirty="0" err="1"/>
              <a:t>internetu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 err="1" smtClean="0"/>
              <a:t>koriste</a:t>
            </a:r>
            <a:r>
              <a:rPr lang="en-US" sz="1600" dirty="0" smtClean="0"/>
              <a:t> </a:t>
            </a:r>
            <a:r>
              <a:rPr lang="en-US" sz="1600" dirty="0"/>
              <a:t>internet </a:t>
            </a:r>
            <a:r>
              <a:rPr lang="en-US" sz="1600" dirty="0" err="1" smtClean="0"/>
              <a:t>ka</a:t>
            </a:r>
            <a:r>
              <a:rPr lang="hr-HR" sz="1600" dirty="0" smtClean="0"/>
              <a:t>o bijeg od </a:t>
            </a:r>
            <a:r>
              <a:rPr lang="en-US" sz="1600" dirty="0" err="1" smtClean="0"/>
              <a:t>suočavanj</a:t>
            </a:r>
            <a:r>
              <a:rPr lang="hr-HR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/>
              <a:t>s </a:t>
            </a:r>
            <a:r>
              <a:rPr lang="en-US" sz="1600" dirty="0" err="1"/>
              <a:t>vlastitim</a:t>
            </a:r>
            <a:r>
              <a:rPr lang="en-US" sz="1600" dirty="0"/>
              <a:t> </a:t>
            </a:r>
            <a:r>
              <a:rPr lang="en-US" sz="1600" dirty="0" err="1"/>
              <a:t>problemima</a:t>
            </a:r>
            <a:r>
              <a:rPr lang="en-US" sz="1600" dirty="0"/>
              <a:t>. </a:t>
            </a:r>
            <a:r>
              <a:rPr lang="en-US" sz="1600" dirty="0" err="1"/>
              <a:t>Pretjerano</a:t>
            </a:r>
            <a:r>
              <a:rPr lang="en-US" sz="1600" dirty="0"/>
              <a:t> </a:t>
            </a:r>
            <a:r>
              <a:rPr lang="en-US" sz="1600" dirty="0" err="1"/>
              <a:t>korištenje</a:t>
            </a:r>
            <a:r>
              <a:rPr lang="en-US" sz="1600" dirty="0"/>
              <a:t> </a:t>
            </a:r>
            <a:r>
              <a:rPr lang="en-US" sz="1600" dirty="0" err="1"/>
              <a:t>interneta</a:t>
            </a:r>
            <a:r>
              <a:rPr lang="en-US" sz="1600" dirty="0"/>
              <a:t> </a:t>
            </a:r>
            <a:r>
              <a:rPr lang="en-US" sz="1600" dirty="0" err="1"/>
              <a:t>pojačava</a:t>
            </a:r>
            <a:r>
              <a:rPr lang="en-US" sz="1600" dirty="0"/>
              <a:t> </a:t>
            </a:r>
            <a:r>
              <a:rPr lang="en-US" sz="1600" dirty="0" err="1"/>
              <a:t>njihovu</a:t>
            </a:r>
            <a:r>
              <a:rPr lang="en-US" sz="1600" dirty="0"/>
              <a:t> </a:t>
            </a:r>
            <a:r>
              <a:rPr lang="en-US" sz="1600" dirty="0" err="1"/>
              <a:t>izolaciju</a:t>
            </a:r>
            <a:r>
              <a:rPr lang="en-US" sz="1600" dirty="0"/>
              <a:t> </a:t>
            </a:r>
            <a:r>
              <a:rPr lang="hr-HR" sz="1600" dirty="0" smtClean="0"/>
              <a:t>te, posljedično, pojačava samu </a:t>
            </a:r>
            <a:r>
              <a:rPr lang="hr-HR" sz="1600" dirty="0" smtClean="0"/>
              <a:t>depresiju</a:t>
            </a:r>
            <a:endParaRPr lang="en-US" sz="16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b="1" dirty="0" err="1"/>
              <a:t>Rizična</a:t>
            </a:r>
            <a:r>
              <a:rPr lang="en-US" sz="1600" b="1" dirty="0"/>
              <a:t> </a:t>
            </a:r>
            <a:r>
              <a:rPr lang="en-US" sz="1600" b="1" dirty="0" err="1"/>
              <a:t>ponašanja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 err="1"/>
              <a:t>depresivni</a:t>
            </a:r>
            <a:r>
              <a:rPr lang="en-US" sz="1600" dirty="0"/>
              <a:t> </a:t>
            </a:r>
            <a:r>
              <a:rPr lang="en-US" sz="1600" dirty="0" err="1"/>
              <a:t>mladi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iskazivati</a:t>
            </a:r>
            <a:r>
              <a:rPr lang="en-US" sz="1600" dirty="0"/>
              <a:t> </a:t>
            </a:r>
            <a:r>
              <a:rPr lang="en-US" sz="1600" dirty="0" err="1"/>
              <a:t>opasna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visoko-rizično</a:t>
            </a:r>
            <a:r>
              <a:rPr lang="en-US" sz="1600" dirty="0"/>
              <a:t> </a:t>
            </a:r>
            <a:r>
              <a:rPr lang="en-US" sz="1600" dirty="0" err="1" smtClean="0"/>
              <a:t>ponašanj</a:t>
            </a:r>
            <a:r>
              <a:rPr lang="hr-HR" sz="1600" dirty="0" smtClean="0"/>
              <a:t>a (</a:t>
            </a:r>
            <a:r>
              <a:rPr lang="en-US" sz="1600" dirty="0" err="1" smtClean="0"/>
              <a:t>nekontroliran</a:t>
            </a:r>
            <a:r>
              <a:rPr lang="hr-HR" sz="1600" dirty="0" smtClean="0"/>
              <a:t>a konzumacija alkohola ili</a:t>
            </a:r>
            <a:r>
              <a:rPr lang="en-US" sz="1600" dirty="0" smtClean="0"/>
              <a:t> </a:t>
            </a:r>
            <a:r>
              <a:rPr lang="en-US" sz="1600" dirty="0" err="1" smtClean="0"/>
              <a:t>seksualn</a:t>
            </a:r>
            <a:r>
              <a:rPr lang="hr-HR" sz="1600" dirty="0" err="1" smtClean="0"/>
              <a:t>og</a:t>
            </a:r>
            <a:r>
              <a:rPr lang="hr-HR" sz="1600" dirty="0" smtClean="0"/>
              <a:t> </a:t>
            </a:r>
            <a:r>
              <a:rPr lang="en-US" sz="1600" dirty="0" err="1" smtClean="0"/>
              <a:t>ponašanj</a:t>
            </a:r>
            <a:r>
              <a:rPr lang="hr-HR" sz="1600" dirty="0" smtClean="0"/>
              <a:t>a</a:t>
            </a:r>
            <a:r>
              <a:rPr lang="en-US" sz="1600" dirty="0" smtClean="0"/>
              <a:t>, </a:t>
            </a:r>
            <a:r>
              <a:rPr lang="en-US" sz="1600" dirty="0" err="1"/>
              <a:t>bježanje</a:t>
            </a:r>
            <a:r>
              <a:rPr lang="en-US" sz="1600" dirty="0"/>
              <a:t> od </a:t>
            </a:r>
            <a:r>
              <a:rPr lang="en-US" sz="1600" dirty="0" err="1" smtClean="0"/>
              <a:t>kuće</a:t>
            </a:r>
            <a:r>
              <a:rPr lang="hr-HR" sz="1600" dirty="0" smtClean="0"/>
              <a:t>, opasna vožnja, …)</a:t>
            </a:r>
            <a:endParaRPr lang="en-US" sz="16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sz="1600" b="1" dirty="0" err="1"/>
              <a:t>Nasilje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 err="1"/>
              <a:t>neke</a:t>
            </a:r>
            <a:r>
              <a:rPr lang="en-US" sz="1600" dirty="0"/>
              <a:t> </a:t>
            </a:r>
            <a:r>
              <a:rPr lang="en-US" sz="1600" dirty="0" err="1"/>
              <a:t>depresivne</a:t>
            </a:r>
            <a:r>
              <a:rPr lang="en-US" sz="1600" dirty="0"/>
              <a:t> </a:t>
            </a:r>
            <a:r>
              <a:rPr lang="en-US" sz="1600" dirty="0" err="1"/>
              <a:t>mlade</a:t>
            </a:r>
            <a:r>
              <a:rPr lang="en-US" sz="1600" dirty="0"/>
              <a:t> </a:t>
            </a:r>
            <a:r>
              <a:rPr lang="en-US" sz="1600" dirty="0" err="1"/>
              <a:t>osobe</a:t>
            </a:r>
            <a:r>
              <a:rPr lang="en-US" sz="1600" dirty="0"/>
              <a:t> (</a:t>
            </a:r>
            <a:r>
              <a:rPr lang="en-US" sz="1600" dirty="0" err="1"/>
              <a:t>najčešće</a:t>
            </a:r>
            <a:r>
              <a:rPr lang="en-US" sz="1600" dirty="0"/>
              <a:t> </a:t>
            </a:r>
            <a:r>
              <a:rPr lang="en-US" sz="1600" dirty="0" err="1"/>
              <a:t>dječaci</a:t>
            </a:r>
            <a:r>
              <a:rPr lang="en-US" sz="1600" dirty="0"/>
              <a:t> </a:t>
            </a:r>
            <a:r>
              <a:rPr lang="en-US" sz="1600" dirty="0" err="1"/>
              <a:t>koji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žrtve</a:t>
            </a:r>
            <a:r>
              <a:rPr lang="en-US" sz="1600" dirty="0"/>
              <a:t> </a:t>
            </a:r>
            <a:r>
              <a:rPr lang="en-US" sz="1600" dirty="0" err="1"/>
              <a:t>zlostavljanja</a:t>
            </a:r>
            <a:r>
              <a:rPr lang="en-US" sz="1600" dirty="0"/>
              <a:t>) </a:t>
            </a:r>
            <a:r>
              <a:rPr lang="en-US" sz="1600" dirty="0" err="1"/>
              <a:t>postaju</a:t>
            </a:r>
            <a:r>
              <a:rPr lang="en-US" sz="1600" dirty="0"/>
              <a:t> </a:t>
            </a:r>
            <a:r>
              <a:rPr lang="en-US" sz="1600" dirty="0" err="1"/>
              <a:t>nasilni</a:t>
            </a:r>
            <a:r>
              <a:rPr lang="en-US" sz="1600" dirty="0"/>
              <a:t>. </a:t>
            </a:r>
            <a:r>
              <a:rPr lang="hr-HR" sz="1600" dirty="0" smtClean="0"/>
              <a:t>Potencijalno i autoagresivni (izrazito loša slika o sebi te </a:t>
            </a:r>
            <a:r>
              <a:rPr lang="en-US" sz="1600" dirty="0" err="1" smtClean="0"/>
              <a:t>želja</a:t>
            </a:r>
            <a:r>
              <a:rPr lang="en-US" sz="1600" dirty="0" smtClean="0"/>
              <a:t> </a:t>
            </a:r>
            <a:r>
              <a:rPr lang="en-US" sz="1600" dirty="0"/>
              <a:t>za </a:t>
            </a:r>
            <a:r>
              <a:rPr lang="en-US" sz="1600" dirty="0" err="1"/>
              <a:t>umiranjem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hr-HR" sz="1600" dirty="0" smtClean="0"/>
              <a:t>ponekad </a:t>
            </a:r>
            <a:r>
              <a:rPr lang="en-US" sz="1600" dirty="0" err="1" smtClean="0"/>
              <a:t>dovesti</a:t>
            </a:r>
            <a:r>
              <a:rPr lang="en-US" sz="1600" dirty="0" smtClean="0"/>
              <a:t> </a:t>
            </a:r>
            <a:r>
              <a:rPr lang="hr-HR" sz="1600" dirty="0" smtClean="0"/>
              <a:t>do </a:t>
            </a:r>
            <a:r>
              <a:rPr lang="en-US" sz="1600" dirty="0" err="1" smtClean="0"/>
              <a:t>pokušaja</a:t>
            </a:r>
            <a:r>
              <a:rPr lang="en-US" sz="1600" dirty="0" smtClean="0"/>
              <a:t> </a:t>
            </a:r>
            <a:r>
              <a:rPr lang="en-US" sz="1600" dirty="0" err="1" smtClean="0"/>
              <a:t>ubojstva</a:t>
            </a:r>
            <a:r>
              <a:rPr lang="hr-HR" sz="1600" dirty="0" smtClean="0"/>
              <a:t>)</a:t>
            </a:r>
            <a:r>
              <a:rPr lang="hr-HR" sz="1600" dirty="0"/>
              <a:t>!</a:t>
            </a:r>
            <a:endParaRPr lang="en-US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9641088" y="969600"/>
            <a:ext cx="2000553" cy="2654950"/>
            <a:chOff x="7903963" y="1150738"/>
            <a:chExt cx="2000553" cy="2654950"/>
          </a:xfrm>
        </p:grpSpPr>
        <p:grpSp>
          <p:nvGrpSpPr>
            <p:cNvPr id="3" name="Group 2"/>
            <p:cNvGrpSpPr/>
            <p:nvPr/>
          </p:nvGrpSpPr>
          <p:grpSpPr>
            <a:xfrm>
              <a:off x="7903963" y="1150738"/>
              <a:ext cx="2000553" cy="2654950"/>
              <a:chOff x="8723891" y="1239717"/>
              <a:chExt cx="2284603" cy="289866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8723891" y="1239717"/>
                <a:ext cx="2284603" cy="2898663"/>
                <a:chOff x="8723891" y="1341318"/>
                <a:chExt cx="2284603" cy="2898663"/>
              </a:xfrm>
            </p:grpSpPr>
            <p:sp>
              <p:nvSpPr>
                <p:cNvPr id="59" name="Rektangel 36"/>
                <p:cNvSpPr>
                  <a:spLocks noChangeArrowheads="1"/>
                </p:cNvSpPr>
                <p:nvPr/>
              </p:nvSpPr>
              <p:spPr bwMode="auto">
                <a:xfrm rot="1338434">
                  <a:off x="9114851" y="2210665"/>
                  <a:ext cx="1893643" cy="2029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E6E6E6"/>
                    </a:gs>
                    <a:gs pos="100000">
                      <a:srgbClr val="F3F3F3"/>
                    </a:gs>
                  </a:gsLst>
                  <a:lin ang="16200000"/>
                </a:gradFill>
                <a:ln w="952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 rot="1380000">
                  <a:off x="8723891" y="3748478"/>
                  <a:ext cx="20991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b="1" dirty="0" smtClean="0">
                      <a:solidFill>
                        <a:prstClr val="black"/>
                      </a:solidFill>
                      <a:latin typeface="Calibri"/>
                    </a:rPr>
                    <a:t>Nasilje</a:t>
                  </a:r>
                  <a:endParaRPr lang="en-IN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9439001" y="1341318"/>
                  <a:ext cx="360040" cy="480053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9439001" y="1881378"/>
                  <a:ext cx="360040" cy="180020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>
                <a:off x="9439000" y="1716209"/>
                <a:ext cx="360040" cy="1200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3316" name="Picture 4" descr="Povezana slika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8" r="8834"/>
            <a:stretch/>
          </p:blipFill>
          <p:spPr bwMode="auto">
            <a:xfrm rot="1332826">
              <a:off x="8452904" y="2084713"/>
              <a:ext cx="1363698" cy="1231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814176" y="1170139"/>
            <a:ext cx="1893719" cy="2583482"/>
            <a:chOff x="2038784" y="1261988"/>
            <a:chExt cx="1893719" cy="2583482"/>
          </a:xfrm>
        </p:grpSpPr>
        <p:grpSp>
          <p:nvGrpSpPr>
            <p:cNvPr id="28" name="Group 56"/>
            <p:cNvGrpSpPr/>
            <p:nvPr/>
          </p:nvGrpSpPr>
          <p:grpSpPr>
            <a:xfrm>
              <a:off x="2038784" y="1261988"/>
              <a:ext cx="1893719" cy="2583482"/>
              <a:chOff x="2185443" y="2152749"/>
              <a:chExt cx="2162600" cy="2820635"/>
            </a:xfrm>
          </p:grpSpPr>
          <p:grpSp>
            <p:nvGrpSpPr>
              <p:cNvPr id="29" name="Group 45"/>
              <p:cNvGrpSpPr/>
              <p:nvPr/>
            </p:nvGrpSpPr>
            <p:grpSpPr>
              <a:xfrm>
                <a:off x="2185443" y="3003753"/>
                <a:ext cx="2162600" cy="1969631"/>
                <a:chOff x="2185443" y="2479804"/>
                <a:chExt cx="2162600" cy="1969631"/>
              </a:xfrm>
            </p:grpSpPr>
            <p:sp>
              <p:nvSpPr>
                <p:cNvPr id="25" name="Rektangel 36"/>
                <p:cNvSpPr>
                  <a:spLocks noChangeArrowheads="1"/>
                </p:cNvSpPr>
                <p:nvPr/>
              </p:nvSpPr>
              <p:spPr bwMode="auto">
                <a:xfrm rot="1338434">
                  <a:off x="2454400" y="2479804"/>
                  <a:ext cx="1893643" cy="1969631"/>
                </a:xfrm>
                <a:prstGeom prst="rect">
                  <a:avLst/>
                </a:prstGeom>
                <a:gradFill rotWithShape="1">
                  <a:gsLst>
                    <a:gs pos="0">
                      <a:srgbClr val="E6E6E6"/>
                    </a:gs>
                    <a:gs pos="100000">
                      <a:srgbClr val="F3F3F3"/>
                    </a:gs>
                  </a:gsLst>
                  <a:lin ang="16200000"/>
                </a:gradFill>
                <a:ln w="952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 rot="1380000">
                  <a:off x="2185443" y="3968396"/>
                  <a:ext cx="1764000" cy="3444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1450" b="1" dirty="0" smtClean="0">
                      <a:solidFill>
                        <a:prstClr val="black"/>
                      </a:solidFill>
                      <a:latin typeface="Calibri"/>
                    </a:rPr>
                    <a:t>Alkohol i/ili droge</a:t>
                  </a:r>
                  <a:endParaRPr lang="en-IN" sz="145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0" name="Group 16"/>
              <p:cNvGrpSpPr/>
              <p:nvPr/>
            </p:nvGrpSpPr>
            <p:grpSpPr>
              <a:xfrm>
                <a:off x="2699792" y="2152749"/>
                <a:ext cx="360040" cy="720080"/>
                <a:chOff x="2195736" y="5085184"/>
                <a:chExt cx="360040" cy="864096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2195736" y="5085184"/>
                  <a:ext cx="360040" cy="576064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2195736" y="5589240"/>
                  <a:ext cx="360040" cy="14401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195736" y="5733256"/>
                  <a:ext cx="360040" cy="216024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pic>
          <p:nvPicPr>
            <p:cNvPr id="13318" name="Picture 6" descr="Slikovni rezultat za job figures presentation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00" r="16899" b="12265"/>
            <a:stretch/>
          </p:blipFill>
          <p:spPr bwMode="auto">
            <a:xfrm rot="1250222">
              <a:off x="2472600" y="2116607"/>
              <a:ext cx="1365642" cy="138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45126" y="959698"/>
            <a:ext cx="1744880" cy="2584186"/>
            <a:chOff x="181568" y="981853"/>
            <a:chExt cx="1744880" cy="2584186"/>
          </a:xfrm>
        </p:grpSpPr>
        <p:grpSp>
          <p:nvGrpSpPr>
            <p:cNvPr id="35" name="Group 57"/>
            <p:cNvGrpSpPr/>
            <p:nvPr/>
          </p:nvGrpSpPr>
          <p:grpSpPr>
            <a:xfrm>
              <a:off x="181568" y="981853"/>
              <a:ext cx="1744880" cy="2584186"/>
              <a:chOff x="263086" y="2008733"/>
              <a:chExt cx="1992628" cy="2821404"/>
            </a:xfrm>
          </p:grpSpPr>
          <p:grpSp>
            <p:nvGrpSpPr>
              <p:cNvPr id="37" name="Group 44"/>
              <p:cNvGrpSpPr/>
              <p:nvPr/>
            </p:nvGrpSpPr>
            <p:grpSpPr>
              <a:xfrm>
                <a:off x="263086" y="2800821"/>
                <a:ext cx="1992628" cy="2029316"/>
                <a:chOff x="263086" y="2276872"/>
                <a:chExt cx="1992628" cy="2029316"/>
              </a:xfrm>
            </p:grpSpPr>
            <p:sp>
              <p:nvSpPr>
                <p:cNvPr id="16" name="Rektangel 36"/>
                <p:cNvSpPr>
                  <a:spLocks noChangeArrowheads="1"/>
                </p:cNvSpPr>
                <p:nvPr/>
              </p:nvSpPr>
              <p:spPr bwMode="auto">
                <a:xfrm rot="1338434">
                  <a:off x="467544" y="2276872"/>
                  <a:ext cx="1788170" cy="2029316"/>
                </a:xfrm>
                <a:prstGeom prst="rect">
                  <a:avLst/>
                </a:prstGeom>
                <a:gradFill rotWithShape="1">
                  <a:gsLst>
                    <a:gs pos="0">
                      <a:srgbClr val="E6E6E6"/>
                    </a:gs>
                    <a:gs pos="100000">
                      <a:srgbClr val="F3F3F3"/>
                    </a:gs>
                  </a:gsLst>
                  <a:lin ang="16200000"/>
                </a:gradFill>
                <a:ln w="952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 rot="1380000">
                  <a:off x="263086" y="3801613"/>
                  <a:ext cx="1656184" cy="352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1500" b="1" dirty="0" smtClean="0">
                      <a:solidFill>
                        <a:prstClr val="black"/>
                      </a:solidFill>
                      <a:latin typeface="Calibri"/>
                    </a:rPr>
                    <a:t>Problemi u školi</a:t>
                  </a:r>
                  <a:endParaRPr lang="en-IN" sz="1500" b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38" name="Group 31"/>
              <p:cNvGrpSpPr/>
              <p:nvPr/>
            </p:nvGrpSpPr>
            <p:grpSpPr>
              <a:xfrm>
                <a:off x="755576" y="2008733"/>
                <a:ext cx="360040" cy="720080"/>
                <a:chOff x="2195736" y="5085184"/>
                <a:chExt cx="360040" cy="864096"/>
              </a:xfrm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2195736" y="5085184"/>
                  <a:ext cx="360040" cy="576064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195736" y="5589240"/>
                  <a:ext cx="360040" cy="14401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2195736" y="5733256"/>
                  <a:ext cx="360040" cy="216024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pic>
          <p:nvPicPr>
            <p:cNvPr id="13320" name="Picture 8" descr="Povezana slik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53216">
              <a:off x="431841" y="1741747"/>
              <a:ext cx="1309781" cy="159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25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9830328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 flipH="1">
            <a:off x="6169360" y="835360"/>
            <a:ext cx="5949280" cy="6096000"/>
          </a:xfrm>
          <a:prstGeom prst="rect">
            <a:avLst/>
          </a:prstGeom>
        </p:spPr>
      </p:pic>
      <p:grpSp>
        <p:nvGrpSpPr>
          <p:cNvPr id="4" name="Gruppe 83"/>
          <p:cNvGrpSpPr>
            <a:grpSpLocks/>
          </p:cNvGrpSpPr>
          <p:nvPr/>
        </p:nvGrpSpPr>
        <p:grpSpPr bwMode="auto">
          <a:xfrm rot="838657">
            <a:off x="7436919" y="1921133"/>
            <a:ext cx="4171790" cy="3883071"/>
            <a:chOff x="819574" y="1558714"/>
            <a:chExt cx="3535680" cy="2881207"/>
          </a:xfrm>
        </p:grpSpPr>
        <p:sp>
          <p:nvSpPr>
            <p:cNvPr id="21" name="Kombinationstegning 58"/>
            <p:cNvSpPr/>
            <p:nvPr/>
          </p:nvSpPr>
          <p:spPr>
            <a:xfrm>
              <a:off x="3425257" y="3890376"/>
              <a:ext cx="929997" cy="549545"/>
            </a:xfrm>
            <a:custGeom>
              <a:avLst/>
              <a:gdLst>
                <a:gd name="connsiteX0" fmla="*/ 203200 w 745066"/>
                <a:gd name="connsiteY0" fmla="*/ 440267 h 440267"/>
                <a:gd name="connsiteX1" fmla="*/ 745066 w 745066"/>
                <a:gd name="connsiteY1" fmla="*/ 0 h 440267"/>
                <a:gd name="connsiteX2" fmla="*/ 8466 w 745066"/>
                <a:gd name="connsiteY2" fmla="*/ 0 h 440267"/>
                <a:gd name="connsiteX3" fmla="*/ 0 w 745066"/>
                <a:gd name="connsiteY3" fmla="*/ 431800 h 440267"/>
                <a:gd name="connsiteX4" fmla="*/ 203200 w 745066"/>
                <a:gd name="connsiteY4" fmla="*/ 440267 h 44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066" h="440267">
                  <a:moveTo>
                    <a:pt x="203200" y="440267"/>
                  </a:moveTo>
                  <a:lnTo>
                    <a:pt x="745066" y="0"/>
                  </a:lnTo>
                  <a:lnTo>
                    <a:pt x="8466" y="0"/>
                  </a:lnTo>
                  <a:lnTo>
                    <a:pt x="0" y="431800"/>
                  </a:lnTo>
                  <a:lnTo>
                    <a:pt x="203200" y="440267"/>
                  </a:lnTo>
                  <a:close/>
                </a:path>
              </a:pathLst>
            </a:custGeom>
            <a:gradFill flip="none" rotWithShape="1">
              <a:gsLst>
                <a:gs pos="24000">
                  <a:sysClr val="windowText" lastClr="000000">
                    <a:alpha val="23000"/>
                  </a:sysClr>
                </a:gs>
                <a:gs pos="69000">
                  <a:sysClr val="window" lastClr="FFFFFF">
                    <a:alpha val="0"/>
                  </a:sys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22" name="Rektangel 62"/>
            <p:cNvSpPr>
              <a:spLocks noChangeArrowheads="1"/>
            </p:cNvSpPr>
            <p:nvPr/>
          </p:nvSpPr>
          <p:spPr bwMode="auto">
            <a:xfrm>
              <a:off x="819574" y="1558714"/>
              <a:ext cx="2859648" cy="2860570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3F3F3"/>
                </a:gs>
              </a:gsLst>
              <a:lin ang="16200000"/>
            </a:gradFill>
            <a:ln w="9525">
              <a:solidFill>
                <a:srgbClr val="D9D9D9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-112" charset="0"/>
                <a:ea typeface="ＭＳ Ｐゴシック" pitchFamily="-112" charset="-128"/>
                <a:cs typeface="+mn-cs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-112882" y="908720"/>
            <a:ext cx="6528048" cy="5949280"/>
            <a:chOff x="0" y="908720"/>
            <a:chExt cx="4616625" cy="5949280"/>
          </a:xfrm>
        </p:grpSpPr>
        <p:pic>
          <p:nvPicPr>
            <p:cNvPr id="25" name="Picture 24" descr="19830328_xl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 rot="5400000" flipH="1">
              <a:off x="-990364" y="1899084"/>
              <a:ext cx="5949280" cy="3968552"/>
            </a:xfrm>
            <a:prstGeom prst="rect">
              <a:avLst/>
            </a:prstGeom>
          </p:spPr>
        </p:pic>
        <p:pic>
          <p:nvPicPr>
            <p:cNvPr id="26" name="Picture 25" descr="19830328_xl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CECCCD"/>
                </a:clrFrom>
                <a:clrTo>
                  <a:srgbClr val="CECCC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 rot="16200000">
              <a:off x="1295637" y="3537012"/>
              <a:ext cx="5949280" cy="692696"/>
            </a:xfrm>
            <a:prstGeom prst="rect">
              <a:avLst/>
            </a:prstGeom>
          </p:spPr>
        </p:pic>
      </p:grpSp>
      <p:grpSp>
        <p:nvGrpSpPr>
          <p:cNvPr id="6" name="Group 32"/>
          <p:cNvGrpSpPr/>
          <p:nvPr/>
        </p:nvGrpSpPr>
        <p:grpSpPr>
          <a:xfrm>
            <a:off x="428978" y="1196752"/>
            <a:ext cx="5410124" cy="5328592"/>
            <a:chOff x="179512" y="2060848"/>
            <a:chExt cx="4248472" cy="5328592"/>
          </a:xfrm>
        </p:grpSpPr>
        <p:sp>
          <p:nvSpPr>
            <p:cNvPr id="28" name="Rectangle 27"/>
            <p:cNvSpPr/>
            <p:nvPr/>
          </p:nvSpPr>
          <p:spPr>
            <a:xfrm>
              <a:off x="179512" y="2060848"/>
              <a:ext cx="4248472" cy="532859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3916" y="2175532"/>
              <a:ext cx="3960440" cy="4693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NIJE samo loše raspoloženje i povremena potištenost</a:t>
              </a:r>
              <a:endParaRPr lang="hr-H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hr-H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JE ozbiljan </a:t>
              </a:r>
              <a:r>
                <a:rPr lang="hr-HR" dirty="0">
                  <a:latin typeface="Arial" panose="020B0604020202020204" pitchFamily="34" charset="0"/>
                  <a:cs typeface="Arial" panose="020B0604020202020204" pitchFamily="34" charset="0"/>
                </a:rPr>
                <a:t>psihički </a:t>
              </a:r>
              <a:r>
                <a:rPr lang="hr-H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poremećaj</a:t>
              </a:r>
              <a:endParaRPr lang="hr-HR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r-HR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r-H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hr-H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Karakteristike</a:t>
              </a:r>
              <a:r>
                <a:rPr lang="hr-H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hr-HR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r-HR" sz="5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Sniženo ili iritabilno raspoloženje</a:t>
              </a:r>
            </a:p>
            <a:p>
              <a:pPr marL="2857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Promjene u psihičkih funkcijama: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hr-HR" sz="14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Psihomotorika</a:t>
              </a:r>
              <a:endParaRPr lang="hr-HR" sz="145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hr-HR" sz="14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Vegetativne i voljne funkcije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hr-HR" sz="1450" dirty="0">
                  <a:latin typeface="Arial" panose="020B0604020202020204" pitchFamily="34" charset="0"/>
                  <a:cs typeface="Arial" panose="020B0604020202020204" pitchFamily="34" charset="0"/>
                </a:rPr>
                <a:t>Kognitivno </a:t>
              </a:r>
              <a:r>
                <a:rPr lang="hr-HR" sz="14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rezoniranje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hr-HR" sz="14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Poteškoće i značajno oštećenje školskog, obiteljskog i socijalnog 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funkcioniranja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endParaRPr lang="hr-H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hr-HR" sz="1600" u="sng" dirty="0">
                  <a:latin typeface="Arial" panose="020B0604020202020204" pitchFamily="34" charset="0"/>
                  <a:cs typeface="Arial" panose="020B0604020202020204" pitchFamily="34" charset="0"/>
                </a:rPr>
                <a:t>Povećan rizik za </a:t>
              </a:r>
              <a:r>
                <a:rPr lang="hr-HR" sz="16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suicidalnu </a:t>
              </a:r>
              <a:r>
                <a:rPr lang="hr-HR" sz="1600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ideaciju</a:t>
              </a:r>
              <a:r>
                <a:rPr lang="hr-HR" sz="1600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i suicidalno </a:t>
              </a:r>
              <a:r>
                <a:rPr lang="hr-HR" sz="1600" u="sng" dirty="0">
                  <a:latin typeface="Arial" panose="020B0604020202020204" pitchFamily="34" charset="0"/>
                  <a:cs typeface="Arial" panose="020B0604020202020204" pitchFamily="34" charset="0"/>
                </a:rPr>
                <a:t>ponašanje</a:t>
              </a:r>
            </a:p>
          </p:txBody>
        </p:sp>
      </p:grpSp>
      <p:grpSp>
        <p:nvGrpSpPr>
          <p:cNvPr id="20" name="Group 6"/>
          <p:cNvGrpSpPr/>
          <p:nvPr/>
        </p:nvGrpSpPr>
        <p:grpSpPr>
          <a:xfrm>
            <a:off x="0" y="-12311"/>
            <a:ext cx="12192000" cy="881336"/>
            <a:chOff x="0" y="0"/>
            <a:chExt cx="9144000" cy="881336"/>
          </a:xfrm>
        </p:grpSpPr>
        <p:grpSp>
          <p:nvGrpSpPr>
            <p:cNvPr id="2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Depresija kod djece i adolescenata</a:t>
              </a:r>
              <a:endParaRPr kumimoji="0" lang="en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 descr="Slikovni rezultat za depression in childhood and adolesc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163">
            <a:off x="7686675" y="2077494"/>
            <a:ext cx="2983468" cy="29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4377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</a:rPr>
                <a:t>Depresija kod </a:t>
              </a:r>
              <a:r>
                <a:rPr lang="hr-HR" sz="3000" dirty="0">
                  <a:solidFill>
                    <a:prstClr val="black"/>
                  </a:solidFill>
                </a:rPr>
                <a:t>djece i </a:t>
              </a:r>
              <a:r>
                <a:rPr lang="hr-HR" sz="3000" dirty="0" smtClean="0">
                  <a:solidFill>
                    <a:prstClr val="black"/>
                  </a:solidFill>
                </a:rPr>
                <a:t>adolescenata – liječenje 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575" y="1209427"/>
            <a:ext cx="11076148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lvl="0">
              <a:spcBef>
                <a:spcPts val="600"/>
              </a:spcBef>
            </a:pPr>
            <a:r>
              <a:rPr lang="hr-HR" b="1" dirty="0" smtClean="0"/>
              <a:t>Blaži oblik depresije </a:t>
            </a:r>
            <a:r>
              <a:rPr lang="hr-HR" dirty="0"/>
              <a:t>– podrška, psihoterapija</a:t>
            </a:r>
          </a:p>
          <a:p>
            <a:pPr marL="531813" lvl="0">
              <a:spcBef>
                <a:spcPts val="600"/>
              </a:spcBef>
            </a:pPr>
            <a:r>
              <a:rPr lang="hr-HR" b="1" dirty="0" smtClean="0"/>
              <a:t>Srednje teška depresija </a:t>
            </a:r>
            <a:r>
              <a:rPr lang="hr-HR" dirty="0"/>
              <a:t>– psihoterapija, antidepresivi, kombinirano liječenje</a:t>
            </a:r>
          </a:p>
          <a:p>
            <a:pPr marL="531813" lvl="0">
              <a:spcBef>
                <a:spcPts val="600"/>
              </a:spcBef>
            </a:pPr>
            <a:r>
              <a:rPr lang="hr-HR" b="1" dirty="0" smtClean="0"/>
              <a:t>Teška depresija </a:t>
            </a:r>
            <a:r>
              <a:rPr lang="hr-HR" dirty="0" smtClean="0"/>
              <a:t>– </a:t>
            </a:r>
            <a:r>
              <a:rPr lang="hr-HR" dirty="0"/>
              <a:t>antidepresivi </a:t>
            </a:r>
            <a:r>
              <a:rPr lang="hr-HR" dirty="0" smtClean="0"/>
              <a:t>(obvezni), </a:t>
            </a:r>
            <a:r>
              <a:rPr lang="hr-HR" dirty="0"/>
              <a:t>kombinirano </a:t>
            </a:r>
            <a:r>
              <a:rPr lang="hr-HR" dirty="0" smtClean="0"/>
              <a:t>liječenje sa psihoterapijom</a:t>
            </a:r>
            <a:endParaRPr lang="hr-HR" dirty="0"/>
          </a:p>
          <a:p>
            <a:pPr marL="531813" lvl="0">
              <a:spcBef>
                <a:spcPts val="600"/>
              </a:spcBef>
            </a:pPr>
            <a:endParaRPr lang="hr-HR" dirty="0" smtClean="0"/>
          </a:p>
          <a:p>
            <a:pPr marL="531813" lvl="0">
              <a:spcBef>
                <a:spcPts val="600"/>
              </a:spcBef>
            </a:pPr>
            <a:r>
              <a:rPr lang="hr-HR" b="1" dirty="0" smtClean="0"/>
              <a:t>Cilj </a:t>
            </a:r>
            <a:r>
              <a:rPr lang="hr-HR" dirty="0"/>
              <a:t>= remisija - potpuna uklanjanje svih simptoma</a:t>
            </a:r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hr-HR" sz="700" dirty="0"/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/>
              <a:t>Individualizirani pristup u </a:t>
            </a:r>
            <a:r>
              <a:rPr lang="hr-HR" dirty="0" smtClean="0"/>
              <a:t>liječenju</a:t>
            </a:r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 smtClean="0"/>
              <a:t>Sveukupnost slike – dijete, obitelj, škola, hereditet, težina </a:t>
            </a:r>
            <a:r>
              <a:rPr lang="hr-HR" dirty="0"/>
              <a:t>poremećaja, stupanj </a:t>
            </a:r>
            <a:r>
              <a:rPr lang="hr-HR" dirty="0" err="1"/>
              <a:t>disfunkcionalnosti</a:t>
            </a:r>
            <a:r>
              <a:rPr lang="hr-HR" dirty="0"/>
              <a:t>, rizični i </a:t>
            </a:r>
            <a:r>
              <a:rPr lang="hr-HR" dirty="0" err="1"/>
              <a:t>protektivni</a:t>
            </a:r>
            <a:r>
              <a:rPr lang="hr-HR" dirty="0"/>
              <a:t> faktori, </a:t>
            </a:r>
            <a:r>
              <a:rPr lang="hr-HR" dirty="0" err="1" smtClean="0"/>
              <a:t>komorbiditet</a:t>
            </a:r>
            <a:r>
              <a:rPr lang="hr-HR" dirty="0"/>
              <a:t>, somatske bolesti, </a:t>
            </a:r>
            <a:r>
              <a:rPr lang="hr-HR" dirty="0" smtClean="0"/>
              <a:t>...</a:t>
            </a:r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hr-HR" dirty="0"/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 smtClean="0"/>
              <a:t>Uključivanje u BKT:</a:t>
            </a:r>
          </a:p>
          <a:p>
            <a:pPr marL="1274763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 smtClean="0"/>
              <a:t>poboljšavanje tretmana </a:t>
            </a:r>
          </a:p>
          <a:p>
            <a:pPr marL="1274763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 smtClean="0"/>
              <a:t>pozitivan ishod</a:t>
            </a:r>
          </a:p>
          <a:p>
            <a:pPr marL="1274763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 smtClean="0"/>
              <a:t>što više kognitivnih intervencija = veća remisija</a:t>
            </a:r>
          </a:p>
        </p:txBody>
      </p:sp>
      <p:sp>
        <p:nvSpPr>
          <p:cNvPr id="5" name="AutoShape 6" descr="Slikovni rezultat za self control techniques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396" y="3855023"/>
            <a:ext cx="4131353" cy="30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1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likovni rezultat za cognitive behavioral therapy childr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97" y="794008"/>
            <a:ext cx="1288370" cy="12883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0" y="0"/>
            <a:ext cx="12192000" cy="881336"/>
            <a:chOff x="0" y="0"/>
            <a:chExt cx="9144000" cy="881336"/>
          </a:xfrm>
        </p:grpSpPr>
        <p:grpSp>
          <p:nvGrpSpPr>
            <p:cNvPr id="7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 smtClean="0">
                  <a:solidFill>
                    <a:prstClr val="black"/>
                  </a:solidFill>
                  <a:latin typeface="Calibri"/>
                </a:rPr>
                <a:t>Depresija – BK teorije</a:t>
              </a:r>
              <a:endParaRPr lang="en-IN" sz="3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8345262" y="2435540"/>
            <a:ext cx="3749936" cy="4375245"/>
            <a:chOff x="323528" y="3140968"/>
            <a:chExt cx="2952328" cy="3528392"/>
          </a:xfrm>
        </p:grpSpPr>
        <p:grpSp>
          <p:nvGrpSpPr>
            <p:cNvPr id="10" name="Group 9"/>
            <p:cNvGrpSpPr/>
            <p:nvPr/>
          </p:nvGrpSpPr>
          <p:grpSpPr>
            <a:xfrm>
              <a:off x="323528" y="3140968"/>
              <a:ext cx="2952328" cy="3528392"/>
              <a:chOff x="1763688" y="2708920"/>
              <a:chExt cx="5270808" cy="3528392"/>
            </a:xfrm>
          </p:grpSpPr>
          <p:pic>
            <p:nvPicPr>
              <p:cNvPr id="12" name="Picture 11" descr="paper.jpg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>
              <a:xfrm>
                <a:off x="1763688" y="2708920"/>
                <a:ext cx="5270808" cy="352839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907704" y="2852936"/>
                <a:ext cx="4968552" cy="32403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58549" y="3290298"/>
              <a:ext cx="2775059" cy="260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hr-HR" sz="1700" b="1" dirty="0" smtClean="0"/>
                <a:t>R</a:t>
              </a:r>
              <a:r>
                <a:rPr lang="en-US" sz="1700" b="1" dirty="0" smtClean="0"/>
                <a:t>EFORMULIRANA </a:t>
              </a:r>
              <a:r>
                <a:rPr lang="en-US" sz="1700" b="1" dirty="0"/>
                <a:t>ATRIBUCIJSKA </a:t>
              </a:r>
              <a:r>
                <a:rPr lang="en-US" sz="1700" b="1" dirty="0" smtClean="0"/>
                <a:t>TEORIJA</a:t>
              </a:r>
              <a:endParaRPr lang="hr-HR" sz="1700" b="1" dirty="0" smtClean="0"/>
            </a:p>
            <a:p>
              <a:pPr lvl="0"/>
              <a:r>
                <a:rPr lang="hr-HR" sz="1700" dirty="0" smtClean="0"/>
                <a:t>P</a:t>
              </a:r>
              <a:r>
                <a:rPr lang="en-US" sz="1700" dirty="0" err="1" smtClean="0"/>
                <a:t>osljedica</a:t>
              </a:r>
              <a:r>
                <a:rPr lang="en-US" sz="1700" dirty="0" smtClean="0"/>
                <a:t> </a:t>
              </a:r>
              <a:r>
                <a:rPr lang="en-US" sz="1700" dirty="0" err="1"/>
                <a:t>kombinacije</a:t>
              </a:r>
              <a:r>
                <a:rPr lang="en-US" sz="1700" dirty="0"/>
                <a:t> </a:t>
              </a:r>
              <a:r>
                <a:rPr lang="en-US" sz="1700" dirty="0" err="1"/>
                <a:t>negativnih</a:t>
              </a:r>
              <a:r>
                <a:rPr lang="en-US" sz="1700" dirty="0"/>
                <a:t> </a:t>
              </a:r>
              <a:r>
                <a:rPr lang="en-US" sz="1700" dirty="0" err="1"/>
                <a:t>iskustava</a:t>
              </a:r>
              <a:r>
                <a:rPr lang="en-US" sz="1700" dirty="0"/>
                <a:t> </a:t>
              </a:r>
              <a:r>
                <a:rPr lang="en-US" sz="1700" dirty="0" err="1" smtClean="0"/>
                <a:t>i</a:t>
              </a:r>
              <a:r>
                <a:rPr lang="en-US" sz="1700" dirty="0" smtClean="0"/>
                <a:t> </a:t>
              </a:r>
              <a:r>
                <a:rPr lang="en-US" sz="1700" dirty="0" err="1"/>
                <a:t>negativnog</a:t>
              </a:r>
              <a:r>
                <a:rPr lang="en-US" sz="1700" dirty="0"/>
                <a:t> </a:t>
              </a:r>
              <a:r>
                <a:rPr lang="en-US" sz="1700" dirty="0" err="1"/>
                <a:t>atribucijskog</a:t>
              </a:r>
              <a:r>
                <a:rPr lang="en-US" sz="1700" dirty="0"/>
                <a:t> </a:t>
              </a:r>
              <a:r>
                <a:rPr lang="en-US" sz="1700" dirty="0" err="1" smtClean="0"/>
                <a:t>stila</a:t>
              </a:r>
              <a:r>
                <a:rPr lang="en-US" sz="1700" dirty="0" smtClean="0"/>
                <a:t> </a:t>
              </a:r>
              <a:r>
                <a:rPr lang="en-US" sz="1700" dirty="0"/>
                <a:t>(</a:t>
              </a:r>
              <a:r>
                <a:rPr lang="en-US" sz="1700" dirty="0" err="1"/>
                <a:t>interpretacije</a:t>
              </a:r>
              <a:r>
                <a:rPr lang="en-US" sz="1700" dirty="0"/>
                <a:t> </a:t>
              </a:r>
              <a:r>
                <a:rPr lang="en-US" sz="1700" dirty="0" err="1" smtClean="0"/>
                <a:t>događaja</a:t>
              </a:r>
              <a:r>
                <a:rPr lang="en-US" sz="1700" dirty="0" smtClean="0"/>
                <a:t>)</a:t>
              </a:r>
              <a:endParaRPr lang="hr-HR" sz="1700" dirty="0" smtClean="0"/>
            </a:p>
            <a:p>
              <a:pPr lvl="0"/>
              <a:endParaRPr lang="en-US" sz="1700" dirty="0"/>
            </a:p>
            <a:p>
              <a:pPr lvl="0"/>
              <a:r>
                <a:rPr lang="en-US" sz="1700" b="1" dirty="0"/>
                <a:t>REHMOVA TEORIJA </a:t>
              </a:r>
              <a:r>
                <a:rPr lang="hr-HR" sz="1700" b="1" dirty="0" smtClean="0"/>
                <a:t>S</a:t>
              </a:r>
              <a:r>
                <a:rPr lang="en-US" sz="1700" b="1" dirty="0" smtClean="0"/>
                <a:t>AMOKONTROLE</a:t>
              </a:r>
              <a:r>
                <a:rPr lang="hr-HR" sz="1700" b="1" dirty="0" smtClean="0"/>
                <a:t>  </a:t>
              </a:r>
            </a:p>
            <a:p>
              <a:pPr lvl="0"/>
              <a:r>
                <a:rPr lang="hr-HR" sz="1700" dirty="0" smtClean="0"/>
                <a:t>D</a:t>
              </a:r>
              <a:r>
                <a:rPr lang="en-US" sz="1700" dirty="0" err="1" smtClean="0"/>
                <a:t>eficiti</a:t>
              </a:r>
              <a:r>
                <a:rPr lang="en-US" sz="1700" dirty="0" smtClean="0"/>
                <a:t> </a:t>
              </a:r>
              <a:r>
                <a:rPr lang="en-US" sz="1700" dirty="0" err="1" smtClean="0"/>
                <a:t>samoregulacije</a:t>
              </a:r>
              <a:r>
                <a:rPr lang="hr-HR" sz="1700" dirty="0" smtClean="0"/>
                <a:t>:</a:t>
              </a:r>
            </a:p>
            <a:p>
              <a:pPr lvl="3"/>
              <a:r>
                <a:rPr lang="en-US" sz="1700" dirty="0" err="1" smtClean="0"/>
                <a:t>samoopažanja</a:t>
              </a:r>
              <a:endParaRPr lang="en-US" sz="1700" dirty="0"/>
            </a:p>
            <a:p>
              <a:pPr lvl="3"/>
              <a:r>
                <a:rPr lang="en-US" sz="1700" dirty="0" err="1" smtClean="0"/>
                <a:t>samoevaluacije</a:t>
              </a:r>
              <a:endParaRPr lang="en-US" sz="1700" dirty="0"/>
            </a:p>
            <a:p>
              <a:pPr lvl="3"/>
              <a:r>
                <a:rPr lang="en-US" sz="1700" dirty="0" err="1"/>
                <a:t>samopotkrepljenja</a:t>
              </a:r>
              <a:endParaRPr lang="en-US" sz="1700" dirty="0"/>
            </a:p>
            <a:p>
              <a:pPr marL="0" lvl="1">
                <a:buNone/>
              </a:pPr>
              <a:endParaRPr lang="hr-HR" sz="17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85319" y="2456547"/>
            <a:ext cx="3657192" cy="4367110"/>
            <a:chOff x="323528" y="2894663"/>
            <a:chExt cx="2952328" cy="3528392"/>
          </a:xfrm>
        </p:grpSpPr>
        <p:grpSp>
          <p:nvGrpSpPr>
            <p:cNvPr id="15" name="Group 9"/>
            <p:cNvGrpSpPr/>
            <p:nvPr/>
          </p:nvGrpSpPr>
          <p:grpSpPr>
            <a:xfrm>
              <a:off x="323528" y="2894663"/>
              <a:ext cx="2952328" cy="3528392"/>
              <a:chOff x="1763688" y="2462615"/>
              <a:chExt cx="5270808" cy="3528392"/>
            </a:xfrm>
          </p:grpSpPr>
          <p:pic>
            <p:nvPicPr>
              <p:cNvPr id="17" name="Picture 16" descr="paper.jpg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>
              <a:xfrm>
                <a:off x="1763688" y="2462615"/>
                <a:ext cx="5270808" cy="3528392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1930382" y="2582116"/>
                <a:ext cx="4968553" cy="32403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26298" y="3439495"/>
              <a:ext cx="2660923" cy="1659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700" b="1" dirty="0"/>
                <a:t>SELIGMANOVA TEORIJA NAUČENE BESPOMOĆNOSTI </a:t>
              </a:r>
              <a:endParaRPr lang="hr-HR" sz="1700" dirty="0"/>
            </a:p>
            <a:p>
              <a:pPr lvl="0"/>
              <a:r>
                <a:rPr lang="hr-HR" sz="1700" dirty="0" smtClean="0"/>
                <a:t>D</a:t>
              </a:r>
              <a:r>
                <a:rPr lang="en-US" sz="1700" dirty="0" err="1" smtClean="0"/>
                <a:t>eficit</a:t>
              </a:r>
              <a:r>
                <a:rPr lang="en-US" sz="1700" dirty="0" smtClean="0"/>
                <a:t> </a:t>
              </a:r>
              <a:r>
                <a:rPr lang="en-US" sz="1700" dirty="0" err="1"/>
                <a:t>kontrole</a:t>
              </a:r>
              <a:r>
                <a:rPr lang="en-US" sz="1700" dirty="0"/>
                <a:t> </a:t>
              </a:r>
              <a:r>
                <a:rPr lang="en-US" sz="1700" dirty="0" err="1"/>
                <a:t>nad</a:t>
              </a:r>
              <a:r>
                <a:rPr lang="en-US" sz="1700" dirty="0"/>
                <a:t> </a:t>
              </a:r>
              <a:r>
                <a:rPr lang="en-US" sz="1700" dirty="0" err="1"/>
                <a:t>pozitivnim</a:t>
              </a:r>
              <a:r>
                <a:rPr lang="en-US" sz="1700" dirty="0"/>
                <a:t> </a:t>
              </a:r>
              <a:r>
                <a:rPr lang="en-US" sz="1700" dirty="0" err="1"/>
                <a:t>potkrepljenjima</a:t>
              </a:r>
              <a:endParaRPr lang="hr-HR" sz="1700" dirty="0"/>
            </a:p>
            <a:p>
              <a:pPr lvl="0"/>
              <a:endParaRPr lang="en-US" sz="1700" dirty="0"/>
            </a:p>
            <a:p>
              <a:pPr lvl="0"/>
              <a:r>
                <a:rPr lang="en-US" sz="1700" b="1" dirty="0"/>
                <a:t>BECKOVA KOGNITIVNA TEORIJA</a:t>
              </a:r>
            </a:p>
            <a:p>
              <a:pPr marL="0" lvl="1">
                <a:spcBef>
                  <a:spcPct val="50000"/>
                </a:spcBef>
              </a:pPr>
              <a:endParaRPr lang="hr-HR" sz="17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0629" y="2412998"/>
            <a:ext cx="4151939" cy="4617211"/>
            <a:chOff x="247827" y="3140969"/>
            <a:chExt cx="3028029" cy="3687564"/>
          </a:xfrm>
        </p:grpSpPr>
        <p:grpSp>
          <p:nvGrpSpPr>
            <p:cNvPr id="20" name="Group 9"/>
            <p:cNvGrpSpPr/>
            <p:nvPr/>
          </p:nvGrpSpPr>
          <p:grpSpPr>
            <a:xfrm>
              <a:off x="247827" y="3140969"/>
              <a:ext cx="3028029" cy="3528393"/>
              <a:chOff x="1628539" y="2708921"/>
              <a:chExt cx="5405957" cy="3528393"/>
            </a:xfrm>
          </p:grpSpPr>
          <p:pic>
            <p:nvPicPr>
              <p:cNvPr id="22" name="Picture 7" descr="paper.jpg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>
              <a:xfrm>
                <a:off x="1628539" y="2708921"/>
                <a:ext cx="5405957" cy="3528393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782585" y="2852936"/>
                <a:ext cx="5093671" cy="32403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04195" y="3288902"/>
              <a:ext cx="2796825" cy="3539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50" b="1" dirty="0" smtClean="0"/>
                <a:t>FERSTEROVA </a:t>
              </a:r>
              <a:r>
                <a:rPr lang="en-US" sz="1650" b="1" dirty="0"/>
                <a:t>BIHEVIORALNA ANALIZA </a:t>
              </a:r>
              <a:r>
                <a:rPr lang="en-US" sz="1650" dirty="0"/>
                <a:t>-  </a:t>
              </a:r>
              <a:r>
                <a:rPr lang="hr-HR" sz="1650" dirty="0" smtClean="0"/>
                <a:t>N</a:t>
              </a:r>
              <a:r>
                <a:rPr lang="en-US" sz="1650" dirty="0" err="1" smtClean="0"/>
                <a:t>edostatak</a:t>
              </a:r>
              <a:r>
                <a:rPr lang="en-US" sz="1650" dirty="0" smtClean="0"/>
                <a:t> </a:t>
              </a:r>
              <a:r>
                <a:rPr lang="en-US" sz="1650" dirty="0" err="1"/>
                <a:t>pozitivnih</a:t>
              </a:r>
              <a:r>
                <a:rPr lang="en-US" sz="1650" dirty="0"/>
                <a:t> </a:t>
              </a:r>
              <a:r>
                <a:rPr lang="en-US" sz="1650" dirty="0" err="1"/>
                <a:t>potkrepljenja</a:t>
              </a:r>
              <a:r>
                <a:rPr lang="en-US" sz="1650" dirty="0"/>
                <a:t> je </a:t>
              </a:r>
              <a:r>
                <a:rPr lang="en-US" sz="1650" dirty="0" err="1"/>
                <a:t>posljedica</a:t>
              </a:r>
              <a:r>
                <a:rPr lang="en-US" sz="1650" dirty="0"/>
                <a:t> toga </a:t>
              </a:r>
              <a:r>
                <a:rPr lang="en-US" sz="1650" dirty="0" err="1"/>
                <a:t>što</a:t>
              </a:r>
              <a:r>
                <a:rPr lang="en-US" sz="1650" dirty="0"/>
                <a:t> je </a:t>
              </a:r>
              <a:r>
                <a:rPr lang="en-US" sz="1650" dirty="0" err="1"/>
                <a:t>ponašanje</a:t>
              </a:r>
              <a:r>
                <a:rPr lang="en-US" sz="1650" dirty="0"/>
                <a:t> </a:t>
              </a:r>
              <a:r>
                <a:rPr lang="en-US" sz="1650" dirty="0" err="1"/>
                <a:t>depresivne</a:t>
              </a:r>
              <a:r>
                <a:rPr lang="en-US" sz="1650" dirty="0"/>
                <a:t> </a:t>
              </a:r>
              <a:r>
                <a:rPr lang="en-US" sz="1650" dirty="0" err="1"/>
                <a:t>osobe</a:t>
              </a:r>
              <a:r>
                <a:rPr lang="en-US" sz="1650" dirty="0"/>
                <a:t> </a:t>
              </a:r>
              <a:r>
                <a:rPr lang="en-US" sz="1650" dirty="0" err="1" smtClean="0"/>
                <a:t>negativno</a:t>
              </a:r>
              <a:r>
                <a:rPr lang="en-US" sz="1650" dirty="0" smtClean="0"/>
                <a:t> </a:t>
              </a:r>
              <a:r>
                <a:rPr lang="en-US" sz="1650" dirty="0" err="1"/>
                <a:t>motivirano</a:t>
              </a:r>
              <a:r>
                <a:rPr lang="en-US" sz="1650" dirty="0"/>
                <a:t>, a ne </a:t>
              </a:r>
              <a:r>
                <a:rPr lang="en-US" sz="1650" dirty="0" err="1" smtClean="0"/>
                <a:t>pozitivno</a:t>
              </a:r>
              <a:endParaRPr lang="hr-HR" sz="1650" dirty="0" smtClean="0"/>
            </a:p>
            <a:p>
              <a:pPr lvl="0"/>
              <a:endParaRPr lang="en-US" sz="1050" dirty="0"/>
            </a:p>
            <a:p>
              <a:pPr lvl="0"/>
              <a:r>
                <a:rPr lang="en-US" sz="1650" b="1" dirty="0"/>
                <a:t>LEWINSOHNOVA BIHEVIORALNA TEORIJA </a:t>
              </a:r>
              <a:r>
                <a:rPr lang="hr-HR" sz="1650" dirty="0" smtClean="0"/>
                <a:t>Depresija je rezultat ponavljanja pasivnog  </a:t>
              </a:r>
              <a:r>
                <a:rPr lang="hr-HR" sz="1650" dirty="0" err="1" smtClean="0"/>
                <a:t>nenagrađujućeg</a:t>
              </a:r>
              <a:r>
                <a:rPr lang="hr-HR" sz="1650" dirty="0" smtClean="0"/>
                <a:t> ponašanja; </a:t>
              </a:r>
              <a:r>
                <a:rPr lang="en-US" sz="1650" dirty="0" err="1" smtClean="0"/>
                <a:t>manjak</a:t>
              </a:r>
              <a:r>
                <a:rPr lang="en-US" sz="1650" dirty="0" smtClean="0"/>
                <a:t> </a:t>
              </a:r>
              <a:r>
                <a:rPr lang="en-US" sz="1650" dirty="0" err="1"/>
                <a:t>izvora</a:t>
              </a:r>
              <a:r>
                <a:rPr lang="en-US" sz="1650" dirty="0"/>
                <a:t> </a:t>
              </a:r>
              <a:r>
                <a:rPr lang="en-US" sz="1650" dirty="0" err="1"/>
                <a:t>pozitivnog</a:t>
              </a:r>
              <a:r>
                <a:rPr lang="en-US" sz="1650" dirty="0"/>
                <a:t> </a:t>
              </a:r>
              <a:r>
                <a:rPr lang="en-US" sz="1650" dirty="0" err="1"/>
                <a:t>potkrepljenja</a:t>
              </a:r>
              <a:r>
                <a:rPr lang="en-US" sz="1650" dirty="0"/>
                <a:t> u </a:t>
              </a:r>
              <a:r>
                <a:rPr lang="en-US" sz="1650" dirty="0" err="1" smtClean="0"/>
                <a:t>okolini</a:t>
              </a:r>
              <a:r>
                <a:rPr lang="hr-HR" sz="1650" dirty="0" smtClean="0"/>
                <a:t>. Depresivni pacijenti iskazuju</a:t>
              </a:r>
              <a:r>
                <a:rPr lang="en-US" sz="1650" dirty="0" smtClean="0"/>
                <a:t> deficit</a:t>
              </a:r>
              <a:r>
                <a:rPr lang="hr-HR" sz="1650" dirty="0" smtClean="0"/>
                <a:t>e u </a:t>
              </a:r>
              <a:r>
                <a:rPr lang="hr-HR" sz="1650" dirty="0" err="1" smtClean="0"/>
                <a:t>samonagrađivanju</a:t>
              </a:r>
              <a:r>
                <a:rPr lang="hr-HR" sz="1650" dirty="0" smtClean="0"/>
                <a:t>, ali i manjak vještina da sami sebe pohvale za neko ponašanje. Također, prisutni su i deficiti </a:t>
              </a:r>
              <a:r>
                <a:rPr lang="en-US" sz="1650" dirty="0" err="1" smtClean="0"/>
                <a:t>socijaln</a:t>
              </a:r>
              <a:r>
                <a:rPr lang="hr-HR" sz="1650" dirty="0" smtClean="0"/>
                <a:t>ih</a:t>
              </a:r>
              <a:r>
                <a:rPr lang="en-US" sz="1650" dirty="0" smtClean="0"/>
                <a:t> </a:t>
              </a:r>
              <a:r>
                <a:rPr lang="en-US" sz="1650" dirty="0" err="1" smtClean="0"/>
                <a:t>vještin</a:t>
              </a:r>
              <a:r>
                <a:rPr lang="hr-HR" sz="1650" dirty="0" smtClean="0"/>
                <a:t>a</a:t>
              </a:r>
              <a:r>
                <a:rPr lang="en-US" sz="1650" dirty="0" smtClean="0"/>
                <a:t> </a:t>
              </a:r>
              <a:r>
                <a:rPr lang="en-US" sz="1650" dirty="0" err="1"/>
                <a:t>i</a:t>
              </a:r>
              <a:r>
                <a:rPr lang="en-US" sz="1650" dirty="0"/>
                <a:t>  </a:t>
              </a:r>
              <a:r>
                <a:rPr lang="en-US" sz="1650" dirty="0" err="1" smtClean="0"/>
                <a:t>sposobnost</a:t>
              </a:r>
              <a:r>
                <a:rPr lang="hr-HR" sz="1650" dirty="0" smtClean="0"/>
                <a:t>i</a:t>
              </a:r>
              <a:r>
                <a:rPr lang="en-US" sz="1650" dirty="0" smtClean="0"/>
                <a:t> </a:t>
              </a:r>
              <a:r>
                <a:rPr lang="en-US" sz="1650" dirty="0"/>
                <a:t>da u </a:t>
              </a:r>
              <a:r>
                <a:rPr lang="en-US" sz="1650" dirty="0" err="1"/>
                <a:t>socijalnim</a:t>
              </a:r>
              <a:r>
                <a:rPr lang="en-US" sz="1650" dirty="0"/>
                <a:t>  </a:t>
              </a:r>
              <a:r>
                <a:rPr lang="en-US" sz="1650" dirty="0" err="1"/>
                <a:t>interakcijama</a:t>
              </a:r>
              <a:r>
                <a:rPr lang="en-US" sz="1650" dirty="0"/>
                <a:t> </a:t>
              </a:r>
              <a:r>
                <a:rPr lang="en-US" sz="1650" dirty="0" err="1"/>
                <a:t>doživi</a:t>
              </a:r>
              <a:r>
                <a:rPr lang="en-US" sz="1650" dirty="0"/>
                <a:t> </a:t>
              </a:r>
              <a:r>
                <a:rPr lang="en-US" sz="1650" dirty="0" err="1"/>
                <a:t>ugodu</a:t>
              </a:r>
              <a:endParaRPr lang="en-US" sz="1650" dirty="0"/>
            </a:p>
            <a:p>
              <a:pPr marL="0" lvl="1">
                <a:spcBef>
                  <a:spcPct val="50000"/>
                </a:spcBef>
              </a:pPr>
              <a:endParaRPr lang="en-US" sz="1200" dirty="0"/>
            </a:p>
          </p:txBody>
        </p:sp>
      </p:grpSp>
      <p:pic>
        <p:nvPicPr>
          <p:cNvPr id="1026" name="Picture 2" descr="Slikovni rezultat za cognitive behavioral therapy child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45" y="906362"/>
            <a:ext cx="1935312" cy="11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cognitive behavioral therapy childre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3" r="216"/>
          <a:stretch/>
        </p:blipFill>
        <p:spPr bwMode="auto">
          <a:xfrm>
            <a:off x="9613838" y="794008"/>
            <a:ext cx="1447213" cy="119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0628" y="1975360"/>
            <a:ext cx="415193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Bihevioralne teorije</a:t>
            </a:r>
            <a:endParaRPr lang="en-US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485319" y="1973709"/>
            <a:ext cx="3657192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/>
              <a:t>Kognitivne teorije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40464" y="1966098"/>
            <a:ext cx="3749936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/>
              <a:t>Kognit</a:t>
            </a:r>
            <a:r>
              <a:rPr lang="hr-HR" sz="2400" b="1" dirty="0"/>
              <a:t>. – </a:t>
            </a:r>
            <a:r>
              <a:rPr lang="hr-HR" sz="2400" b="1" dirty="0" err="1"/>
              <a:t>bihev</a:t>
            </a:r>
            <a:r>
              <a:rPr lang="hr-HR" sz="2400" b="1" dirty="0"/>
              <a:t>. teorije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864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4377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</a:rPr>
                <a:t>Kognitivna teorija depresije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AutoShape 6" descr="Slikovni rezultat za self control techniques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372" y="869456"/>
            <a:ext cx="5244051" cy="598854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17485" y="797386"/>
            <a:ext cx="2569673" cy="1604273"/>
            <a:chOff x="1546656" y="984705"/>
            <a:chExt cx="2882177" cy="1705872"/>
          </a:xfrm>
        </p:grpSpPr>
        <p:grpSp>
          <p:nvGrpSpPr>
            <p:cNvPr id="6" name="Group 5"/>
            <p:cNvGrpSpPr/>
            <p:nvPr/>
          </p:nvGrpSpPr>
          <p:grpSpPr>
            <a:xfrm>
              <a:off x="1741713" y="984705"/>
              <a:ext cx="2630339" cy="1705872"/>
              <a:chOff x="7510170" y="2861264"/>
              <a:chExt cx="3407680" cy="3053751"/>
            </a:xfrm>
          </p:grpSpPr>
          <p:sp>
            <p:nvSpPr>
              <p:cNvPr id="78" name="Folded Corner 77"/>
              <p:cNvSpPr/>
              <p:nvPr/>
            </p:nvSpPr>
            <p:spPr>
              <a:xfrm rot="20750642">
                <a:off x="7510170" y="3303984"/>
                <a:ext cx="3407680" cy="2611031"/>
              </a:xfrm>
              <a:prstGeom prst="foldedCorner">
                <a:avLst>
                  <a:gd name="adj" fmla="val 16244"/>
                </a:avLst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66" name="Group 23"/>
              <p:cNvGrpSpPr/>
              <p:nvPr/>
            </p:nvGrpSpPr>
            <p:grpSpPr>
              <a:xfrm rot="20643272">
                <a:off x="10139518" y="2861264"/>
                <a:ext cx="275932" cy="882949"/>
                <a:chOff x="5004047" y="2852936"/>
                <a:chExt cx="720081" cy="2088232"/>
              </a:xfrm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</p:grpSpPr>
            <p:grpSp>
              <p:nvGrpSpPr>
                <p:cNvPr id="67" name="Group 28"/>
                <p:cNvGrpSpPr/>
                <p:nvPr/>
              </p:nvGrpSpPr>
              <p:grpSpPr>
                <a:xfrm>
                  <a:off x="5004047" y="2852936"/>
                  <a:ext cx="720080" cy="1728193"/>
                  <a:chOff x="4932040" y="2852936"/>
                  <a:chExt cx="720080" cy="1728193"/>
                </a:xfrm>
                <a:grpFill/>
              </p:grpSpPr>
              <p:sp>
                <p:nvSpPr>
                  <p:cNvPr id="69" name="Block Arc 68"/>
                  <p:cNvSpPr/>
                  <p:nvPr/>
                </p:nvSpPr>
                <p:spPr>
                  <a:xfrm>
                    <a:off x="4932040" y="2852936"/>
                    <a:ext cx="720080" cy="792088"/>
                  </a:xfrm>
                  <a:prstGeom prst="blockArc">
                    <a:avLst>
                      <a:gd name="adj1" fmla="val 10800000"/>
                      <a:gd name="adj2" fmla="val 217341"/>
                      <a:gd name="adj3" fmla="val 19078"/>
                    </a:avLst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4932047" y="3212979"/>
                    <a:ext cx="144002" cy="136815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5508104" y="3645128"/>
                    <a:ext cx="144000" cy="936000"/>
                  </a:xfrm>
                  <a:prstGeom prst="rect">
                    <a:avLst/>
                  </a:prstGeom>
                  <a:grpFill/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N" dirty="0"/>
                  </a:p>
                </p:txBody>
              </p:sp>
            </p:grpSp>
            <p:sp>
              <p:nvSpPr>
                <p:cNvPr id="68" name="Block Arc 67"/>
                <p:cNvSpPr/>
                <p:nvPr/>
              </p:nvSpPr>
              <p:spPr>
                <a:xfrm flipV="1">
                  <a:off x="5004048" y="4149080"/>
                  <a:ext cx="720080" cy="792088"/>
                </a:xfrm>
                <a:prstGeom prst="blockArc">
                  <a:avLst>
                    <a:gd name="adj1" fmla="val 10800000"/>
                    <a:gd name="adj2" fmla="val 217341"/>
                    <a:gd name="adj3" fmla="val 19078"/>
                  </a:avLst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9" name="TextBox 78"/>
            <p:cNvSpPr txBox="1"/>
            <p:nvPr/>
          </p:nvSpPr>
          <p:spPr>
            <a:xfrm rot="20750642">
              <a:off x="1546656" y="1749471"/>
              <a:ext cx="2882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000" i="1" dirty="0" smtClean="0"/>
                <a:t>A. </a:t>
              </a:r>
              <a:r>
                <a:rPr lang="hr-HR" sz="2000" i="1" dirty="0" err="1" smtClean="0"/>
                <a:t>Beck</a:t>
              </a:r>
              <a:r>
                <a:rPr lang="hr-HR" sz="2000" i="1" dirty="0" smtClean="0"/>
                <a:t>, 1967.</a:t>
              </a:r>
              <a:endParaRPr lang="en-IN" sz="2000" i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52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12192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28800" y="116632"/>
            <a:ext cx="8771467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568" y="233265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</a:rPr>
              <a:t>Usporedba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tradicionalne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raznovrsne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karijere</a:t>
            </a:r>
            <a:endParaRPr lang="en-IN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64000"/>
            <a:ext cx="12192000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IN" sz="1400" dirty="0">
              <a:solidFill>
                <a:srgbClr val="FFFFFF"/>
              </a:solidFill>
              <a:latin typeface="Calibri" pitchFamily="-109" charset="0"/>
            </a:endParaRPr>
          </a:p>
        </p:txBody>
      </p:sp>
      <p:grpSp>
        <p:nvGrpSpPr>
          <p:cNvPr id="14" name="Group 6"/>
          <p:cNvGrpSpPr/>
          <p:nvPr/>
        </p:nvGrpSpPr>
        <p:grpSpPr>
          <a:xfrm>
            <a:off x="0" y="0"/>
            <a:ext cx="12192000" cy="881336"/>
            <a:chOff x="0" y="0"/>
            <a:chExt cx="9144000" cy="881336"/>
          </a:xfrm>
        </p:grpSpPr>
        <p:grpSp>
          <p:nvGrpSpPr>
            <p:cNvPr id="15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Depresija kod djece i adolescenata 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866505"/>
              </p:ext>
            </p:extLst>
          </p:nvPr>
        </p:nvGraphicFramePr>
        <p:xfrm>
          <a:off x="1143001" y="1333500"/>
          <a:ext cx="7789890" cy="4922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5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4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872"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Strategije BKT depresije djece i adolescenata</a:t>
                      </a:r>
                      <a:endParaRPr lang="hr-H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hr-H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tabLst>
                          <a:tab pos="2057400" algn="l"/>
                        </a:tabLst>
                      </a:pPr>
                      <a:r>
                        <a:rPr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PONAŠANJE</a:t>
                      </a:r>
                    </a:p>
                  </a:txBody>
                  <a:tcPr marL="0" marR="0" marT="28575" marB="0" anchor="ctr"/>
                </a:tc>
                <a:tc>
                  <a:txBody>
                    <a:bodyPr/>
                    <a:lstStyle/>
                    <a:p>
                      <a:pPr marL="914400" lvl="2" indent="-286385" algn="l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Font typeface="Arial" panose="020B0604020202020204" pitchFamily="34" charset="0"/>
                        <a:buChar char="•"/>
                        <a:tabLst>
                          <a:tab pos="2057400" algn="l"/>
                        </a:tabLst>
                      </a:pPr>
                      <a:r>
                        <a:rPr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praćenje i planiranje aktivnosti</a:t>
                      </a:r>
                    </a:p>
                    <a:p>
                      <a:pPr marL="914400" lvl="2" indent="-286385" algn="l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Font typeface="Arial" panose="020B0604020202020204" pitchFamily="34" charset="0"/>
                        <a:buChar char="•"/>
                        <a:tabLst>
                          <a:tab pos="2057400" algn="l"/>
                        </a:tabLst>
                      </a:pPr>
                      <a:r>
                        <a:rPr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postupno povećanje aktivnosti</a:t>
                      </a:r>
                    </a:p>
                    <a:p>
                      <a:pPr marL="914400" lvl="2" indent="-286385" algn="l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Font typeface="Arial" panose="020B0604020202020204" pitchFamily="34" charset="0"/>
                        <a:buChar char="•"/>
                        <a:tabLst>
                          <a:tab pos="2057400" algn="l"/>
                        </a:tabLst>
                      </a:pPr>
                      <a:r>
                        <a:rPr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procjena uspješnosti i zadovoljstva</a:t>
                      </a:r>
                    </a:p>
                  </a:txBody>
                  <a:tcPr marL="0" marR="0" marT="285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39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tabLst>
                          <a:tab pos="2057400" algn="l"/>
                        </a:tabLst>
                      </a:pPr>
                      <a:r>
                        <a:rPr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MIŠLJENJE</a:t>
                      </a:r>
                    </a:p>
                  </a:txBody>
                  <a:tcPr marL="0" marR="0" marT="29209" marB="0" anchor="ctr"/>
                </a:tc>
                <a:tc>
                  <a:txBody>
                    <a:bodyPr/>
                    <a:lstStyle/>
                    <a:p>
                      <a:pPr marL="914400" lvl="2" indent="-286385" algn="l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Font typeface="Arial" panose="020B0604020202020204" pitchFamily="34" charset="0"/>
                        <a:buChar char="•"/>
                        <a:tabLst>
                          <a:tab pos="2057400" algn="l"/>
                        </a:tabLst>
                      </a:pPr>
                      <a:r>
                        <a:rPr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kognitivna restrukturacija</a:t>
                      </a:r>
                    </a:p>
                    <a:p>
                      <a:pPr marL="914400" lvl="2" indent="-286385" algn="l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Font typeface="Arial" panose="020B0604020202020204" pitchFamily="34" charset="0"/>
                        <a:buChar char="•"/>
                        <a:tabLst>
                          <a:tab pos="2057400" algn="l"/>
                        </a:tabLst>
                      </a:pPr>
                      <a:r>
                        <a:rPr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reatribucija</a:t>
                      </a:r>
                    </a:p>
                  </a:txBody>
                  <a:tcPr marL="0" marR="0" marT="2920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41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tabLst>
                          <a:tab pos="2057400" algn="l"/>
                        </a:tabLst>
                      </a:pPr>
                      <a:r>
                        <a:rPr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EMOCIJE</a:t>
                      </a:r>
                    </a:p>
                  </a:txBody>
                  <a:tcPr marL="0" marR="0" marT="29209" marB="0" anchor="ctr"/>
                </a:tc>
                <a:tc>
                  <a:txBody>
                    <a:bodyPr/>
                    <a:lstStyle/>
                    <a:p>
                      <a:pPr marL="914400" lvl="2" indent="-286385" algn="l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Font typeface="Arial" panose="020B0604020202020204" pitchFamily="34" charset="0"/>
                        <a:buChar char="•"/>
                        <a:tabLst>
                          <a:tab pos="2057400" algn="l"/>
                        </a:tabLst>
                      </a:pPr>
                      <a:r>
                        <a:rPr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distrakcije</a:t>
                      </a:r>
                    </a:p>
                    <a:p>
                      <a:pPr marL="914400" lvl="2" indent="-286385" algn="l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Font typeface="Arial" panose="020B0604020202020204" pitchFamily="34" charset="0"/>
                        <a:buChar char="•"/>
                        <a:tabLst>
                          <a:tab pos="2057400" algn="l"/>
                        </a:tabLst>
                      </a:pPr>
                      <a:r>
                        <a:rPr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ovladavanje negativnim emocijama</a:t>
                      </a:r>
                    </a:p>
                  </a:txBody>
                  <a:tcPr marL="0" marR="0" marT="2920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41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tabLst>
                          <a:tab pos="2057400" algn="l"/>
                        </a:tabLst>
                      </a:pPr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TIJELO</a:t>
                      </a:r>
                      <a:endParaRPr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9209" marB="0" anchor="ctr"/>
                </a:tc>
                <a:tc>
                  <a:txBody>
                    <a:bodyPr/>
                    <a:lstStyle/>
                    <a:p>
                      <a:pPr marL="914400" lvl="2" indent="-286385" algn="l" defTabSz="914400" rtl="0" eaLnBrk="1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Font typeface="Arial" panose="020B0604020202020204" pitchFamily="34" charset="0"/>
                        <a:buChar char="•"/>
                        <a:tabLst>
                          <a:tab pos="2057400" algn="l"/>
                        </a:tabLst>
                      </a:pPr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ublažavanje</a:t>
                      </a:r>
                      <a:r>
                        <a:rPr lang="hr-HR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tjelesnih simptoma</a:t>
                      </a:r>
                      <a:endParaRPr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29209" marB="0" anchor="ctr"/>
                </a:tc>
                <a:extLst>
                  <a:ext uri="{0D108BD9-81ED-4DB2-BD59-A6C34878D82A}">
                    <a16:rowId xmlns:a16="http://schemas.microsoft.com/office/drawing/2014/main" val="3393315463"/>
                  </a:ext>
                </a:extLst>
              </a:tr>
            </a:tbl>
          </a:graphicData>
        </a:graphic>
      </p:graphicFrame>
      <p:pic>
        <p:nvPicPr>
          <p:cNvPr id="21" name="Picture 20" descr="pencil_n_eraser_icon_by_erandark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19026">
            <a:off x="8035540" y="2959364"/>
            <a:ext cx="3913330" cy="4345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7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311"/>
            <a:ext cx="12192000" cy="6870311"/>
            <a:chOff x="0" y="-12311"/>
            <a:chExt cx="12192000" cy="6870311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-12311"/>
              <a:ext cx="12192000" cy="6870311"/>
              <a:chOff x="0" y="-12311"/>
              <a:chExt cx="12192000" cy="6870311"/>
            </a:xfrm>
          </p:grpSpPr>
          <p:pic>
            <p:nvPicPr>
              <p:cNvPr id="17" name="Picture 16" descr="19830328_xl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>
              <a:xfrm rot="5400000" flipH="1">
                <a:off x="5972510" y="638510"/>
                <a:ext cx="5949280" cy="6489700"/>
              </a:xfrm>
              <a:prstGeom prst="rect">
                <a:avLst/>
              </a:prstGeom>
            </p:spPr>
          </p:pic>
          <p:grpSp>
            <p:nvGrpSpPr>
              <p:cNvPr id="4" name="Gruppe 83"/>
              <p:cNvGrpSpPr>
                <a:grpSpLocks/>
              </p:cNvGrpSpPr>
              <p:nvPr/>
            </p:nvGrpSpPr>
            <p:grpSpPr bwMode="auto">
              <a:xfrm rot="838657">
                <a:off x="7199238" y="1640436"/>
                <a:ext cx="4923230" cy="4394458"/>
                <a:chOff x="182713" y="1179269"/>
                <a:chExt cx="4172541" cy="3260652"/>
              </a:xfrm>
            </p:grpSpPr>
            <p:sp>
              <p:nvSpPr>
                <p:cNvPr id="21" name="Kombinationstegning 58"/>
                <p:cNvSpPr/>
                <p:nvPr/>
              </p:nvSpPr>
              <p:spPr>
                <a:xfrm>
                  <a:off x="3425257" y="3890376"/>
                  <a:ext cx="929997" cy="549545"/>
                </a:xfrm>
                <a:custGeom>
                  <a:avLst/>
                  <a:gdLst>
                    <a:gd name="connsiteX0" fmla="*/ 203200 w 745066"/>
                    <a:gd name="connsiteY0" fmla="*/ 440267 h 440267"/>
                    <a:gd name="connsiteX1" fmla="*/ 745066 w 745066"/>
                    <a:gd name="connsiteY1" fmla="*/ 0 h 440267"/>
                    <a:gd name="connsiteX2" fmla="*/ 8466 w 745066"/>
                    <a:gd name="connsiteY2" fmla="*/ 0 h 440267"/>
                    <a:gd name="connsiteX3" fmla="*/ 0 w 745066"/>
                    <a:gd name="connsiteY3" fmla="*/ 431800 h 440267"/>
                    <a:gd name="connsiteX4" fmla="*/ 203200 w 745066"/>
                    <a:gd name="connsiteY4" fmla="*/ 440267 h 440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5066" h="440267">
                      <a:moveTo>
                        <a:pt x="203200" y="440267"/>
                      </a:moveTo>
                      <a:lnTo>
                        <a:pt x="745066" y="0"/>
                      </a:lnTo>
                      <a:lnTo>
                        <a:pt x="8466" y="0"/>
                      </a:lnTo>
                      <a:lnTo>
                        <a:pt x="0" y="431800"/>
                      </a:lnTo>
                      <a:lnTo>
                        <a:pt x="203200" y="440267"/>
                      </a:lnTo>
                      <a:close/>
                    </a:path>
                  </a:pathLst>
                </a:custGeom>
                <a:gradFill flip="none" rotWithShape="1">
                  <a:gsLst>
                    <a:gs pos="24000">
                      <a:sysClr val="windowText" lastClr="000000">
                        <a:alpha val="23000"/>
                      </a:sysClr>
                    </a:gs>
                    <a:gs pos="69000">
                      <a:sysClr val="window" lastClr="FFFFFF">
                        <a:alpha val="0"/>
                      </a:sysClr>
                    </a:gs>
                  </a:gsLst>
                  <a:lin ang="18900000" scaled="1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-112" charset="0"/>
                    <a:ea typeface="ＭＳ Ｐゴシック" pitchFamily="-112" charset="-128"/>
                    <a:cs typeface="+mn-cs"/>
                  </a:endParaRPr>
                </a:p>
              </p:txBody>
            </p:sp>
            <p:sp>
              <p:nvSpPr>
                <p:cNvPr id="22" name="Rektangel 62"/>
                <p:cNvSpPr>
                  <a:spLocks noChangeArrowheads="1"/>
                </p:cNvSpPr>
                <p:nvPr/>
              </p:nvSpPr>
              <p:spPr bwMode="auto">
                <a:xfrm>
                  <a:off x="182713" y="1179269"/>
                  <a:ext cx="3781167" cy="3240014"/>
                </a:xfrm>
                <a:prstGeom prst="rect">
                  <a:avLst/>
                </a:prstGeom>
                <a:gradFill rotWithShape="1">
                  <a:gsLst>
                    <a:gs pos="0">
                      <a:srgbClr val="E6E6E6"/>
                    </a:gs>
                    <a:gs pos="100000">
                      <a:srgbClr val="F3F3F3"/>
                    </a:gs>
                  </a:gsLst>
                  <a:lin ang="16200000"/>
                </a:gradFill>
                <a:ln w="9525">
                  <a:solidFill>
                    <a:srgbClr val="D9D9D9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itchFamily="-112" charset="0"/>
                    <a:ea typeface="ＭＳ Ｐゴシック" pitchFamily="-112" charset="-128"/>
                    <a:cs typeface="+mn-cs"/>
                  </a:endParaRPr>
                </a:p>
              </p:txBody>
            </p:sp>
          </p:grpSp>
          <p:grpSp>
            <p:nvGrpSpPr>
              <p:cNvPr id="5" name="Group 26"/>
              <p:cNvGrpSpPr/>
              <p:nvPr/>
            </p:nvGrpSpPr>
            <p:grpSpPr>
              <a:xfrm>
                <a:off x="1418" y="908720"/>
                <a:ext cx="7037838" cy="5949280"/>
                <a:chOff x="0" y="908720"/>
                <a:chExt cx="4727528" cy="5949280"/>
              </a:xfrm>
            </p:grpSpPr>
            <p:pic>
              <p:nvPicPr>
                <p:cNvPr id="25" name="Picture 24" descr="19830328_x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>
                <a:xfrm rot="5400000" flipH="1">
                  <a:off x="-990364" y="1899084"/>
                  <a:ext cx="5949280" cy="3968552"/>
                </a:xfrm>
                <a:prstGeom prst="rect">
                  <a:avLst/>
                </a:prstGeom>
              </p:spPr>
            </p:pic>
            <p:pic>
              <p:nvPicPr>
                <p:cNvPr id="26" name="Picture 25" descr="19830328_xl.jpg"/>
                <p:cNvPicPr>
                  <a:picLocks noChangeAspect="1"/>
                </p:cNvPicPr>
                <p:nvPr/>
              </p:nvPicPr>
              <p:blipFill>
                <a:blip r:embed="rId4" cstate="email">
                  <a:clrChange>
                    <a:clrFrom>
                      <a:srgbClr val="CECCCD"/>
                    </a:clrFrom>
                    <a:clrTo>
                      <a:srgbClr val="CECCCD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>
                <a:xfrm rot="16200000">
                  <a:off x="1406540" y="3537012"/>
                  <a:ext cx="5949280" cy="692696"/>
                </a:xfrm>
                <a:prstGeom prst="rect">
                  <a:avLst/>
                </a:prstGeom>
              </p:spPr>
            </p:pic>
          </p:grpSp>
          <p:sp>
            <p:nvSpPr>
              <p:cNvPr id="28" name="Rectangle 27"/>
              <p:cNvSpPr/>
              <p:nvPr/>
            </p:nvSpPr>
            <p:spPr>
              <a:xfrm>
                <a:off x="428978" y="1196752"/>
                <a:ext cx="6074366" cy="532859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6"/>
              <p:cNvGrpSpPr/>
              <p:nvPr/>
            </p:nvGrpSpPr>
            <p:grpSpPr>
              <a:xfrm>
                <a:off x="0" y="-12311"/>
                <a:ext cx="12192000" cy="881336"/>
                <a:chOff x="0" y="0"/>
                <a:chExt cx="9144000" cy="881336"/>
              </a:xfrm>
            </p:grpSpPr>
            <p:grpSp>
              <p:nvGrpSpPr>
                <p:cNvPr id="24" name="Group 5"/>
                <p:cNvGrpSpPr/>
                <p:nvPr/>
              </p:nvGrpSpPr>
              <p:grpSpPr>
                <a:xfrm>
                  <a:off x="0" y="0"/>
                  <a:ext cx="9144000" cy="864000"/>
                  <a:chOff x="0" y="0"/>
                  <a:chExt cx="9144000" cy="1080120"/>
                </a:xfrm>
              </p:grpSpPr>
              <p:sp>
                <p:nvSpPr>
                  <p:cNvPr id="31" name="Rectangle 30"/>
                  <p:cNvSpPr/>
                  <p:nvPr/>
                </p:nvSpPr>
                <p:spPr>
                  <a:xfrm>
                    <a:off x="0" y="0"/>
                    <a:ext cx="5652120" cy="1080120"/>
                  </a:xfrm>
                  <a:prstGeom prst="rect">
                    <a:avLst/>
                  </a:prstGeom>
                  <a:solidFill>
                    <a:srgbClr val="FF0066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5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Mistral" pitchFamily="66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3635896" y="0"/>
                    <a:ext cx="5508104" cy="1080120"/>
                  </a:xfrm>
                  <a:prstGeom prst="rect">
                    <a:avLst/>
                  </a:prstGeom>
                  <a:solidFill>
                    <a:schemeClr val="accent6">
                      <a:lumMod val="75000"/>
                      <a:alpha val="65098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5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Mistral" pitchFamily="66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" name="Rectangle 26"/>
                <p:cNvSpPr/>
                <p:nvPr/>
              </p:nvSpPr>
              <p:spPr>
                <a:xfrm>
                  <a:off x="0" y="116632"/>
                  <a:ext cx="9144000" cy="764704"/>
                </a:xfrm>
                <a:prstGeom prst="rect">
                  <a:avLst/>
                </a:prstGeom>
                <a:solidFill>
                  <a:srgbClr val="404040">
                    <a:alpha val="87843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83568" y="233264"/>
                  <a:ext cx="8208912" cy="576000"/>
                </a:xfrm>
                <a:prstGeom prst="rect">
                  <a:avLst/>
                </a:prstGeom>
                <a:solidFill>
                  <a:srgbClr val="FFFFFF">
                    <a:alpha val="69804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r-HR" sz="3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Depresija kod djece i adolescenata</a:t>
                  </a:r>
                  <a:endParaRPr kumimoji="0" lang="en-IN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813216" y="1500161"/>
              <a:ext cx="5438819" cy="4724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Plan tretmana depresije djece i adolescenata</a:t>
              </a:r>
            </a:p>
            <a:p>
              <a:endParaRPr lang="en-US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800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hr-HR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jete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roditelj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obitelj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škol</a:t>
              </a:r>
              <a:r>
                <a:rPr lang="hr-HR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800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Konceptualizacija</a:t>
              </a:r>
              <a:endParaRPr lang="hr-H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800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5150" lvl="1" indent="-342900">
                <a:buFont typeface="+mj-lt"/>
                <a:buAutoNum type="arabicParenR"/>
              </a:pP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Procjena</a:t>
              </a:r>
              <a:r>
                <a:rPr lang="hr-HR" sz="1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kognitivna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bihevioralna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interpersonalna</a:t>
              </a:r>
              <a:endParaRPr lang="hr-HR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02350" lvl="2" indent="-342900">
                <a:buFont typeface="Arial" panose="020B0604020202020204" pitchFamily="34" charset="0"/>
                <a:buChar char="•"/>
              </a:pPr>
              <a:r>
                <a:rPr lang="hr-H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Procjena 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suicida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r-H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upitnici</a:t>
              </a:r>
              <a:r>
                <a:rPr 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,  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skale</a:t>
              </a:r>
              <a:r>
                <a:rPr lang="hr-H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) - &gt; ako da, obavezna farmakoterapija </a:t>
              </a:r>
              <a:r>
                <a:rPr 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lijekovi</a:t>
              </a:r>
              <a:r>
                <a:rPr lang="hr-HR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ma</a:t>
              </a:r>
            </a:p>
            <a:p>
              <a:pPr marL="345150" lvl="1" indent="-342900">
                <a:spcAft>
                  <a:spcPts val="600"/>
                </a:spcAft>
                <a:buFont typeface="+mj-lt"/>
                <a:buAutoNum type="arabicParenR"/>
              </a:pPr>
              <a:endParaRPr lang="en-US" sz="5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5150" lvl="1" indent="-342900">
                <a:spcAft>
                  <a:spcPts val="600"/>
                </a:spcAft>
                <a:buFont typeface="+mj-lt"/>
                <a:buAutoNum type="arabicParenR"/>
              </a:pPr>
              <a:r>
                <a:rPr lang="hr-H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poznavanje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tretmanom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– KB model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tretman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5150" lvl="1" indent="-342900">
                <a:spcAft>
                  <a:spcPts val="600"/>
                </a:spcAft>
                <a:buFont typeface="+mj-lt"/>
                <a:buAutoNum type="arabicParenR"/>
              </a:pPr>
              <a:r>
                <a:rPr lang="hr-H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ostavljanje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ciljeva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5150" lvl="1" indent="-342900">
                <a:spcAft>
                  <a:spcPts val="600"/>
                </a:spcAft>
                <a:buFont typeface="+mj-lt"/>
                <a:buAutoNum type="arabicParenR"/>
              </a:pPr>
              <a:r>
                <a:rPr lang="hr-H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ihevioralna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aktivacija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5150" lvl="1" indent="-342900">
                <a:spcAft>
                  <a:spcPts val="600"/>
                </a:spcAft>
                <a:buFont typeface="+mj-lt"/>
                <a:buAutoNum type="arabicParenR"/>
              </a:pPr>
              <a:r>
                <a:rPr lang="hr-H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ognitivne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intervencije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5150" lvl="1" indent="-342900">
                <a:spcAft>
                  <a:spcPts val="600"/>
                </a:spcAft>
                <a:buFont typeface="+mj-lt"/>
                <a:buAutoNum type="arabicParenR"/>
              </a:pPr>
              <a:r>
                <a:rPr lang="hr-H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prečavanje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povrata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5150" lvl="1" indent="-342900">
                <a:spcAft>
                  <a:spcPts val="600"/>
                </a:spcAft>
                <a:buFont typeface="+mj-lt"/>
                <a:buAutoNum type="arabicParenR"/>
              </a:pPr>
              <a:r>
                <a:rPr lang="hr-HR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ostepeno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završavanje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terapije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/>
            </a:p>
          </p:txBody>
        </p:sp>
        <p:pic>
          <p:nvPicPr>
            <p:cNvPr id="14338" name="Picture 2" descr="Slikovni rezultat za depression treatment child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18" r="2832"/>
            <a:stretch/>
          </p:blipFill>
          <p:spPr bwMode="auto">
            <a:xfrm rot="883550">
              <a:off x="7515833" y="1942948"/>
              <a:ext cx="3907913" cy="3281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55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-9271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hr-HR" sz="3000" dirty="0">
                  <a:solidFill>
                    <a:prstClr val="black"/>
                  </a:solidFill>
                </a:rPr>
                <a:t>KT depresije djece i adolescenata 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6686" y="1318425"/>
            <a:ext cx="3835021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28600">
              <a:lnSpc>
                <a:spcPts val="249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hr-HR" sz="2000" b="1" spc="-135" dirty="0" err="1">
                <a:latin typeface="Arial" panose="020B0604020202020204" pitchFamily="34" charset="0"/>
                <a:cs typeface="Arial" panose="020B0604020202020204" pitchFamily="34" charset="0"/>
              </a:rPr>
              <a:t>Psihoedukacija</a:t>
            </a:r>
            <a:endParaRPr lang="hr-HR" sz="2000" b="1" spc="-1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300" indent="-228600">
              <a:lnSpc>
                <a:spcPts val="2495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1" spc="-135" dirty="0" err="1">
                <a:latin typeface="Arial" panose="020B0604020202020204" pitchFamily="34" charset="0"/>
                <a:cs typeface="Arial" panose="020B0604020202020204" pitchFamily="34" charset="0"/>
              </a:rPr>
              <a:t>Afektivna</a:t>
            </a:r>
            <a:r>
              <a:rPr lang="en-US" sz="2000" b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55" dirty="0" err="1">
                <a:latin typeface="Arial" panose="020B0604020202020204" pitchFamily="34" charset="0"/>
                <a:cs typeface="Arial" panose="020B0604020202020204" pitchFamily="34" charset="0"/>
              </a:rPr>
              <a:t>edukacija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7865" lvl="1" indent="-227965">
              <a:lnSpc>
                <a:spcPts val="2350"/>
              </a:lnSpc>
              <a:buChar char="•"/>
              <a:tabLst>
                <a:tab pos="697865" algn="l"/>
                <a:tab pos="698500" algn="l"/>
              </a:tabLst>
            </a:pPr>
            <a:r>
              <a:rPr lang="en-US" sz="2000" spc="-65" dirty="0">
                <a:latin typeface="Arial" panose="020B0604020202020204" pitchFamily="34" charset="0"/>
                <a:cs typeface="Arial" panose="020B0604020202020204" pitchFamily="34" charset="0"/>
              </a:rPr>
              <a:t>rani </a:t>
            </a:r>
            <a:r>
              <a:rPr lang="en-US" sz="2000" spc="-120" dirty="0" err="1">
                <a:latin typeface="Arial" panose="020B0604020202020204" pitchFamily="34" charset="0"/>
                <a:cs typeface="Arial" panose="020B0604020202020204" pitchFamily="34" charset="0"/>
              </a:rPr>
              <a:t>znakovi</a:t>
            </a:r>
            <a:r>
              <a:rPr lang="en-US" sz="2000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14" dirty="0" err="1">
                <a:latin typeface="Arial" panose="020B0604020202020204" pitchFamily="34" charset="0"/>
                <a:cs typeface="Arial" panose="020B0604020202020204" pitchFamily="34" charset="0"/>
              </a:rPr>
              <a:t>osjećaja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7865" lvl="1" indent="-227965">
              <a:lnSpc>
                <a:spcPts val="2345"/>
              </a:lnSpc>
              <a:buChar char="•"/>
              <a:tabLst>
                <a:tab pos="697865" algn="l"/>
                <a:tab pos="698500" algn="l"/>
              </a:tabLst>
            </a:pPr>
            <a:r>
              <a:rPr lang="en-US" sz="2000" spc="-40" dirty="0" err="1">
                <a:latin typeface="Arial" panose="020B0604020202020204" pitchFamily="34" charset="0"/>
                <a:cs typeface="Arial" panose="020B0604020202020204" pitchFamily="34" charset="0"/>
              </a:rPr>
              <a:t>moj</a:t>
            </a:r>
            <a:r>
              <a:rPr lang="en-US"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5" dirty="0" err="1">
                <a:latin typeface="Arial" panose="020B0604020202020204" pitchFamily="34" charset="0"/>
                <a:cs typeface="Arial" panose="020B0604020202020204" pitchFamily="34" charset="0"/>
              </a:rPr>
              <a:t>metar</a:t>
            </a:r>
            <a:r>
              <a:rPr lang="en-US" sz="2000" spc="-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14" dirty="0" err="1">
                <a:latin typeface="Arial" panose="020B0604020202020204" pitchFamily="34" charset="0"/>
                <a:cs typeface="Arial" panose="020B0604020202020204" pitchFamily="34" charset="0"/>
              </a:rPr>
              <a:t>osjećaja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7865" lvl="1" indent="-227965">
              <a:lnSpc>
                <a:spcPts val="2345"/>
              </a:lnSpc>
              <a:buChar char="•"/>
              <a:tabLst>
                <a:tab pos="697865" algn="l"/>
                <a:tab pos="698500" algn="l"/>
              </a:tabLst>
            </a:pPr>
            <a:r>
              <a:rPr lang="en-US" sz="2000" spc="-50" dirty="0" err="1">
                <a:latin typeface="Arial" panose="020B0604020202020204" pitchFamily="34" charset="0"/>
                <a:cs typeface="Arial" panose="020B0604020202020204" pitchFamily="34" charset="0"/>
              </a:rPr>
              <a:t>riječnik</a:t>
            </a:r>
            <a:r>
              <a:rPr lang="en-US" sz="2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osjećaja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7865" lvl="1" indent="-227965">
              <a:lnSpc>
                <a:spcPts val="2490"/>
              </a:lnSpc>
              <a:buChar char="•"/>
              <a:tabLst>
                <a:tab pos="697865" algn="l"/>
                <a:tab pos="698500" algn="l"/>
              </a:tabLst>
            </a:pPr>
            <a:r>
              <a:rPr lang="en-US" sz="2000" spc="-9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emocionalna</a:t>
            </a:r>
            <a:r>
              <a:rPr lang="en-US" sz="2000" spc="-1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10" dirty="0" err="1">
                <a:latin typeface="Arial" panose="020B0604020202020204" pitchFamily="34" charset="0"/>
                <a:cs typeface="Arial" panose="020B0604020202020204" pitchFamily="34" charset="0"/>
              </a:rPr>
              <a:t>ekspresija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8231" y="3794980"/>
            <a:ext cx="2995296" cy="2754249"/>
            <a:chOff x="5273684" y="1210691"/>
            <a:chExt cx="2995296" cy="2754249"/>
          </a:xfrm>
        </p:grpSpPr>
        <p:sp>
          <p:nvSpPr>
            <p:cNvPr id="59" name="object 14"/>
            <p:cNvSpPr/>
            <p:nvPr/>
          </p:nvSpPr>
          <p:spPr>
            <a:xfrm>
              <a:off x="6172971" y="1210691"/>
              <a:ext cx="1196847" cy="1196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5"/>
            <p:cNvSpPr txBox="1"/>
            <p:nvPr/>
          </p:nvSpPr>
          <p:spPr>
            <a:xfrm>
              <a:off x="6530857" y="1668526"/>
              <a:ext cx="480695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75" dirty="0">
                  <a:solidFill>
                    <a:srgbClr val="FFFFFF"/>
                  </a:solidFill>
                  <a:latin typeface="Arial"/>
                  <a:cs typeface="Arial"/>
                </a:rPr>
                <a:t>Misa</a:t>
              </a:r>
              <a:r>
                <a:rPr sz="1400" b="1" spc="-105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84" name="object 17"/>
            <p:cNvSpPr/>
            <p:nvPr/>
          </p:nvSpPr>
          <p:spPr>
            <a:xfrm>
              <a:off x="7031872" y="2381376"/>
              <a:ext cx="359537" cy="3366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20"/>
            <p:cNvSpPr/>
            <p:nvPr/>
          </p:nvSpPr>
          <p:spPr>
            <a:xfrm>
              <a:off x="7072132" y="2768092"/>
              <a:ext cx="1196848" cy="11968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1"/>
            <p:cNvSpPr txBox="1"/>
            <p:nvPr/>
          </p:nvSpPr>
          <p:spPr>
            <a:xfrm>
              <a:off x="7390393" y="3226435"/>
              <a:ext cx="56007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170" dirty="0">
                  <a:solidFill>
                    <a:srgbClr val="FFFFFF"/>
                  </a:solidFill>
                  <a:latin typeface="Arial"/>
                  <a:cs typeface="Arial"/>
                </a:rPr>
                <a:t>Os</a:t>
              </a:r>
              <a:r>
                <a:rPr sz="1400" b="1" spc="-70" dirty="0">
                  <a:solidFill>
                    <a:srgbClr val="FFFFFF"/>
                  </a:solidFill>
                  <a:latin typeface="Arial"/>
                  <a:cs typeface="Arial"/>
                </a:rPr>
                <a:t>j</a:t>
              </a:r>
              <a:r>
                <a:rPr sz="1400" b="1" spc="-140" dirty="0">
                  <a:solidFill>
                    <a:srgbClr val="FFFFFF"/>
                  </a:solidFill>
                  <a:latin typeface="Arial"/>
                  <a:cs typeface="Arial"/>
                </a:rPr>
                <a:t>e</a:t>
              </a:r>
              <a:r>
                <a:rPr sz="1400" b="1" spc="-145" dirty="0">
                  <a:solidFill>
                    <a:srgbClr val="FFFFFF"/>
                  </a:solidFill>
                  <a:latin typeface="Arial"/>
                  <a:cs typeface="Arial"/>
                </a:rPr>
                <a:t>ć</a:t>
              </a:r>
              <a:r>
                <a:rPr sz="1400" b="1" spc="-60" dirty="0">
                  <a:solidFill>
                    <a:srgbClr val="FFFFFF"/>
                  </a:solidFill>
                  <a:latin typeface="Arial"/>
                  <a:cs typeface="Arial"/>
                </a:rPr>
                <a:t>aj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06" name="object 23"/>
            <p:cNvSpPr/>
            <p:nvPr/>
          </p:nvSpPr>
          <p:spPr>
            <a:xfrm>
              <a:off x="6621027" y="3164585"/>
              <a:ext cx="318770" cy="4038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26"/>
            <p:cNvSpPr/>
            <p:nvPr/>
          </p:nvSpPr>
          <p:spPr>
            <a:xfrm>
              <a:off x="5273684" y="2768092"/>
              <a:ext cx="1196975" cy="11968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27"/>
            <p:cNvSpPr txBox="1"/>
            <p:nvPr/>
          </p:nvSpPr>
          <p:spPr>
            <a:xfrm>
              <a:off x="5477520" y="3226435"/>
              <a:ext cx="788670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114" dirty="0">
                  <a:solidFill>
                    <a:srgbClr val="FFFFFF"/>
                  </a:solidFill>
                  <a:latin typeface="Arial"/>
                  <a:cs typeface="Arial"/>
                </a:rPr>
                <a:t>Ponašanje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10" name="object 29"/>
            <p:cNvSpPr/>
            <p:nvPr/>
          </p:nvSpPr>
          <p:spPr>
            <a:xfrm>
              <a:off x="6132586" y="2457576"/>
              <a:ext cx="359537" cy="3366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23759" y="939238"/>
            <a:ext cx="3902003" cy="2855742"/>
            <a:chOff x="7219637" y="2376894"/>
            <a:chExt cx="4276725" cy="2959381"/>
          </a:xfrm>
        </p:grpSpPr>
        <p:pic>
          <p:nvPicPr>
            <p:cNvPr id="1026" name="Picture 2" descr="Slikovni rezultat za children depression metar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37"/>
            <a:stretch/>
          </p:blipFill>
          <p:spPr bwMode="auto">
            <a:xfrm>
              <a:off x="7219637" y="2376894"/>
              <a:ext cx="4276725" cy="28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379725" y="4722125"/>
              <a:ext cx="2006221" cy="6141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028" name="Picture 4" descr="Povezana slik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859" y="4415380"/>
            <a:ext cx="5331151" cy="23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children feeling dictionar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862" y="271215"/>
            <a:ext cx="2795360" cy="422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3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-9271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53998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</a:rPr>
                <a:t>BKT </a:t>
              </a:r>
              <a:r>
                <a:rPr lang="hr-HR" sz="3000" dirty="0">
                  <a:solidFill>
                    <a:prstClr val="black"/>
                  </a:solidFill>
                </a:rPr>
                <a:t>depresije djece i adolescenata </a:t>
              </a:r>
              <a:endParaRPr lang="en-IN" sz="30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056" name="Picture 8" descr="Povezana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27" y="3960221"/>
            <a:ext cx="5807471" cy="278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children feeling depression thermo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92" y="869457"/>
            <a:ext cx="3863575" cy="53124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likovni rezultat za children feeling diction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36" y="986089"/>
            <a:ext cx="6191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kovni rezultat za children feeling depression thermome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226" y="2065011"/>
            <a:ext cx="3423863" cy="45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82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2"/>
          <p:cNvGrpSpPr>
            <a:grpSpLocks/>
          </p:cNvGrpSpPr>
          <p:nvPr/>
        </p:nvGrpSpPr>
        <p:grpSpPr bwMode="auto">
          <a:xfrm>
            <a:off x="-1132835" y="-171400"/>
            <a:ext cx="6872288" cy="5568950"/>
            <a:chOff x="6321322" y="-953166"/>
            <a:chExt cx="3309653" cy="3198557"/>
          </a:xfrm>
        </p:grpSpPr>
        <p:sp>
          <p:nvSpPr>
            <p:cNvPr id="158" name="Oval 157"/>
            <p:cNvSpPr/>
            <p:nvPr/>
          </p:nvSpPr>
          <p:spPr>
            <a:xfrm>
              <a:off x="6321322" y="-953166"/>
              <a:ext cx="3309653" cy="3198557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alpha val="58000"/>
                  </a:srgbClr>
                </a:gs>
                <a:gs pos="29000">
                  <a:srgbClr val="E6FF00">
                    <a:alpha val="34000"/>
                  </a:srgbClr>
                </a:gs>
                <a:gs pos="69000">
                  <a:srgbClr val="E6FF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800">
                <a:solidFill>
                  <a:srgbClr val="FFFFFF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7143250" y="246565"/>
              <a:ext cx="1492351" cy="159371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58000"/>
                  </a:schemeClr>
                </a:gs>
                <a:gs pos="43000">
                  <a:srgbClr val="E6FF00">
                    <a:alpha val="34000"/>
                  </a:srgbClr>
                </a:gs>
                <a:gs pos="51000">
                  <a:srgbClr val="E6FF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29" name="Group 35"/>
          <p:cNvGrpSpPr>
            <a:grpSpLocks/>
          </p:cNvGrpSpPr>
          <p:nvPr/>
        </p:nvGrpSpPr>
        <p:grpSpPr bwMode="auto">
          <a:xfrm>
            <a:off x="271845" y="3373284"/>
            <a:ext cx="2748580" cy="3484717"/>
            <a:chOff x="5602819" y="727075"/>
            <a:chExt cx="3238507" cy="5313363"/>
          </a:xfrm>
        </p:grpSpPr>
        <p:cxnSp>
          <p:nvCxnSpPr>
            <p:cNvPr id="146" name="Straight Connector 145"/>
            <p:cNvCxnSpPr/>
            <p:nvPr/>
          </p:nvCxnSpPr>
          <p:spPr bwMode="auto">
            <a:xfrm rot="5400000" flipH="1" flipV="1">
              <a:off x="7090912" y="4138411"/>
              <a:ext cx="1127498" cy="2373330"/>
            </a:xfrm>
            <a:prstGeom prst="line">
              <a:avLst/>
            </a:prstGeom>
            <a:ln w="47625" cap="flat" cmpd="sng" algn="ctr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66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 bwMode="auto">
            <a:xfrm rot="5400000" flipH="1" flipV="1">
              <a:off x="6225735" y="4138411"/>
              <a:ext cx="1127498" cy="2373330"/>
            </a:xfrm>
            <a:prstGeom prst="line">
              <a:avLst/>
            </a:prstGeom>
            <a:ln w="47625" cap="flat" cmpd="sng" algn="ctr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66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Group 61"/>
            <p:cNvGrpSpPr>
              <a:grpSpLocks/>
            </p:cNvGrpSpPr>
            <p:nvPr/>
          </p:nvGrpSpPr>
          <p:grpSpPr bwMode="auto">
            <a:xfrm>
              <a:off x="5819775" y="727075"/>
              <a:ext cx="2155825" cy="5313363"/>
              <a:chOff x="998321" y="1264888"/>
              <a:chExt cx="1669338" cy="4114801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>
                <a:off x="998732" y="4724419"/>
                <a:ext cx="656428" cy="123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1195415" y="4190859"/>
                <a:ext cx="657657" cy="123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1395785" y="3657300"/>
                <a:ext cx="656428" cy="123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1604760" y="3091776"/>
                <a:ext cx="657656" cy="2459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784233" y="2572969"/>
                <a:ext cx="657656" cy="123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1964934" y="1968105"/>
                <a:ext cx="703140" cy="1230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Can 154"/>
              <p:cNvSpPr>
                <a:spLocks noChangeArrowheads="1"/>
              </p:cNvSpPr>
              <p:nvPr/>
            </p:nvSpPr>
            <p:spPr bwMode="auto">
              <a:xfrm rot="1166653">
                <a:off x="2154241" y="1264888"/>
                <a:ext cx="62693" cy="4114801"/>
              </a:xfrm>
              <a:prstGeom prst="can">
                <a:avLst>
                  <a:gd name="adj" fmla="val 24917"/>
                </a:avLst>
              </a:prstGeom>
              <a:gradFill rotWithShape="1">
                <a:gsLst>
                  <a:gs pos="0">
                    <a:schemeClr val="tx1"/>
                  </a:gs>
                  <a:gs pos="45000">
                    <a:srgbClr val="595959"/>
                  </a:gs>
                  <a:gs pos="100000">
                    <a:schemeClr val="tx1"/>
                  </a:gs>
                </a:gsLst>
                <a:lin ang="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latin typeface="Calibri" charset="0"/>
                  <a:ea typeface="ＭＳ Ｐゴシック" charset="-128"/>
                </a:endParaRPr>
              </a:p>
            </p:txBody>
          </p:sp>
          <p:sp>
            <p:nvSpPr>
              <p:cNvPr id="156" name="Can 155"/>
              <p:cNvSpPr>
                <a:spLocks noChangeArrowheads="1"/>
              </p:cNvSpPr>
              <p:nvPr/>
            </p:nvSpPr>
            <p:spPr bwMode="auto">
              <a:xfrm rot="1166653">
                <a:off x="1463394" y="1264888"/>
                <a:ext cx="63922" cy="4114801"/>
              </a:xfrm>
              <a:prstGeom prst="can">
                <a:avLst>
                  <a:gd name="adj" fmla="val 25034"/>
                </a:avLst>
              </a:prstGeom>
              <a:gradFill rotWithShape="1">
                <a:gsLst>
                  <a:gs pos="0">
                    <a:schemeClr val="tx1"/>
                  </a:gs>
                  <a:gs pos="45000">
                    <a:srgbClr val="595959"/>
                  </a:gs>
                  <a:gs pos="100000">
                    <a:schemeClr val="tx1"/>
                  </a:gs>
                </a:gsLst>
                <a:lin ang="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latin typeface="Calibri" charset="0"/>
                  <a:ea typeface="ＭＳ Ｐゴシック" charset="-128"/>
                </a:endParaRPr>
              </a:p>
            </p:txBody>
          </p:sp>
        </p:grpSp>
      </p:grpSp>
      <p:grpSp>
        <p:nvGrpSpPr>
          <p:cNvPr id="131" name="Group 60"/>
          <p:cNvGrpSpPr>
            <a:grpSpLocks/>
          </p:cNvGrpSpPr>
          <p:nvPr/>
        </p:nvGrpSpPr>
        <p:grpSpPr bwMode="auto">
          <a:xfrm>
            <a:off x="216605" y="4594549"/>
            <a:ext cx="1742115" cy="2206189"/>
            <a:chOff x="2735537" y="2963675"/>
            <a:chExt cx="2052350" cy="3363906"/>
          </a:xfrm>
        </p:grpSpPr>
        <p:grpSp>
          <p:nvGrpSpPr>
            <p:cNvPr id="132" name="Group 53"/>
            <p:cNvGrpSpPr/>
            <p:nvPr/>
          </p:nvGrpSpPr>
          <p:grpSpPr>
            <a:xfrm>
              <a:off x="2820808" y="2963675"/>
              <a:ext cx="1967079" cy="3351462"/>
              <a:chOff x="2593601" y="2696363"/>
              <a:chExt cx="1967079" cy="3351462"/>
            </a:xfrm>
            <a:solidFill>
              <a:schemeClr val="tx1"/>
            </a:solidFill>
          </p:grpSpPr>
          <p:sp>
            <p:nvSpPr>
              <p:cNvPr id="139" name="Oval 138"/>
              <p:cNvSpPr/>
              <p:nvPr/>
            </p:nvSpPr>
            <p:spPr>
              <a:xfrm rot="20370911">
                <a:off x="2918991" y="2696363"/>
                <a:ext cx="590276" cy="63121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 rot="430122">
                <a:off x="2672869" y="3366920"/>
                <a:ext cx="816575" cy="1413642"/>
              </a:xfrm>
              <a:prstGeom prst="roundRect">
                <a:avLst>
                  <a:gd name="adj" fmla="val 2979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 rot="430122">
                <a:off x="2593601" y="4472968"/>
                <a:ext cx="298078" cy="15748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 rot="430122">
                <a:off x="3321245" y="4342577"/>
                <a:ext cx="298078" cy="11832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 rot="14588117">
                <a:off x="3765098" y="2703540"/>
                <a:ext cx="298078" cy="129308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33" name="Group 54"/>
            <p:cNvGrpSpPr/>
            <p:nvPr/>
          </p:nvGrpSpPr>
          <p:grpSpPr>
            <a:xfrm>
              <a:off x="2735537" y="2976119"/>
              <a:ext cx="1967079" cy="3351462"/>
              <a:chOff x="2593601" y="2696363"/>
              <a:chExt cx="1967079" cy="3351462"/>
            </a:xfrm>
            <a:gradFill>
              <a:gsLst>
                <a:gs pos="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</a:gradFill>
          </p:grpSpPr>
          <p:sp>
            <p:nvSpPr>
              <p:cNvPr id="134" name="Oval 133"/>
              <p:cNvSpPr/>
              <p:nvPr/>
            </p:nvSpPr>
            <p:spPr>
              <a:xfrm rot="20370911">
                <a:off x="2918991" y="2696363"/>
                <a:ext cx="590276" cy="63121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 rot="430122">
                <a:off x="2672869" y="3366920"/>
                <a:ext cx="816575" cy="1413642"/>
              </a:xfrm>
              <a:prstGeom prst="roundRect">
                <a:avLst>
                  <a:gd name="adj" fmla="val 2979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 rot="430122">
                <a:off x="2593601" y="4472968"/>
                <a:ext cx="298078" cy="15748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 rot="430122">
                <a:off x="3321245" y="4342577"/>
                <a:ext cx="298078" cy="118321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 rot="14588117">
                <a:off x="3765098" y="2703540"/>
                <a:ext cx="298078" cy="129308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128" name="Group 6"/>
          <p:cNvGrpSpPr/>
          <p:nvPr/>
        </p:nvGrpSpPr>
        <p:grpSpPr>
          <a:xfrm>
            <a:off x="0" y="0"/>
            <a:ext cx="12192000" cy="881336"/>
            <a:chOff x="0" y="0"/>
            <a:chExt cx="9144000" cy="881336"/>
          </a:xfrm>
        </p:grpSpPr>
        <p:grpSp>
          <p:nvGrpSpPr>
            <p:cNvPr id="130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144" name="Rectangle 143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>
                  <a:solidFill>
                    <a:prstClr val="black"/>
                  </a:solidFill>
                </a:rPr>
                <a:t>BKT depresije djece i adolescenata </a:t>
              </a:r>
              <a:endParaRPr lang="en-IN" sz="3200" dirty="0">
                <a:solidFill>
                  <a:prstClr val="black"/>
                </a:solidFill>
              </a:endParaRPr>
            </a:p>
          </p:txBody>
        </p:sp>
      </p:grpSp>
      <p:sp>
        <p:nvSpPr>
          <p:cNvPr id="40" name="object 3"/>
          <p:cNvSpPr txBox="1"/>
          <p:nvPr/>
        </p:nvSpPr>
        <p:spPr>
          <a:xfrm>
            <a:off x="3141244" y="1036541"/>
            <a:ext cx="5525084" cy="3327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b="1" spc="-155" dirty="0">
                <a:latin typeface="Arial"/>
                <a:cs typeface="Arial"/>
              </a:rPr>
              <a:t>Bihevioralna </a:t>
            </a:r>
            <a:r>
              <a:rPr sz="2200" b="1" spc="-130" dirty="0">
                <a:latin typeface="Arial"/>
                <a:cs typeface="Arial"/>
              </a:rPr>
              <a:t>aktivacija –</a:t>
            </a:r>
            <a:r>
              <a:rPr sz="2200" b="1" spc="-50" dirty="0">
                <a:latin typeface="Arial"/>
                <a:cs typeface="Arial"/>
              </a:rPr>
              <a:t> </a:t>
            </a:r>
            <a:r>
              <a:rPr sz="2200" b="1" spc="-175" dirty="0" err="1" smtClean="0">
                <a:latin typeface="Arial"/>
                <a:cs typeface="Arial"/>
              </a:rPr>
              <a:t>koraci</a:t>
            </a:r>
            <a:r>
              <a:rPr lang="hr-HR" sz="2200" b="1" spc="-175" dirty="0" smtClean="0">
                <a:latin typeface="Arial"/>
                <a:cs typeface="Arial"/>
              </a:rPr>
              <a:t> </a:t>
            </a:r>
            <a:r>
              <a:rPr sz="2200" b="1" spc="-114" dirty="0" smtClean="0">
                <a:latin typeface="Arial"/>
                <a:cs typeface="Arial"/>
              </a:rPr>
              <a:t>(</a:t>
            </a:r>
            <a:r>
              <a:rPr sz="2200" b="1" spc="-114" dirty="0">
                <a:latin typeface="Arial"/>
                <a:cs typeface="Arial"/>
              </a:rPr>
              <a:t>tehnike):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1" name="object 4"/>
          <p:cNvSpPr txBox="1"/>
          <p:nvPr/>
        </p:nvSpPr>
        <p:spPr>
          <a:xfrm>
            <a:off x="4001057" y="1414032"/>
            <a:ext cx="7804260" cy="1694053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200" spc="-95" dirty="0">
                <a:latin typeface="Arial"/>
                <a:cs typeface="Arial"/>
              </a:rPr>
              <a:t>praćenje </a:t>
            </a:r>
            <a:r>
              <a:rPr sz="2200" spc="15" dirty="0">
                <a:latin typeface="Arial"/>
                <a:cs typeface="Arial"/>
              </a:rPr>
              <a:t>i </a:t>
            </a:r>
            <a:r>
              <a:rPr sz="2200" spc="-80" dirty="0">
                <a:latin typeface="Arial"/>
                <a:cs typeface="Arial"/>
              </a:rPr>
              <a:t>bilježenje</a:t>
            </a:r>
            <a:r>
              <a:rPr sz="2200" spc="-24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aktivnosti</a:t>
            </a:r>
            <a:endParaRPr sz="2200" dirty="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200" spc="-70" dirty="0">
                <a:latin typeface="Arial"/>
                <a:cs typeface="Arial"/>
              </a:rPr>
              <a:t>planiranje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aktivnosti</a:t>
            </a:r>
            <a:endParaRPr sz="2200" dirty="0">
              <a:latin typeface="Arial"/>
              <a:cs typeface="Arial"/>
            </a:endParaRPr>
          </a:p>
          <a:p>
            <a:pPr marL="527685" indent="-514984">
              <a:lnSpc>
                <a:spcPts val="2510"/>
              </a:lnSpc>
              <a:spcBef>
                <a:spcPts val="7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200" spc="-85" dirty="0">
                <a:latin typeface="Arial"/>
                <a:cs typeface="Arial"/>
              </a:rPr>
              <a:t>procjena </a:t>
            </a:r>
            <a:r>
              <a:rPr sz="2200" spc="-100" dirty="0" err="1">
                <a:latin typeface="Arial"/>
                <a:cs typeface="Arial"/>
              </a:rPr>
              <a:t>postignuća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15" dirty="0" err="1" smtClean="0">
                <a:latin typeface="Arial"/>
                <a:cs typeface="Arial"/>
              </a:rPr>
              <a:t>i</a:t>
            </a:r>
            <a:r>
              <a:rPr lang="hr-HR" sz="2200" spc="15" dirty="0" smtClean="0">
                <a:latin typeface="Arial"/>
                <a:cs typeface="Arial"/>
              </a:rPr>
              <a:t> </a:t>
            </a:r>
            <a:r>
              <a:rPr sz="2200" spc="-100" dirty="0" err="1" smtClean="0">
                <a:latin typeface="Arial"/>
                <a:cs typeface="Arial"/>
              </a:rPr>
              <a:t>zadovoljstva</a:t>
            </a:r>
            <a:endParaRPr sz="2200" dirty="0">
              <a:latin typeface="Arial"/>
              <a:cs typeface="Arial"/>
            </a:endParaRPr>
          </a:p>
          <a:p>
            <a:pPr marL="527685" indent="-514984">
              <a:lnSpc>
                <a:spcPts val="2510"/>
              </a:lnSpc>
              <a:spcBef>
                <a:spcPts val="730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sz="2200" spc="-70" dirty="0">
                <a:latin typeface="Arial"/>
                <a:cs typeface="Arial"/>
              </a:rPr>
              <a:t>postupno </a:t>
            </a:r>
            <a:r>
              <a:rPr sz="2200" spc="-135" dirty="0">
                <a:latin typeface="Arial"/>
                <a:cs typeface="Arial"/>
              </a:rPr>
              <a:t>zadavanje </a:t>
            </a:r>
            <a:r>
              <a:rPr sz="2200" spc="-140" dirty="0" err="1">
                <a:latin typeface="Arial"/>
                <a:cs typeface="Arial"/>
              </a:rPr>
              <a:t>zadataka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65" dirty="0" smtClean="0">
                <a:latin typeface="Arial"/>
                <a:cs typeface="Arial"/>
              </a:rPr>
              <a:t>-</a:t>
            </a:r>
            <a:r>
              <a:rPr lang="hr-HR" sz="2200" spc="-65" dirty="0" smtClean="0">
                <a:latin typeface="Arial"/>
                <a:cs typeface="Arial"/>
              </a:rPr>
              <a:t> </a:t>
            </a:r>
            <a:r>
              <a:rPr sz="2200" b="1" spc="-130" dirty="0" err="1" smtClean="0">
                <a:latin typeface="Arial"/>
                <a:cs typeface="Arial"/>
              </a:rPr>
              <a:t>Stupnjeviti</a:t>
            </a:r>
            <a:r>
              <a:rPr sz="2200" b="1" spc="-125" dirty="0" smtClean="0">
                <a:latin typeface="Arial"/>
                <a:cs typeface="Arial"/>
              </a:rPr>
              <a:t> </a:t>
            </a:r>
            <a:r>
              <a:rPr sz="2200" b="1" spc="-180" dirty="0">
                <a:latin typeface="Arial"/>
                <a:cs typeface="Arial"/>
              </a:rPr>
              <a:t>zadaci</a:t>
            </a:r>
            <a:endParaRPr sz="2200" dirty="0">
              <a:latin typeface="Arial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45865"/>
              </p:ext>
            </p:extLst>
          </p:nvPr>
        </p:nvGraphicFramePr>
        <p:xfrm>
          <a:off x="3891931" y="3300403"/>
          <a:ext cx="8128000" cy="23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653018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899630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0377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18915353"/>
                    </a:ext>
                  </a:extLst>
                </a:gridCol>
              </a:tblGrid>
              <a:tr h="216282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Aktivnost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Osjećaj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Intenzitet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0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7-8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Ustajanje</a:t>
                      </a:r>
                      <a:b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Doručkovanje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Umorno</a:t>
                      </a:r>
                    </a:p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Umorno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b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17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8-9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Učenje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Bezvrijedno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876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31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996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116612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060727"/>
              </p:ext>
            </p:extLst>
          </p:nvPr>
        </p:nvGraphicFramePr>
        <p:xfrm>
          <a:off x="2804520" y="4824640"/>
          <a:ext cx="8128000" cy="260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754">
                  <a:extLst>
                    <a:ext uri="{9D8B030D-6E8A-4147-A177-3AD203B41FA5}">
                      <a16:colId xmlns:a16="http://schemas.microsoft.com/office/drawing/2014/main" val="765301826"/>
                    </a:ext>
                  </a:extLst>
                </a:gridCol>
                <a:gridCol w="2074459">
                  <a:extLst>
                    <a:ext uri="{9D8B030D-6E8A-4147-A177-3AD203B41FA5}">
                      <a16:colId xmlns:a16="http://schemas.microsoft.com/office/drawing/2014/main" val="138996304"/>
                    </a:ext>
                  </a:extLst>
                </a:gridCol>
                <a:gridCol w="2296787">
                  <a:extLst>
                    <a:ext uri="{9D8B030D-6E8A-4147-A177-3AD203B41FA5}">
                      <a16:colId xmlns:a16="http://schemas.microsoft.com/office/drawing/2014/main" val="37037705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18915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Aktivnost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Raspoloženje (0-10)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Zadovoljstvo / Postignuće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0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7-8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Ležim u krevetu i ne mogu ustati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= 1; P = 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17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8-9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76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9-10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31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10-11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96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11-12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116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7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04063 -0.1520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76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-9271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hr-HR" sz="3000" dirty="0">
                  <a:solidFill>
                    <a:prstClr val="black"/>
                  </a:solidFill>
                </a:rPr>
                <a:t>KT depresije djece i adolescenata 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8615" y="1132764"/>
            <a:ext cx="113287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 smtClean="0"/>
              <a:t>Bihevioralna aktivacija</a:t>
            </a:r>
          </a:p>
          <a:p>
            <a:endParaRPr lang="hr-HR" dirty="0"/>
          </a:p>
          <a:p>
            <a:r>
              <a:rPr lang="hr-HR" b="1" dirty="0" smtClean="0"/>
              <a:t>Aktivnosti motrenja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po satima, svaki dan, procjena ugode i postignuća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 smtClean="0"/>
              <a:t>aktivnosti koje su nekada predstavljale zadovoljstvo, koje bi ga mogle veseliti</a:t>
            </a:r>
          </a:p>
          <a:p>
            <a:endParaRPr lang="hr-HR" dirty="0"/>
          </a:p>
          <a:p>
            <a:r>
              <a:rPr lang="hr-HR" b="1" dirty="0" smtClean="0"/>
              <a:t>Problemi </a:t>
            </a:r>
            <a:r>
              <a:rPr lang="hr-HR" b="1" dirty="0" err="1" smtClean="0"/>
              <a:t>samomotrenja</a:t>
            </a:r>
            <a:r>
              <a:rPr lang="hr-HR" b="1" dirty="0" smtClean="0"/>
              <a:t> </a:t>
            </a:r>
            <a:r>
              <a:rPr lang="hr-HR" dirty="0" smtClean="0"/>
              <a:t>– uvjerenje da ništa ne rade, podcjenjivanje vlastitih postignuća, odgađanje procjenjivanja</a:t>
            </a:r>
          </a:p>
          <a:p>
            <a:endParaRPr lang="hr-HR" dirty="0"/>
          </a:p>
          <a:p>
            <a:r>
              <a:rPr lang="hr-HR" b="1" dirty="0" smtClean="0"/>
              <a:t>Planiranje aktivnosti </a:t>
            </a:r>
            <a:r>
              <a:rPr lang="hr-HR" dirty="0" smtClean="0"/>
              <a:t>– koje bi mogle donijeti </a:t>
            </a:r>
            <a:r>
              <a:rPr lang="hr-HR" dirty="0" smtClean="0"/>
              <a:t>zadovoljstvo </a:t>
            </a:r>
            <a:r>
              <a:rPr lang="hr-HR" dirty="0" smtClean="0"/>
              <a:t>(sati/dani) uz predviđanje ugode i postignuća</a:t>
            </a:r>
          </a:p>
          <a:p>
            <a:endParaRPr lang="hr-HR" dirty="0"/>
          </a:p>
          <a:p>
            <a:r>
              <a:rPr lang="hr-HR" dirty="0" smtClean="0"/>
              <a:t>Bilježiti navečer ili ujutro / kada se osjećaju bolje, započeti dan s aktivnostima koje im daju osjećaj ugode, kombinacija aktivnosti koje su dužnost s aktivnostima ugode, usmjerenost za početak na aktivnosti koje su u prošlosti voljeli</a:t>
            </a:r>
          </a:p>
          <a:p>
            <a:endParaRPr lang="hr-HR" dirty="0"/>
          </a:p>
          <a:p>
            <a:r>
              <a:rPr lang="hr-HR" dirty="0" smtClean="0"/>
              <a:t>Uobičajeni problemi planiranja – nisu u stanju pokrenuti se (davati si </a:t>
            </a:r>
            <a:r>
              <a:rPr lang="hr-HR" dirty="0" err="1" smtClean="0"/>
              <a:t>samoupute</a:t>
            </a:r>
            <a:r>
              <a:rPr lang="hr-HR" dirty="0" smtClean="0"/>
              <a:t>), ponekad se previše drže plana, ponekad se preopterećuju, očekuju puno, prestati kada je teško, naglasiti trud, kvaliteta bitna, ne samo kvantiteta, …</a:t>
            </a:r>
          </a:p>
          <a:p>
            <a:endParaRPr lang="hr-HR" dirty="0"/>
          </a:p>
          <a:p>
            <a:r>
              <a:rPr lang="hr-HR" dirty="0" smtClean="0"/>
              <a:t>Postupno povećavanje aktivnosti koje donose ugodu</a:t>
            </a:r>
          </a:p>
          <a:p>
            <a:r>
              <a:rPr lang="hr-HR" dirty="0" err="1" smtClean="0"/>
              <a:t>Nagrađujuće</a:t>
            </a:r>
            <a:r>
              <a:rPr lang="hr-HR" dirty="0" smtClean="0"/>
              <a:t> ponašanje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0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-9271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hr-HR" sz="3000" dirty="0">
                  <a:solidFill>
                    <a:prstClr val="black"/>
                  </a:solidFill>
                </a:rPr>
                <a:t>KT depresije djece i adolescenata 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object 3"/>
          <p:cNvSpPr/>
          <p:nvPr/>
        </p:nvSpPr>
        <p:spPr>
          <a:xfrm>
            <a:off x="703559" y="1213530"/>
            <a:ext cx="7669549" cy="4422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Slikovni rezultat za cognitive behavioral therapy children behavioral activ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53" y="2457203"/>
            <a:ext cx="5162550" cy="5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2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Slikovni rezultat za depression in childhood and adoles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6"/>
            <a:ext cx="12192000" cy="66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/>
          <p:nvPr/>
        </p:nvGrpSpPr>
        <p:grpSpPr>
          <a:xfrm>
            <a:off x="0" y="0"/>
            <a:ext cx="12192000" cy="881336"/>
            <a:chOff x="0" y="0"/>
            <a:chExt cx="9144000" cy="881336"/>
          </a:xfrm>
        </p:grpSpPr>
        <p:grpSp>
          <p:nvGrpSpPr>
            <p:cNvPr id="7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Dječja i adolescentna depresija</a:t>
              </a: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98"/>
          <p:cNvGrpSpPr/>
          <p:nvPr/>
        </p:nvGrpSpPr>
        <p:grpSpPr>
          <a:xfrm>
            <a:off x="2351584" y="1657216"/>
            <a:ext cx="4428000" cy="684000"/>
            <a:chOff x="827584" y="1657217"/>
            <a:chExt cx="4176464" cy="54764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27584" y="1657217"/>
              <a:ext cx="4176464" cy="547647"/>
            </a:xfrm>
            <a:prstGeom prst="rect">
              <a:avLst/>
            </a:prstGeom>
            <a:solidFill>
              <a:srgbClr val="FFBD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11" name="Group 68"/>
            <p:cNvGrpSpPr/>
            <p:nvPr/>
          </p:nvGrpSpPr>
          <p:grpSpPr>
            <a:xfrm>
              <a:off x="934993" y="1660739"/>
              <a:ext cx="361626" cy="460177"/>
              <a:chOff x="934993" y="1660739"/>
              <a:chExt cx="361626" cy="460177"/>
            </a:xfrm>
          </p:grpSpPr>
          <p:sp>
            <p:nvSpPr>
              <p:cNvPr id="15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1</a:t>
                </a: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14" name="TextBox 45"/>
            <p:cNvSpPr txBox="1">
              <a:spLocks noChangeArrowheads="1"/>
            </p:cNvSpPr>
            <p:nvPr/>
          </p:nvSpPr>
          <p:spPr bwMode="auto">
            <a:xfrm>
              <a:off x="1306345" y="1789770"/>
              <a:ext cx="3413204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Prevalencija</a:t>
              </a:r>
              <a:endPara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grpSp>
        <p:nvGrpSpPr>
          <p:cNvPr id="13" name="Group 99"/>
          <p:cNvGrpSpPr/>
          <p:nvPr/>
        </p:nvGrpSpPr>
        <p:grpSpPr>
          <a:xfrm>
            <a:off x="2351584" y="2312952"/>
            <a:ext cx="4428000" cy="684000"/>
            <a:chOff x="827584" y="2187760"/>
            <a:chExt cx="4176464" cy="54764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827584" y="2187760"/>
              <a:ext cx="4176464" cy="547647"/>
            </a:xfrm>
            <a:prstGeom prst="rect">
              <a:avLst/>
            </a:prstGeom>
            <a:solidFill>
              <a:srgbClr val="97E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17" name="Group 69"/>
            <p:cNvGrpSpPr/>
            <p:nvPr/>
          </p:nvGrpSpPr>
          <p:grpSpPr>
            <a:xfrm>
              <a:off x="934993" y="2236803"/>
              <a:ext cx="361626" cy="460177"/>
              <a:chOff x="934993" y="1660739"/>
              <a:chExt cx="361626" cy="460177"/>
            </a:xfrm>
          </p:grpSpPr>
          <p:sp>
            <p:nvSpPr>
              <p:cNvPr id="21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2</a:t>
                </a: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20" name="TextBox 45"/>
            <p:cNvSpPr txBox="1">
              <a:spLocks noChangeArrowheads="1"/>
            </p:cNvSpPr>
            <p:nvPr/>
          </p:nvSpPr>
          <p:spPr bwMode="auto">
            <a:xfrm>
              <a:off x="1423783" y="2305803"/>
              <a:ext cx="3413204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Subklinička</a:t>
              </a:r>
              <a:r>
                <a:rPr kumimoji="0" lang="hr-H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 simptomatologija</a:t>
              </a:r>
              <a:endPara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grpSp>
        <p:nvGrpSpPr>
          <p:cNvPr id="19" name="Group 100"/>
          <p:cNvGrpSpPr/>
          <p:nvPr/>
        </p:nvGrpSpPr>
        <p:grpSpPr>
          <a:xfrm>
            <a:off x="2351584" y="2996952"/>
            <a:ext cx="4428000" cy="684000"/>
            <a:chOff x="827584" y="2735406"/>
            <a:chExt cx="4176464" cy="54764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827584" y="2735406"/>
              <a:ext cx="4176464" cy="547647"/>
            </a:xfrm>
            <a:prstGeom prst="rect">
              <a:avLst/>
            </a:prstGeom>
            <a:solidFill>
              <a:srgbClr val="BEE3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23" name="Group 73"/>
            <p:cNvGrpSpPr/>
            <p:nvPr/>
          </p:nvGrpSpPr>
          <p:grpSpPr>
            <a:xfrm>
              <a:off x="934993" y="2740859"/>
              <a:ext cx="361626" cy="460177"/>
              <a:chOff x="934993" y="1660739"/>
              <a:chExt cx="361626" cy="460177"/>
            </a:xfrm>
          </p:grpSpPr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3</a:t>
                </a: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26" name="TextBox 45"/>
            <p:cNvSpPr txBox="1">
              <a:spLocks noChangeArrowheads="1"/>
            </p:cNvSpPr>
            <p:nvPr/>
          </p:nvSpPr>
          <p:spPr bwMode="auto">
            <a:xfrm>
              <a:off x="1272956" y="2842613"/>
              <a:ext cx="3557220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Komorbiditet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0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-9271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hr-HR" sz="3000" dirty="0">
                  <a:solidFill>
                    <a:prstClr val="black"/>
                  </a:solidFill>
                </a:rPr>
                <a:t>KT depresije djece i adolescenata 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098" name="Picture 2" descr="Slikovni rezultat za breathing techniques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38" y="3009374"/>
            <a:ext cx="2512280" cy="29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287" y="2658906"/>
            <a:ext cx="3103082" cy="3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6602" y="1311767"/>
            <a:ext cx="511791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Distrakcija</a:t>
            </a:r>
          </a:p>
          <a:p>
            <a:endParaRPr lang="en-US" sz="300" dirty="0"/>
          </a:p>
          <a:p>
            <a:r>
              <a:rPr lang="hr-HR" sz="2000" dirty="0" err="1"/>
              <a:t>S</a:t>
            </a:r>
            <a:r>
              <a:rPr lang="en-US" sz="2000" dirty="0" err="1" smtClean="0"/>
              <a:t>kretanje</a:t>
            </a:r>
            <a:r>
              <a:rPr lang="en-US" sz="2000" dirty="0" smtClean="0"/>
              <a:t> </a:t>
            </a:r>
            <a:r>
              <a:rPr lang="en-US" sz="2000" dirty="0" err="1"/>
              <a:t>pažnje</a:t>
            </a:r>
            <a:r>
              <a:rPr lang="en-US" sz="2000" dirty="0"/>
              <a:t> od </a:t>
            </a:r>
            <a:r>
              <a:rPr lang="en-US" sz="2000" dirty="0" err="1"/>
              <a:t>averzivnih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negativnih</a:t>
            </a:r>
            <a:r>
              <a:rPr lang="en-US" sz="2000" dirty="0"/>
              <a:t> </a:t>
            </a:r>
            <a:r>
              <a:rPr lang="en-US" sz="2000" dirty="0" err="1"/>
              <a:t>razmišljanja</a:t>
            </a:r>
            <a:r>
              <a:rPr lang="en-US" sz="2000" dirty="0"/>
              <a:t> → </a:t>
            </a:r>
            <a:r>
              <a:rPr lang="en-US" sz="2000" dirty="0" err="1"/>
              <a:t>trenutno</a:t>
            </a:r>
            <a:r>
              <a:rPr lang="en-US" sz="2000" dirty="0"/>
              <a:t> </a:t>
            </a:r>
            <a:r>
              <a:rPr lang="en-US" sz="2000" dirty="0" err="1"/>
              <a:t>olakšanje</a:t>
            </a:r>
            <a:r>
              <a:rPr lang="en-US" sz="2000" dirty="0"/>
              <a:t> u </a:t>
            </a:r>
            <a:r>
              <a:rPr lang="en-US" sz="2000" dirty="0" err="1"/>
              <a:t>specifičnoj</a:t>
            </a:r>
            <a:r>
              <a:rPr lang="en-US" sz="2000" dirty="0"/>
              <a:t> </a:t>
            </a:r>
            <a:r>
              <a:rPr lang="en-US" sz="2000" dirty="0" err="1"/>
              <a:t>situaciji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</a:t>
            </a:r>
            <a:r>
              <a:rPr lang="en-US" sz="2000" dirty="0" err="1"/>
              <a:t>odlazak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spavanje</a:t>
            </a:r>
            <a:r>
              <a:rPr lang="en-US" sz="2000" dirty="0"/>
              <a:t>, </a:t>
            </a:r>
            <a:r>
              <a:rPr lang="en-US" sz="2000" dirty="0" err="1"/>
              <a:t>osamljenos</a:t>
            </a:r>
            <a:r>
              <a:rPr lang="hr-HR" sz="2000" dirty="0"/>
              <a:t>t)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fizički</a:t>
            </a:r>
            <a:r>
              <a:rPr lang="en-US" sz="2000" dirty="0"/>
              <a:t> </a:t>
            </a:r>
            <a:r>
              <a:rPr lang="hr-HR" sz="2000" dirty="0" err="1"/>
              <a:t>distraktori</a:t>
            </a:r>
            <a:r>
              <a:rPr lang="hr-HR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lagana</a:t>
            </a:r>
            <a:r>
              <a:rPr lang="en-US" sz="2000" dirty="0"/>
              <a:t> </a:t>
            </a:r>
            <a:r>
              <a:rPr lang="en-US" sz="2000" dirty="0" err="1"/>
              <a:t>tjelesna</a:t>
            </a:r>
            <a:r>
              <a:rPr lang="en-US" sz="2000" dirty="0"/>
              <a:t> </a:t>
            </a:r>
            <a:r>
              <a:rPr lang="en-US" sz="2000" dirty="0" err="1"/>
              <a:t>aktivnost</a:t>
            </a:r>
            <a:r>
              <a:rPr lang="en-US" sz="20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kognitivni</a:t>
            </a:r>
            <a:r>
              <a:rPr lang="en-US" sz="2000" dirty="0"/>
              <a:t> </a:t>
            </a:r>
            <a:r>
              <a:rPr lang="en-US" sz="2000" dirty="0" err="1" smtClean="0"/>
              <a:t>distraktori</a:t>
            </a:r>
            <a:endParaRPr lang="hr-HR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 err="1"/>
              <a:t>Tehnike</a:t>
            </a:r>
            <a:r>
              <a:rPr lang="en-US" sz="2000" b="1" dirty="0"/>
              <a:t> </a:t>
            </a:r>
            <a:r>
              <a:rPr lang="en-US" sz="2000" b="1" dirty="0" err="1"/>
              <a:t>odvraćanja</a:t>
            </a:r>
            <a:r>
              <a:rPr lang="en-US" sz="2000" b="1" dirty="0"/>
              <a:t> </a:t>
            </a:r>
            <a:r>
              <a:rPr lang="en-US" sz="2000" b="1" dirty="0" err="1"/>
              <a:t>misli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fokusiranje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objekt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osjetilna</a:t>
            </a:r>
            <a:r>
              <a:rPr lang="en-US" sz="2000" dirty="0"/>
              <a:t> </a:t>
            </a:r>
            <a:r>
              <a:rPr lang="en-US" sz="2000" dirty="0" err="1"/>
              <a:t>svjesnost</a:t>
            </a:r>
            <a:r>
              <a:rPr lang="en-US" sz="2000" dirty="0"/>
              <a:t> (sensory awareness)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mentalne</a:t>
            </a:r>
            <a:r>
              <a:rPr lang="en-US" sz="2000" dirty="0"/>
              <a:t> </a:t>
            </a:r>
            <a:r>
              <a:rPr lang="en-US" sz="2000" dirty="0" err="1"/>
              <a:t>vježbe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ugodna</a:t>
            </a:r>
            <a:r>
              <a:rPr lang="en-US" sz="2000" dirty="0"/>
              <a:t> </a:t>
            </a:r>
            <a:r>
              <a:rPr lang="en-US" sz="2000" dirty="0" err="1"/>
              <a:t>sjećanja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fantazije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mentalno</a:t>
            </a:r>
            <a:r>
              <a:rPr lang="en-US" sz="2000" dirty="0"/>
              <a:t> </a:t>
            </a:r>
            <a:r>
              <a:rPr lang="en-US" sz="2000" dirty="0" err="1"/>
              <a:t>okupljajuće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brojanje</a:t>
            </a:r>
            <a:r>
              <a:rPr lang="en-US" sz="2000" dirty="0"/>
              <a:t> </a:t>
            </a:r>
            <a:r>
              <a:rPr lang="en-US" sz="2000" dirty="0" err="1"/>
              <a:t>unatrag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92119" y="1201003"/>
            <a:ext cx="38077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Relaksacija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abdominalno</a:t>
            </a:r>
            <a:r>
              <a:rPr lang="en-US" sz="2000" dirty="0" smtClean="0"/>
              <a:t> </a:t>
            </a:r>
            <a:r>
              <a:rPr lang="en-US" sz="2000" dirty="0" err="1"/>
              <a:t>disanje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vođena</a:t>
            </a:r>
            <a:r>
              <a:rPr lang="en-US" sz="2000" dirty="0" smtClean="0"/>
              <a:t> </a:t>
            </a:r>
            <a:r>
              <a:rPr lang="en-US" sz="2000" dirty="0" err="1"/>
              <a:t>imaginacija</a:t>
            </a:r>
            <a:endParaRPr lang="en-US" sz="20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7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9413515" y="3306975"/>
            <a:ext cx="2529328" cy="2959946"/>
            <a:chOff x="5289705" y="1347770"/>
            <a:chExt cx="3308602" cy="4110775"/>
          </a:xfrm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effectLst>
            <a:outerShdw dist="76200" dir="720000" algn="tl" rotWithShape="0">
              <a:srgbClr val="000000"/>
            </a:outerShdw>
            <a:reflection stA="34000" endPos="29000" dist="12700" dir="5400000" sy="-100000" algn="bl" rotWithShape="0"/>
          </a:effectLst>
        </p:grpSpPr>
        <p:sp>
          <p:nvSpPr>
            <p:cNvPr id="63" name="Oval 62"/>
            <p:cNvSpPr/>
            <p:nvPr/>
          </p:nvSpPr>
          <p:spPr>
            <a:xfrm>
              <a:off x="6564672" y="1347770"/>
              <a:ext cx="715205" cy="76480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428263" y="2170296"/>
              <a:ext cx="989399" cy="1712832"/>
            </a:xfrm>
            <a:prstGeom prst="roundRect">
              <a:avLst>
                <a:gd name="adj" fmla="val 2979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514849" y="3550378"/>
              <a:ext cx="361165" cy="1908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6996976" y="3550378"/>
              <a:ext cx="361165" cy="1908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 rot="7480175">
              <a:off x="5900435" y="1253344"/>
              <a:ext cx="361164" cy="158262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 rot="14157995">
              <a:off x="7634344" y="1247420"/>
              <a:ext cx="361164" cy="15667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3"/>
          <p:cNvGrpSpPr>
            <a:grpSpLocks/>
          </p:cNvGrpSpPr>
          <p:nvPr/>
        </p:nvGrpSpPr>
        <p:grpSpPr bwMode="auto">
          <a:xfrm rot="-720499">
            <a:off x="8037431" y="2096626"/>
            <a:ext cx="6396448" cy="1589977"/>
            <a:chOff x="2491934" y="1616999"/>
            <a:chExt cx="6904999" cy="1823371"/>
          </a:xfrm>
        </p:grpSpPr>
        <p:sp>
          <p:nvSpPr>
            <p:cNvPr id="70" name="Rounded Rectangle 69"/>
            <p:cNvSpPr/>
            <p:nvPr/>
          </p:nvSpPr>
          <p:spPr>
            <a:xfrm rot="1322958">
              <a:off x="4430791" y="1878467"/>
              <a:ext cx="1195279" cy="673440"/>
            </a:xfrm>
            <a:prstGeom prst="roundRect">
              <a:avLst>
                <a:gd name="adj" fmla="val 50000"/>
              </a:avLst>
            </a:prstGeom>
            <a:noFill/>
            <a:ln w="2540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 rot="21378271">
              <a:off x="6335723" y="2269289"/>
              <a:ext cx="1195280" cy="673440"/>
            </a:xfrm>
            <a:prstGeom prst="roundRect">
              <a:avLst>
                <a:gd name="adj" fmla="val 50000"/>
              </a:avLst>
            </a:prstGeom>
            <a:noFill/>
            <a:ln w="2540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 rot="21378271">
              <a:off x="2528013" y="1630983"/>
              <a:ext cx="1195280" cy="671852"/>
            </a:xfrm>
            <a:prstGeom prst="roundRect">
              <a:avLst>
                <a:gd name="adj" fmla="val 50000"/>
              </a:avLst>
            </a:prstGeom>
            <a:noFill/>
            <a:ln w="2540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1322958">
              <a:off x="8161807" y="2718026"/>
              <a:ext cx="1195280" cy="673440"/>
            </a:xfrm>
            <a:prstGeom prst="roundRect">
              <a:avLst>
                <a:gd name="adj" fmla="val 50000"/>
              </a:avLst>
            </a:prstGeom>
            <a:noFill/>
            <a:ln w="2540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 rot="21378271">
              <a:off x="2491934" y="1616999"/>
              <a:ext cx="1251391" cy="737780"/>
            </a:xfrm>
            <a:prstGeom prst="roundRect">
              <a:avLst>
                <a:gd name="adj" fmla="val 50000"/>
              </a:avLst>
            </a:prstGeom>
            <a:noFill/>
            <a:ln w="177800">
              <a:gradFill flip="none" rotWithShape="1">
                <a:gsLst>
                  <a:gs pos="98000">
                    <a:srgbClr val="FFFFFF">
                      <a:alpha val="34000"/>
                    </a:srgbClr>
                  </a:gs>
                  <a:gs pos="0">
                    <a:srgbClr val="FFFFFF">
                      <a:alpha val="0"/>
                    </a:srgbClr>
                  </a:gs>
                </a:gsLst>
                <a:lin ang="1392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 rot="1290935">
              <a:off x="4414167" y="1838094"/>
              <a:ext cx="1251391" cy="737780"/>
            </a:xfrm>
            <a:prstGeom prst="roundRect">
              <a:avLst>
                <a:gd name="adj" fmla="val 50000"/>
              </a:avLst>
            </a:prstGeom>
            <a:noFill/>
            <a:ln w="177800">
              <a:gradFill flip="none" rotWithShape="1">
                <a:gsLst>
                  <a:gs pos="98000">
                    <a:srgbClr val="FFFFFF">
                      <a:alpha val="34000"/>
                    </a:srgbClr>
                  </a:gs>
                  <a:gs pos="0">
                    <a:srgbClr val="FFFFFF">
                      <a:alpha val="0"/>
                    </a:srgbClr>
                  </a:gs>
                </a:gsLst>
                <a:lin ang="1392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 rot="21447133">
              <a:off x="6320002" y="2246134"/>
              <a:ext cx="1251391" cy="737780"/>
            </a:xfrm>
            <a:prstGeom prst="roundRect">
              <a:avLst>
                <a:gd name="adj" fmla="val 50000"/>
              </a:avLst>
            </a:prstGeom>
            <a:noFill/>
            <a:ln w="177800">
              <a:gradFill flip="none" rotWithShape="1">
                <a:gsLst>
                  <a:gs pos="98000">
                    <a:srgbClr val="FFFFFF">
                      <a:alpha val="34000"/>
                    </a:srgbClr>
                  </a:gs>
                  <a:gs pos="0">
                    <a:srgbClr val="FFFFFF">
                      <a:alpha val="0"/>
                    </a:srgbClr>
                  </a:gs>
                </a:gsLst>
                <a:lin ang="1392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 rot="1322332">
              <a:off x="8145542" y="2702590"/>
              <a:ext cx="1251391" cy="737780"/>
            </a:xfrm>
            <a:prstGeom prst="roundRect">
              <a:avLst>
                <a:gd name="adj" fmla="val 50000"/>
              </a:avLst>
            </a:prstGeom>
            <a:noFill/>
            <a:ln w="177800">
              <a:gradFill flip="none" rotWithShape="1">
                <a:gsLst>
                  <a:gs pos="98000">
                    <a:srgbClr val="FFFFFF">
                      <a:alpha val="34000"/>
                    </a:srgbClr>
                  </a:gs>
                  <a:gs pos="0">
                    <a:srgbClr val="FFFFFF">
                      <a:alpha val="0"/>
                    </a:srgbClr>
                  </a:gs>
                </a:gsLst>
                <a:lin ang="13920000" scaled="0"/>
                <a:tileRect/>
              </a:gra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 rot="678271" flipV="1">
              <a:off x="5355726" y="2436918"/>
              <a:ext cx="1195279" cy="46061"/>
            </a:xfrm>
            <a:prstGeom prst="roundRect">
              <a:avLst/>
            </a:prstGeom>
            <a:noFill/>
            <a:ln w="2540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 rot="1092255" flipV="1">
              <a:off x="7310385" y="2731320"/>
              <a:ext cx="1196866" cy="46060"/>
            </a:xfrm>
            <a:prstGeom prst="roundRect">
              <a:avLst/>
            </a:prstGeom>
            <a:noFill/>
            <a:ln w="2540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 rot="458187" flipV="1">
              <a:off x="3465888" y="2021686"/>
              <a:ext cx="1195280" cy="44472"/>
            </a:xfrm>
            <a:prstGeom prst="roundRect">
              <a:avLst/>
            </a:prstGeom>
            <a:noFill/>
            <a:ln w="2540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 rot="678271">
              <a:off x="5274788" y="2351820"/>
              <a:ext cx="1358777" cy="262070"/>
            </a:xfrm>
            <a:prstGeom prst="roundRect">
              <a:avLst>
                <a:gd name="adj" fmla="val 43431"/>
              </a:avLst>
            </a:prstGeom>
            <a:gradFill flip="none" rotWithShape="1">
              <a:gsLst>
                <a:gs pos="0">
                  <a:schemeClr val="bg1">
                    <a:alpha val="28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6600000" scaled="0"/>
              <a:tileRect/>
            </a:gradFill>
            <a:ln w="1778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 rot="418607">
              <a:off x="3370629" y="1912262"/>
              <a:ext cx="1357190" cy="260482"/>
            </a:xfrm>
            <a:prstGeom prst="roundRect">
              <a:avLst>
                <a:gd name="adj" fmla="val 43431"/>
              </a:avLst>
            </a:prstGeom>
            <a:gradFill flip="none" rotWithShape="1">
              <a:gsLst>
                <a:gs pos="0">
                  <a:schemeClr val="bg1">
                    <a:alpha val="28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6600000" scaled="0"/>
              <a:tileRect/>
            </a:gradFill>
            <a:ln w="1778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 rot="1051751">
              <a:off x="7229415" y="2639364"/>
              <a:ext cx="1357189" cy="260482"/>
            </a:xfrm>
            <a:prstGeom prst="roundRect">
              <a:avLst>
                <a:gd name="adj" fmla="val 43431"/>
              </a:avLst>
            </a:prstGeom>
            <a:gradFill flip="none" rotWithShape="1">
              <a:gsLst>
                <a:gs pos="0">
                  <a:schemeClr val="bg1">
                    <a:alpha val="28000"/>
                  </a:schemeClr>
                </a:gs>
                <a:gs pos="76000">
                  <a:schemeClr val="bg1">
                    <a:alpha val="0"/>
                  </a:schemeClr>
                </a:gs>
              </a:gsLst>
              <a:lin ang="6600000" scaled="0"/>
              <a:tileRect/>
            </a:gradFill>
            <a:ln w="1778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90" name="Group 73"/>
          <p:cNvGrpSpPr>
            <a:grpSpLocks/>
          </p:cNvGrpSpPr>
          <p:nvPr/>
        </p:nvGrpSpPr>
        <p:grpSpPr bwMode="auto">
          <a:xfrm>
            <a:off x="10007481" y="3120016"/>
            <a:ext cx="1316050" cy="3168874"/>
            <a:chOff x="4958003" y="2040260"/>
            <a:chExt cx="1419906" cy="3630823"/>
          </a:xfrm>
        </p:grpSpPr>
        <p:grpSp>
          <p:nvGrpSpPr>
            <p:cNvPr id="91" name="Group 62"/>
            <p:cNvGrpSpPr/>
            <p:nvPr/>
          </p:nvGrpSpPr>
          <p:grpSpPr>
            <a:xfrm>
              <a:off x="5012363" y="2040260"/>
              <a:ext cx="1365546" cy="3630823"/>
              <a:chOff x="5163666" y="2003471"/>
              <a:chExt cx="1365546" cy="3630823"/>
            </a:xfrm>
            <a:solidFill>
              <a:schemeClr val="tx1"/>
            </a:solidFill>
          </p:grpSpPr>
          <p:sp>
            <p:nvSpPr>
              <p:cNvPr id="99" name="Oval 98"/>
              <p:cNvSpPr/>
              <p:nvPr/>
            </p:nvSpPr>
            <p:spPr>
              <a:xfrm>
                <a:off x="5546384" y="2241570"/>
                <a:ext cx="590276" cy="63121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5433802" y="2920421"/>
                <a:ext cx="816575" cy="1413642"/>
              </a:xfrm>
              <a:prstGeom prst="roundRect">
                <a:avLst>
                  <a:gd name="adj" fmla="val 2979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5505264" y="4059437"/>
                <a:ext cx="298078" cy="15748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5903175" y="4059437"/>
                <a:ext cx="298078" cy="15748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 rot="11700000">
                <a:off x="6251261" y="2003471"/>
                <a:ext cx="277951" cy="120577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 rot="9900000" flipH="1">
                <a:off x="5163666" y="2003471"/>
                <a:ext cx="277951" cy="120577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 66"/>
            <p:cNvGrpSpPr/>
            <p:nvPr/>
          </p:nvGrpSpPr>
          <p:grpSpPr>
            <a:xfrm>
              <a:off x="4958003" y="2040260"/>
              <a:ext cx="1365546" cy="3630823"/>
              <a:chOff x="5163666" y="2003471"/>
              <a:chExt cx="1365546" cy="3630823"/>
            </a:xfrm>
            <a:gradFill>
              <a:gsLst>
                <a:gs pos="0">
                  <a:schemeClr val="tx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16200000" scaled="0"/>
            </a:gradFill>
          </p:grpSpPr>
          <p:sp>
            <p:nvSpPr>
              <p:cNvPr id="93" name="Oval 92"/>
              <p:cNvSpPr/>
              <p:nvPr/>
            </p:nvSpPr>
            <p:spPr>
              <a:xfrm>
                <a:off x="5546384" y="2241570"/>
                <a:ext cx="590276" cy="63121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5433802" y="2920421"/>
                <a:ext cx="816575" cy="1413642"/>
              </a:xfrm>
              <a:prstGeom prst="roundRect">
                <a:avLst>
                  <a:gd name="adj" fmla="val 29794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5505264" y="4059437"/>
                <a:ext cx="298078" cy="15748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5903175" y="4059437"/>
                <a:ext cx="298078" cy="157485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 rot="11700000">
                <a:off x="6251261" y="2003471"/>
                <a:ext cx="277951" cy="120577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 rot="9900000" flipH="1">
                <a:off x="5163666" y="2003471"/>
                <a:ext cx="277951" cy="120577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roup 6"/>
          <p:cNvGrpSpPr/>
          <p:nvPr/>
        </p:nvGrpSpPr>
        <p:grpSpPr>
          <a:xfrm>
            <a:off x="-9271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53998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>
                  <a:solidFill>
                    <a:prstClr val="black"/>
                  </a:solidFill>
                </a:rPr>
                <a:t>BKT depresije djece i </a:t>
              </a:r>
              <a:r>
                <a:rPr lang="hr-HR" sz="3000" dirty="0" smtClean="0">
                  <a:solidFill>
                    <a:prstClr val="black"/>
                  </a:solidFill>
                </a:rPr>
                <a:t>adolescenata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02153" y="1439228"/>
            <a:ext cx="48720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Tehnike rješavanja </a:t>
            </a:r>
            <a:r>
              <a:rPr lang="hr-HR" sz="2400" b="1" dirty="0" smtClean="0"/>
              <a:t>problema</a:t>
            </a:r>
          </a:p>
          <a:p>
            <a:endParaRPr lang="en-US" sz="200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err="1"/>
              <a:t>Identifikacija</a:t>
            </a:r>
            <a:r>
              <a:rPr lang="en-US" sz="2000" dirty="0"/>
              <a:t> </a:t>
            </a:r>
            <a:r>
              <a:rPr lang="en-US" sz="2000" dirty="0" err="1"/>
              <a:t>problema</a:t>
            </a:r>
            <a:endParaRPr lang="en-US" sz="2000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000" dirty="0"/>
              <a:t>N</a:t>
            </a:r>
            <a:r>
              <a:rPr lang="en-US" sz="2000" dirty="0" err="1"/>
              <a:t>abrajanje</a:t>
            </a:r>
            <a:r>
              <a:rPr lang="en-US" sz="2000" dirty="0"/>
              <a:t> </a:t>
            </a:r>
            <a:r>
              <a:rPr lang="en-US" sz="2000" dirty="0" err="1"/>
              <a:t>mogućih</a:t>
            </a:r>
            <a:r>
              <a:rPr lang="en-US" sz="2000" dirty="0"/>
              <a:t> </a:t>
            </a:r>
            <a:r>
              <a:rPr lang="en-US" sz="2000" dirty="0" err="1"/>
              <a:t>rješenja</a:t>
            </a:r>
            <a:r>
              <a:rPr lang="en-US" sz="2000" dirty="0"/>
              <a:t> bez </a:t>
            </a:r>
            <a:r>
              <a:rPr lang="en-US" sz="2000" dirty="0" err="1"/>
              <a:t>evaluacije</a:t>
            </a:r>
            <a:endParaRPr lang="en-US" sz="2000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000" dirty="0"/>
              <a:t>P</a:t>
            </a:r>
            <a:r>
              <a:rPr lang="en-US" sz="2000" dirty="0" err="1"/>
              <a:t>redviđanje</a:t>
            </a:r>
            <a:r>
              <a:rPr lang="en-US" sz="2000" dirty="0"/>
              <a:t> </a:t>
            </a:r>
            <a:r>
              <a:rPr lang="en-US" sz="2000" dirty="0" err="1"/>
              <a:t>ishoda</a:t>
            </a:r>
            <a:r>
              <a:rPr lang="en-US" sz="2000" dirty="0"/>
              <a:t> </a:t>
            </a:r>
            <a:r>
              <a:rPr lang="en-US" sz="2000" dirty="0" err="1"/>
              <a:t>svake</a:t>
            </a:r>
            <a:r>
              <a:rPr lang="en-US" sz="2000" dirty="0"/>
              <a:t>  </a:t>
            </a:r>
            <a:r>
              <a:rPr lang="en-US" sz="2000" dirty="0" err="1"/>
              <a:t>situacije</a:t>
            </a:r>
            <a:r>
              <a:rPr lang="en-US" sz="2000" dirty="0"/>
              <a:t> (</a:t>
            </a:r>
            <a:r>
              <a:rPr lang="en-US" sz="2000" dirty="0" err="1"/>
              <a:t>terapeut</a:t>
            </a:r>
            <a:r>
              <a:rPr lang="en-US" sz="2000" dirty="0"/>
              <a:t> </a:t>
            </a:r>
            <a:r>
              <a:rPr lang="en-US" sz="2000" dirty="0" err="1"/>
              <a:t>pomaže</a:t>
            </a:r>
            <a:r>
              <a:rPr lang="en-US" sz="2000" dirty="0"/>
              <a:t> u </a:t>
            </a:r>
            <a:r>
              <a:rPr lang="en-US" sz="2000" dirty="0" err="1"/>
              <a:t>prepoznavanju</a:t>
            </a:r>
            <a:r>
              <a:rPr lang="en-US" sz="2000" dirty="0"/>
              <a:t> </a:t>
            </a:r>
            <a:r>
              <a:rPr lang="en-US" sz="2000" dirty="0" err="1"/>
              <a:t>pozitivnih</a:t>
            </a:r>
            <a:r>
              <a:rPr lang="en-US" sz="2000" dirty="0"/>
              <a:t>  </a:t>
            </a:r>
            <a:r>
              <a:rPr lang="en-US" sz="2000" dirty="0" err="1" smtClean="0"/>
              <a:t>ishoda</a:t>
            </a:r>
            <a:r>
              <a:rPr lang="hr-HR" sz="2000" dirty="0" smtClean="0"/>
              <a:t> </a:t>
            </a:r>
            <a:r>
              <a:rPr lang="en-US" sz="2000" dirty="0" smtClean="0"/>
              <a:t>- </a:t>
            </a:r>
            <a:r>
              <a:rPr lang="en-US" sz="2000" dirty="0" err="1"/>
              <a:t>prevladavanje</a:t>
            </a:r>
            <a:r>
              <a:rPr lang="en-US" sz="2000" dirty="0"/>
              <a:t>  </a:t>
            </a:r>
            <a:r>
              <a:rPr lang="en-US" sz="2000" dirty="0" err="1"/>
              <a:t>pesimizma</a:t>
            </a:r>
            <a:r>
              <a:rPr lang="en-US" sz="2000" dirty="0"/>
              <a:t>)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000" dirty="0"/>
              <a:t>O</a:t>
            </a:r>
            <a:r>
              <a:rPr lang="en-US" sz="2000" dirty="0" err="1"/>
              <a:t>dabir</a:t>
            </a:r>
            <a:r>
              <a:rPr lang="en-US" sz="2000" dirty="0"/>
              <a:t> </a:t>
            </a:r>
            <a:r>
              <a:rPr lang="en-US" sz="2000" dirty="0" err="1"/>
              <a:t>najbolje</a:t>
            </a:r>
            <a:r>
              <a:rPr lang="en-US" sz="2000" dirty="0"/>
              <a:t> </a:t>
            </a:r>
            <a:r>
              <a:rPr lang="en-US" sz="2000" dirty="0" err="1"/>
              <a:t>strategije</a:t>
            </a:r>
            <a:r>
              <a:rPr lang="en-US" sz="2000" dirty="0"/>
              <a:t> </a:t>
            </a:r>
            <a:r>
              <a:rPr lang="hr-HR" sz="2000" dirty="0"/>
              <a:t>i </a:t>
            </a:r>
            <a:r>
              <a:rPr lang="en-US" sz="2000" dirty="0" err="1"/>
              <a:t>provođenje</a:t>
            </a:r>
            <a:endParaRPr lang="en-US" sz="2000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000" dirty="0"/>
              <a:t>E</a:t>
            </a:r>
            <a:r>
              <a:rPr lang="en-US" sz="2000" dirty="0" err="1"/>
              <a:t>valuacija</a:t>
            </a:r>
            <a:r>
              <a:rPr lang="en-US" sz="2000" dirty="0"/>
              <a:t> </a:t>
            </a:r>
            <a:r>
              <a:rPr lang="en-US" sz="2000" dirty="0" err="1"/>
              <a:t>nakon</a:t>
            </a:r>
            <a:r>
              <a:rPr lang="en-US" sz="2000" dirty="0"/>
              <a:t> </a:t>
            </a:r>
            <a:r>
              <a:rPr lang="en-US" sz="2000" dirty="0" err="1"/>
              <a:t>provedbe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05980" y="4364163"/>
            <a:ext cx="38464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 </a:t>
            </a:r>
            <a:endParaRPr lang="en-US" dirty="0"/>
          </a:p>
          <a:p>
            <a:r>
              <a:rPr lang="hr-HR" sz="2400" b="1" dirty="0"/>
              <a:t>Trening socijalnih vještina</a:t>
            </a:r>
            <a:endParaRPr lang="en-US" sz="2400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000" dirty="0"/>
              <a:t>I</a:t>
            </a:r>
            <a:r>
              <a:rPr lang="en-US" sz="2000" dirty="0" err="1"/>
              <a:t>granje</a:t>
            </a:r>
            <a:r>
              <a:rPr lang="en-US" sz="2000" dirty="0"/>
              <a:t> </a:t>
            </a:r>
            <a:r>
              <a:rPr lang="en-US" sz="2000" dirty="0" err="1"/>
              <a:t>uloga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000" dirty="0"/>
              <a:t>A</a:t>
            </a:r>
            <a:r>
              <a:rPr lang="en-US" sz="2000" dirty="0" err="1"/>
              <a:t>sertivni</a:t>
            </a:r>
            <a:r>
              <a:rPr lang="en-US" sz="2000" dirty="0"/>
              <a:t> </a:t>
            </a:r>
            <a:r>
              <a:rPr lang="en-US" sz="2000" dirty="0" err="1"/>
              <a:t>trening</a:t>
            </a:r>
            <a:endParaRPr lang="en-US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2000" dirty="0" err="1"/>
              <a:t>Vj</a:t>
            </a:r>
            <a:r>
              <a:rPr lang="en-US" sz="2000" dirty="0" err="1"/>
              <a:t>eštine</a:t>
            </a:r>
            <a:r>
              <a:rPr lang="en-US" sz="2000" dirty="0"/>
              <a:t> </a:t>
            </a:r>
            <a:r>
              <a:rPr lang="en-US" sz="2000" dirty="0" err="1"/>
              <a:t>komuniciranja</a:t>
            </a:r>
            <a:endParaRPr lang="en-US" sz="20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2.08333E-6 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L -2.08333E-6 -0.08657 " pathEditMode="relative" rAng="0" ptsTypes="AA">
                                      <p:cBhvr>
                                        <p:cTn id="22" dur="26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-9271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hr-HR" sz="3000" dirty="0">
                  <a:solidFill>
                    <a:prstClr val="black"/>
                  </a:solidFill>
                </a:rPr>
                <a:t>KT depresije djece i adolescenata 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0550" y="1282890"/>
            <a:ext cx="125501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Kognitivna </a:t>
            </a:r>
            <a:r>
              <a:rPr lang="hr-HR" b="1" dirty="0" err="1" smtClean="0"/>
              <a:t>restrukturacija</a:t>
            </a:r>
            <a:endParaRPr lang="hr-HR" b="1" dirty="0" smtClean="0"/>
          </a:p>
          <a:p>
            <a:endParaRPr lang="hr-HR" b="1" dirty="0" smtClean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 smtClean="0"/>
              <a:t>Identificiranje </a:t>
            </a:r>
            <a:r>
              <a:rPr lang="hr-HR" dirty="0"/>
              <a:t>(i izazivanje) </a:t>
            </a:r>
            <a:r>
              <a:rPr lang="hr-HR" dirty="0" smtClean="0"/>
              <a:t>NAM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/>
              <a:t>Otkrivanje, prepoznavanje i uklanjanje </a:t>
            </a:r>
            <a:r>
              <a:rPr lang="hr-HR" dirty="0" smtClean="0"/>
              <a:t>kognitivnih distorzija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/>
              <a:t>Identificiranje i mijenjanje bazičnih  uvjerenja i pretpostavki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 err="1"/>
              <a:t>Reatribucija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/>
              <a:t>Zaustavljanje misli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 err="1"/>
              <a:t>Refokusiranje</a:t>
            </a:r>
            <a:r>
              <a:rPr lang="hr-HR" dirty="0"/>
              <a:t> – preusmjeravanje </a:t>
            </a:r>
            <a:r>
              <a:rPr lang="hr-HR" dirty="0" smtClean="0"/>
              <a:t>pažnje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/>
              <a:t>Osvijestiti usmjerenosti na negativne misli -  edukacija, igranje igara (</a:t>
            </a:r>
            <a:r>
              <a:rPr lang="hr-HR" dirty="0" smtClean="0"/>
              <a:t>verbalizacija </a:t>
            </a:r>
            <a:r>
              <a:rPr lang="hr-HR" dirty="0"/>
              <a:t>i </a:t>
            </a:r>
            <a:r>
              <a:rPr lang="hr-HR" dirty="0" smtClean="0"/>
              <a:t>identifikacija </a:t>
            </a:r>
            <a:r>
              <a:rPr lang="hr-HR" dirty="0"/>
              <a:t>AM tijekom igre/razgovora)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/>
              <a:t>Kognitivno modeliranje - terapeut  misli na glas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/>
              <a:t>Kognitivno modeliranje i upute samome sebi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/>
              <a:t>“detektivi misli”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/>
              <a:t>Gdje je dokaz?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/>
              <a:t>Što ako?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 err="1"/>
              <a:t>Samomotrenje</a:t>
            </a:r>
            <a:r>
              <a:rPr lang="hr-HR" dirty="0"/>
              <a:t> pozitivnih događaja </a:t>
            </a:r>
            <a:r>
              <a:rPr lang="hr-HR" dirty="0" smtClean="0"/>
              <a:t>i (</a:t>
            </a:r>
            <a:r>
              <a:rPr lang="hr-HR" dirty="0"/>
              <a:t>preusmjeravanje pažnje) - misli,  osjećaja i ponašanja (tjelesnih </a:t>
            </a:r>
            <a:r>
              <a:rPr lang="hr-HR" dirty="0" smtClean="0"/>
              <a:t>reakcija</a:t>
            </a:r>
            <a:r>
              <a:rPr lang="hr-HR" dirty="0"/>
              <a:t>)</a:t>
            </a:r>
            <a:endParaRPr lang="en-US" dirty="0"/>
          </a:p>
          <a:p>
            <a:pPr marL="285750" indent="-285750">
              <a:buSzPct val="66000"/>
              <a:buFont typeface="Courier New" panose="02070309020205020404" pitchFamily="49" charset="0"/>
              <a:buChar char="o"/>
            </a:pPr>
            <a:r>
              <a:rPr lang="hr-HR" dirty="0"/>
              <a:t>Alternativne interpretacije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78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-9271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6146" name="Picture 2" descr="Slikovni rezultat za cognitive restructuring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69" y="141624"/>
            <a:ext cx="5191125" cy="723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29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258" b="41959"/>
          <a:stretch/>
        </p:blipFill>
        <p:spPr>
          <a:xfrm>
            <a:off x="8802806" y="1960616"/>
            <a:ext cx="3379923" cy="2265528"/>
          </a:xfrm>
          <a:prstGeom prst="rect">
            <a:avLst/>
          </a:prstGeom>
        </p:spPr>
      </p:pic>
      <p:grpSp>
        <p:nvGrpSpPr>
          <p:cNvPr id="53" name="Group 6"/>
          <p:cNvGrpSpPr/>
          <p:nvPr/>
        </p:nvGrpSpPr>
        <p:grpSpPr>
          <a:xfrm>
            <a:off x="-9271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hr-HR" sz="3000" dirty="0">
                  <a:solidFill>
                    <a:prstClr val="black"/>
                  </a:solidFill>
                </a:rPr>
                <a:t>KT depresije djece i adolescenata 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7846" y="1132762"/>
            <a:ext cx="9847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Bihevioralni</a:t>
            </a:r>
            <a:r>
              <a:rPr lang="en-US" b="1" dirty="0"/>
              <a:t> </a:t>
            </a:r>
            <a:r>
              <a:rPr lang="en-US" b="1" dirty="0" err="1"/>
              <a:t>eksperiment</a:t>
            </a:r>
            <a:endParaRPr lang="en-US" dirty="0"/>
          </a:p>
          <a:p>
            <a:pPr lvl="0"/>
            <a:r>
              <a:rPr lang="hr-HR" dirty="0"/>
              <a:t>p</a:t>
            </a:r>
            <a:r>
              <a:rPr lang="hr-HR" dirty="0" smtClean="0"/>
              <a:t>ronaći </a:t>
            </a:r>
            <a:r>
              <a:rPr lang="en-US" dirty="0" err="1" smtClean="0"/>
              <a:t>dokaze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potvrđuju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opovrgavaju</a:t>
            </a:r>
            <a:r>
              <a:rPr lang="en-US" dirty="0"/>
              <a:t> </a:t>
            </a:r>
            <a:r>
              <a:rPr lang="en-US" dirty="0" err="1" smtClean="0"/>
              <a:t>misao</a:t>
            </a:r>
            <a:r>
              <a:rPr lang="en-US" dirty="0" smtClean="0"/>
              <a:t>/</a:t>
            </a:r>
            <a:r>
              <a:rPr lang="en-US" dirty="0" err="1" smtClean="0"/>
              <a:t>shemu</a:t>
            </a:r>
            <a:r>
              <a:rPr lang="en-US" dirty="0" smtClean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smisliti</a:t>
            </a:r>
            <a:r>
              <a:rPr lang="en-US" dirty="0"/>
              <a:t> </a:t>
            </a:r>
            <a:r>
              <a:rPr lang="en-US" dirty="0" err="1" smtClean="0"/>
              <a:t>zadatak</a:t>
            </a:r>
            <a:r>
              <a:rPr lang="en-US" dirty="0" smtClean="0"/>
              <a:t> </a:t>
            </a:r>
            <a:r>
              <a:rPr lang="en-US" dirty="0" err="1"/>
              <a:t>kojim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smtClean="0"/>
              <a:t>je</a:t>
            </a:r>
            <a:r>
              <a:rPr lang="hr-HR" dirty="0" smtClean="0"/>
              <a:t> </a:t>
            </a:r>
            <a:r>
              <a:rPr lang="en-US" dirty="0" err="1" smtClean="0"/>
              <a:t>testirati</a:t>
            </a:r>
            <a:r>
              <a:rPr lang="en-US" dirty="0" smtClean="0"/>
              <a:t> </a:t>
            </a:r>
            <a:endParaRPr lang="hr-HR" dirty="0" smtClean="0"/>
          </a:p>
          <a:p>
            <a:pPr marL="627063" lvl="0" indent="-95250">
              <a:buFont typeface="Wingdings" panose="05000000000000000000" pitchFamily="2" charset="2"/>
              <a:buChar char="Ø"/>
            </a:pPr>
            <a:r>
              <a:rPr lang="hr-HR" dirty="0"/>
              <a:t>	</a:t>
            </a:r>
            <a:r>
              <a:rPr lang="en-US" dirty="0" err="1" smtClean="0"/>
              <a:t>igranje</a:t>
            </a:r>
            <a:r>
              <a:rPr lang="en-US" dirty="0" smtClean="0"/>
              <a:t> </a:t>
            </a:r>
            <a:r>
              <a:rPr lang="en-US" dirty="0" err="1"/>
              <a:t>uloga</a:t>
            </a:r>
            <a:r>
              <a:rPr lang="en-US" dirty="0"/>
              <a:t>, </a:t>
            </a:r>
            <a:r>
              <a:rPr lang="en-US" dirty="0" err="1" smtClean="0"/>
              <a:t>izlaganje</a:t>
            </a:r>
            <a:r>
              <a:rPr lang="en-US" dirty="0" smtClean="0"/>
              <a:t> </a:t>
            </a:r>
            <a:r>
              <a:rPr lang="en-US" dirty="0" err="1"/>
              <a:t>zamišljanjem</a:t>
            </a:r>
            <a:endParaRPr lang="en-US" dirty="0"/>
          </a:p>
          <a:p>
            <a:endParaRPr lang="hr-HR" b="1" dirty="0" smtClean="0"/>
          </a:p>
          <a:p>
            <a:r>
              <a:rPr lang="en-US" b="1" dirty="0" err="1" smtClean="0"/>
              <a:t>Pozitivne</a:t>
            </a:r>
            <a:r>
              <a:rPr lang="en-US" b="1" dirty="0" smtClean="0"/>
              <a:t> </a:t>
            </a:r>
            <a:r>
              <a:rPr lang="en-US" b="1" dirty="0" err="1"/>
              <a:t>samoizjave</a:t>
            </a:r>
            <a:r>
              <a:rPr lang="en-US" b="1" dirty="0"/>
              <a:t>/</a:t>
            </a:r>
            <a:r>
              <a:rPr lang="en-US" b="1" dirty="0" err="1"/>
              <a:t>verbalne</a:t>
            </a:r>
            <a:r>
              <a:rPr lang="en-US" b="1" dirty="0"/>
              <a:t> </a:t>
            </a:r>
            <a:r>
              <a:rPr lang="en-US" b="1" dirty="0" err="1"/>
              <a:t>samoinstrukcije</a:t>
            </a:r>
            <a:endParaRPr lang="en-US" dirty="0"/>
          </a:p>
          <a:p>
            <a:r>
              <a:rPr lang="en-US" b="1" dirty="0" err="1"/>
              <a:t>Potkrepljenje</a:t>
            </a:r>
            <a:r>
              <a:rPr lang="en-US" b="1" dirty="0"/>
              <a:t> - </a:t>
            </a:r>
            <a:r>
              <a:rPr lang="en-US" b="1" dirty="0" err="1"/>
              <a:t>nagrade</a:t>
            </a:r>
            <a:r>
              <a:rPr lang="en-US" b="1" dirty="0"/>
              <a:t>!!!!</a:t>
            </a:r>
            <a:endParaRPr lang="en-US" dirty="0"/>
          </a:p>
          <a:p>
            <a:r>
              <a:rPr lang="hr-HR" dirty="0"/>
              <a:t> </a:t>
            </a:r>
            <a:endParaRPr lang="en-US" dirty="0"/>
          </a:p>
          <a:p>
            <a:r>
              <a:rPr lang="hr-HR" dirty="0"/>
              <a:t> </a:t>
            </a:r>
            <a:endParaRPr lang="en-US" dirty="0"/>
          </a:p>
          <a:p>
            <a:r>
              <a:rPr lang="en-US" b="1" dirty="0" err="1"/>
              <a:t>Tehnike</a:t>
            </a:r>
            <a:r>
              <a:rPr lang="en-US" b="1" dirty="0"/>
              <a:t> </a:t>
            </a:r>
            <a:r>
              <a:rPr lang="en-US" b="1" dirty="0" err="1"/>
              <a:t>samokontrole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STOP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/>
              <a:t>Relaksacija</a:t>
            </a:r>
            <a:r>
              <a:rPr lang="en-US" dirty="0"/>
              <a:t> – </a:t>
            </a:r>
            <a:r>
              <a:rPr lang="en-US" dirty="0" err="1"/>
              <a:t>abdominalno</a:t>
            </a:r>
            <a:r>
              <a:rPr lang="en-US" dirty="0"/>
              <a:t> </a:t>
            </a:r>
            <a:r>
              <a:rPr lang="en-US" dirty="0" err="1"/>
              <a:t>disanje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/>
              <a:t>Distrakcija</a:t>
            </a:r>
            <a:r>
              <a:rPr lang="en-US" dirty="0"/>
              <a:t> – </a:t>
            </a:r>
            <a:r>
              <a:rPr lang="en-US" dirty="0" err="1"/>
              <a:t>trbuh</a:t>
            </a:r>
            <a:r>
              <a:rPr lang="en-US" dirty="0"/>
              <a:t>, </a:t>
            </a:r>
            <a:r>
              <a:rPr lang="en-US" dirty="0" err="1"/>
              <a:t>tijelo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ugodna</a:t>
            </a:r>
            <a:r>
              <a:rPr lang="en-US" dirty="0"/>
              <a:t>  </a:t>
            </a:r>
            <a:r>
              <a:rPr lang="en-US" dirty="0" err="1"/>
              <a:t>scena</a:t>
            </a:r>
            <a:r>
              <a:rPr lang="en-US" dirty="0"/>
              <a:t>, </a:t>
            </a:r>
            <a:r>
              <a:rPr lang="en-US" dirty="0" err="1"/>
              <a:t>muzika</a:t>
            </a:r>
            <a:r>
              <a:rPr lang="en-US" dirty="0"/>
              <a:t>, </a:t>
            </a:r>
            <a:r>
              <a:rPr lang="en-US" dirty="0" err="1"/>
              <a:t>slikovnice</a:t>
            </a:r>
            <a:r>
              <a:rPr lang="en-US" dirty="0"/>
              <a:t>, </a:t>
            </a:r>
            <a:r>
              <a:rPr lang="en-US" dirty="0" err="1"/>
              <a:t>lego</a:t>
            </a:r>
            <a:r>
              <a:rPr lang="en-US" dirty="0"/>
              <a:t>, </a:t>
            </a:r>
            <a:r>
              <a:rPr lang="en-US" dirty="0" err="1"/>
              <a:t>crtanje</a:t>
            </a:r>
            <a:r>
              <a:rPr lang="en-US" dirty="0"/>
              <a:t>, </a:t>
            </a:r>
            <a:r>
              <a:rPr lang="en-US" dirty="0" err="1"/>
              <a:t>fizička</a:t>
            </a:r>
            <a:r>
              <a:rPr lang="en-US" dirty="0"/>
              <a:t> </a:t>
            </a:r>
            <a:r>
              <a:rPr lang="en-US" dirty="0" err="1"/>
              <a:t>aktivnost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/>
              <a:t>Nagrada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/>
              <a:t>Pozitivne</a:t>
            </a:r>
            <a:r>
              <a:rPr lang="en-US" dirty="0"/>
              <a:t> </a:t>
            </a:r>
            <a:r>
              <a:rPr lang="en-US" dirty="0" err="1"/>
              <a:t>samoizjave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„Turtle“ </a:t>
            </a:r>
            <a:r>
              <a:rPr lang="en-US" dirty="0" err="1"/>
              <a:t>tehnika</a:t>
            </a:r>
            <a:r>
              <a:rPr lang="en-US" dirty="0"/>
              <a:t> – </a:t>
            </a:r>
            <a:r>
              <a:rPr lang="en-US" dirty="0" err="1"/>
              <a:t>glava</a:t>
            </a:r>
            <a:r>
              <a:rPr lang="en-US" dirty="0"/>
              <a:t>, </a:t>
            </a:r>
            <a:r>
              <a:rPr lang="en-US" dirty="0" err="1"/>
              <a:t>ruke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noge</a:t>
            </a:r>
            <a:r>
              <a:rPr lang="en-US" dirty="0"/>
              <a:t> u  </a:t>
            </a:r>
            <a:r>
              <a:rPr lang="en-US" dirty="0" err="1"/>
              <a:t>oklop</a:t>
            </a:r>
            <a:endParaRPr lang="en-US" dirty="0"/>
          </a:p>
          <a:p>
            <a:endParaRPr lang="en-US" dirty="0"/>
          </a:p>
        </p:txBody>
      </p:sp>
      <p:sp>
        <p:nvSpPr>
          <p:cNvPr id="5" name="AutoShape 6" descr="Slikovni rezultat za self control techniques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8" name="Picture 12" descr="Slikovni rezultat za self control techniques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496" y="4561521"/>
            <a:ext cx="2764809" cy="21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6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cker techniq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t="12063" r="8964" b="10047"/>
          <a:stretch/>
        </p:blipFill>
        <p:spPr bwMode="auto">
          <a:xfrm>
            <a:off x="2415654" y="845777"/>
            <a:ext cx="7997589" cy="58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6"/>
          <p:cNvGrpSpPr/>
          <p:nvPr/>
        </p:nvGrpSpPr>
        <p:grpSpPr>
          <a:xfrm>
            <a:off x="4377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hr-HR" sz="3000" dirty="0">
                  <a:solidFill>
                    <a:prstClr val="black"/>
                  </a:solidFill>
                </a:rPr>
                <a:t>KT depresije djece i adolescenata 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AutoShape 6" descr="Slikovni rezultat za self control techniques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7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4377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B</a:t>
              </a:r>
              <a:r>
                <a:rPr lang="hr-HR" sz="3000" dirty="0">
                  <a:solidFill>
                    <a:prstClr val="black"/>
                  </a:solidFill>
                </a:rPr>
                <a:t>KT depresije djece i adolescenata 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7846" y="1037226"/>
            <a:ext cx="110761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Roditelji – </a:t>
            </a:r>
            <a:r>
              <a:rPr lang="hr-HR" sz="2000" b="1" dirty="0" err="1" smtClean="0"/>
              <a:t>koterapeuti</a:t>
            </a:r>
            <a:r>
              <a:rPr lang="hr-HR" sz="2000" b="1" dirty="0" smtClean="0"/>
              <a:t> i/ili </a:t>
            </a:r>
            <a:r>
              <a:rPr lang="hr-HR" sz="2000" b="1" dirty="0" err="1" smtClean="0"/>
              <a:t>kopacijenti</a:t>
            </a:r>
            <a:endParaRPr lang="hr-HR" sz="2000" b="1" dirty="0" smtClean="0"/>
          </a:p>
          <a:p>
            <a:endParaRPr lang="en-US" dirty="0"/>
          </a:p>
          <a:p>
            <a:pPr lvl="0"/>
            <a:r>
              <a:rPr lang="hr-HR" dirty="0" smtClean="0"/>
              <a:t>Uključivanje u terapiju usporedno s djetetom!</a:t>
            </a:r>
          </a:p>
          <a:p>
            <a:pPr lvl="0"/>
            <a:endParaRPr lang="hr-HR" dirty="0" smtClean="0"/>
          </a:p>
          <a:p>
            <a:pPr marL="627063" lvl="0" indent="-95250">
              <a:buFont typeface="Wingdings" panose="05000000000000000000" pitchFamily="2" charset="2"/>
              <a:buChar char="Ø"/>
            </a:pPr>
            <a:r>
              <a:rPr lang="hr-HR" dirty="0" smtClean="0"/>
              <a:t>   Podrška </a:t>
            </a:r>
            <a:r>
              <a:rPr lang="hr-HR" dirty="0"/>
              <a:t>djetetu u usvajanju i primjeni  naučenih tehnika i </a:t>
            </a:r>
            <a:r>
              <a:rPr lang="hr-HR" dirty="0" smtClean="0"/>
              <a:t>vještina</a:t>
            </a:r>
          </a:p>
          <a:p>
            <a:pPr marL="627063" lvl="0" indent="-95250"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 Indirektno </a:t>
            </a:r>
            <a:r>
              <a:rPr lang="hr-HR" dirty="0"/>
              <a:t>podučiti roditelje iste tehnike i vještine</a:t>
            </a:r>
          </a:p>
          <a:p>
            <a:pPr marL="627063" lvl="0" indent="-95250"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  Naučiti </a:t>
            </a:r>
            <a:r>
              <a:rPr lang="hr-HR" dirty="0"/>
              <a:t>roditelje vještine </a:t>
            </a:r>
            <a:r>
              <a:rPr lang="hr-HR" dirty="0" smtClean="0"/>
              <a:t>koje:</a:t>
            </a:r>
          </a:p>
          <a:p>
            <a:pPr marL="2189163" lvl="3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oboljšavaju njihovo ponašanje</a:t>
            </a:r>
          </a:p>
          <a:p>
            <a:pPr marL="2189163" lvl="3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oboljšavaju komunikaciju</a:t>
            </a:r>
          </a:p>
          <a:p>
            <a:pPr marL="2189163" lvl="3" indent="-285750">
              <a:buFont typeface="Arial" panose="020B0604020202020204" pitchFamily="34" charset="0"/>
              <a:buChar char="•"/>
            </a:pPr>
            <a:r>
              <a:rPr lang="hr-HR" dirty="0" smtClean="0"/>
              <a:t>smanjuju konflikte</a:t>
            </a:r>
          </a:p>
          <a:p>
            <a:pPr marL="2189163" lvl="3" indent="-285750">
              <a:buFont typeface="Arial" panose="020B0604020202020204" pitchFamily="34" charset="0"/>
              <a:buChar char="•"/>
            </a:pPr>
            <a:r>
              <a:rPr lang="hr-HR" dirty="0" smtClean="0"/>
              <a:t>pomažu </a:t>
            </a:r>
            <a:r>
              <a:rPr lang="hr-HR" dirty="0"/>
              <a:t>djetetu uočiti </a:t>
            </a:r>
          </a:p>
          <a:p>
            <a:pPr marL="2189163" lvl="3" indent="-285750">
              <a:buFont typeface="Arial" panose="020B0604020202020204" pitchFamily="34" charset="0"/>
              <a:buChar char="•"/>
            </a:pPr>
            <a:r>
              <a:rPr lang="hr-HR" dirty="0"/>
              <a:t>p</a:t>
            </a:r>
            <a:r>
              <a:rPr lang="hr-HR" dirty="0" smtClean="0"/>
              <a:t>omažu djetetu promijeniti negativne </a:t>
            </a:r>
            <a:r>
              <a:rPr lang="hr-HR" dirty="0"/>
              <a:t>misli</a:t>
            </a:r>
          </a:p>
          <a:p>
            <a:pPr marL="627063" lvl="0" indent="-95250">
              <a:buFont typeface="Wingdings" panose="05000000000000000000" pitchFamily="2" charset="2"/>
              <a:buChar char="Ø"/>
            </a:pPr>
            <a:endParaRPr lang="hr-HR" dirty="0" smtClean="0"/>
          </a:p>
        </p:txBody>
      </p:sp>
      <p:sp>
        <p:nvSpPr>
          <p:cNvPr id="5" name="AutoShape 6" descr="Slikovni rezultat za self control techniques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52633" y="4679436"/>
            <a:ext cx="8825668" cy="2031325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hr-HR" dirty="0" smtClean="0"/>
              <a:t>Potkrepljenje </a:t>
            </a:r>
            <a:r>
              <a:rPr lang="hr-HR" dirty="0"/>
              <a:t>pozitivnog ponašanja vs. </a:t>
            </a:r>
            <a:r>
              <a:rPr lang="hr-HR" dirty="0" smtClean="0"/>
              <a:t>kritiziranje </a:t>
            </a:r>
            <a:r>
              <a:rPr lang="hr-HR" dirty="0"/>
              <a:t>negativnog ponašanja i kažnjavanje</a:t>
            </a:r>
          </a:p>
          <a:p>
            <a:pPr marL="817563" lvl="0" indent="-285750" algn="r">
              <a:buFont typeface="Wingdings" panose="05000000000000000000" pitchFamily="2" charset="2"/>
              <a:buChar char="Ø"/>
            </a:pPr>
            <a:r>
              <a:rPr lang="hr-HR" dirty="0" smtClean="0"/>
              <a:t>Planiranje </a:t>
            </a:r>
            <a:r>
              <a:rPr lang="hr-HR" dirty="0"/>
              <a:t>ugodnih aktivnosti</a:t>
            </a:r>
          </a:p>
          <a:p>
            <a:pPr marL="817563" lvl="0" indent="-285750" algn="r">
              <a:buFont typeface="Wingdings" panose="05000000000000000000" pitchFamily="2" charset="2"/>
              <a:buChar char="Ø"/>
            </a:pPr>
            <a:r>
              <a:rPr lang="hr-HR" dirty="0" smtClean="0"/>
              <a:t>Razgovor </a:t>
            </a:r>
            <a:r>
              <a:rPr lang="hr-HR" dirty="0"/>
              <a:t>i vještine komunikacije</a:t>
            </a:r>
          </a:p>
          <a:p>
            <a:pPr marL="817563" lvl="0" indent="-285750" algn="r">
              <a:buFont typeface="Wingdings" panose="05000000000000000000" pitchFamily="2" charset="2"/>
              <a:buChar char="Ø"/>
            </a:pPr>
            <a:r>
              <a:rPr lang="hr-HR" dirty="0" smtClean="0"/>
              <a:t>Identifikacija </a:t>
            </a:r>
            <a:r>
              <a:rPr lang="hr-HR" dirty="0"/>
              <a:t>emocija</a:t>
            </a:r>
          </a:p>
          <a:p>
            <a:pPr marL="817563" lvl="0" indent="-285750" algn="r">
              <a:buFont typeface="Wingdings" panose="05000000000000000000" pitchFamily="2" charset="2"/>
              <a:buChar char="Ø"/>
            </a:pPr>
            <a:r>
              <a:rPr lang="hr-HR" dirty="0" smtClean="0"/>
              <a:t>Tehnike </a:t>
            </a:r>
            <a:r>
              <a:rPr lang="hr-HR" dirty="0"/>
              <a:t>rješavanja problema</a:t>
            </a:r>
          </a:p>
          <a:p>
            <a:pPr marL="817563" lvl="0" indent="-285750" algn="r">
              <a:buFont typeface="Wingdings" panose="05000000000000000000" pitchFamily="2" charset="2"/>
              <a:buChar char="Ø"/>
            </a:pPr>
            <a:r>
              <a:rPr lang="hr-HR" dirty="0" smtClean="0"/>
              <a:t>Rješavanje </a:t>
            </a:r>
            <a:r>
              <a:rPr lang="hr-HR" dirty="0" err="1"/>
              <a:t>interpersonalnih</a:t>
            </a:r>
            <a:r>
              <a:rPr lang="hr-HR" dirty="0"/>
              <a:t> problema i </a:t>
            </a:r>
            <a:r>
              <a:rPr lang="hr-HR" dirty="0" smtClean="0"/>
              <a:t>konflikata</a:t>
            </a:r>
          </a:p>
          <a:p>
            <a:pPr marL="817563" lvl="0" indent="-285750" algn="r">
              <a:buFont typeface="Wingdings" panose="05000000000000000000" pitchFamily="2" charset="2"/>
              <a:buChar char="Ø"/>
            </a:pPr>
            <a:r>
              <a:rPr lang="hr-HR" dirty="0" smtClean="0"/>
              <a:t>Kognitivna </a:t>
            </a:r>
            <a:r>
              <a:rPr lang="hr-HR" dirty="0" err="1" smtClean="0"/>
              <a:t>restrukturacija</a:t>
            </a:r>
            <a:endParaRPr lang="hr-HR" dirty="0" smtClean="0"/>
          </a:p>
        </p:txBody>
      </p:sp>
      <p:pic>
        <p:nvPicPr>
          <p:cNvPr id="10242" name="Picture 2" descr="Slikovni rezultat za children therapy with par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76" y="95504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06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/>
          <p:cNvSpPr/>
          <p:nvPr/>
        </p:nvSpPr>
        <p:spPr>
          <a:xfrm>
            <a:off x="-1788160" y="980728"/>
            <a:ext cx="6444000" cy="5805264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947973" y="1449730"/>
            <a:ext cx="67680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prstClr val="black"/>
                </a:solidFill>
                <a:latin typeface="Calibri"/>
              </a:rPr>
              <a:t>Motivacija</a:t>
            </a:r>
            <a:endParaRPr lang="hr-H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775799" y="2402296"/>
            <a:ext cx="589220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prstClr val="black"/>
                </a:solidFill>
                <a:latin typeface="Calibri"/>
              </a:rPr>
              <a:t>Psihopatologija roditelja – </a:t>
            </a:r>
            <a:r>
              <a:rPr lang="hr-HR" i="1" dirty="0" smtClean="0">
                <a:solidFill>
                  <a:prstClr val="black"/>
                </a:solidFill>
                <a:latin typeface="Calibri"/>
              </a:rPr>
              <a:t>depresija, poremećaji ličnosti, ovisnosti, itd.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015878" y="3405514"/>
            <a:ext cx="565212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prstClr val="black"/>
                </a:solidFill>
                <a:latin typeface="Calibri"/>
              </a:rPr>
              <a:t>Okolinski</a:t>
            </a:r>
            <a:r>
              <a:rPr lang="hr-HR" dirty="0" smtClean="0">
                <a:solidFill>
                  <a:prstClr val="black"/>
                </a:solidFill>
                <a:latin typeface="Calibri"/>
              </a:rPr>
              <a:t> čimbenici – </a:t>
            </a:r>
            <a:r>
              <a:rPr lang="hr-HR" i="1" dirty="0" smtClean="0">
                <a:solidFill>
                  <a:prstClr val="black"/>
                </a:solidFill>
                <a:latin typeface="Calibri"/>
              </a:rPr>
              <a:t>obiteljska disfunkcija, zlostavljanje, socioekonomski problemi, vršnjaci, škola, …</a:t>
            </a:r>
            <a:endParaRPr lang="en-US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847861" y="4765215"/>
            <a:ext cx="586814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prstClr val="black"/>
                </a:solidFill>
              </a:rPr>
              <a:t>Razvojna ograničenja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79656" y="1668871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71744" y="2460959"/>
            <a:ext cx="311727" cy="34937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83833" y="354107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39817" y="476521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Arc 19"/>
          <p:cNvSpPr/>
          <p:nvPr/>
        </p:nvSpPr>
        <p:spPr>
          <a:xfrm>
            <a:off x="0" y="21812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24"/>
          <p:cNvGrpSpPr/>
          <p:nvPr/>
        </p:nvGrpSpPr>
        <p:grpSpPr>
          <a:xfrm rot="5400000">
            <a:off x="-941640" y="3447288"/>
            <a:ext cx="4896000" cy="252000"/>
            <a:chOff x="-3200400" y="3314700"/>
            <a:chExt cx="6246420" cy="228600"/>
          </a:xfrm>
        </p:grpSpPr>
        <p:sp>
          <p:nvSpPr>
            <p:cNvPr id="22" name="Rounded Rectangle 21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3719737" y="584533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4223791" y="5818038"/>
            <a:ext cx="6444209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000" dirty="0" err="1" smtClean="0">
                <a:solidFill>
                  <a:prstClr val="black"/>
                </a:solidFill>
                <a:latin typeface="Calibri"/>
              </a:rPr>
              <a:t>Komorbiditet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6" name="Group 6"/>
          <p:cNvGrpSpPr/>
          <p:nvPr/>
        </p:nvGrpSpPr>
        <p:grpSpPr>
          <a:xfrm>
            <a:off x="0" y="0"/>
            <a:ext cx="12192000" cy="881336"/>
            <a:chOff x="0" y="0"/>
            <a:chExt cx="9144000" cy="881336"/>
          </a:xfrm>
        </p:grpSpPr>
        <p:grpSp>
          <p:nvGrpSpPr>
            <p:cNvPr id="27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Poteškoće u tretmanu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6"/>
          <p:cNvGrpSpPr/>
          <p:nvPr/>
        </p:nvGrpSpPr>
        <p:grpSpPr>
          <a:xfrm>
            <a:off x="4377" y="-11879"/>
            <a:ext cx="12192000" cy="881336"/>
            <a:chOff x="0" y="0"/>
            <a:chExt cx="9144000" cy="881336"/>
          </a:xfrm>
        </p:grpSpPr>
        <p:grpSp>
          <p:nvGrpSpPr>
            <p:cNvPr id="54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</a:rPr>
                <a:t>Rad na prevenciji </a:t>
              </a:r>
              <a:r>
                <a:rPr lang="hr-HR" sz="3000" dirty="0" err="1" smtClean="0">
                  <a:solidFill>
                    <a:prstClr val="black"/>
                  </a:solidFill>
                </a:rPr>
                <a:t>relapsa</a:t>
              </a:r>
              <a:r>
                <a:rPr lang="hr-HR" sz="3000" dirty="0" smtClean="0">
                  <a:solidFill>
                    <a:prstClr val="black"/>
                  </a:solidFill>
                </a:rPr>
                <a:t> i recidiva 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9351" y="2260304"/>
            <a:ext cx="110761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 smtClean="0"/>
              <a:t>Osamostaljivati dijete</a:t>
            </a:r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 smtClean="0"/>
              <a:t>Prepoznavanje situacija / rješenja</a:t>
            </a:r>
          </a:p>
          <a:p>
            <a:pPr marL="817563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 smtClean="0"/>
              <a:t>Predvidjeti </a:t>
            </a:r>
            <a:r>
              <a:rPr lang="hr-HR" dirty="0"/>
              <a:t>buduće </a:t>
            </a:r>
            <a:r>
              <a:rPr lang="hr-HR" dirty="0" smtClean="0"/>
              <a:t>visokorizične / opasne </a:t>
            </a:r>
            <a:r>
              <a:rPr lang="hr-HR" dirty="0"/>
              <a:t>situacije</a:t>
            </a:r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 smtClean="0"/>
              <a:t>Postaviti </a:t>
            </a:r>
            <a:r>
              <a:rPr lang="hr-HR" dirty="0"/>
              <a:t>realne ciljeve</a:t>
            </a:r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 smtClean="0"/>
              <a:t>Generalizacija </a:t>
            </a:r>
            <a:r>
              <a:rPr lang="hr-HR" dirty="0"/>
              <a:t>napretka</a:t>
            </a:r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/>
              <a:t>P</a:t>
            </a:r>
            <a:r>
              <a:rPr lang="hr-HR" dirty="0" smtClean="0"/>
              <a:t>ovećati </a:t>
            </a:r>
            <a:r>
              <a:rPr lang="hr-HR" dirty="0"/>
              <a:t>toleranciju na male oscilacija</a:t>
            </a:r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/>
              <a:t>I</a:t>
            </a:r>
            <a:r>
              <a:rPr lang="hr-HR" dirty="0" smtClean="0"/>
              <a:t>dentifikacija PV </a:t>
            </a:r>
            <a:r>
              <a:rPr lang="hr-HR" dirty="0"/>
              <a:t>i </a:t>
            </a:r>
            <a:r>
              <a:rPr lang="hr-HR" dirty="0" smtClean="0"/>
              <a:t>BV</a:t>
            </a:r>
          </a:p>
          <a:p>
            <a:pPr marL="817563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/>
              <a:t>Razvoj pozitivne sheme </a:t>
            </a:r>
            <a:r>
              <a:rPr lang="hr-HR" dirty="0" err="1"/>
              <a:t>selfa</a:t>
            </a:r>
            <a:endParaRPr lang="hr-HR" dirty="0"/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 err="1" smtClean="0"/>
              <a:t>Booster</a:t>
            </a:r>
            <a:r>
              <a:rPr lang="hr-HR" dirty="0" smtClean="0"/>
              <a:t> - </a:t>
            </a:r>
            <a:r>
              <a:rPr lang="hr-HR" dirty="0"/>
              <a:t>seanse za dijete i roditelje</a:t>
            </a:r>
          </a:p>
          <a:p>
            <a:pPr marL="817563" lvl="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dirty="0" smtClean="0"/>
              <a:t>Prepoznavanje ponovnih znakova </a:t>
            </a:r>
            <a:r>
              <a:rPr lang="hr-HR" dirty="0"/>
              <a:t>m</a:t>
            </a:r>
            <a:r>
              <a:rPr lang="hr-HR" dirty="0" smtClean="0"/>
              <a:t>oguće </a:t>
            </a:r>
            <a:r>
              <a:rPr lang="hr-HR" dirty="0"/>
              <a:t>nove epizode (dijete/adolescent i roditelji) –  </a:t>
            </a:r>
            <a:r>
              <a:rPr lang="hr-HR" dirty="0" smtClean="0"/>
              <a:t>reagirati na vrijeme, uključivati u terapiju</a:t>
            </a:r>
          </a:p>
        </p:txBody>
      </p:sp>
      <p:sp>
        <p:nvSpPr>
          <p:cNvPr id="5" name="AutoShape 6" descr="Slikovni rezultat za self control techniques child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Slikovni rezultat za children therapy with parents relap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90" y="1170074"/>
            <a:ext cx="5061945" cy="33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70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12192000" cy="881336"/>
            <a:chOff x="0" y="0"/>
            <a:chExt cx="9144000" cy="881336"/>
          </a:xfrm>
        </p:grpSpPr>
        <p:grpSp>
          <p:nvGrpSpPr>
            <p:cNvPr id="7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200" dirty="0">
                  <a:solidFill>
                    <a:prstClr val="black"/>
                  </a:solidFill>
                </a:rPr>
                <a:t>BKT dječje i adolescentne </a:t>
              </a:r>
              <a:r>
                <a:rPr lang="hr-HR" sz="3200" dirty="0" smtClean="0">
                  <a:solidFill>
                    <a:prstClr val="black"/>
                  </a:solidFill>
                </a:rPr>
                <a:t>depresije</a:t>
              </a:r>
              <a:endParaRPr lang="en-IN" sz="3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372496" y="520382"/>
            <a:ext cx="10188000" cy="6437010"/>
            <a:chOff x="0" y="491336"/>
            <a:chExt cx="8100392" cy="6437010"/>
          </a:xfrm>
        </p:grpSpPr>
        <p:grpSp>
          <p:nvGrpSpPr>
            <p:cNvPr id="9" name="Group 10"/>
            <p:cNvGrpSpPr/>
            <p:nvPr/>
          </p:nvGrpSpPr>
          <p:grpSpPr>
            <a:xfrm>
              <a:off x="0" y="491336"/>
              <a:ext cx="8100392" cy="6437010"/>
              <a:chOff x="0" y="491336"/>
              <a:chExt cx="8100392" cy="6437010"/>
            </a:xfrm>
          </p:grpSpPr>
          <p:pic>
            <p:nvPicPr>
              <p:cNvPr id="11" name="Picture 10" descr="wooden-signboard-wooden-index-pixmac-picture-45244659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0" y="491336"/>
                <a:ext cx="8100392" cy="643701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439398" y="1724659"/>
                <a:ext cx="4091664" cy="1816809"/>
              </a:xfrm>
              <a:prstGeom prst="rect">
                <a:avLst/>
              </a:prstGeom>
              <a:solidFill>
                <a:srgbClr val="FFFFFF">
                  <a:alpha val="85098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r-HR" sz="2400" dirty="0" smtClean="0">
                    <a:solidFill>
                      <a:prstClr val="black"/>
                    </a:solidFill>
                    <a:latin typeface="Calibri"/>
                  </a:rPr>
                  <a:t>Hvala na pažnji! </a:t>
                </a:r>
                <a:r>
                  <a:rPr lang="hr-HR" sz="2400" dirty="0" smtClean="0">
                    <a:solidFill>
                      <a:prstClr val="black"/>
                    </a:solidFill>
                    <a:latin typeface="Calibri"/>
                    <a:sym typeface="Wingdings" panose="05000000000000000000" pitchFamily="2" charset="2"/>
                  </a:rPr>
                  <a:t></a:t>
                </a:r>
                <a:endParaRPr kumimoji="0" lang="en-I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4427984" y="1671778"/>
              <a:ext cx="114493" cy="144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0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Slikovni rezultat za depression in childhood and adoles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6"/>
            <a:ext cx="12192000" cy="66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98"/>
          <p:cNvGrpSpPr/>
          <p:nvPr/>
        </p:nvGrpSpPr>
        <p:grpSpPr>
          <a:xfrm>
            <a:off x="2351584" y="1657216"/>
            <a:ext cx="4428000" cy="684000"/>
            <a:chOff x="827584" y="1657217"/>
            <a:chExt cx="4176464" cy="54764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27584" y="1657217"/>
              <a:ext cx="4176464" cy="547647"/>
            </a:xfrm>
            <a:prstGeom prst="rect">
              <a:avLst/>
            </a:prstGeom>
            <a:solidFill>
              <a:srgbClr val="FFBD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11" name="Group 68"/>
            <p:cNvGrpSpPr/>
            <p:nvPr/>
          </p:nvGrpSpPr>
          <p:grpSpPr>
            <a:xfrm>
              <a:off x="934993" y="1660739"/>
              <a:ext cx="361626" cy="460177"/>
              <a:chOff x="934993" y="1660739"/>
              <a:chExt cx="361626" cy="460177"/>
            </a:xfrm>
          </p:grpSpPr>
          <p:sp>
            <p:nvSpPr>
              <p:cNvPr id="15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1</a:t>
                </a: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14" name="TextBox 45"/>
            <p:cNvSpPr txBox="1">
              <a:spLocks noChangeArrowheads="1"/>
            </p:cNvSpPr>
            <p:nvPr/>
          </p:nvSpPr>
          <p:spPr bwMode="auto">
            <a:xfrm>
              <a:off x="1157544" y="1777249"/>
              <a:ext cx="3413204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b="1" dirty="0" err="1" smtClean="0">
                  <a:solidFill>
                    <a:prstClr val="black"/>
                  </a:solidFill>
                  <a:ea typeface="ＭＳ Ｐゴシック" pitchFamily="-109" charset="-128"/>
                </a:rPr>
                <a:t>Prevalencija</a:t>
              </a:r>
              <a:endPara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grpSp>
        <p:nvGrpSpPr>
          <p:cNvPr id="13" name="Group 99"/>
          <p:cNvGrpSpPr/>
          <p:nvPr/>
        </p:nvGrpSpPr>
        <p:grpSpPr>
          <a:xfrm>
            <a:off x="2351584" y="2312953"/>
            <a:ext cx="4428000" cy="684000"/>
            <a:chOff x="827584" y="2187760"/>
            <a:chExt cx="4176464" cy="54764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827584" y="2187760"/>
              <a:ext cx="4176464" cy="547647"/>
            </a:xfrm>
            <a:prstGeom prst="rect">
              <a:avLst/>
            </a:prstGeom>
            <a:solidFill>
              <a:srgbClr val="97E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17" name="Group 69"/>
            <p:cNvGrpSpPr/>
            <p:nvPr/>
          </p:nvGrpSpPr>
          <p:grpSpPr>
            <a:xfrm>
              <a:off x="934993" y="2236803"/>
              <a:ext cx="361626" cy="460177"/>
              <a:chOff x="934993" y="1660739"/>
              <a:chExt cx="361626" cy="460177"/>
            </a:xfrm>
          </p:grpSpPr>
          <p:sp>
            <p:nvSpPr>
              <p:cNvPr id="21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2</a:t>
                </a: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20" name="TextBox 45"/>
            <p:cNvSpPr txBox="1">
              <a:spLocks noChangeArrowheads="1"/>
            </p:cNvSpPr>
            <p:nvPr/>
          </p:nvSpPr>
          <p:spPr bwMode="auto">
            <a:xfrm>
              <a:off x="1295806" y="2305525"/>
              <a:ext cx="3413204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Subklinička</a:t>
              </a:r>
              <a:r>
                <a:rPr kumimoji="0" lang="hr-H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 simptomatologija</a:t>
              </a:r>
              <a:endPara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grpSp>
        <p:nvGrpSpPr>
          <p:cNvPr id="19" name="Group 100"/>
          <p:cNvGrpSpPr/>
          <p:nvPr/>
        </p:nvGrpSpPr>
        <p:grpSpPr>
          <a:xfrm>
            <a:off x="2351584" y="2996952"/>
            <a:ext cx="4428000" cy="684000"/>
            <a:chOff x="827584" y="2735406"/>
            <a:chExt cx="4176464" cy="54764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827584" y="2735406"/>
              <a:ext cx="4176464" cy="547647"/>
            </a:xfrm>
            <a:prstGeom prst="rect">
              <a:avLst/>
            </a:prstGeom>
            <a:solidFill>
              <a:srgbClr val="BEE3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23" name="Group 73"/>
            <p:cNvGrpSpPr/>
            <p:nvPr/>
          </p:nvGrpSpPr>
          <p:grpSpPr>
            <a:xfrm>
              <a:off x="934993" y="2740859"/>
              <a:ext cx="361626" cy="460177"/>
              <a:chOff x="934993" y="1660739"/>
              <a:chExt cx="361626" cy="460177"/>
            </a:xfrm>
          </p:grpSpPr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3</a:t>
                </a: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26" name="TextBox 45"/>
            <p:cNvSpPr txBox="1">
              <a:spLocks noChangeArrowheads="1"/>
            </p:cNvSpPr>
            <p:nvPr/>
          </p:nvSpPr>
          <p:spPr bwMode="auto">
            <a:xfrm>
              <a:off x="1248377" y="2823094"/>
              <a:ext cx="3557220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Komorbiditet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sp>
        <p:nvSpPr>
          <p:cNvPr id="35" name="Freeform 34"/>
          <p:cNvSpPr/>
          <p:nvPr/>
        </p:nvSpPr>
        <p:spPr>
          <a:xfrm>
            <a:off x="6518032" y="1659988"/>
            <a:ext cx="3974123" cy="3929252"/>
          </a:xfrm>
          <a:custGeom>
            <a:avLst/>
            <a:gdLst>
              <a:gd name="connsiteX0" fmla="*/ 0 w 3974123"/>
              <a:gd name="connsiteY0" fmla="*/ 0 h 4501661"/>
              <a:gd name="connsiteX1" fmla="*/ 2405575 w 3974123"/>
              <a:gd name="connsiteY1" fmla="*/ 0 h 4501661"/>
              <a:gd name="connsiteX2" fmla="*/ 3896751 w 3974123"/>
              <a:gd name="connsiteY2" fmla="*/ 0 h 4501661"/>
              <a:gd name="connsiteX3" fmla="*/ 3896751 w 3974123"/>
              <a:gd name="connsiteY3" fmla="*/ 0 h 4501661"/>
              <a:gd name="connsiteX4" fmla="*/ 3840480 w 3974123"/>
              <a:gd name="connsiteY4" fmla="*/ 604910 h 4501661"/>
              <a:gd name="connsiteX5" fmla="*/ 3910818 w 3974123"/>
              <a:gd name="connsiteY5" fmla="*/ 1322363 h 4501661"/>
              <a:gd name="connsiteX6" fmla="*/ 3967089 w 3974123"/>
              <a:gd name="connsiteY6" fmla="*/ 2222695 h 4501661"/>
              <a:gd name="connsiteX7" fmla="*/ 3868615 w 3974123"/>
              <a:gd name="connsiteY7" fmla="*/ 3249637 h 4501661"/>
              <a:gd name="connsiteX8" fmla="*/ 3953021 w 3974123"/>
              <a:gd name="connsiteY8" fmla="*/ 4459458 h 4501661"/>
              <a:gd name="connsiteX9" fmla="*/ 3953021 w 3974123"/>
              <a:gd name="connsiteY9" fmla="*/ 4459458 h 4501661"/>
              <a:gd name="connsiteX10" fmla="*/ 2897944 w 3974123"/>
              <a:gd name="connsiteY10" fmla="*/ 4473526 h 4501661"/>
              <a:gd name="connsiteX11" fmla="*/ 1758461 w 3974123"/>
              <a:gd name="connsiteY11" fmla="*/ 4487594 h 4501661"/>
              <a:gd name="connsiteX12" fmla="*/ 703384 w 3974123"/>
              <a:gd name="connsiteY12" fmla="*/ 4487594 h 4501661"/>
              <a:gd name="connsiteX13" fmla="*/ 0 w 3974123"/>
              <a:gd name="connsiteY13" fmla="*/ 4501661 h 4501661"/>
              <a:gd name="connsiteX14" fmla="*/ 0 w 3974123"/>
              <a:gd name="connsiteY14" fmla="*/ 4501661 h 4501661"/>
              <a:gd name="connsiteX15" fmla="*/ 28135 w 3974123"/>
              <a:gd name="connsiteY15" fmla="*/ 3094892 h 4501661"/>
              <a:gd name="connsiteX16" fmla="*/ 14067 w 3974123"/>
              <a:gd name="connsiteY16" fmla="*/ 1322363 h 4501661"/>
              <a:gd name="connsiteX17" fmla="*/ 0 w 3974123"/>
              <a:gd name="connsiteY17" fmla="*/ 0 h 450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74123" h="4501661">
                <a:moveTo>
                  <a:pt x="0" y="0"/>
                </a:moveTo>
                <a:lnTo>
                  <a:pt x="2405575" y="0"/>
                </a:lnTo>
                <a:lnTo>
                  <a:pt x="3896751" y="0"/>
                </a:lnTo>
                <a:lnTo>
                  <a:pt x="3896751" y="0"/>
                </a:lnTo>
                <a:cubicBezTo>
                  <a:pt x="3887373" y="100818"/>
                  <a:pt x="3838136" y="384516"/>
                  <a:pt x="3840480" y="604910"/>
                </a:cubicBezTo>
                <a:cubicBezTo>
                  <a:pt x="3842825" y="825304"/>
                  <a:pt x="3889717" y="1052732"/>
                  <a:pt x="3910818" y="1322363"/>
                </a:cubicBezTo>
                <a:cubicBezTo>
                  <a:pt x="3931919" y="1591994"/>
                  <a:pt x="3974123" y="1901483"/>
                  <a:pt x="3967089" y="2222695"/>
                </a:cubicBezTo>
                <a:cubicBezTo>
                  <a:pt x="3960055" y="2543907"/>
                  <a:pt x="3870960" y="2876843"/>
                  <a:pt x="3868615" y="3249637"/>
                </a:cubicBezTo>
                <a:cubicBezTo>
                  <a:pt x="3866270" y="3622431"/>
                  <a:pt x="3953021" y="4459458"/>
                  <a:pt x="3953021" y="4459458"/>
                </a:cubicBezTo>
                <a:lnTo>
                  <a:pt x="3953021" y="4459458"/>
                </a:lnTo>
                <a:lnTo>
                  <a:pt x="2897944" y="4473526"/>
                </a:lnTo>
                <a:lnTo>
                  <a:pt x="1758461" y="4487594"/>
                </a:lnTo>
                <a:lnTo>
                  <a:pt x="703384" y="4487594"/>
                </a:lnTo>
                <a:cubicBezTo>
                  <a:pt x="410307" y="4489938"/>
                  <a:pt x="0" y="4501661"/>
                  <a:pt x="0" y="4501661"/>
                </a:cubicBezTo>
                <a:lnTo>
                  <a:pt x="0" y="4501661"/>
                </a:lnTo>
                <a:cubicBezTo>
                  <a:pt x="4689" y="4267200"/>
                  <a:pt x="25791" y="3624775"/>
                  <a:pt x="28135" y="3094892"/>
                </a:cubicBezTo>
                <a:cubicBezTo>
                  <a:pt x="30479" y="2565009"/>
                  <a:pt x="16412" y="1838178"/>
                  <a:pt x="14067" y="1322363"/>
                </a:cubicBezTo>
                <a:cubicBezTo>
                  <a:pt x="11722" y="806548"/>
                  <a:pt x="12894" y="403274"/>
                  <a:pt x="0" y="0"/>
                </a:cubicBezTo>
                <a:close/>
              </a:path>
            </a:pathLst>
          </a:custGeom>
          <a:solidFill>
            <a:srgbClr val="EAEAEA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98"/>
          <p:cNvGrpSpPr/>
          <p:nvPr/>
        </p:nvGrpSpPr>
        <p:grpSpPr>
          <a:xfrm>
            <a:off x="2347865" y="1657458"/>
            <a:ext cx="4608512" cy="684000"/>
            <a:chOff x="827584" y="1657217"/>
            <a:chExt cx="4176464" cy="547647"/>
          </a:xfrm>
        </p:grpSpPr>
        <p:sp>
          <p:nvSpPr>
            <p:cNvPr id="37" name="Pentagon 36"/>
            <p:cNvSpPr/>
            <p:nvPr/>
          </p:nvSpPr>
          <p:spPr bwMode="auto">
            <a:xfrm>
              <a:off x="827584" y="1657217"/>
              <a:ext cx="4176464" cy="547647"/>
            </a:xfrm>
            <a:prstGeom prst="homePlate">
              <a:avLst/>
            </a:prstGeom>
            <a:solidFill>
              <a:srgbClr val="FF33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36" name="Group 68"/>
            <p:cNvGrpSpPr/>
            <p:nvPr/>
          </p:nvGrpSpPr>
          <p:grpSpPr>
            <a:xfrm>
              <a:off x="934993" y="1660739"/>
              <a:ext cx="361626" cy="460177"/>
              <a:chOff x="934993" y="1660739"/>
              <a:chExt cx="361626" cy="460177"/>
            </a:xfrm>
          </p:grpSpPr>
          <p:sp>
            <p:nvSpPr>
              <p:cNvPr id="40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1</a:t>
                </a: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39" name="TextBox 45"/>
            <p:cNvSpPr txBox="1">
              <a:spLocks noChangeArrowheads="1"/>
            </p:cNvSpPr>
            <p:nvPr/>
          </p:nvSpPr>
          <p:spPr bwMode="auto">
            <a:xfrm>
              <a:off x="1127247" y="1779243"/>
              <a:ext cx="3413204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Prevalencija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876097" y="1715808"/>
            <a:ext cx="34683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Predškolska dob  0,3 – 1,4%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Predadolesencija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– 2%</a:t>
            </a:r>
            <a:b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(djevojčice : dječaci = 1 : 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Adolesencija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8%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hr-H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djevojke : mladići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hr-H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2-3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1)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6"/>
          <p:cNvGrpSpPr/>
          <p:nvPr/>
        </p:nvGrpSpPr>
        <p:grpSpPr>
          <a:xfrm>
            <a:off x="0" y="-7782"/>
            <a:ext cx="12192000" cy="881336"/>
            <a:chOff x="0" y="0"/>
            <a:chExt cx="9144000" cy="881336"/>
          </a:xfrm>
        </p:grpSpPr>
        <p:grpSp>
          <p:nvGrpSpPr>
            <p:cNvPr id="51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Dječja i </a:t>
              </a:r>
              <a:r>
                <a:rPr kumimoji="0" lang="hr-H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adolescentna </a:t>
              </a:r>
              <a:r>
                <a:rPr kumimoji="0" lang="hr-H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depresija</a:t>
              </a: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1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Slikovni rezultat za depression in childhood and adoles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6"/>
            <a:ext cx="12192000" cy="66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98"/>
          <p:cNvGrpSpPr/>
          <p:nvPr/>
        </p:nvGrpSpPr>
        <p:grpSpPr>
          <a:xfrm>
            <a:off x="2351584" y="1657216"/>
            <a:ext cx="4428000" cy="684000"/>
            <a:chOff x="827584" y="1657217"/>
            <a:chExt cx="4176464" cy="54764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27584" y="1657217"/>
              <a:ext cx="4176464" cy="547647"/>
            </a:xfrm>
            <a:prstGeom prst="rect">
              <a:avLst/>
            </a:prstGeom>
            <a:solidFill>
              <a:srgbClr val="FFBD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11" name="Group 68"/>
            <p:cNvGrpSpPr/>
            <p:nvPr/>
          </p:nvGrpSpPr>
          <p:grpSpPr>
            <a:xfrm>
              <a:off x="934993" y="1660739"/>
              <a:ext cx="361626" cy="460177"/>
              <a:chOff x="934993" y="1660739"/>
              <a:chExt cx="361626" cy="460177"/>
            </a:xfrm>
          </p:grpSpPr>
          <p:sp>
            <p:nvSpPr>
              <p:cNvPr id="15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1</a:t>
                </a: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14" name="TextBox 45"/>
            <p:cNvSpPr txBox="1">
              <a:spLocks noChangeArrowheads="1"/>
            </p:cNvSpPr>
            <p:nvPr/>
          </p:nvSpPr>
          <p:spPr bwMode="auto">
            <a:xfrm>
              <a:off x="1209214" y="1729656"/>
              <a:ext cx="3413204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Prevalencija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grpSp>
        <p:nvGrpSpPr>
          <p:cNvPr id="13" name="Group 99"/>
          <p:cNvGrpSpPr/>
          <p:nvPr/>
        </p:nvGrpSpPr>
        <p:grpSpPr>
          <a:xfrm>
            <a:off x="2351584" y="2312952"/>
            <a:ext cx="4428000" cy="684000"/>
            <a:chOff x="827584" y="2187760"/>
            <a:chExt cx="4176464" cy="54764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827584" y="2187760"/>
              <a:ext cx="4176464" cy="547647"/>
            </a:xfrm>
            <a:prstGeom prst="rect">
              <a:avLst/>
            </a:prstGeom>
            <a:solidFill>
              <a:srgbClr val="97E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17" name="Group 69"/>
            <p:cNvGrpSpPr/>
            <p:nvPr/>
          </p:nvGrpSpPr>
          <p:grpSpPr>
            <a:xfrm>
              <a:off x="934993" y="2236803"/>
              <a:ext cx="361626" cy="460177"/>
              <a:chOff x="934993" y="1660739"/>
              <a:chExt cx="361626" cy="460177"/>
            </a:xfrm>
          </p:grpSpPr>
          <p:sp>
            <p:nvSpPr>
              <p:cNvPr id="21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2</a:t>
                </a: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20" name="TextBox 45"/>
            <p:cNvSpPr txBox="1">
              <a:spLocks noChangeArrowheads="1"/>
            </p:cNvSpPr>
            <p:nvPr/>
          </p:nvSpPr>
          <p:spPr bwMode="auto">
            <a:xfrm>
              <a:off x="1446828" y="2276872"/>
              <a:ext cx="3413204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lvl="0" algn="ctr" eaLnBrk="1" hangingPunct="1">
                <a:defRPr/>
              </a:pPr>
              <a:r>
                <a:rPr lang="hr-HR" b="1" dirty="0" err="1">
                  <a:solidFill>
                    <a:prstClr val="black"/>
                  </a:solidFill>
                  <a:ea typeface="ＭＳ Ｐゴシック" pitchFamily="-109" charset="-128"/>
                </a:rPr>
                <a:t>Subklinička</a:t>
              </a:r>
              <a:r>
                <a:rPr lang="hr-HR" b="1" dirty="0">
                  <a:solidFill>
                    <a:prstClr val="black"/>
                  </a:solidFill>
                  <a:ea typeface="ＭＳ Ｐゴシック" pitchFamily="-109" charset="-128"/>
                </a:rPr>
                <a:t> simptomatologija</a:t>
              </a:r>
              <a:endParaRPr lang="nb-NO" b="1" dirty="0">
                <a:solidFill>
                  <a:prstClr val="black"/>
                </a:solidFill>
                <a:ea typeface="ＭＳ Ｐゴシック" pitchFamily="-109" charset="-128"/>
              </a:endParaRPr>
            </a:p>
          </p:txBody>
        </p:sp>
      </p:grpSp>
      <p:grpSp>
        <p:nvGrpSpPr>
          <p:cNvPr id="19" name="Group 100"/>
          <p:cNvGrpSpPr/>
          <p:nvPr/>
        </p:nvGrpSpPr>
        <p:grpSpPr>
          <a:xfrm>
            <a:off x="2351584" y="2996952"/>
            <a:ext cx="4428000" cy="684000"/>
            <a:chOff x="827584" y="2735406"/>
            <a:chExt cx="4176464" cy="54764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827584" y="2735406"/>
              <a:ext cx="4176464" cy="547647"/>
            </a:xfrm>
            <a:prstGeom prst="rect">
              <a:avLst/>
            </a:prstGeom>
            <a:solidFill>
              <a:srgbClr val="BEE3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23" name="Group 73"/>
            <p:cNvGrpSpPr/>
            <p:nvPr/>
          </p:nvGrpSpPr>
          <p:grpSpPr>
            <a:xfrm>
              <a:off x="934993" y="2740859"/>
              <a:ext cx="361626" cy="460177"/>
              <a:chOff x="934993" y="1660739"/>
              <a:chExt cx="361626" cy="460177"/>
            </a:xfrm>
          </p:grpSpPr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3</a:t>
                </a: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26" name="TextBox 45"/>
            <p:cNvSpPr txBox="1">
              <a:spLocks noChangeArrowheads="1"/>
            </p:cNvSpPr>
            <p:nvPr/>
          </p:nvSpPr>
          <p:spPr bwMode="auto">
            <a:xfrm>
              <a:off x="1200133" y="2860095"/>
              <a:ext cx="3557220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Komorbiditet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sp>
        <p:nvSpPr>
          <p:cNvPr id="35" name="Freeform 34"/>
          <p:cNvSpPr/>
          <p:nvPr/>
        </p:nvSpPr>
        <p:spPr>
          <a:xfrm>
            <a:off x="6518032" y="2151660"/>
            <a:ext cx="3974123" cy="3241429"/>
          </a:xfrm>
          <a:custGeom>
            <a:avLst/>
            <a:gdLst>
              <a:gd name="connsiteX0" fmla="*/ 0 w 3974123"/>
              <a:gd name="connsiteY0" fmla="*/ 0 h 4501661"/>
              <a:gd name="connsiteX1" fmla="*/ 2405575 w 3974123"/>
              <a:gd name="connsiteY1" fmla="*/ 0 h 4501661"/>
              <a:gd name="connsiteX2" fmla="*/ 3896751 w 3974123"/>
              <a:gd name="connsiteY2" fmla="*/ 0 h 4501661"/>
              <a:gd name="connsiteX3" fmla="*/ 3896751 w 3974123"/>
              <a:gd name="connsiteY3" fmla="*/ 0 h 4501661"/>
              <a:gd name="connsiteX4" fmla="*/ 3840480 w 3974123"/>
              <a:gd name="connsiteY4" fmla="*/ 604910 h 4501661"/>
              <a:gd name="connsiteX5" fmla="*/ 3910818 w 3974123"/>
              <a:gd name="connsiteY5" fmla="*/ 1322363 h 4501661"/>
              <a:gd name="connsiteX6" fmla="*/ 3967089 w 3974123"/>
              <a:gd name="connsiteY6" fmla="*/ 2222695 h 4501661"/>
              <a:gd name="connsiteX7" fmla="*/ 3868615 w 3974123"/>
              <a:gd name="connsiteY7" fmla="*/ 3249637 h 4501661"/>
              <a:gd name="connsiteX8" fmla="*/ 3953021 w 3974123"/>
              <a:gd name="connsiteY8" fmla="*/ 4459458 h 4501661"/>
              <a:gd name="connsiteX9" fmla="*/ 3953021 w 3974123"/>
              <a:gd name="connsiteY9" fmla="*/ 4459458 h 4501661"/>
              <a:gd name="connsiteX10" fmla="*/ 2897944 w 3974123"/>
              <a:gd name="connsiteY10" fmla="*/ 4473526 h 4501661"/>
              <a:gd name="connsiteX11" fmla="*/ 1758461 w 3974123"/>
              <a:gd name="connsiteY11" fmla="*/ 4487594 h 4501661"/>
              <a:gd name="connsiteX12" fmla="*/ 703384 w 3974123"/>
              <a:gd name="connsiteY12" fmla="*/ 4487594 h 4501661"/>
              <a:gd name="connsiteX13" fmla="*/ 0 w 3974123"/>
              <a:gd name="connsiteY13" fmla="*/ 4501661 h 4501661"/>
              <a:gd name="connsiteX14" fmla="*/ 0 w 3974123"/>
              <a:gd name="connsiteY14" fmla="*/ 4501661 h 4501661"/>
              <a:gd name="connsiteX15" fmla="*/ 28135 w 3974123"/>
              <a:gd name="connsiteY15" fmla="*/ 3094892 h 4501661"/>
              <a:gd name="connsiteX16" fmla="*/ 14067 w 3974123"/>
              <a:gd name="connsiteY16" fmla="*/ 1322363 h 4501661"/>
              <a:gd name="connsiteX17" fmla="*/ 0 w 3974123"/>
              <a:gd name="connsiteY17" fmla="*/ 0 h 450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74123" h="4501661">
                <a:moveTo>
                  <a:pt x="0" y="0"/>
                </a:moveTo>
                <a:lnTo>
                  <a:pt x="2405575" y="0"/>
                </a:lnTo>
                <a:lnTo>
                  <a:pt x="3896751" y="0"/>
                </a:lnTo>
                <a:lnTo>
                  <a:pt x="3896751" y="0"/>
                </a:lnTo>
                <a:cubicBezTo>
                  <a:pt x="3887373" y="100818"/>
                  <a:pt x="3838136" y="384516"/>
                  <a:pt x="3840480" y="604910"/>
                </a:cubicBezTo>
                <a:cubicBezTo>
                  <a:pt x="3842825" y="825304"/>
                  <a:pt x="3889717" y="1052732"/>
                  <a:pt x="3910818" y="1322363"/>
                </a:cubicBezTo>
                <a:cubicBezTo>
                  <a:pt x="3931919" y="1591994"/>
                  <a:pt x="3974123" y="1901483"/>
                  <a:pt x="3967089" y="2222695"/>
                </a:cubicBezTo>
                <a:cubicBezTo>
                  <a:pt x="3960055" y="2543907"/>
                  <a:pt x="3870960" y="2876843"/>
                  <a:pt x="3868615" y="3249637"/>
                </a:cubicBezTo>
                <a:cubicBezTo>
                  <a:pt x="3866270" y="3622431"/>
                  <a:pt x="3953021" y="4459458"/>
                  <a:pt x="3953021" y="4459458"/>
                </a:cubicBezTo>
                <a:lnTo>
                  <a:pt x="3953021" y="4459458"/>
                </a:lnTo>
                <a:lnTo>
                  <a:pt x="2897944" y="4473526"/>
                </a:lnTo>
                <a:lnTo>
                  <a:pt x="1758461" y="4487594"/>
                </a:lnTo>
                <a:lnTo>
                  <a:pt x="703384" y="4487594"/>
                </a:lnTo>
                <a:cubicBezTo>
                  <a:pt x="410307" y="4489938"/>
                  <a:pt x="0" y="4501661"/>
                  <a:pt x="0" y="4501661"/>
                </a:cubicBezTo>
                <a:lnTo>
                  <a:pt x="0" y="4501661"/>
                </a:lnTo>
                <a:cubicBezTo>
                  <a:pt x="4689" y="4267200"/>
                  <a:pt x="25791" y="3624775"/>
                  <a:pt x="28135" y="3094892"/>
                </a:cubicBezTo>
                <a:cubicBezTo>
                  <a:pt x="30479" y="2565009"/>
                  <a:pt x="16412" y="1838178"/>
                  <a:pt x="14067" y="1322363"/>
                </a:cubicBezTo>
                <a:cubicBezTo>
                  <a:pt x="11722" y="806548"/>
                  <a:pt x="12894" y="403274"/>
                  <a:pt x="0" y="0"/>
                </a:cubicBezTo>
                <a:close/>
              </a:path>
            </a:pathLst>
          </a:custGeom>
          <a:solidFill>
            <a:srgbClr val="EAEAEA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98"/>
          <p:cNvGrpSpPr/>
          <p:nvPr/>
        </p:nvGrpSpPr>
        <p:grpSpPr>
          <a:xfrm>
            <a:off x="2351584" y="2262152"/>
            <a:ext cx="4608512" cy="792000"/>
            <a:chOff x="827584" y="1657217"/>
            <a:chExt cx="4176464" cy="547647"/>
          </a:xfrm>
        </p:grpSpPr>
        <p:sp>
          <p:nvSpPr>
            <p:cNvPr id="37" name="Pentagon 36"/>
            <p:cNvSpPr/>
            <p:nvPr/>
          </p:nvSpPr>
          <p:spPr bwMode="auto">
            <a:xfrm>
              <a:off x="827584" y="1657217"/>
              <a:ext cx="4176464" cy="54764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36" name="Group 68"/>
            <p:cNvGrpSpPr/>
            <p:nvPr/>
          </p:nvGrpSpPr>
          <p:grpSpPr>
            <a:xfrm>
              <a:off x="934993" y="1660739"/>
              <a:ext cx="361626" cy="460177"/>
              <a:chOff x="934993" y="1660739"/>
              <a:chExt cx="361626" cy="460177"/>
            </a:xfrm>
          </p:grpSpPr>
          <p:sp>
            <p:nvSpPr>
              <p:cNvPr id="40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276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2</a:t>
                </a: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39" name="TextBox 45"/>
            <p:cNvSpPr txBox="1">
              <a:spLocks noChangeArrowheads="1"/>
            </p:cNvSpPr>
            <p:nvPr/>
          </p:nvSpPr>
          <p:spPr bwMode="auto">
            <a:xfrm>
              <a:off x="1225050" y="1783894"/>
              <a:ext cx="3413204" cy="255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Subklinička</a:t>
              </a:r>
              <a:r>
                <a:rPr kumimoji="0" lang="hr-H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 simptomatologija</a:t>
              </a:r>
              <a:endPara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906005" y="2161435"/>
            <a:ext cx="339005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– 10% mladih ima </a:t>
            </a:r>
            <a:r>
              <a:rPr kumimoji="0" lang="hr-H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subkliničku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simptomatologiju (neke, ali ne sve simptome velikog depresivnog poremećaja)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teškoće u funkcioniranju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ovećan rizik za: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razvoj velike depresivne epizode (2/3)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suicid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razvoj </a:t>
            </a:r>
            <a:r>
              <a:rPr kumimoji="0" lang="hr-H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komorbiditeta</a:t>
            </a:r>
            <a:endParaRPr kumimoji="0" lang="hr-HR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6"/>
          <p:cNvGrpSpPr/>
          <p:nvPr/>
        </p:nvGrpSpPr>
        <p:grpSpPr>
          <a:xfrm>
            <a:off x="0" y="-7782"/>
            <a:ext cx="12192000" cy="881336"/>
            <a:chOff x="0" y="0"/>
            <a:chExt cx="9144000" cy="881336"/>
          </a:xfrm>
        </p:grpSpPr>
        <p:grpSp>
          <p:nvGrpSpPr>
            <p:cNvPr id="51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Dječja i </a:t>
              </a:r>
              <a:r>
                <a:rPr kumimoji="0" lang="hr-H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adolescentna </a:t>
              </a:r>
              <a:r>
                <a:rPr kumimoji="0" lang="hr-H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depresija</a:t>
              </a: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5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Slikovni rezultat za depression in childhood and adoles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6"/>
            <a:ext cx="12192000" cy="66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98"/>
          <p:cNvGrpSpPr/>
          <p:nvPr/>
        </p:nvGrpSpPr>
        <p:grpSpPr>
          <a:xfrm>
            <a:off x="2351584" y="1657216"/>
            <a:ext cx="4428000" cy="684000"/>
            <a:chOff x="827584" y="1657217"/>
            <a:chExt cx="4176464" cy="54764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27584" y="1657217"/>
              <a:ext cx="4176464" cy="547647"/>
            </a:xfrm>
            <a:prstGeom prst="rect">
              <a:avLst/>
            </a:prstGeom>
            <a:solidFill>
              <a:srgbClr val="FFBD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11" name="Group 68"/>
            <p:cNvGrpSpPr/>
            <p:nvPr/>
          </p:nvGrpSpPr>
          <p:grpSpPr>
            <a:xfrm>
              <a:off x="934993" y="1660739"/>
              <a:ext cx="361626" cy="460177"/>
              <a:chOff x="934993" y="1660739"/>
              <a:chExt cx="361626" cy="460177"/>
            </a:xfrm>
          </p:grpSpPr>
          <p:sp>
            <p:nvSpPr>
              <p:cNvPr id="15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1</a:t>
                </a: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14" name="TextBox 45"/>
            <p:cNvSpPr txBox="1">
              <a:spLocks noChangeArrowheads="1"/>
            </p:cNvSpPr>
            <p:nvPr/>
          </p:nvSpPr>
          <p:spPr bwMode="auto">
            <a:xfrm>
              <a:off x="1209214" y="1760474"/>
              <a:ext cx="3413204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Prevalencija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grpSp>
        <p:nvGrpSpPr>
          <p:cNvPr id="13" name="Group 99"/>
          <p:cNvGrpSpPr/>
          <p:nvPr/>
        </p:nvGrpSpPr>
        <p:grpSpPr>
          <a:xfrm>
            <a:off x="2351584" y="2312952"/>
            <a:ext cx="4428000" cy="684000"/>
            <a:chOff x="827584" y="2187760"/>
            <a:chExt cx="4176464" cy="54764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827584" y="2187760"/>
              <a:ext cx="4176464" cy="547647"/>
            </a:xfrm>
            <a:prstGeom prst="rect">
              <a:avLst/>
            </a:prstGeom>
            <a:solidFill>
              <a:srgbClr val="97E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17" name="Group 69"/>
            <p:cNvGrpSpPr/>
            <p:nvPr/>
          </p:nvGrpSpPr>
          <p:grpSpPr>
            <a:xfrm>
              <a:off x="934993" y="2236803"/>
              <a:ext cx="361626" cy="460177"/>
              <a:chOff x="934993" y="1660739"/>
              <a:chExt cx="361626" cy="460177"/>
            </a:xfrm>
          </p:grpSpPr>
          <p:sp>
            <p:nvSpPr>
              <p:cNvPr id="21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2</a:t>
                </a: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20" name="TextBox 45"/>
            <p:cNvSpPr txBox="1">
              <a:spLocks noChangeArrowheads="1"/>
            </p:cNvSpPr>
            <p:nvPr/>
          </p:nvSpPr>
          <p:spPr bwMode="auto">
            <a:xfrm>
              <a:off x="1291111" y="2295725"/>
              <a:ext cx="3413204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Subklinička</a:t>
              </a:r>
              <a:r>
                <a:rPr kumimoji="0" lang="hr-H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 simptomatologija</a:t>
              </a:r>
              <a:endPara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grpSp>
        <p:nvGrpSpPr>
          <p:cNvPr id="19" name="Group 100"/>
          <p:cNvGrpSpPr/>
          <p:nvPr/>
        </p:nvGrpSpPr>
        <p:grpSpPr>
          <a:xfrm>
            <a:off x="2351584" y="2996952"/>
            <a:ext cx="4428000" cy="684000"/>
            <a:chOff x="827584" y="2735406"/>
            <a:chExt cx="4176464" cy="54764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827584" y="2735406"/>
              <a:ext cx="4176464" cy="547647"/>
            </a:xfrm>
            <a:prstGeom prst="rect">
              <a:avLst/>
            </a:prstGeom>
            <a:solidFill>
              <a:srgbClr val="BEE3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23" name="Group 73"/>
            <p:cNvGrpSpPr/>
            <p:nvPr/>
          </p:nvGrpSpPr>
          <p:grpSpPr>
            <a:xfrm>
              <a:off x="934993" y="2740859"/>
              <a:ext cx="361626" cy="460177"/>
              <a:chOff x="934993" y="1660739"/>
              <a:chExt cx="361626" cy="460177"/>
            </a:xfrm>
          </p:grpSpPr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3</a:t>
                </a: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26" name="TextBox 45"/>
            <p:cNvSpPr txBox="1">
              <a:spLocks noChangeArrowheads="1"/>
            </p:cNvSpPr>
            <p:nvPr/>
          </p:nvSpPr>
          <p:spPr bwMode="auto">
            <a:xfrm>
              <a:off x="1176470" y="2831956"/>
              <a:ext cx="3557220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Komorbiditet</a:t>
              </a:r>
              <a:endPara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sp>
        <p:nvSpPr>
          <p:cNvPr id="35" name="Freeform 34"/>
          <p:cNvSpPr/>
          <p:nvPr/>
        </p:nvSpPr>
        <p:spPr>
          <a:xfrm>
            <a:off x="6518032" y="2731911"/>
            <a:ext cx="3974123" cy="1445462"/>
          </a:xfrm>
          <a:custGeom>
            <a:avLst/>
            <a:gdLst>
              <a:gd name="connsiteX0" fmla="*/ 0 w 3974123"/>
              <a:gd name="connsiteY0" fmla="*/ 0 h 4501661"/>
              <a:gd name="connsiteX1" fmla="*/ 2405575 w 3974123"/>
              <a:gd name="connsiteY1" fmla="*/ 0 h 4501661"/>
              <a:gd name="connsiteX2" fmla="*/ 3896751 w 3974123"/>
              <a:gd name="connsiteY2" fmla="*/ 0 h 4501661"/>
              <a:gd name="connsiteX3" fmla="*/ 3896751 w 3974123"/>
              <a:gd name="connsiteY3" fmla="*/ 0 h 4501661"/>
              <a:gd name="connsiteX4" fmla="*/ 3840480 w 3974123"/>
              <a:gd name="connsiteY4" fmla="*/ 604910 h 4501661"/>
              <a:gd name="connsiteX5" fmla="*/ 3910818 w 3974123"/>
              <a:gd name="connsiteY5" fmla="*/ 1322363 h 4501661"/>
              <a:gd name="connsiteX6" fmla="*/ 3967089 w 3974123"/>
              <a:gd name="connsiteY6" fmla="*/ 2222695 h 4501661"/>
              <a:gd name="connsiteX7" fmla="*/ 3868615 w 3974123"/>
              <a:gd name="connsiteY7" fmla="*/ 3249637 h 4501661"/>
              <a:gd name="connsiteX8" fmla="*/ 3953021 w 3974123"/>
              <a:gd name="connsiteY8" fmla="*/ 4459458 h 4501661"/>
              <a:gd name="connsiteX9" fmla="*/ 3953021 w 3974123"/>
              <a:gd name="connsiteY9" fmla="*/ 4459458 h 4501661"/>
              <a:gd name="connsiteX10" fmla="*/ 2897944 w 3974123"/>
              <a:gd name="connsiteY10" fmla="*/ 4473526 h 4501661"/>
              <a:gd name="connsiteX11" fmla="*/ 1758461 w 3974123"/>
              <a:gd name="connsiteY11" fmla="*/ 4487594 h 4501661"/>
              <a:gd name="connsiteX12" fmla="*/ 703384 w 3974123"/>
              <a:gd name="connsiteY12" fmla="*/ 4487594 h 4501661"/>
              <a:gd name="connsiteX13" fmla="*/ 0 w 3974123"/>
              <a:gd name="connsiteY13" fmla="*/ 4501661 h 4501661"/>
              <a:gd name="connsiteX14" fmla="*/ 0 w 3974123"/>
              <a:gd name="connsiteY14" fmla="*/ 4501661 h 4501661"/>
              <a:gd name="connsiteX15" fmla="*/ 28135 w 3974123"/>
              <a:gd name="connsiteY15" fmla="*/ 3094892 h 4501661"/>
              <a:gd name="connsiteX16" fmla="*/ 14067 w 3974123"/>
              <a:gd name="connsiteY16" fmla="*/ 1322363 h 4501661"/>
              <a:gd name="connsiteX17" fmla="*/ 0 w 3974123"/>
              <a:gd name="connsiteY17" fmla="*/ 0 h 450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74123" h="4501661">
                <a:moveTo>
                  <a:pt x="0" y="0"/>
                </a:moveTo>
                <a:lnTo>
                  <a:pt x="2405575" y="0"/>
                </a:lnTo>
                <a:lnTo>
                  <a:pt x="3896751" y="0"/>
                </a:lnTo>
                <a:lnTo>
                  <a:pt x="3896751" y="0"/>
                </a:lnTo>
                <a:cubicBezTo>
                  <a:pt x="3887373" y="100818"/>
                  <a:pt x="3838136" y="384516"/>
                  <a:pt x="3840480" y="604910"/>
                </a:cubicBezTo>
                <a:cubicBezTo>
                  <a:pt x="3842825" y="825304"/>
                  <a:pt x="3889717" y="1052732"/>
                  <a:pt x="3910818" y="1322363"/>
                </a:cubicBezTo>
                <a:cubicBezTo>
                  <a:pt x="3931919" y="1591994"/>
                  <a:pt x="3974123" y="1901483"/>
                  <a:pt x="3967089" y="2222695"/>
                </a:cubicBezTo>
                <a:cubicBezTo>
                  <a:pt x="3960055" y="2543907"/>
                  <a:pt x="3870960" y="2876843"/>
                  <a:pt x="3868615" y="3249637"/>
                </a:cubicBezTo>
                <a:cubicBezTo>
                  <a:pt x="3866270" y="3622431"/>
                  <a:pt x="3953021" y="4459458"/>
                  <a:pt x="3953021" y="4459458"/>
                </a:cubicBezTo>
                <a:lnTo>
                  <a:pt x="3953021" y="4459458"/>
                </a:lnTo>
                <a:lnTo>
                  <a:pt x="2897944" y="4473526"/>
                </a:lnTo>
                <a:lnTo>
                  <a:pt x="1758461" y="4487594"/>
                </a:lnTo>
                <a:lnTo>
                  <a:pt x="703384" y="4487594"/>
                </a:lnTo>
                <a:cubicBezTo>
                  <a:pt x="410307" y="4489938"/>
                  <a:pt x="0" y="4501661"/>
                  <a:pt x="0" y="4501661"/>
                </a:cubicBezTo>
                <a:lnTo>
                  <a:pt x="0" y="4501661"/>
                </a:lnTo>
                <a:cubicBezTo>
                  <a:pt x="4689" y="4267200"/>
                  <a:pt x="25791" y="3624775"/>
                  <a:pt x="28135" y="3094892"/>
                </a:cubicBezTo>
                <a:cubicBezTo>
                  <a:pt x="30479" y="2565009"/>
                  <a:pt x="16412" y="1838178"/>
                  <a:pt x="14067" y="1322363"/>
                </a:cubicBezTo>
                <a:cubicBezTo>
                  <a:pt x="11722" y="806548"/>
                  <a:pt x="12894" y="403274"/>
                  <a:pt x="0" y="0"/>
                </a:cubicBezTo>
                <a:close/>
              </a:path>
            </a:pathLst>
          </a:custGeom>
          <a:solidFill>
            <a:srgbClr val="EAEAEA"/>
          </a:solidFill>
          <a:ln>
            <a:solidFill>
              <a:srgbClr val="E2E2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Group 98"/>
          <p:cNvGrpSpPr/>
          <p:nvPr/>
        </p:nvGrpSpPr>
        <p:grpSpPr>
          <a:xfrm>
            <a:off x="2351584" y="2995029"/>
            <a:ext cx="4608512" cy="684970"/>
            <a:chOff x="827584" y="1657220"/>
            <a:chExt cx="4176464" cy="547648"/>
          </a:xfrm>
        </p:grpSpPr>
        <p:sp>
          <p:nvSpPr>
            <p:cNvPr id="37" name="Pentagon 36"/>
            <p:cNvSpPr/>
            <p:nvPr/>
          </p:nvSpPr>
          <p:spPr bwMode="auto">
            <a:xfrm>
              <a:off x="827584" y="1657220"/>
              <a:ext cx="4176464" cy="547648"/>
            </a:xfrm>
            <a:prstGeom prst="homePlate">
              <a:avLst/>
            </a:prstGeom>
            <a:solidFill>
              <a:srgbClr val="83C9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36" name="Group 68"/>
            <p:cNvGrpSpPr/>
            <p:nvPr/>
          </p:nvGrpSpPr>
          <p:grpSpPr>
            <a:xfrm>
              <a:off x="934993" y="1660739"/>
              <a:ext cx="361626" cy="460177"/>
              <a:chOff x="934993" y="1660739"/>
              <a:chExt cx="361626" cy="460177"/>
            </a:xfrm>
          </p:grpSpPr>
          <p:sp>
            <p:nvSpPr>
              <p:cNvPr id="40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38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3</a:t>
                </a: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39" name="TextBox 45"/>
            <p:cNvSpPr txBox="1">
              <a:spLocks noChangeArrowheads="1"/>
            </p:cNvSpPr>
            <p:nvPr/>
          </p:nvSpPr>
          <p:spPr bwMode="auto">
            <a:xfrm>
              <a:off x="1260865" y="1789539"/>
              <a:ext cx="3413204" cy="31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Komorbiditet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915793" y="2893643"/>
            <a:ext cx="359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Samoozljeđivanje, anksiozni poremećaji, ADHD, poremećaji hranjenja, konzumacija droge i alkohola, …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" name="Group 6"/>
          <p:cNvGrpSpPr/>
          <p:nvPr/>
        </p:nvGrpSpPr>
        <p:grpSpPr>
          <a:xfrm>
            <a:off x="0" y="-7782"/>
            <a:ext cx="12192000" cy="881336"/>
            <a:chOff x="0" y="0"/>
            <a:chExt cx="9144000" cy="881336"/>
          </a:xfrm>
        </p:grpSpPr>
        <p:grpSp>
          <p:nvGrpSpPr>
            <p:cNvPr id="51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Dječja i </a:t>
              </a:r>
              <a:r>
                <a:rPr kumimoji="0" lang="hr-H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adolescentna </a:t>
              </a:r>
              <a:r>
                <a:rPr kumimoji="0" lang="hr-H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depresija</a:t>
              </a: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Slikovni rezultat za depression in childhood and adolesc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6"/>
            <a:ext cx="12192000" cy="66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98"/>
          <p:cNvGrpSpPr/>
          <p:nvPr/>
        </p:nvGrpSpPr>
        <p:grpSpPr>
          <a:xfrm>
            <a:off x="2351584" y="1657216"/>
            <a:ext cx="4428000" cy="684000"/>
            <a:chOff x="827584" y="1657217"/>
            <a:chExt cx="4176464" cy="54764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27584" y="1657217"/>
              <a:ext cx="4176464" cy="547647"/>
            </a:xfrm>
            <a:prstGeom prst="rect">
              <a:avLst/>
            </a:prstGeom>
            <a:solidFill>
              <a:srgbClr val="FFBDD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11" name="Group 68"/>
            <p:cNvGrpSpPr/>
            <p:nvPr/>
          </p:nvGrpSpPr>
          <p:grpSpPr>
            <a:xfrm>
              <a:off x="934993" y="1660739"/>
              <a:ext cx="361626" cy="460177"/>
              <a:chOff x="934993" y="1660739"/>
              <a:chExt cx="361626" cy="460177"/>
            </a:xfrm>
          </p:grpSpPr>
          <p:sp>
            <p:nvSpPr>
              <p:cNvPr id="15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1</a:t>
                </a: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14" name="TextBox 45"/>
            <p:cNvSpPr txBox="1">
              <a:spLocks noChangeArrowheads="1"/>
            </p:cNvSpPr>
            <p:nvPr/>
          </p:nvSpPr>
          <p:spPr bwMode="auto">
            <a:xfrm>
              <a:off x="1209214" y="1760474"/>
              <a:ext cx="3413204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Prevalencija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grpSp>
        <p:nvGrpSpPr>
          <p:cNvPr id="13" name="Group 99"/>
          <p:cNvGrpSpPr/>
          <p:nvPr/>
        </p:nvGrpSpPr>
        <p:grpSpPr>
          <a:xfrm>
            <a:off x="2351584" y="2312952"/>
            <a:ext cx="4428000" cy="684000"/>
            <a:chOff x="827584" y="2187760"/>
            <a:chExt cx="4176464" cy="54764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827584" y="2187760"/>
              <a:ext cx="4176464" cy="547647"/>
            </a:xfrm>
            <a:prstGeom prst="rect">
              <a:avLst/>
            </a:prstGeom>
            <a:solidFill>
              <a:srgbClr val="97E4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17" name="Group 69"/>
            <p:cNvGrpSpPr/>
            <p:nvPr/>
          </p:nvGrpSpPr>
          <p:grpSpPr>
            <a:xfrm>
              <a:off x="934993" y="2236803"/>
              <a:ext cx="361626" cy="460177"/>
              <a:chOff x="934993" y="1660739"/>
              <a:chExt cx="361626" cy="460177"/>
            </a:xfrm>
          </p:grpSpPr>
          <p:sp>
            <p:nvSpPr>
              <p:cNvPr id="21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2</a:t>
                </a: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20" name="TextBox 45"/>
            <p:cNvSpPr txBox="1">
              <a:spLocks noChangeArrowheads="1"/>
            </p:cNvSpPr>
            <p:nvPr/>
          </p:nvSpPr>
          <p:spPr bwMode="auto">
            <a:xfrm>
              <a:off x="1291111" y="2295725"/>
              <a:ext cx="3413204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Subklinička</a:t>
              </a:r>
              <a:r>
                <a:rPr kumimoji="0" lang="hr-H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 simptomatologija</a:t>
              </a:r>
              <a:endPara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grpSp>
        <p:nvGrpSpPr>
          <p:cNvPr id="50" name="Group 6"/>
          <p:cNvGrpSpPr/>
          <p:nvPr/>
        </p:nvGrpSpPr>
        <p:grpSpPr>
          <a:xfrm>
            <a:off x="0" y="-7782"/>
            <a:ext cx="12192000" cy="881336"/>
            <a:chOff x="0" y="0"/>
            <a:chExt cx="9144000" cy="881336"/>
          </a:xfrm>
        </p:grpSpPr>
        <p:grpSp>
          <p:nvGrpSpPr>
            <p:cNvPr id="51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stral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Dječja i </a:t>
              </a:r>
              <a:r>
                <a:rPr kumimoji="0" lang="hr-H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adolescentna </a:t>
              </a:r>
              <a:r>
                <a:rPr kumimoji="0" lang="hr-H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depresija</a:t>
              </a: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" name="Group 100"/>
          <p:cNvGrpSpPr/>
          <p:nvPr/>
        </p:nvGrpSpPr>
        <p:grpSpPr>
          <a:xfrm>
            <a:off x="2351584" y="2996952"/>
            <a:ext cx="4428000" cy="684000"/>
            <a:chOff x="827584" y="2735406"/>
            <a:chExt cx="4176464" cy="547647"/>
          </a:xfrm>
        </p:grpSpPr>
        <p:sp>
          <p:nvSpPr>
            <p:cNvPr id="43" name="Rectangle 42"/>
            <p:cNvSpPr/>
            <p:nvPr/>
          </p:nvSpPr>
          <p:spPr bwMode="auto">
            <a:xfrm>
              <a:off x="827584" y="2735406"/>
              <a:ext cx="4176464" cy="547647"/>
            </a:xfrm>
            <a:prstGeom prst="rect">
              <a:avLst/>
            </a:prstGeom>
            <a:solidFill>
              <a:srgbClr val="BEE3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44" name="Group 73"/>
            <p:cNvGrpSpPr/>
            <p:nvPr/>
          </p:nvGrpSpPr>
          <p:grpSpPr>
            <a:xfrm>
              <a:off x="934993" y="2740859"/>
              <a:ext cx="361626" cy="460177"/>
              <a:chOff x="934993" y="1660739"/>
              <a:chExt cx="361626" cy="460177"/>
            </a:xfrm>
          </p:grpSpPr>
          <p:sp>
            <p:nvSpPr>
              <p:cNvPr id="46" name="TextBox 45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20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3</a:t>
                </a: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45" name="TextBox 45"/>
            <p:cNvSpPr txBox="1">
              <a:spLocks noChangeArrowheads="1"/>
            </p:cNvSpPr>
            <p:nvPr/>
          </p:nvSpPr>
          <p:spPr bwMode="auto">
            <a:xfrm>
              <a:off x="1176470" y="2831956"/>
              <a:ext cx="3557220" cy="295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Komorbiditet</a:t>
              </a:r>
              <a:endPara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37281" y="1395325"/>
            <a:ext cx="5404510" cy="4978179"/>
            <a:chOff x="6537281" y="1395325"/>
            <a:chExt cx="5404510" cy="4978179"/>
          </a:xfrm>
        </p:grpSpPr>
        <p:sp>
          <p:nvSpPr>
            <p:cNvPr id="35" name="Freeform 34"/>
            <p:cNvSpPr/>
            <p:nvPr/>
          </p:nvSpPr>
          <p:spPr>
            <a:xfrm>
              <a:off x="6537281" y="1395325"/>
              <a:ext cx="5404510" cy="4978179"/>
            </a:xfrm>
            <a:custGeom>
              <a:avLst/>
              <a:gdLst>
                <a:gd name="connsiteX0" fmla="*/ 0 w 3974123"/>
                <a:gd name="connsiteY0" fmla="*/ 0 h 4501661"/>
                <a:gd name="connsiteX1" fmla="*/ 2405575 w 3974123"/>
                <a:gd name="connsiteY1" fmla="*/ 0 h 4501661"/>
                <a:gd name="connsiteX2" fmla="*/ 3896751 w 3974123"/>
                <a:gd name="connsiteY2" fmla="*/ 0 h 4501661"/>
                <a:gd name="connsiteX3" fmla="*/ 3896751 w 3974123"/>
                <a:gd name="connsiteY3" fmla="*/ 0 h 4501661"/>
                <a:gd name="connsiteX4" fmla="*/ 3840480 w 3974123"/>
                <a:gd name="connsiteY4" fmla="*/ 604910 h 4501661"/>
                <a:gd name="connsiteX5" fmla="*/ 3910818 w 3974123"/>
                <a:gd name="connsiteY5" fmla="*/ 1322363 h 4501661"/>
                <a:gd name="connsiteX6" fmla="*/ 3967089 w 3974123"/>
                <a:gd name="connsiteY6" fmla="*/ 2222695 h 4501661"/>
                <a:gd name="connsiteX7" fmla="*/ 3868615 w 3974123"/>
                <a:gd name="connsiteY7" fmla="*/ 3249637 h 4501661"/>
                <a:gd name="connsiteX8" fmla="*/ 3953021 w 3974123"/>
                <a:gd name="connsiteY8" fmla="*/ 4459458 h 4501661"/>
                <a:gd name="connsiteX9" fmla="*/ 3953021 w 3974123"/>
                <a:gd name="connsiteY9" fmla="*/ 4459458 h 4501661"/>
                <a:gd name="connsiteX10" fmla="*/ 2897944 w 3974123"/>
                <a:gd name="connsiteY10" fmla="*/ 4473526 h 4501661"/>
                <a:gd name="connsiteX11" fmla="*/ 1758461 w 3974123"/>
                <a:gd name="connsiteY11" fmla="*/ 4487594 h 4501661"/>
                <a:gd name="connsiteX12" fmla="*/ 703384 w 3974123"/>
                <a:gd name="connsiteY12" fmla="*/ 4487594 h 4501661"/>
                <a:gd name="connsiteX13" fmla="*/ 0 w 3974123"/>
                <a:gd name="connsiteY13" fmla="*/ 4501661 h 4501661"/>
                <a:gd name="connsiteX14" fmla="*/ 0 w 3974123"/>
                <a:gd name="connsiteY14" fmla="*/ 4501661 h 4501661"/>
                <a:gd name="connsiteX15" fmla="*/ 28135 w 3974123"/>
                <a:gd name="connsiteY15" fmla="*/ 3094892 h 4501661"/>
                <a:gd name="connsiteX16" fmla="*/ 14067 w 3974123"/>
                <a:gd name="connsiteY16" fmla="*/ 1322363 h 4501661"/>
                <a:gd name="connsiteX17" fmla="*/ 0 w 3974123"/>
                <a:gd name="connsiteY17" fmla="*/ 0 h 450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74123" h="4501661">
                  <a:moveTo>
                    <a:pt x="0" y="0"/>
                  </a:moveTo>
                  <a:lnTo>
                    <a:pt x="2405575" y="0"/>
                  </a:lnTo>
                  <a:lnTo>
                    <a:pt x="3896751" y="0"/>
                  </a:lnTo>
                  <a:lnTo>
                    <a:pt x="3896751" y="0"/>
                  </a:lnTo>
                  <a:cubicBezTo>
                    <a:pt x="3887373" y="100818"/>
                    <a:pt x="3838136" y="384516"/>
                    <a:pt x="3840480" y="604910"/>
                  </a:cubicBezTo>
                  <a:cubicBezTo>
                    <a:pt x="3842825" y="825304"/>
                    <a:pt x="3889717" y="1052732"/>
                    <a:pt x="3910818" y="1322363"/>
                  </a:cubicBezTo>
                  <a:cubicBezTo>
                    <a:pt x="3931919" y="1591994"/>
                    <a:pt x="3974123" y="1901483"/>
                    <a:pt x="3967089" y="2222695"/>
                  </a:cubicBezTo>
                  <a:cubicBezTo>
                    <a:pt x="3960055" y="2543907"/>
                    <a:pt x="3870960" y="2876843"/>
                    <a:pt x="3868615" y="3249637"/>
                  </a:cubicBezTo>
                  <a:cubicBezTo>
                    <a:pt x="3866270" y="3622431"/>
                    <a:pt x="3953021" y="4459458"/>
                    <a:pt x="3953021" y="4459458"/>
                  </a:cubicBezTo>
                  <a:lnTo>
                    <a:pt x="3953021" y="4459458"/>
                  </a:lnTo>
                  <a:lnTo>
                    <a:pt x="2897944" y="4473526"/>
                  </a:lnTo>
                  <a:lnTo>
                    <a:pt x="1758461" y="4487594"/>
                  </a:lnTo>
                  <a:lnTo>
                    <a:pt x="703384" y="4487594"/>
                  </a:lnTo>
                  <a:cubicBezTo>
                    <a:pt x="410307" y="4489938"/>
                    <a:pt x="0" y="4501661"/>
                    <a:pt x="0" y="4501661"/>
                  </a:cubicBezTo>
                  <a:lnTo>
                    <a:pt x="0" y="4501661"/>
                  </a:lnTo>
                  <a:cubicBezTo>
                    <a:pt x="4689" y="4267200"/>
                    <a:pt x="25791" y="3624775"/>
                    <a:pt x="28135" y="3094892"/>
                  </a:cubicBezTo>
                  <a:cubicBezTo>
                    <a:pt x="30479" y="2565009"/>
                    <a:pt x="16412" y="1838178"/>
                    <a:pt x="14067" y="1322363"/>
                  </a:cubicBezTo>
                  <a:cubicBezTo>
                    <a:pt x="11722" y="806548"/>
                    <a:pt x="12894" y="403274"/>
                    <a:pt x="0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solidFill>
                <a:srgbClr val="E2E2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34551" y="1537098"/>
              <a:ext cx="5016171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dirty="0" smtClean="0">
                  <a:solidFill>
                    <a:prstClr val="black"/>
                  </a:solidFill>
                  <a:latin typeface="Calibri"/>
                </a:rPr>
                <a:t>40-70% depresivne djece i adolescenata ima </a:t>
              </a:r>
              <a:r>
                <a:rPr lang="hr-HR" dirty="0" err="1" smtClean="0">
                  <a:solidFill>
                    <a:prstClr val="black"/>
                  </a:solidFill>
                  <a:latin typeface="Calibri"/>
                </a:rPr>
                <a:t>komorbidne</a:t>
              </a:r>
              <a:r>
                <a:rPr lang="hr-HR" dirty="0" smtClean="0">
                  <a:solidFill>
                    <a:prstClr val="black"/>
                  </a:solidFill>
                  <a:latin typeface="Calibri"/>
                </a:rPr>
                <a:t> psihičke poremećaje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dirty="0" smtClean="0">
                  <a:solidFill>
                    <a:prstClr val="black"/>
                  </a:solidFill>
                  <a:latin typeface="Calibri"/>
                </a:rPr>
                <a:t>20-50% ih ima dvije ili više </a:t>
              </a:r>
              <a:r>
                <a:rPr lang="hr-HR" dirty="0" err="1" smtClean="0">
                  <a:solidFill>
                    <a:prstClr val="black"/>
                  </a:solidFill>
                  <a:latin typeface="Calibri"/>
                </a:rPr>
                <a:t>komorbidnih</a:t>
              </a:r>
              <a:r>
                <a:rPr lang="hr-HR" dirty="0" smtClean="0">
                  <a:solidFill>
                    <a:prstClr val="black"/>
                  </a:solidFill>
                  <a:latin typeface="Calibri"/>
                </a:rPr>
                <a:t> dijagnoza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hr-HR" dirty="0" smtClean="0">
                  <a:solidFill>
                    <a:prstClr val="black"/>
                  </a:solidFill>
                  <a:latin typeface="Calibri"/>
                </a:rPr>
                <a:t>Najčešći </a:t>
              </a:r>
              <a:r>
                <a:rPr lang="hr-HR" dirty="0" err="1" smtClean="0">
                  <a:solidFill>
                    <a:prstClr val="black"/>
                  </a:solidFill>
                  <a:latin typeface="Calibri"/>
                </a:rPr>
                <a:t>komorbidni</a:t>
              </a:r>
              <a:r>
                <a:rPr lang="hr-HR" dirty="0" smtClean="0">
                  <a:solidFill>
                    <a:prstClr val="black"/>
                  </a:solidFill>
                  <a:latin typeface="Calibri"/>
                </a:rPr>
                <a:t> poremećaji su:</a:t>
              </a:r>
            </a:p>
            <a:p>
              <a:pPr marL="800100" lvl="1" indent="-342900">
                <a:buSzPct val="67000"/>
                <a:buFont typeface="Courier New" panose="02070309020205020404" pitchFamily="49" charset="0"/>
                <a:buChar char="o"/>
                <a:defRPr/>
              </a:pPr>
              <a:r>
                <a:rPr kumimoji="0" lang="hr-HR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Distimični</a:t>
              </a:r>
              <a:r>
                <a:rPr kumimoji="0" lang="hr-HR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poremećaj (30-80%)</a:t>
              </a:r>
            </a:p>
            <a:p>
              <a:pPr marL="800100" lvl="1" indent="-342900">
                <a:buSzPct val="67000"/>
                <a:buFont typeface="Courier New" panose="02070309020205020404" pitchFamily="49" charset="0"/>
                <a:buChar char="o"/>
                <a:defRPr/>
              </a:pPr>
              <a:r>
                <a:rPr lang="hr-HR" baseline="0" dirty="0" smtClean="0">
                  <a:solidFill>
                    <a:prstClr val="black"/>
                  </a:solidFill>
                  <a:latin typeface="Calibri"/>
                </a:rPr>
                <a:t>Anksiozni poremećaj</a:t>
              </a:r>
              <a:r>
                <a:rPr lang="hr-HR" dirty="0" smtClean="0">
                  <a:solidFill>
                    <a:prstClr val="black"/>
                  </a:solidFill>
                  <a:latin typeface="Calibri"/>
                </a:rPr>
                <a:t> (40-90%)</a:t>
              </a:r>
            </a:p>
            <a:p>
              <a:pPr marL="800100" lvl="1" indent="-342900">
                <a:buSzPct val="67000"/>
                <a:buFont typeface="Courier New" panose="02070309020205020404" pitchFamily="49" charset="0"/>
                <a:buChar char="o"/>
                <a:defRPr/>
              </a:pPr>
              <a:r>
                <a:rPr kumimoji="0" lang="hr-HR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Poremećaji</a:t>
              </a:r>
              <a:r>
                <a:rPr kumimoji="0" lang="hr-HR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nasilničkog ponašanja (10-80%)</a:t>
              </a:r>
            </a:p>
            <a:p>
              <a:pPr marL="800100" lvl="1" indent="-342900">
                <a:buSzPct val="67000"/>
                <a:buFont typeface="Courier New" panose="02070309020205020404" pitchFamily="49" charset="0"/>
                <a:buChar char="o"/>
                <a:defRPr/>
              </a:pPr>
              <a:r>
                <a:rPr lang="hr-HR" baseline="0" dirty="0" smtClean="0">
                  <a:solidFill>
                    <a:prstClr val="black"/>
                  </a:solidFill>
                  <a:latin typeface="Calibri"/>
                </a:rPr>
                <a:t>Poremećaji</a:t>
              </a:r>
              <a:r>
                <a:rPr lang="hr-HR" dirty="0" smtClean="0">
                  <a:solidFill>
                    <a:prstClr val="black"/>
                  </a:solidFill>
                  <a:latin typeface="Calibri"/>
                </a:rPr>
                <a:t> povezani s uporabom opojnih sredstava (20-30%)</a:t>
              </a:r>
            </a:p>
            <a:p>
              <a:pPr marL="800100" lvl="1" indent="-342900">
                <a:buSzPct val="67000"/>
                <a:buFont typeface="Courier New" panose="02070309020205020404" pitchFamily="49" charset="0"/>
                <a:buChar char="o"/>
                <a:defRPr/>
              </a:pPr>
              <a:r>
                <a:rPr kumimoji="0" lang="hr-HR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ADHD, poremećaji hranjenja, …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hr-HR" dirty="0">
                <a:solidFill>
                  <a:prstClr val="black"/>
                </a:solidFill>
                <a:latin typeface="Calibri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hr-HR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Komorbidni</a:t>
              </a:r>
              <a:r>
                <a:rPr kumimoji="0" lang="hr-H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psihijatrijski poremećaji </a:t>
              </a:r>
              <a:r>
                <a:rPr kumimoji="0" lang="hr-H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povećavaju </a:t>
              </a:r>
              <a:r>
                <a:rPr kumimoji="0" lang="hr-H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rizik od povratne depresije, suicida, smanjuju uspješnost</a:t>
              </a:r>
              <a:r>
                <a:rPr kumimoji="0" lang="hr-HR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tretmana, produljuju liječenje, 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98"/>
          <p:cNvGrpSpPr/>
          <p:nvPr/>
        </p:nvGrpSpPr>
        <p:grpSpPr>
          <a:xfrm>
            <a:off x="2351584" y="2996013"/>
            <a:ext cx="4608512" cy="684970"/>
            <a:chOff x="827584" y="1657217"/>
            <a:chExt cx="4176464" cy="547647"/>
          </a:xfrm>
        </p:grpSpPr>
        <p:sp>
          <p:nvSpPr>
            <p:cNvPr id="37" name="Pentagon 36"/>
            <p:cNvSpPr/>
            <p:nvPr/>
          </p:nvSpPr>
          <p:spPr bwMode="auto">
            <a:xfrm>
              <a:off x="827584" y="1657217"/>
              <a:ext cx="4176464" cy="547647"/>
            </a:xfrm>
            <a:prstGeom prst="homePlate">
              <a:avLst/>
            </a:prstGeom>
            <a:solidFill>
              <a:srgbClr val="83C9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endParaRPr>
            </a:p>
          </p:txBody>
        </p:sp>
        <p:grpSp>
          <p:nvGrpSpPr>
            <p:cNvPr id="36" name="Group 68"/>
            <p:cNvGrpSpPr/>
            <p:nvPr/>
          </p:nvGrpSpPr>
          <p:grpSpPr>
            <a:xfrm>
              <a:off x="934993" y="1660739"/>
              <a:ext cx="361626" cy="460177"/>
              <a:chOff x="934993" y="1660739"/>
              <a:chExt cx="361626" cy="460177"/>
            </a:xfrm>
          </p:grpSpPr>
          <p:sp>
            <p:nvSpPr>
              <p:cNvPr id="40" name="TextBox 26"/>
              <p:cNvSpPr txBox="1">
                <a:spLocks noChangeArrowheads="1"/>
              </p:cNvSpPr>
              <p:nvPr/>
            </p:nvSpPr>
            <p:spPr bwMode="auto">
              <a:xfrm>
                <a:off x="971600" y="1732746"/>
                <a:ext cx="301355" cy="338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itchFamily="34" charset="0"/>
                    <a:ea typeface="ＭＳ Ｐゴシック" pitchFamily="-109" charset="-128"/>
                    <a:cs typeface="Arial" charset="0"/>
                  </a:rPr>
                  <a:t>3</a:t>
                </a: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934993" y="1660739"/>
                <a:ext cx="361626" cy="460177"/>
              </a:xfrm>
              <a:custGeom>
                <a:avLst/>
                <a:gdLst>
                  <a:gd name="connsiteX0" fmla="*/ 263341 w 475014"/>
                  <a:gd name="connsiteY0" fmla="*/ 80006 h 483369"/>
                  <a:gd name="connsiteX1" fmla="*/ 73336 w 475014"/>
                  <a:gd name="connsiteY1" fmla="*/ 140010 h 483369"/>
                  <a:gd name="connsiteX2" fmla="*/ 13334 w 475014"/>
                  <a:gd name="connsiteY2" fmla="*/ 320023 h 483369"/>
                  <a:gd name="connsiteX3" fmla="*/ 153338 w 475014"/>
                  <a:gd name="connsiteY3" fmla="*/ 460034 h 483369"/>
                  <a:gd name="connsiteX4" fmla="*/ 413345 w 475014"/>
                  <a:gd name="connsiteY4" fmla="*/ 440032 h 483369"/>
                  <a:gd name="connsiteX5" fmla="*/ 463347 w 475014"/>
                  <a:gd name="connsiteY5" fmla="*/ 200015 h 483369"/>
                  <a:gd name="connsiteX6" fmla="*/ 343343 w 475014"/>
                  <a:gd name="connsiteY6" fmla="*/ 0 h 48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014" h="483369">
                    <a:moveTo>
                      <a:pt x="263341" y="80006"/>
                    </a:moveTo>
                    <a:cubicBezTo>
                      <a:pt x="189172" y="90006"/>
                      <a:pt x="115004" y="100007"/>
                      <a:pt x="73336" y="140010"/>
                    </a:cubicBezTo>
                    <a:cubicBezTo>
                      <a:pt x="31668" y="180013"/>
                      <a:pt x="0" y="266686"/>
                      <a:pt x="13334" y="320023"/>
                    </a:cubicBezTo>
                    <a:cubicBezTo>
                      <a:pt x="26668" y="373360"/>
                      <a:pt x="86670" y="440033"/>
                      <a:pt x="153338" y="460034"/>
                    </a:cubicBezTo>
                    <a:cubicBezTo>
                      <a:pt x="220006" y="480035"/>
                      <a:pt x="361677" y="483369"/>
                      <a:pt x="413345" y="440032"/>
                    </a:cubicBezTo>
                    <a:cubicBezTo>
                      <a:pt x="465013" y="396696"/>
                      <a:pt x="475014" y="273354"/>
                      <a:pt x="463347" y="200015"/>
                    </a:cubicBezTo>
                    <a:cubicBezTo>
                      <a:pt x="451680" y="126676"/>
                      <a:pt x="397511" y="63338"/>
                      <a:pt x="343343" y="0"/>
                    </a:cubicBezTo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105" charset="-128"/>
                  <a:cs typeface="+mn-cs"/>
                </a:endParaRPr>
              </a:p>
            </p:txBody>
          </p:sp>
        </p:grpSp>
        <p:sp>
          <p:nvSpPr>
            <p:cNvPr id="39" name="TextBox 45"/>
            <p:cNvSpPr txBox="1">
              <a:spLocks noChangeArrowheads="1"/>
            </p:cNvSpPr>
            <p:nvPr/>
          </p:nvSpPr>
          <p:spPr bwMode="auto">
            <a:xfrm>
              <a:off x="1260865" y="1789539"/>
              <a:ext cx="3413204" cy="31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ＭＳ Ｐゴシック" pitchFamily="-109" charset="-128"/>
                  <a:cs typeface="Arial" charset="0"/>
                </a:rPr>
                <a:t>Komorbiditet</a:t>
              </a:r>
              <a:endPara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109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5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462889"/>
            <a:chOff x="0" y="0"/>
            <a:chExt cx="12192000" cy="6462889"/>
          </a:xfrm>
        </p:grpSpPr>
        <p:sp>
          <p:nvSpPr>
            <p:cNvPr id="9" name="Rectangle 8"/>
            <p:cNvSpPr/>
            <p:nvPr/>
          </p:nvSpPr>
          <p:spPr>
            <a:xfrm>
              <a:off x="349957" y="1161681"/>
              <a:ext cx="6315966" cy="5301208"/>
            </a:xfrm>
            <a:prstGeom prst="rect">
              <a:avLst/>
            </a:prstGeom>
            <a:solidFill>
              <a:srgbClr val="FFCC66">
                <a:alpha val="6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Jednaki</a:t>
              </a:r>
              <a:r>
                <a:rPr kumimoji="0" lang="hr-HR" sz="1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 za djecu kao i za odrasle!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lang="hr-HR" b="1" baseline="0" dirty="0">
                <a:solidFill>
                  <a:prstClr val="black"/>
                </a:solidFill>
                <a:latin typeface="Calibri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hr-HR" noProof="0" dirty="0">
                  <a:solidFill>
                    <a:prstClr val="black"/>
                  </a:solidFill>
                  <a:latin typeface="Calibri"/>
                </a:rPr>
                <a:t>Ž</a:t>
              </a:r>
              <a:r>
                <a:rPr kumimoji="0" lang="hr-HR" sz="18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alosno i/ili razdražljivo raspoloženje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hr-HR" dirty="0">
                  <a:solidFill>
                    <a:prstClr val="black"/>
                  </a:solidFill>
                  <a:latin typeface="Calibri"/>
                </a:rPr>
                <a:t>G</a:t>
              </a:r>
              <a:r>
                <a:rPr lang="hr-HR" baseline="0" dirty="0" smtClean="0">
                  <a:solidFill>
                    <a:prstClr val="black"/>
                  </a:solidFill>
                  <a:latin typeface="Calibri"/>
                </a:rPr>
                <a:t>ubitak interesa ili zadovoljstva u svim ili gotovo svim aktivnostima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lang="hr-HR" noProof="0" dirty="0" smtClean="0">
                  <a:solidFill>
                    <a:prstClr val="black"/>
                  </a:solidFill>
                  <a:latin typeface="Calibri"/>
                </a:rPr>
                <a:t>Tr</a:t>
              </a:r>
              <a:r>
                <a:rPr kumimoji="0" lang="hr-HR" sz="18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aje najmanje 2 tjedna uz još neke od sljedećih znakova:</a:t>
              </a:r>
            </a:p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hr-HR" baseline="0" dirty="0">
                <a:solidFill>
                  <a:prstClr val="black"/>
                </a:solidFill>
                <a:latin typeface="Calibri"/>
              </a:endParaRPr>
            </a:p>
            <a:p>
              <a:pPr marL="742950" lvl="1" indent="-285750">
                <a:buSzPct val="50000"/>
                <a:buFont typeface="Wingdings" panose="05000000000000000000" pitchFamily="2" charset="2"/>
                <a:buChar char="§"/>
              </a:pPr>
              <a:r>
                <a:rPr kumimoji="0" lang="hr-HR" sz="16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promjene apetita s vidljivim (nenamjernim) padom ili povećanjem tjelesne težine (ili nepostizanje tj. težine)</a:t>
              </a:r>
            </a:p>
            <a:p>
              <a:pPr marL="742950" lvl="1" indent="-285750">
                <a:buSzPct val="50000"/>
                <a:buFont typeface="Wingdings" panose="05000000000000000000" pitchFamily="2" charset="2"/>
                <a:buChar char="§"/>
              </a:pPr>
              <a:r>
                <a:rPr lang="hr-HR" sz="1600" noProof="0" dirty="0" smtClean="0">
                  <a:solidFill>
                    <a:prstClr val="black"/>
                  </a:solidFill>
                  <a:latin typeface="Calibri"/>
                </a:rPr>
                <a:t>promjene u navikama spavanja (smetnje uspavljivanja, buđenje noću, rano buđenje ujutro ili prekomjerno spavanje)</a:t>
              </a:r>
            </a:p>
            <a:p>
              <a:pPr marL="742950" lvl="1" indent="-285750">
                <a:buSzPct val="50000"/>
                <a:buFont typeface="Wingdings" panose="05000000000000000000" pitchFamily="2" charset="2"/>
                <a:buChar char="§"/>
              </a:pPr>
              <a:r>
                <a:rPr lang="hr-HR" sz="1600" dirty="0">
                  <a:solidFill>
                    <a:prstClr val="black"/>
                  </a:solidFill>
                  <a:latin typeface="Calibri"/>
                </a:rPr>
                <a:t>u</a:t>
              </a:r>
              <a:r>
                <a:rPr kumimoji="0" lang="hr-HR" sz="1600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mor, nedostatak</a:t>
              </a:r>
              <a:r>
                <a:rPr kumimoji="0" lang="hr-HR" sz="1600" i="0" u="none" strike="noStrike" kern="1200" cap="none" spc="0" normalizeH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energije, snage, iscrpljenost</a:t>
              </a:r>
              <a:r>
                <a:rPr lang="hr-HR" sz="1600" dirty="0" smtClean="0">
                  <a:solidFill>
                    <a:prstClr val="black"/>
                  </a:solidFill>
                  <a:latin typeface="Calibri"/>
                </a:rPr>
                <a:t>, osjećaj ‘sagorijevanja’</a:t>
              </a:r>
            </a:p>
            <a:p>
              <a:pPr marL="742950" lvl="1" indent="-285750">
                <a:buSzPct val="50000"/>
                <a:buFont typeface="Wingdings" panose="05000000000000000000" pitchFamily="2" charset="2"/>
                <a:buChar char="§"/>
              </a:pPr>
              <a:r>
                <a:rPr lang="hr-HR" sz="1600" dirty="0">
                  <a:solidFill>
                    <a:prstClr val="black"/>
                  </a:solidFill>
                  <a:latin typeface="Calibri"/>
                </a:rPr>
                <a:t>n</a:t>
              </a:r>
              <a:r>
                <a:rPr kumimoji="0" lang="hr-HR" sz="160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eopravdani</a:t>
              </a:r>
              <a:r>
                <a:rPr kumimoji="0" lang="hr-HR" sz="16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osjećaji krivnje, </a:t>
              </a:r>
              <a:r>
                <a:rPr kumimoji="0" lang="hr-HR" sz="16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samookrivljavanja</a:t>
              </a:r>
              <a:r>
                <a:rPr kumimoji="0" lang="hr-HR" sz="160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i </a:t>
              </a:r>
              <a:r>
                <a:rPr kumimoji="0" lang="hr-HR" sz="160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samopredbacivanja</a:t>
              </a:r>
              <a:endParaRPr kumimoji="0" lang="hr-HR" sz="1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742950" lvl="1" indent="-285750">
                <a:buSzPct val="50000"/>
                <a:buFont typeface="Wingdings" panose="05000000000000000000" pitchFamily="2" charset="2"/>
                <a:buChar char="§"/>
              </a:pPr>
              <a:r>
                <a:rPr lang="hr-HR" sz="1600" dirty="0">
                  <a:solidFill>
                    <a:prstClr val="black"/>
                  </a:solidFill>
                  <a:latin typeface="Calibri"/>
                </a:rPr>
                <a:t>n</a:t>
              </a:r>
              <a:r>
                <a:rPr lang="hr-HR" sz="1600" baseline="0" dirty="0" smtClean="0">
                  <a:solidFill>
                    <a:prstClr val="black"/>
                  </a:solidFill>
                  <a:latin typeface="Calibri"/>
                </a:rPr>
                <a:t>esposobnost</a:t>
              </a:r>
              <a:r>
                <a:rPr lang="hr-HR" sz="1600" dirty="0" smtClean="0">
                  <a:solidFill>
                    <a:prstClr val="black"/>
                  </a:solidFill>
                  <a:latin typeface="Calibri"/>
                </a:rPr>
                <a:t> koncentracije i donošenja odluka</a:t>
              </a:r>
            </a:p>
            <a:p>
              <a:pPr marL="742950" lvl="1" indent="-285750">
                <a:buSzPct val="50000"/>
                <a:buFont typeface="Wingdings" panose="05000000000000000000" pitchFamily="2" charset="2"/>
                <a:buChar char="§"/>
              </a:pPr>
              <a:r>
                <a:rPr lang="hr-HR" sz="1600" dirty="0">
                  <a:solidFill>
                    <a:prstClr val="black"/>
                  </a:solidFill>
                  <a:latin typeface="Calibri"/>
                </a:rPr>
                <a:t>o</a:t>
              </a:r>
              <a:r>
                <a:rPr kumimoji="0" lang="hr-HR" sz="160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sjećaji</a:t>
              </a:r>
              <a:r>
                <a:rPr kumimoji="0" lang="hr-HR" sz="160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beznađa i bespomoćnosti</a:t>
              </a:r>
            </a:p>
            <a:p>
              <a:pPr marL="742950" lvl="1" indent="-285750">
                <a:buSzPct val="50000"/>
                <a:buFont typeface="Wingdings" panose="05000000000000000000" pitchFamily="2" charset="2"/>
                <a:buChar char="§"/>
              </a:pPr>
              <a:r>
                <a:rPr lang="hr-HR" sz="1600" dirty="0">
                  <a:solidFill>
                    <a:prstClr val="black"/>
                  </a:solidFill>
                  <a:latin typeface="Calibri"/>
                </a:rPr>
                <a:t>m</a:t>
              </a:r>
              <a:r>
                <a:rPr lang="hr-HR" sz="1600" dirty="0" smtClean="0">
                  <a:solidFill>
                    <a:prstClr val="black"/>
                  </a:solidFill>
                  <a:latin typeface="Calibri"/>
                </a:rPr>
                <a:t>isli o smrti i samoubojstvu koje se vraćaju, želja za smrću, suicidalne ideje i nakane, pokušaji samoubojstva</a:t>
              </a:r>
              <a:endParaRPr kumimoji="0" lang="en-IN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1" name="Group 6"/>
            <p:cNvGrpSpPr/>
            <p:nvPr/>
          </p:nvGrpSpPr>
          <p:grpSpPr>
            <a:xfrm>
              <a:off x="0" y="0"/>
              <a:ext cx="12192000" cy="881336"/>
              <a:chOff x="0" y="0"/>
              <a:chExt cx="9144000" cy="881336"/>
            </a:xfrm>
          </p:grpSpPr>
          <p:grpSp>
            <p:nvGrpSpPr>
              <p:cNvPr id="12" name="Group 5"/>
              <p:cNvGrpSpPr/>
              <p:nvPr/>
            </p:nvGrpSpPr>
            <p:grpSpPr>
              <a:xfrm>
                <a:off x="0" y="0"/>
                <a:ext cx="9144000" cy="864000"/>
                <a:chOff x="0" y="0"/>
                <a:chExt cx="9144000" cy="1080120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0" y="0"/>
                  <a:ext cx="5652120" cy="1080120"/>
                </a:xfrm>
                <a:prstGeom prst="rect">
                  <a:avLst/>
                </a:prstGeom>
                <a:solidFill>
                  <a:srgbClr val="FF0066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istral" pitchFamily="66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635896" y="0"/>
                  <a:ext cx="5508104" cy="1080120"/>
                </a:xfrm>
                <a:prstGeom prst="rect">
                  <a:avLst/>
                </a:prstGeom>
                <a:solidFill>
                  <a:schemeClr val="accent6">
                    <a:lumMod val="75000"/>
                    <a:alpha val="65098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Mistral" pitchFamily="66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0" y="116632"/>
                <a:ext cx="9144000" cy="764704"/>
              </a:xfrm>
              <a:prstGeom prst="rect">
                <a:avLst/>
              </a:prstGeom>
              <a:solidFill>
                <a:srgbClr val="404040">
                  <a:alpha val="8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3568" y="233264"/>
                <a:ext cx="8208912" cy="576000"/>
              </a:xfrm>
              <a:prstGeom prst="rect">
                <a:avLst/>
              </a:prstGeom>
              <a:solidFill>
                <a:srgbClr val="FFFFFF">
                  <a:alpha val="69804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r-HR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Dijagnostički kriteriji za depresiju</a:t>
                </a:r>
                <a:endParaRPr kumimoji="0" lang="en-I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4100" name="Picture 4" descr="Povezana slik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245" y="2130065"/>
              <a:ext cx="4088621" cy="327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52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12192000" cy="864000"/>
            <a:chOff x="0" y="0"/>
            <a:chExt cx="9144000" cy="108012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52120" cy="1080120"/>
            </a:xfrm>
            <a:prstGeom prst="rect">
              <a:avLst/>
            </a:prstGeom>
            <a:solidFill>
              <a:srgbClr val="FF6699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35896" y="0"/>
              <a:ext cx="5508104" cy="1080120"/>
            </a:xfrm>
            <a:prstGeom prst="rect">
              <a:avLst/>
            </a:prstGeom>
            <a:solidFill>
              <a:schemeClr val="accent6">
                <a:lumMod val="75000"/>
                <a:alpha val="6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54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828800" y="116632"/>
            <a:ext cx="8771467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7568" y="233265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</a:rPr>
              <a:t>Usporedba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tradicionalne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raznovrsne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karijere</a:t>
            </a:r>
            <a:endParaRPr lang="en-IN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864000"/>
            <a:ext cx="12192000" cy="60486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>
              <a:defRPr/>
            </a:pPr>
            <a:endParaRPr lang="en-IN" sz="1400" dirty="0">
              <a:solidFill>
                <a:srgbClr val="FFFFFF"/>
              </a:solidFill>
              <a:latin typeface="Calibri" pitchFamily="-109" charset="0"/>
            </a:endParaRPr>
          </a:p>
        </p:txBody>
      </p:sp>
      <p:grpSp>
        <p:nvGrpSpPr>
          <p:cNvPr id="14" name="Group 6"/>
          <p:cNvGrpSpPr/>
          <p:nvPr/>
        </p:nvGrpSpPr>
        <p:grpSpPr>
          <a:xfrm>
            <a:off x="0" y="0"/>
            <a:ext cx="12192000" cy="881336"/>
            <a:chOff x="0" y="0"/>
            <a:chExt cx="9144000" cy="881336"/>
          </a:xfrm>
        </p:grpSpPr>
        <p:grpSp>
          <p:nvGrpSpPr>
            <p:cNvPr id="15" name="Group 5"/>
            <p:cNvGrpSpPr/>
            <p:nvPr/>
          </p:nvGrpSpPr>
          <p:grpSpPr>
            <a:xfrm>
              <a:off x="0" y="0"/>
              <a:ext cx="9144000" cy="864000"/>
              <a:chOff x="0" y="0"/>
              <a:chExt cx="9144000" cy="108012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5652120" cy="1080120"/>
              </a:xfrm>
              <a:prstGeom prst="rect">
                <a:avLst/>
              </a:prstGeom>
              <a:solidFill>
                <a:srgbClr val="FF0066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35896" y="0"/>
                <a:ext cx="5508104" cy="1080120"/>
              </a:xfrm>
              <a:prstGeom prst="rect">
                <a:avLst/>
              </a:prstGeom>
              <a:solidFill>
                <a:schemeClr val="accent6">
                  <a:lumMod val="75000"/>
                  <a:alpha val="65098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54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stral" pitchFamily="66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8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3568" y="233264"/>
              <a:ext cx="8208912" cy="576000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hr-HR" sz="3000" dirty="0" smtClean="0">
                  <a:solidFill>
                    <a:prstClr val="black"/>
                  </a:solidFill>
                  <a:latin typeface="Calibri"/>
                </a:rPr>
                <a:t>Klinička slika depresije kod djece prema dobi</a:t>
              </a:r>
              <a:endParaRPr lang="en-IN" sz="3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03058"/>
              </p:ext>
            </p:extLst>
          </p:nvPr>
        </p:nvGraphicFramePr>
        <p:xfrm>
          <a:off x="734785" y="1412884"/>
          <a:ext cx="10722429" cy="496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2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hr-HR" sz="1400" dirty="0" smtClean="0"/>
                        <a:t>Dob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400" dirty="0" smtClean="0"/>
                        <a:t>Klinička obilježja –</a:t>
                      </a:r>
                      <a:r>
                        <a:rPr lang="hr-HR" sz="1400" baseline="0" dirty="0" smtClean="0"/>
                        <a:t> općenito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400" dirty="0" smtClean="0"/>
                        <a:t>Klinička obilježja – simptomi</a:t>
                      </a:r>
                      <a:endParaRPr lang="hr-H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9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hr-H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Djeca do 3 godine</a:t>
                      </a:r>
                      <a:endParaRPr lang="hr-HR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Poprilično nespecifično izražavaju depresivne tendencije ili poremećaj. Kod tako male djece često se opisuje manjkavo zanimanje za igru i kontakte s drugom djecom i/ili odraslima.</a:t>
                      </a:r>
                    </a:p>
                    <a:p>
                      <a:pPr algn="just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Tzv. </a:t>
                      </a:r>
                      <a:r>
                        <a:rPr lang="hr-H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anaklitička</a:t>
                      </a: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depresija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Slaba motorička aktivnost, općenito usporen (psihomotorni) rast i razvoj, usporeno kretanje</a:t>
                      </a:r>
                      <a:r>
                        <a:rPr lang="hr-H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ili hiperaktivnost, </a:t>
                      </a: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tužan izraz lica, naglašeno oskudno plakanje, iritabilnost, poremećaj teka i spavanja, nedostatak uživanja u</a:t>
                      </a:r>
                      <a:r>
                        <a:rPr lang="hr-H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aktivnostima primjerenima razvojnoj dobi</a:t>
                      </a:r>
                      <a:endParaRPr lang="hr-H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994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hr-HR" sz="1400" b="1" kern="1200" baseline="0" dirty="0" smtClean="0"/>
                        <a:t>Predškolska djeca</a:t>
                      </a:r>
                      <a:endParaRPr lang="hr-HR" sz="1400" b="1" i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hr-H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Rjeđe se uključuju u igre, a kada se uključe, mogu biti i destruktivna. Iritabilnost, hirovitost i navedena destruktivnost mogu prekriti simptome depresije. Nespecifične smetnje spavanja – noćni strahovi i noćne more.</a:t>
                      </a:r>
                      <a:endParaRPr lang="hr-HR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kern="1200" baseline="0" dirty="0" smtClean="0"/>
                        <a:t>Socijalna nezainteresiranost, tužan izgled, plačljivost, odsustvo osmijeha, iritabilnost, spore kretnje, monoton glas i nisko samopouzdanje.</a:t>
                      </a:r>
                      <a:endParaRPr lang="hr-HR" sz="1200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kern="1200" baseline="0" dirty="0" smtClean="0"/>
                        <a:t>Česte tjelesne pritužbe (tjelesni simptomi – </a:t>
                      </a:r>
                      <a:r>
                        <a:rPr lang="hr-HR" sz="1200" kern="1200" baseline="0" dirty="0" err="1" smtClean="0"/>
                        <a:t>trbuhobolja</a:t>
                      </a:r>
                      <a:r>
                        <a:rPr lang="hr-HR" sz="1200" kern="1200" baseline="0" dirty="0" smtClean="0"/>
                        <a:t>, glavobolja, </a:t>
                      </a:r>
                      <a:r>
                        <a:rPr lang="hr-HR" sz="1200" kern="1200" baseline="0" dirty="0" err="1" smtClean="0"/>
                        <a:t>eneureza</a:t>
                      </a:r>
                      <a:r>
                        <a:rPr lang="hr-HR" sz="1200" kern="1200" baseline="0" dirty="0" smtClean="0"/>
                        <a:t> i </a:t>
                      </a:r>
                      <a:r>
                        <a:rPr lang="hr-HR" sz="1200" kern="1200" baseline="0" dirty="0" err="1" smtClean="0"/>
                        <a:t>enkopreza</a:t>
                      </a:r>
                      <a:r>
                        <a:rPr lang="hr-HR" sz="1200" kern="1200" baseline="0" dirty="0" smtClean="0"/>
                        <a:t>).</a:t>
                      </a:r>
                      <a:endParaRPr lang="hr-HR" sz="12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62">
                <a:tc>
                  <a:txBody>
                    <a:bodyPr/>
                    <a:lstStyle/>
                    <a:p>
                      <a:pPr algn="just"/>
                      <a:r>
                        <a:rPr lang="hr-HR" sz="1400" b="1" dirty="0" smtClean="0"/>
                        <a:t>Školska djeca</a:t>
                      </a:r>
                      <a:endParaRPr lang="hr-HR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200" dirty="0" smtClean="0"/>
                        <a:t>Djeca u ovoj dobi su kognitivno, lingvistički</a:t>
                      </a:r>
                      <a:r>
                        <a:rPr lang="hr-HR" sz="1200" baseline="0" dirty="0" smtClean="0"/>
                        <a:t> i u komunikaciji zrelija te lakše iznose svoje tegobe. Sebe češće opisuju riječima ‘’glup/-a sam’’, ‘’ništa ne vrijedim’’ ili ‘’nitko me ne voli’’ – nastavno na to, povlače se iz aktivnosti koje su ih prije veselile. Izljevi bijesa mogu također biti izraz depresivnog raspoloženja.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200" dirty="0" smtClean="0"/>
                        <a:t>Loše raspoloženje,</a:t>
                      </a:r>
                      <a:r>
                        <a:rPr lang="hr-HR" sz="1200" baseline="0" dirty="0" smtClean="0"/>
                        <a:t> slaba koncentracija, poteškoće učenja, odbijanje škole. Gubitak radosti. Izbjegavanje vršnjaka. Plačljivost. Iritabilnost. Osjećaj krivnje i manjak samopouzdanja. Suicidalne misli. Česti tjelesni simptomi – </a:t>
                      </a:r>
                      <a:r>
                        <a:rPr lang="hr-HR" sz="1200" baseline="0" dirty="0" err="1" smtClean="0"/>
                        <a:t>trbuhobolja</a:t>
                      </a:r>
                      <a:r>
                        <a:rPr lang="hr-HR" sz="1200" baseline="0" dirty="0" smtClean="0"/>
                        <a:t> i glavobolja). 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989">
                <a:tc>
                  <a:txBody>
                    <a:bodyPr/>
                    <a:lstStyle/>
                    <a:p>
                      <a:pPr algn="just"/>
                      <a:r>
                        <a:rPr lang="hr-HR" sz="1400" b="1" dirty="0" smtClean="0"/>
                        <a:t>Adolescenti</a:t>
                      </a:r>
                      <a:endParaRPr lang="hr-HR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25000"/>
                        </a:spcBef>
                        <a:spcAft>
                          <a:spcPct val="25000"/>
                        </a:spcAft>
                        <a:tabLst>
                          <a:tab pos="2057400" algn="l"/>
                        </a:tabLst>
                      </a:pPr>
                      <a:r>
                        <a:rPr lang="hr-HR" sz="1200" dirty="0" smtClean="0"/>
                        <a:t>Manja učestalost</a:t>
                      </a:r>
                      <a:r>
                        <a:rPr lang="hr-HR" sz="1200" baseline="0" dirty="0" smtClean="0"/>
                        <a:t> tjelesnih smetnji, a raste bezvoljnost, neraspoloženje, osjećaj beznadnosti, sniženo samopouzdanje i samopoštovanje. Također, za njih je tipično i socijalno povlačenje, zapuštanje vanjskog izgleda te neuspjeh u školi. Depresivni adolescenti često imaju smetnje u ponašanju, promiskuitetno seksualno ponašanje, zloporaba droge, alkohola te bijeg od kuće.  </a:t>
                      </a:r>
                    </a:p>
                    <a:p>
                      <a:pPr algn="just">
                        <a:spcBef>
                          <a:spcPct val="25000"/>
                        </a:spcBef>
                        <a:spcAft>
                          <a:spcPct val="25000"/>
                        </a:spcAft>
                        <a:tabLst>
                          <a:tab pos="2057400" algn="l"/>
                        </a:tabLst>
                      </a:pPr>
                      <a:r>
                        <a:rPr lang="hr-HR" sz="1200" baseline="0" dirty="0" smtClean="0"/>
                        <a:t>Povećan rizik za suicid.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hr-HR" sz="1200" dirty="0" smtClean="0"/>
                        <a:t>Neraspoloženje. </a:t>
                      </a:r>
                      <a:r>
                        <a:rPr lang="hr-HR" sz="1200" dirty="0" err="1" smtClean="0"/>
                        <a:t>Anhedonija</a:t>
                      </a:r>
                      <a:r>
                        <a:rPr lang="hr-HR" sz="1200" dirty="0" smtClean="0"/>
                        <a:t>. Osjećaji beznađa i</a:t>
                      </a:r>
                      <a:r>
                        <a:rPr lang="hr-HR" sz="1200" baseline="0" dirty="0" smtClean="0"/>
                        <a:t> krivnje. </a:t>
                      </a:r>
                    </a:p>
                    <a:p>
                      <a:pPr algn="just"/>
                      <a:r>
                        <a:rPr lang="hr-HR" sz="1200" baseline="0" dirty="0" smtClean="0"/>
                        <a:t>Psihomotorna usporenost. Promjene težine. Apatija.</a:t>
                      </a:r>
                    </a:p>
                    <a:p>
                      <a:pPr algn="just"/>
                      <a:r>
                        <a:rPr lang="hr-HR" sz="1200" baseline="0" dirty="0" smtClean="0"/>
                        <a:t>Osjećaj krivnje. Socijalno povlačenje. Poremećaji sna (pospanost). </a:t>
                      </a:r>
                    </a:p>
                    <a:p>
                      <a:pPr algn="just"/>
                      <a:r>
                        <a:rPr lang="hr-HR" sz="1200" baseline="0" dirty="0" smtClean="0"/>
                        <a:t>Suicidalnost, ovisnosti, promiskuitet.</a:t>
                      </a:r>
                      <a:endParaRPr lang="hr-H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1" descr="penci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9970251" y="4636251"/>
            <a:ext cx="2690281" cy="1753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7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44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4928</TotalTime>
  <Words>2851</Words>
  <Application>Microsoft Office PowerPoint</Application>
  <PresentationFormat>Widescreen</PresentationFormat>
  <Paragraphs>511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ＭＳ Ｐゴシック</vt:lpstr>
      <vt:lpstr>Arial</vt:lpstr>
      <vt:lpstr>Calibri</vt:lpstr>
      <vt:lpstr>Courier New</vt:lpstr>
      <vt:lpstr>Mistral</vt:lpstr>
      <vt:lpstr>Wingdings</vt:lpstr>
      <vt:lpstr>3_Office Theme</vt:lpstr>
      <vt:lpstr>8_Office Theme</vt:lpstr>
      <vt:lpstr>14_Office Theme</vt:lpstr>
      <vt:lpstr>15_Office Theme</vt:lpstr>
      <vt:lpstr>2_Office Theme</vt:lpstr>
      <vt:lpstr>20_Office Theme</vt:lpstr>
      <vt:lpstr>9_Office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Britvić Antea</dc:creator>
  <cp:lastModifiedBy>Antea Britvić</cp:lastModifiedBy>
  <cp:revision>556</cp:revision>
  <cp:lastPrinted>2016-12-19T10:14:13Z</cp:lastPrinted>
  <dcterms:created xsi:type="dcterms:W3CDTF">2016-10-10T09:50:06Z</dcterms:created>
  <dcterms:modified xsi:type="dcterms:W3CDTF">2018-03-10T06:43:57Z</dcterms:modified>
</cp:coreProperties>
</file>