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sldIdLst>
    <p:sldId id="256" r:id="rId2"/>
    <p:sldId id="257" r:id="rId3"/>
    <p:sldId id="272" r:id="rId4"/>
    <p:sldId id="274" r:id="rId5"/>
    <p:sldId id="260" r:id="rId6"/>
    <p:sldId id="264" r:id="rId7"/>
    <p:sldId id="273" r:id="rId8"/>
    <p:sldId id="261" r:id="rId9"/>
    <p:sldId id="262" r:id="rId10"/>
    <p:sldId id="276" r:id="rId11"/>
    <p:sldId id="265" r:id="rId12"/>
    <p:sldId id="275" r:id="rId13"/>
    <p:sldId id="267" r:id="rId14"/>
    <p:sldId id="268" r:id="rId15"/>
    <p:sldId id="269" r:id="rId16"/>
    <p:sldId id="270" r:id="rId17"/>
    <p:sldId id="277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rednji stil 2 - Isticanj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90" d="100"/>
          <a:sy n="90" d="100"/>
        </p:scale>
        <p:origin x="-1326" y="-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8AFA9-F206-4E9F-A9A4-AF9747A61F8E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82791B-4159-4CBC-9B3B-B630D0061B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1367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 trokut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u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u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u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ni povezni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  <p:sp>
        <p:nvSpPr>
          <p:cNvPr id="7" name="Š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učno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utni trokut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ni povezni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učno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učno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utni trokut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ni povezni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E66088A-D34D-4317-9276-D29D6EB86313}" type="datetimeFigureOut">
              <a:rPr lang="sr-Latn-CS" smtClean="0"/>
              <a:t>10.10.2017.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AB86CBB-402D-4E0D-9716-95F7EC5AA64F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BKT tretman paničnog poremećaja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 descr="relax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357298"/>
            <a:ext cx="6715172" cy="4662506"/>
          </a:xfrm>
        </p:spPr>
      </p:pic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hr-HR" dirty="0" smtClean="0"/>
              <a:t>Trening relaksacije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Kognitivne </a:t>
            </a:r>
            <a:r>
              <a:rPr lang="hr-HR" dirty="0" smtClean="0"/>
              <a:t>intervencije (identificiranje </a:t>
            </a:r>
            <a:r>
              <a:rPr lang="hr-HR" dirty="0" smtClean="0"/>
              <a:t>i promjena automatskih misli, identificiranje i promjena disfunkcionalnih pretpostavki i osobnih shema)</a:t>
            </a:r>
          </a:p>
          <a:p>
            <a:endParaRPr lang="hr-HR" dirty="0" smtClean="0"/>
          </a:p>
          <a:p>
            <a:r>
              <a:rPr lang="hr-HR" dirty="0" smtClean="0"/>
              <a:t>Bihevioralne </a:t>
            </a:r>
            <a:r>
              <a:rPr lang="hr-HR" dirty="0" smtClean="0"/>
              <a:t>intervencije (izazivanje </a:t>
            </a:r>
            <a:r>
              <a:rPr lang="hr-HR" dirty="0" smtClean="0"/>
              <a:t>panike, konstrukcija hijerarhije straha, izlaganje </a:t>
            </a:r>
            <a:r>
              <a:rPr lang="hr-HR" dirty="0" smtClean="0"/>
              <a:t>hijerarhiji </a:t>
            </a:r>
            <a:r>
              <a:rPr lang="hr-HR" dirty="0" smtClean="0"/>
              <a:t>straha)</a:t>
            </a:r>
          </a:p>
          <a:p>
            <a:r>
              <a:rPr lang="hr-HR" dirty="0" smtClean="0"/>
              <a:t>Suočavanje sa životnim stresom</a:t>
            </a:r>
          </a:p>
          <a:p>
            <a:r>
              <a:rPr lang="hr-HR" dirty="0" smtClean="0"/>
              <a:t>Prorjeđivanje tretmana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Opći plan tretmana paničnog poremećaja i agorafobije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>
          <a:xfrm>
            <a:off x="357158" y="1142984"/>
            <a:ext cx="8329642" cy="4864307"/>
          </a:xfrm>
        </p:spPr>
        <p:txBody>
          <a:bodyPr>
            <a:normAutofit lnSpcReduction="10000"/>
          </a:bodyPr>
          <a:lstStyle/>
          <a:p>
            <a:r>
              <a:rPr lang="hr-HR" dirty="0" smtClean="0"/>
              <a:t>Smanjivanje tjelesnih simptoma anksioznosti</a:t>
            </a:r>
          </a:p>
          <a:p>
            <a:r>
              <a:rPr lang="hr-HR" dirty="0" smtClean="0"/>
              <a:t>Stjecanje vještina disanja</a:t>
            </a:r>
          </a:p>
          <a:p>
            <a:r>
              <a:rPr lang="hr-HR" dirty="0" smtClean="0"/>
              <a:t>Uklanjanje </a:t>
            </a:r>
            <a:r>
              <a:rPr lang="hr-HR" dirty="0" err="1" smtClean="0"/>
              <a:t>kondicioniranog</a:t>
            </a:r>
            <a:r>
              <a:rPr lang="hr-HR" dirty="0" smtClean="0"/>
              <a:t> anksioznog odgovora na tjelesne senzacije</a:t>
            </a:r>
          </a:p>
          <a:p>
            <a:r>
              <a:rPr lang="hr-HR" dirty="0" smtClean="0"/>
              <a:t>Navođenje vjerovanja da tjelesni simptomi anksioznosti nisu opasni</a:t>
            </a:r>
          </a:p>
          <a:p>
            <a:r>
              <a:rPr lang="hr-HR" dirty="0" smtClean="0"/>
              <a:t>Uklanjanje sigurnosnih ponašanja</a:t>
            </a:r>
          </a:p>
          <a:p>
            <a:r>
              <a:rPr lang="hr-HR" dirty="0" smtClean="0"/>
              <a:t>Promjena shema, smanjivanje straha od budućih napada</a:t>
            </a:r>
          </a:p>
          <a:p>
            <a:r>
              <a:rPr lang="hr-HR" dirty="0" smtClean="0"/>
              <a:t>Uklanjanje izbjegavajućih ponašanja</a:t>
            </a:r>
          </a:p>
          <a:p>
            <a:r>
              <a:rPr lang="hr-HR" dirty="0" smtClean="0"/>
              <a:t>Stjecanje vještina prevencije recidiva</a:t>
            </a:r>
          </a:p>
          <a:p>
            <a:endParaRPr lang="hr-HR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Ciljevi tretmana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Strah od </a:t>
            </a:r>
            <a:r>
              <a:rPr lang="hr-HR" dirty="0" err="1" smtClean="0"/>
              <a:t>intrapsihičkih</a:t>
            </a:r>
            <a:r>
              <a:rPr lang="hr-HR" dirty="0" smtClean="0"/>
              <a:t> procesa (strah od otkrivanja nesvjesnog materijala koji nagovještava “ludilo”, gubitak kontrole ili druge neželjene osobine)</a:t>
            </a:r>
          </a:p>
          <a:p>
            <a:pPr>
              <a:buNone/>
            </a:pPr>
            <a:r>
              <a:rPr lang="hr-HR" dirty="0" smtClean="0"/>
              <a:t>          </a:t>
            </a:r>
            <a:endParaRPr lang="hr-HR" dirty="0"/>
          </a:p>
        </p:txBody>
      </p:sp>
      <p:pic>
        <p:nvPicPr>
          <p:cNvPr id="5" name="Rezervirano mjesto sadržaja 4" descr="e46f4472770d6f2ae51d2585bd077d0a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06553" y="1643050"/>
            <a:ext cx="3789698" cy="4143404"/>
          </a:xfrm>
        </p:spPr>
      </p:pic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i="1" dirty="0" smtClean="0"/>
              <a:t>Problemi u terapiji</a:t>
            </a: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Netolerancija anksioznosti/ emocionalna perfekcija</a:t>
            </a:r>
            <a:endParaRPr lang="hr-HR" dirty="0"/>
          </a:p>
        </p:txBody>
      </p:sp>
      <p:pic>
        <p:nvPicPr>
          <p:cNvPr id="5" name="Rezervirano mjesto sadržaja 4" descr="h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143372" y="1357298"/>
            <a:ext cx="4029079" cy="5277886"/>
          </a:xfrm>
        </p:spPr>
      </p:pic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u terapiji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Neizvršavanje domaćih zadaća</a:t>
            </a:r>
            <a:endParaRPr lang="hr-HR" dirty="0"/>
          </a:p>
        </p:txBody>
      </p:sp>
      <p:pic>
        <p:nvPicPr>
          <p:cNvPr id="5" name="Rezervirano mjesto sadržaja 4" descr="homework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3286116" y="2571744"/>
            <a:ext cx="4900618" cy="3675464"/>
          </a:xfrm>
        </p:spPr>
      </p:pic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u terapiji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 smtClean="0"/>
              <a:t>Nerealna očekivanja</a:t>
            </a:r>
            <a:endParaRPr lang="hr-HR" dirty="0"/>
          </a:p>
        </p:txBody>
      </p:sp>
      <p:pic>
        <p:nvPicPr>
          <p:cNvPr id="5" name="Rezervirano mjesto sadržaja 4" descr="huj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0628" y="1428736"/>
            <a:ext cx="3463102" cy="5188380"/>
          </a:xfrm>
        </p:spPr>
      </p:pic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u terapiji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Rezervirano mjesto teksta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Rezervirano mjesto teksta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2" name="Rezervirano mjesto sadržaja 11" descr="haha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107504" y="260648"/>
            <a:ext cx="4743484" cy="5643602"/>
          </a:xfrm>
        </p:spPr>
      </p:pic>
      <p:sp>
        <p:nvSpPr>
          <p:cNvPr id="11" name="Rezervirano mjesto sadržaja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r-HR" dirty="0" smtClean="0"/>
              <a:t>Istraživanja ishoda KBT tretmana za panični poremećaj povoljna!</a:t>
            </a:r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75-90%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endParaRPr lang="hr-HR" dirty="0"/>
          </a:p>
        </p:txBody>
      </p:sp>
      <p:sp>
        <p:nvSpPr>
          <p:cNvPr id="6" name="Rezervirano mjesto sadržaja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PANIČNI NAPAD- iznenadna epizoda neugode i straha popraćena raznolikim tjelesnim i kognitivnim simptomima, vrhunac dosežu nakon 10 min, rijetko traju duže od 30 min.</a:t>
            </a:r>
          </a:p>
          <a:p>
            <a:endParaRPr lang="hr-HR" dirty="0"/>
          </a:p>
        </p:txBody>
      </p:sp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Slika 3" descr="panic attact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428736"/>
            <a:ext cx="3929090" cy="46504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Ubrzan rad srca</a:t>
            </a:r>
          </a:p>
          <a:p>
            <a:r>
              <a:rPr lang="hr-HR" dirty="0" smtClean="0"/>
              <a:t>Lupanje srca</a:t>
            </a:r>
          </a:p>
          <a:p>
            <a:r>
              <a:rPr lang="hr-HR" dirty="0" smtClean="0"/>
              <a:t>Znojenje</a:t>
            </a:r>
          </a:p>
          <a:p>
            <a:r>
              <a:rPr lang="hr-HR" dirty="0" err="1" smtClean="0"/>
              <a:t>Tresenje</a:t>
            </a:r>
            <a:endParaRPr lang="hr-HR" dirty="0" smtClean="0"/>
          </a:p>
          <a:p>
            <a:r>
              <a:rPr lang="hr-HR" dirty="0" smtClean="0"/>
              <a:t>Bolovi u prsima</a:t>
            </a:r>
          </a:p>
          <a:p>
            <a:r>
              <a:rPr lang="hr-HR" dirty="0" smtClean="0"/>
              <a:t>Stezanje u prsima</a:t>
            </a:r>
          </a:p>
          <a:p>
            <a:r>
              <a:rPr lang="hr-HR" dirty="0" smtClean="0"/>
              <a:t>Vrtoglavica</a:t>
            </a:r>
          </a:p>
          <a:p>
            <a:r>
              <a:rPr lang="hr-HR" dirty="0" smtClean="0"/>
              <a:t>Osjećaj nesvjestice</a:t>
            </a:r>
          </a:p>
          <a:p>
            <a:r>
              <a:rPr lang="hr-HR" dirty="0" err="1" smtClean="0"/>
              <a:t>Derealizacija</a:t>
            </a:r>
            <a:r>
              <a:rPr lang="hr-HR" dirty="0" smtClean="0"/>
              <a:t> </a:t>
            </a:r>
          </a:p>
          <a:p>
            <a:r>
              <a:rPr lang="hr-HR" dirty="0" err="1" smtClean="0"/>
              <a:t>Depresonalizacija</a:t>
            </a:r>
            <a:endParaRPr lang="hr-HR" dirty="0" smtClean="0"/>
          </a:p>
          <a:p>
            <a:r>
              <a:rPr lang="hr-HR" dirty="0" smtClean="0"/>
              <a:t>Obamrlost</a:t>
            </a:r>
          </a:p>
          <a:p>
            <a:r>
              <a:rPr lang="hr-HR" dirty="0" smtClean="0"/>
              <a:t>Žmarci </a:t>
            </a:r>
            <a:endParaRPr lang="hr-HR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dirty="0" smtClean="0"/>
              <a:t>Strah da osoba bude sama</a:t>
            </a:r>
          </a:p>
          <a:p>
            <a:r>
              <a:rPr lang="hr-HR" dirty="0" smtClean="0"/>
              <a:t>Strah od gužve</a:t>
            </a:r>
          </a:p>
          <a:p>
            <a:r>
              <a:rPr lang="hr-HR" dirty="0" smtClean="0"/>
              <a:t>Strah od javnosti</a:t>
            </a:r>
          </a:p>
          <a:p>
            <a:r>
              <a:rPr lang="hr-HR" dirty="0" smtClean="0"/>
              <a:t>Strah od paničnog napada</a:t>
            </a:r>
          </a:p>
          <a:p>
            <a:r>
              <a:rPr lang="hr-HR" dirty="0" smtClean="0"/>
              <a:t>Nesposobnost odlaska na određena mjesta bez pratnje</a:t>
            </a: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Uzorak simptoma za panični poremećaj i agorafobiju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Rezervirano mjesto teksta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teksta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hr-HR" dirty="0" smtClean="0"/>
              <a:t>Adaptivna priroda straha u primitivnim okruženjima</a:t>
            </a:r>
          </a:p>
          <a:p>
            <a:r>
              <a:rPr lang="hr-HR" dirty="0" smtClean="0"/>
              <a:t>Reakcija bijega ili borbe</a:t>
            </a:r>
          </a:p>
          <a:p>
            <a:r>
              <a:rPr lang="hr-HR" dirty="0" smtClean="0"/>
              <a:t>Panični napad se javlja kao “lažni alarm”</a:t>
            </a:r>
            <a:endParaRPr lang="hr-HR" dirty="0"/>
          </a:p>
        </p:txBody>
      </p:sp>
      <p:pic>
        <p:nvPicPr>
          <p:cNvPr id="11" name="Rezervirano mjesto sadržaja 10" descr="fake alarm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572000" y="1444625"/>
            <a:ext cx="4000528" cy="39417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285720" y="1142984"/>
          <a:ext cx="8001056" cy="464347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667019"/>
                <a:gridCol w="3137669"/>
                <a:gridCol w="2196368"/>
              </a:tblGrid>
              <a:tr h="4643470">
                <a:tc>
                  <a:txBody>
                    <a:bodyPr/>
                    <a:lstStyle/>
                    <a:p>
                      <a:r>
                        <a:rPr lang="hr-HR" b="0" i="1" u="sng" dirty="0" smtClean="0"/>
                        <a:t>BIHEVIORALNI</a:t>
                      </a:r>
                    </a:p>
                    <a:p>
                      <a:endParaRPr lang="hr-HR" b="0" i="1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hr-HR" b="0" i="1" dirty="0" smtClean="0"/>
                        <a:t>Panika postaje povezana sa strahom putem procesa klasičnog, a održava se putem </a:t>
                      </a:r>
                      <a:r>
                        <a:rPr lang="hr-HR" b="0" i="1" dirty="0" err="1" smtClean="0"/>
                        <a:t>operantnog</a:t>
                      </a:r>
                      <a:r>
                        <a:rPr lang="hr-HR" b="0" i="1" dirty="0" smtClean="0"/>
                        <a:t> </a:t>
                      </a:r>
                      <a:r>
                        <a:rPr lang="hr-HR" b="0" i="1" dirty="0" err="1" smtClean="0"/>
                        <a:t>kondicioniranja</a:t>
                      </a:r>
                      <a:r>
                        <a:rPr lang="hr-HR" b="0" i="1" dirty="0" smtClean="0"/>
                        <a:t>. </a:t>
                      </a:r>
                      <a:endParaRPr lang="hr-HR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0" i="1" dirty="0" smtClean="0"/>
                        <a:t>B</a:t>
                      </a:r>
                      <a:r>
                        <a:rPr lang="hr-HR" b="0" i="1" u="sng" dirty="0" smtClean="0"/>
                        <a:t>IOLOŠKI/OKOLINSKI  </a:t>
                      </a:r>
                    </a:p>
                    <a:p>
                      <a:endParaRPr lang="hr-HR" b="0" i="1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hr-HR" b="0" i="1" dirty="0" err="1" smtClean="0"/>
                        <a:t>Barlow</a:t>
                      </a:r>
                      <a:r>
                        <a:rPr lang="hr-HR" b="0" i="1" dirty="0" smtClean="0"/>
                        <a:t> (2002) navodi biološke, </a:t>
                      </a:r>
                      <a:r>
                        <a:rPr lang="hr-HR" b="0" i="1" dirty="0" err="1" smtClean="0"/>
                        <a:t>okolinske</a:t>
                      </a:r>
                      <a:r>
                        <a:rPr lang="hr-HR" b="0" i="1" dirty="0" smtClean="0"/>
                        <a:t> i psihološke činitelje koji stvaraju</a:t>
                      </a:r>
                      <a:r>
                        <a:rPr lang="hr-HR" b="0" i="1" baseline="0" dirty="0" smtClean="0"/>
                        <a:t> ranjivost na panični poremećaj.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hr-HR" b="0" i="1" baseline="0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endParaRPr lang="hr-HR" b="0" i="1" baseline="0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hr-HR" b="0" i="1" baseline="0" dirty="0" smtClean="0"/>
                        <a:t>Biološka i psihološka ranjivost, nasljedni temperament </a:t>
                      </a:r>
                      <a:r>
                        <a:rPr lang="hr-HR" b="0" i="1" baseline="0" dirty="0" err="1" smtClean="0"/>
                        <a:t>neuroticizma</a:t>
                      </a:r>
                      <a:r>
                        <a:rPr lang="hr-HR" b="0" i="1" baseline="0" dirty="0" smtClean="0"/>
                        <a:t>.</a:t>
                      </a:r>
                      <a:endParaRPr lang="hr-HR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b="0" i="1" u="sng" dirty="0" smtClean="0"/>
                        <a:t>KOGNITIVNI</a:t>
                      </a:r>
                    </a:p>
                    <a:p>
                      <a:endParaRPr lang="hr-HR" b="0" i="1" dirty="0" smtClean="0"/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hr-HR" b="0" i="1" dirty="0" smtClean="0"/>
                        <a:t>Kognitivni modeli</a:t>
                      </a:r>
                      <a:r>
                        <a:rPr lang="hr-HR" b="0" i="1" baseline="0" dirty="0" smtClean="0"/>
                        <a:t> naglašavaju da krive kognitivne procjene dovode do izbjegavanja situacija i doprinose održavanju poremećaja.</a:t>
                      </a:r>
                    </a:p>
                    <a:p>
                      <a:pPr>
                        <a:buFont typeface="Wingdings" pitchFamily="2" charset="2"/>
                        <a:buChar char="Ø"/>
                      </a:pPr>
                      <a:r>
                        <a:rPr lang="hr-HR" b="0" i="1" baseline="0" dirty="0" err="1" smtClean="0"/>
                        <a:t>Clarkov</a:t>
                      </a:r>
                      <a:r>
                        <a:rPr lang="hr-HR" b="0" i="1" baseline="0" dirty="0" smtClean="0"/>
                        <a:t> model.</a:t>
                      </a:r>
                      <a:endParaRPr lang="hr-HR" b="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51115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Etiologija paničnog poremećaja</a:t>
            </a:r>
            <a:endParaRPr lang="hr-HR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536827"/>
              </p:ext>
            </p:extLst>
          </p:nvPr>
        </p:nvGraphicFramePr>
        <p:xfrm>
          <a:off x="285720" y="1142984"/>
          <a:ext cx="8401080" cy="46434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01080"/>
              </a:tblGrid>
              <a:tr h="1547823">
                <a:tc>
                  <a:txBody>
                    <a:bodyPr/>
                    <a:lstStyle/>
                    <a:p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Iskrivljene automatske misli </a:t>
                      </a:r>
                    </a:p>
                    <a:p>
                      <a:r>
                        <a:rPr lang="hr-HR" dirty="0" smtClean="0"/>
                        <a:t>(proricanje</a:t>
                      </a:r>
                      <a:r>
                        <a:rPr lang="hr-HR" baseline="0" dirty="0" smtClean="0"/>
                        <a:t> </a:t>
                      </a:r>
                      <a:r>
                        <a:rPr lang="hr-HR" baseline="0" dirty="0" smtClean="0"/>
                        <a:t>budućnosti, etiketiranje, precjenjivanje opasnosti, katastrofiziranje, personaliziranje, čitanje misli, </a:t>
                      </a:r>
                      <a:r>
                        <a:rPr lang="hr-HR" baseline="0" dirty="0" smtClean="0"/>
                        <a:t>dihotomno mišljenje, podcjenjivanje </a:t>
                      </a:r>
                      <a:r>
                        <a:rPr lang="hr-HR" baseline="0" dirty="0" smtClean="0"/>
                        <a:t>sposobnosti suočavanja)</a:t>
                      </a:r>
                      <a:endParaRPr lang="hr-HR" dirty="0"/>
                    </a:p>
                  </a:txBody>
                  <a:tcPr/>
                </a:tc>
              </a:tr>
              <a:tr h="1547823">
                <a:tc>
                  <a:txBody>
                    <a:bodyPr/>
                    <a:lstStyle/>
                    <a:p>
                      <a:r>
                        <a:rPr lang="hr-HR" b="1" dirty="0" err="1" smtClean="0">
                          <a:solidFill>
                            <a:srgbClr val="FF0000"/>
                          </a:solidFill>
                        </a:rPr>
                        <a:t>Disfunkcionalne</a:t>
                      </a:r>
                      <a:r>
                        <a:rPr lang="hr-HR" b="1" baseline="0" dirty="0" smtClean="0">
                          <a:solidFill>
                            <a:srgbClr val="FF0000"/>
                          </a:solidFill>
                        </a:rPr>
                        <a:t> pretpostavke</a:t>
                      </a:r>
                    </a:p>
                    <a:p>
                      <a:r>
                        <a:rPr lang="hr-HR" baseline="0" dirty="0" smtClean="0"/>
                        <a:t>(“</a:t>
                      </a:r>
                      <a:r>
                        <a:rPr lang="hr-HR" baseline="0" dirty="0" smtClean="0"/>
                        <a:t>Tjelesni simptom je uvijek znak da sam bolestan”, “Ako stalno nisam na oprezu nešto će se dogoditi”, “Anksioznost je nepodnošljiva i znak je bolesti”, “Ako drugi znaju da paničarim, odbacit će me”..)</a:t>
                      </a:r>
                      <a:endParaRPr lang="hr-HR" dirty="0"/>
                    </a:p>
                  </a:txBody>
                  <a:tcPr/>
                </a:tc>
              </a:tr>
              <a:tr h="1547823">
                <a:tc>
                  <a:txBody>
                    <a:bodyPr/>
                    <a:lstStyle/>
                    <a:p>
                      <a:r>
                        <a:rPr lang="hr-HR" b="1" dirty="0" err="1" smtClean="0">
                          <a:solidFill>
                            <a:srgbClr val="FF0000"/>
                          </a:solidFill>
                        </a:rPr>
                        <a:t>Disfunkcionalne</a:t>
                      </a:r>
                      <a:r>
                        <a:rPr lang="hr-HR" b="1" dirty="0" smtClean="0">
                          <a:solidFill>
                            <a:srgbClr val="FF0000"/>
                          </a:solidFill>
                        </a:rPr>
                        <a:t> sheme</a:t>
                      </a:r>
                    </a:p>
                    <a:p>
                      <a:r>
                        <a:rPr lang="hr-HR" dirty="0" smtClean="0"/>
                        <a:t>(</a:t>
                      </a:r>
                      <a:r>
                        <a:rPr lang="hr-HR" baseline="0" dirty="0" smtClean="0"/>
                        <a:t>Ranjivost </a:t>
                      </a:r>
                      <a:r>
                        <a:rPr lang="hr-HR" baseline="0" dirty="0" smtClean="0"/>
                        <a:t>na povrede, napuštanje, biološki integritet, kontrola, poniženje, posebnost…)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511156"/>
          </a:xfrm>
        </p:spPr>
        <p:txBody>
          <a:bodyPr>
            <a:noAutofit/>
          </a:bodyPr>
          <a:lstStyle/>
          <a:p>
            <a:r>
              <a:rPr lang="hr-HR" sz="2400" dirty="0" smtClean="0"/>
              <a:t>Kognitivne distorzije kod paničnog poremećaja i agorafobije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" name="Rezervirano mjesto sadržaja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hr-HR" dirty="0" smtClean="0"/>
              <a:t>Pacijenti poduzimaju korake da izbjegnu napad panike</a:t>
            </a:r>
          </a:p>
          <a:p>
            <a:r>
              <a:rPr lang="hr-HR" dirty="0" smtClean="0"/>
              <a:t>Izbjegavanje</a:t>
            </a:r>
          </a:p>
          <a:p>
            <a:r>
              <a:rPr lang="hr-HR" dirty="0" smtClean="0"/>
              <a:t>Sigurnosna ponašanja</a:t>
            </a:r>
            <a:endParaRPr lang="hr-HR" dirty="0"/>
          </a:p>
        </p:txBody>
      </p:sp>
      <p:pic>
        <p:nvPicPr>
          <p:cNvPr id="8" name="Rezervirano mjesto sadržaja 7" descr="pills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500562" y="1142984"/>
            <a:ext cx="4266644" cy="492922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42910" y="428604"/>
            <a:ext cx="2143140" cy="114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Tjelesno uzbuđenje</a:t>
            </a:r>
            <a:endParaRPr lang="hr-HR" dirty="0"/>
          </a:p>
        </p:txBody>
      </p:sp>
      <p:cxnSp>
        <p:nvCxnSpPr>
          <p:cNvPr id="9" name="Ravni poveznik sa strelicom 8"/>
          <p:cNvCxnSpPr/>
          <p:nvPr/>
        </p:nvCxnSpPr>
        <p:spPr>
          <a:xfrm>
            <a:off x="3071802" y="785794"/>
            <a:ext cx="1714512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avokutnik 9"/>
          <p:cNvSpPr/>
          <p:nvPr/>
        </p:nvSpPr>
        <p:spPr>
          <a:xfrm>
            <a:off x="5214942" y="428604"/>
            <a:ext cx="192882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Katastrofične interpretacije</a:t>
            </a:r>
            <a:endParaRPr lang="hr-HR" dirty="0"/>
          </a:p>
        </p:txBody>
      </p:sp>
      <p:cxnSp>
        <p:nvCxnSpPr>
          <p:cNvPr id="12" name="Ravni poveznik sa strelicom 11"/>
          <p:cNvCxnSpPr/>
          <p:nvPr/>
        </p:nvCxnSpPr>
        <p:spPr>
          <a:xfrm rot="10800000" flipV="1">
            <a:off x="3857620" y="1571612"/>
            <a:ext cx="857256" cy="57150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avokutnik 12"/>
          <p:cNvSpPr/>
          <p:nvPr/>
        </p:nvSpPr>
        <p:spPr>
          <a:xfrm>
            <a:off x="1785918" y="1714488"/>
            <a:ext cx="1714512" cy="11287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err="1" smtClean="0"/>
              <a:t>Prekomjerena</a:t>
            </a:r>
            <a:r>
              <a:rPr lang="hr-HR" dirty="0" smtClean="0"/>
              <a:t> budnost</a:t>
            </a:r>
            <a:endParaRPr lang="hr-HR" dirty="0"/>
          </a:p>
        </p:txBody>
      </p:sp>
      <p:cxnSp>
        <p:nvCxnSpPr>
          <p:cNvPr id="15" name="Ravni poveznik sa strelicom 14"/>
          <p:cNvCxnSpPr/>
          <p:nvPr/>
        </p:nvCxnSpPr>
        <p:spPr>
          <a:xfrm flipV="1">
            <a:off x="3857620" y="2214554"/>
            <a:ext cx="1428760" cy="214314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ravokutnik 15"/>
          <p:cNvSpPr/>
          <p:nvPr/>
        </p:nvSpPr>
        <p:spPr>
          <a:xfrm>
            <a:off x="5643570" y="1643050"/>
            <a:ext cx="1571636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Uzbuđenje</a:t>
            </a:r>
            <a:endParaRPr lang="hr-HR" dirty="0"/>
          </a:p>
        </p:txBody>
      </p:sp>
      <p:cxnSp>
        <p:nvCxnSpPr>
          <p:cNvPr id="18" name="Ravni poveznik sa strelicom 17"/>
          <p:cNvCxnSpPr/>
          <p:nvPr/>
        </p:nvCxnSpPr>
        <p:spPr>
          <a:xfrm rot="10800000" flipV="1">
            <a:off x="3286116" y="2571744"/>
            <a:ext cx="2214578" cy="71438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ravokutnik 18"/>
          <p:cNvSpPr/>
          <p:nvPr/>
        </p:nvSpPr>
        <p:spPr>
          <a:xfrm>
            <a:off x="857224" y="3143248"/>
            <a:ext cx="1928826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Lažni alarmi</a:t>
            </a:r>
            <a:endParaRPr lang="hr-HR" dirty="0"/>
          </a:p>
        </p:txBody>
      </p:sp>
      <p:cxnSp>
        <p:nvCxnSpPr>
          <p:cNvPr id="21" name="Ravni poveznik sa strelicom 20"/>
          <p:cNvCxnSpPr/>
          <p:nvPr/>
        </p:nvCxnSpPr>
        <p:spPr>
          <a:xfrm>
            <a:off x="3000364" y="3786190"/>
            <a:ext cx="1500198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Elipsa 21"/>
          <p:cNvSpPr/>
          <p:nvPr/>
        </p:nvSpPr>
        <p:spPr>
          <a:xfrm>
            <a:off x="4714876" y="3357562"/>
            <a:ext cx="1500198" cy="10715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PANIKA</a:t>
            </a:r>
            <a:endParaRPr lang="hr-HR" dirty="0"/>
          </a:p>
        </p:txBody>
      </p:sp>
      <p:cxnSp>
        <p:nvCxnSpPr>
          <p:cNvPr id="24" name="Ravni poveznik sa strelicom 23"/>
          <p:cNvCxnSpPr/>
          <p:nvPr/>
        </p:nvCxnSpPr>
        <p:spPr>
          <a:xfrm>
            <a:off x="6357950" y="3929066"/>
            <a:ext cx="714380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ravokutnik 24"/>
          <p:cNvSpPr/>
          <p:nvPr/>
        </p:nvSpPr>
        <p:spPr>
          <a:xfrm>
            <a:off x="7215206" y="3143248"/>
            <a:ext cx="1714512" cy="1214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Anticipirajuća anksioznost</a:t>
            </a:r>
            <a:endParaRPr lang="hr-HR" dirty="0"/>
          </a:p>
        </p:txBody>
      </p:sp>
      <p:cxnSp>
        <p:nvCxnSpPr>
          <p:cNvPr id="27" name="Ravni poveznik sa strelicom 26"/>
          <p:cNvCxnSpPr/>
          <p:nvPr/>
        </p:nvCxnSpPr>
        <p:spPr>
          <a:xfrm rot="10800000" flipV="1">
            <a:off x="3500430" y="4500570"/>
            <a:ext cx="3500462" cy="714380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ravokutnik 27"/>
          <p:cNvSpPr/>
          <p:nvPr/>
        </p:nvSpPr>
        <p:spPr>
          <a:xfrm>
            <a:off x="1214414" y="4572008"/>
            <a:ext cx="1714512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Izbjegavanje</a:t>
            </a:r>
            <a:endParaRPr lang="hr-HR" dirty="0"/>
          </a:p>
        </p:txBody>
      </p:sp>
      <p:cxnSp>
        <p:nvCxnSpPr>
          <p:cNvPr id="30" name="Ravni poveznik sa strelicom 29"/>
          <p:cNvCxnSpPr/>
          <p:nvPr/>
        </p:nvCxnSpPr>
        <p:spPr>
          <a:xfrm rot="10800000" flipV="1">
            <a:off x="4929190" y="4714884"/>
            <a:ext cx="2143140" cy="78581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Pravokutnik 30"/>
          <p:cNvSpPr/>
          <p:nvPr/>
        </p:nvSpPr>
        <p:spPr>
          <a:xfrm>
            <a:off x="3357554" y="5572140"/>
            <a:ext cx="1500198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Sigurnosna  ponašanja</a:t>
            </a:r>
            <a:endParaRPr lang="hr-HR" dirty="0"/>
          </a:p>
        </p:txBody>
      </p:sp>
      <p:cxnSp>
        <p:nvCxnSpPr>
          <p:cNvPr id="33" name="Ravni poveznik sa strelicom 32"/>
          <p:cNvCxnSpPr/>
          <p:nvPr/>
        </p:nvCxnSpPr>
        <p:spPr>
          <a:xfrm>
            <a:off x="3071802" y="4714884"/>
            <a:ext cx="3429024" cy="785818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ravokutnik 33"/>
          <p:cNvSpPr/>
          <p:nvPr/>
        </p:nvSpPr>
        <p:spPr>
          <a:xfrm>
            <a:off x="6715140" y="5072074"/>
            <a:ext cx="171451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AGORAFOBIJA</a:t>
            </a:r>
            <a:endParaRPr lang="hr-HR" dirty="0"/>
          </a:p>
        </p:txBody>
      </p:sp>
      <p:cxnSp>
        <p:nvCxnSpPr>
          <p:cNvPr id="36" name="Ravni poveznik sa strelicom 35"/>
          <p:cNvCxnSpPr/>
          <p:nvPr/>
        </p:nvCxnSpPr>
        <p:spPr>
          <a:xfrm rot="5400000">
            <a:off x="1321571" y="5679297"/>
            <a:ext cx="500066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ravokutnik 36"/>
          <p:cNvSpPr/>
          <p:nvPr/>
        </p:nvSpPr>
        <p:spPr>
          <a:xfrm>
            <a:off x="571472" y="6000768"/>
            <a:ext cx="1785950" cy="857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Magične sigurnosne misli</a:t>
            </a:r>
            <a:endParaRPr lang="hr-HR" dirty="0"/>
          </a:p>
        </p:txBody>
      </p:sp>
      <p:cxnSp>
        <p:nvCxnSpPr>
          <p:cNvPr id="39" name="Ravni poveznik sa strelicom 38"/>
          <p:cNvCxnSpPr/>
          <p:nvPr/>
        </p:nvCxnSpPr>
        <p:spPr>
          <a:xfrm rot="5400000" flipH="1" flipV="1">
            <a:off x="1928794" y="5715016"/>
            <a:ext cx="428628" cy="1588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vni poveznik sa strelicom 42"/>
          <p:cNvCxnSpPr/>
          <p:nvPr/>
        </p:nvCxnSpPr>
        <p:spPr>
          <a:xfrm flipV="1">
            <a:off x="2500298" y="5929330"/>
            <a:ext cx="642942" cy="357190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Ravni poveznik sa strelicom 44"/>
          <p:cNvCxnSpPr/>
          <p:nvPr/>
        </p:nvCxnSpPr>
        <p:spPr>
          <a:xfrm rot="10800000" flipV="1">
            <a:off x="2571736" y="6215082"/>
            <a:ext cx="642942" cy="357190"/>
          </a:xfrm>
          <a:prstGeom prst="straightConnector1">
            <a:avLst/>
          </a:prstGeom>
          <a:ln w="22225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vni poveznik 55"/>
          <p:cNvCxnSpPr/>
          <p:nvPr/>
        </p:nvCxnSpPr>
        <p:spPr>
          <a:xfrm flipV="1">
            <a:off x="2428860" y="6643710"/>
            <a:ext cx="4500594" cy="7143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Ravni poveznik sa strelicom 57"/>
          <p:cNvCxnSpPr/>
          <p:nvPr/>
        </p:nvCxnSpPr>
        <p:spPr>
          <a:xfrm rot="5400000" flipH="1" flipV="1">
            <a:off x="6822297" y="6393677"/>
            <a:ext cx="357190" cy="142876"/>
          </a:xfrm>
          <a:prstGeom prst="straightConnector1">
            <a:avLst/>
          </a:prstGeom>
          <a:ln w="2222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Naslov 5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60" name="Rezervirano mjesto sadržaja 5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Procjena (testovi i kliničko intervjuiranje, razmatranje lijekova)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Upoznavanje s tretmanom/educiranje o prirodi panike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Konstruiranje hijerarhije straha</a:t>
            </a:r>
          </a:p>
          <a:p>
            <a:pPr>
              <a:buNone/>
            </a:pPr>
            <a:endParaRPr lang="hr-HR" dirty="0" smtClean="0"/>
          </a:p>
          <a:p>
            <a:r>
              <a:rPr lang="hr-HR" dirty="0" smtClean="0"/>
              <a:t>Ponovno učenje disanja</a:t>
            </a:r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hr-HR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86834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Opći plan tretmana paničnog poremećaja i agorafobije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milanje">
  <a:themeElements>
    <a:clrScheme name="Gomil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Gomil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omil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461</TotalTime>
  <Words>464</Words>
  <Application>Microsoft Office PowerPoint</Application>
  <PresentationFormat>On-screen Show (4:3)</PresentationFormat>
  <Paragraphs>97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Gomilanje</vt:lpstr>
      <vt:lpstr>BKT tretman paničnog poremećaja</vt:lpstr>
      <vt:lpstr>PowerPoint Presentation</vt:lpstr>
      <vt:lpstr>Uzorak simptoma za panični poremećaj i agorafobiju</vt:lpstr>
      <vt:lpstr>PowerPoint Presentation</vt:lpstr>
      <vt:lpstr>Etiologija paničnog poremećaja</vt:lpstr>
      <vt:lpstr>Kognitivne distorzije kod paničnog poremećaja i agorafobije</vt:lpstr>
      <vt:lpstr>PowerPoint Presentation</vt:lpstr>
      <vt:lpstr>PowerPoint Presentation</vt:lpstr>
      <vt:lpstr>Opći plan tretmana paničnog poremećaja i agorafobije</vt:lpstr>
      <vt:lpstr>Trening relaksacije</vt:lpstr>
      <vt:lpstr>Opći plan tretmana paničnog poremećaja i agorafobije</vt:lpstr>
      <vt:lpstr>Ciljevi tretmana</vt:lpstr>
      <vt:lpstr>Problemi u terapiji</vt:lpstr>
      <vt:lpstr>Problemi u terapiji</vt:lpstr>
      <vt:lpstr>Problemi u terapiji</vt:lpstr>
      <vt:lpstr>Problemi u terapiji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BKT tretman paničnog poremećaja</dc:title>
  <dc:creator>Ivana</dc:creator>
  <cp:lastModifiedBy>Dragana</cp:lastModifiedBy>
  <cp:revision>28</cp:revision>
  <dcterms:created xsi:type="dcterms:W3CDTF">2017-10-08T17:20:17Z</dcterms:created>
  <dcterms:modified xsi:type="dcterms:W3CDTF">2017-10-10T10:59:36Z</dcterms:modified>
</cp:coreProperties>
</file>