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FB08E1-17F3-4D4C-8457-CFEE01E9B7B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FDE4C3-340C-4D48-AA48-C6B12D7F5443}">
      <dgm:prSet phldrT="[Text]" custT="1"/>
      <dgm:spPr/>
      <dgm:t>
        <a:bodyPr/>
        <a:lstStyle/>
        <a:p>
          <a:r>
            <a:rPr lang="hr-HR" sz="2400" u="none" dirty="0" smtClean="0"/>
            <a:t>Razdoblje novorođenčeta i dojenčeta </a:t>
          </a:r>
          <a:endParaRPr lang="en-US" sz="2400" u="none" dirty="0"/>
        </a:p>
      </dgm:t>
    </dgm:pt>
    <dgm:pt modelId="{F9F1CB3F-4D2D-49C8-B8B1-1FF198F09B97}" type="parTrans" cxnId="{4745D067-4A7E-49CE-A202-B64181E1E4B2}">
      <dgm:prSet/>
      <dgm:spPr/>
      <dgm:t>
        <a:bodyPr/>
        <a:lstStyle/>
        <a:p>
          <a:endParaRPr lang="en-US"/>
        </a:p>
      </dgm:t>
    </dgm:pt>
    <dgm:pt modelId="{DFE4BFF2-4474-48AD-8D26-4C7150CEF85D}" type="sibTrans" cxnId="{4745D067-4A7E-49CE-A202-B64181E1E4B2}">
      <dgm:prSet/>
      <dgm:spPr/>
      <dgm:t>
        <a:bodyPr/>
        <a:lstStyle/>
        <a:p>
          <a:endParaRPr lang="en-US"/>
        </a:p>
      </dgm:t>
    </dgm:pt>
    <dgm:pt modelId="{14B65287-1A95-4C30-9CBF-0457CC0D538C}">
      <dgm:prSet phldrT="[Text]" custT="1"/>
      <dgm:spPr/>
      <dgm:t>
        <a:bodyPr/>
        <a:lstStyle/>
        <a:p>
          <a:r>
            <a:rPr lang="hr-HR" sz="2400" u="none" dirty="0" smtClean="0"/>
            <a:t>Razdoblje ranog djetinjstva</a:t>
          </a:r>
          <a:endParaRPr lang="en-US" sz="2400" u="none" dirty="0"/>
        </a:p>
      </dgm:t>
    </dgm:pt>
    <dgm:pt modelId="{93CFC2FB-5A43-43EE-8A01-430B089D5D4D}" type="parTrans" cxnId="{CB279013-3750-45EF-BC77-454BECB0ACDB}">
      <dgm:prSet/>
      <dgm:spPr/>
      <dgm:t>
        <a:bodyPr/>
        <a:lstStyle/>
        <a:p>
          <a:endParaRPr lang="en-US"/>
        </a:p>
      </dgm:t>
    </dgm:pt>
    <dgm:pt modelId="{A2C2D877-D4E9-4B34-BFF9-70BF61911C2E}" type="sibTrans" cxnId="{CB279013-3750-45EF-BC77-454BECB0ACDB}">
      <dgm:prSet/>
      <dgm:spPr/>
      <dgm:t>
        <a:bodyPr/>
        <a:lstStyle/>
        <a:p>
          <a:endParaRPr lang="en-US"/>
        </a:p>
      </dgm:t>
    </dgm:pt>
    <dgm:pt modelId="{0F449F0A-0793-4130-A8AF-305083C10252}">
      <dgm:prSet phldrT="[Text]" custT="1"/>
      <dgm:spPr/>
      <dgm:t>
        <a:bodyPr/>
        <a:lstStyle/>
        <a:p>
          <a:r>
            <a:rPr lang="hr-HR" sz="2400" u="none" dirty="0" smtClean="0"/>
            <a:t>Razdoblje srednjeg djetinjstva</a:t>
          </a:r>
          <a:endParaRPr lang="en-US" sz="2400" u="none" dirty="0"/>
        </a:p>
      </dgm:t>
    </dgm:pt>
    <dgm:pt modelId="{57CD3082-8ADF-4D1E-AF15-C6E5AA240744}" type="parTrans" cxnId="{F5079CD3-2A9E-47BD-91B5-5B7065B4ACC7}">
      <dgm:prSet/>
      <dgm:spPr/>
      <dgm:t>
        <a:bodyPr/>
        <a:lstStyle/>
        <a:p>
          <a:endParaRPr lang="en-US"/>
        </a:p>
      </dgm:t>
    </dgm:pt>
    <dgm:pt modelId="{63CE57A8-D49C-40D5-9B39-143C2B2898A2}" type="sibTrans" cxnId="{F5079CD3-2A9E-47BD-91B5-5B7065B4ACC7}">
      <dgm:prSet/>
      <dgm:spPr/>
      <dgm:t>
        <a:bodyPr/>
        <a:lstStyle/>
        <a:p>
          <a:endParaRPr lang="en-US"/>
        </a:p>
      </dgm:t>
    </dgm:pt>
    <dgm:pt modelId="{8E15682B-5B3B-4C83-B7D1-386D4AE6160F}">
      <dgm:prSet phldrT="[Text]" custT="1"/>
      <dgm:spPr/>
      <dgm:t>
        <a:bodyPr/>
        <a:lstStyle/>
        <a:p>
          <a:r>
            <a:rPr lang="hr-HR" sz="2400" u="none" dirty="0" smtClean="0"/>
            <a:t>Razdoblje adolescencije </a:t>
          </a:r>
          <a:endParaRPr lang="en-US" sz="2400" u="none" dirty="0"/>
        </a:p>
      </dgm:t>
    </dgm:pt>
    <dgm:pt modelId="{CAA456E0-FC27-40DF-B57A-618AB72C7C88}" type="parTrans" cxnId="{A5E7FBCA-EBEF-46C8-AC78-BF67BFE775FB}">
      <dgm:prSet/>
      <dgm:spPr/>
      <dgm:t>
        <a:bodyPr/>
        <a:lstStyle/>
        <a:p>
          <a:endParaRPr lang="en-US"/>
        </a:p>
      </dgm:t>
    </dgm:pt>
    <dgm:pt modelId="{61183381-63E2-4464-93A5-DBC4EA47EAF6}" type="sibTrans" cxnId="{A5E7FBCA-EBEF-46C8-AC78-BF67BFE775FB}">
      <dgm:prSet/>
      <dgm:spPr/>
      <dgm:t>
        <a:bodyPr/>
        <a:lstStyle/>
        <a:p>
          <a:endParaRPr lang="en-US"/>
        </a:p>
      </dgm:t>
    </dgm:pt>
    <dgm:pt modelId="{89A1B2C5-7F17-480A-9DA7-EF28F7A2F288}">
      <dgm:prSet/>
      <dgm:spPr/>
      <dgm:t>
        <a:bodyPr/>
        <a:lstStyle/>
        <a:p>
          <a:r>
            <a:rPr lang="hr-HR" dirty="0" smtClean="0"/>
            <a:t>Dijete refleksnim ponašanjem pokazuje roditelju kako će mu smanjiti razinu pobuđenosti i regulirati raspoloženje</a:t>
          </a:r>
          <a:endParaRPr lang="en-US" dirty="0"/>
        </a:p>
      </dgm:t>
    </dgm:pt>
    <dgm:pt modelId="{A15131FD-0887-4E3C-A0D5-56CC2E94057F}" type="parTrans" cxnId="{8F37D0FD-9F16-4FC4-B014-1A8A5904A918}">
      <dgm:prSet/>
      <dgm:spPr/>
      <dgm:t>
        <a:bodyPr/>
        <a:lstStyle/>
        <a:p>
          <a:endParaRPr lang="en-US"/>
        </a:p>
      </dgm:t>
    </dgm:pt>
    <dgm:pt modelId="{6FB3EFB4-CB55-49FD-AA73-E48B5FE08382}" type="sibTrans" cxnId="{8F37D0FD-9F16-4FC4-B014-1A8A5904A918}">
      <dgm:prSet/>
      <dgm:spPr/>
      <dgm:t>
        <a:bodyPr/>
        <a:lstStyle/>
        <a:p>
          <a:endParaRPr lang="en-US"/>
        </a:p>
      </dgm:t>
    </dgm:pt>
    <dgm:pt modelId="{12A25501-CF79-4C53-B106-75D985DE406E}">
      <dgm:prSet/>
      <dgm:spPr/>
      <dgm:t>
        <a:bodyPr/>
        <a:lstStyle/>
        <a:p>
          <a:r>
            <a:rPr lang="hr-HR" dirty="0" smtClean="0"/>
            <a:t>Prebacivanje odgovornosti s roditelja na dijete – razvija se jezik koji služi za reprezentaciju i razumijevanje emocionalnih stanja</a:t>
          </a:r>
          <a:endParaRPr lang="en-US" dirty="0"/>
        </a:p>
      </dgm:t>
    </dgm:pt>
    <dgm:pt modelId="{0D9818E9-0166-44D9-9C89-44C9983A3214}" type="parTrans" cxnId="{57FA0A6A-585E-4574-9095-5A6F902BCF00}">
      <dgm:prSet/>
      <dgm:spPr/>
      <dgm:t>
        <a:bodyPr/>
        <a:lstStyle/>
        <a:p>
          <a:endParaRPr lang="en-US"/>
        </a:p>
      </dgm:t>
    </dgm:pt>
    <dgm:pt modelId="{A3A3496F-6BAB-46AB-89C4-BDCDFDC58704}" type="sibTrans" cxnId="{57FA0A6A-585E-4574-9095-5A6F902BCF00}">
      <dgm:prSet/>
      <dgm:spPr/>
      <dgm:t>
        <a:bodyPr/>
        <a:lstStyle/>
        <a:p>
          <a:endParaRPr lang="en-US"/>
        </a:p>
      </dgm:t>
    </dgm:pt>
    <dgm:pt modelId="{F250546D-5866-443A-9012-2EB3C1F26D7D}">
      <dgm:prSet/>
      <dgm:spPr/>
      <dgm:t>
        <a:bodyPr/>
        <a:lstStyle/>
        <a:p>
          <a:r>
            <a:rPr lang="hr-HR" dirty="0" smtClean="0"/>
            <a:t>jačaju kognitivne strategije, uče se što bolje prilagoditi situaciji u kojoj se nađu, počinju koristiti informacije od vršnjaka o tome što je prikladno </a:t>
          </a:r>
          <a:endParaRPr lang="en-US" dirty="0"/>
        </a:p>
      </dgm:t>
    </dgm:pt>
    <dgm:pt modelId="{EA32C459-B8D1-4BFB-9543-B3DCA1B1F5E0}" type="parTrans" cxnId="{E1BACF18-5E25-4078-8883-AD28B0AB9BC1}">
      <dgm:prSet/>
      <dgm:spPr/>
      <dgm:t>
        <a:bodyPr/>
        <a:lstStyle/>
        <a:p>
          <a:endParaRPr lang="en-US"/>
        </a:p>
      </dgm:t>
    </dgm:pt>
    <dgm:pt modelId="{3FCF058E-19DA-4855-B705-8F095F28D170}" type="sibTrans" cxnId="{E1BACF18-5E25-4078-8883-AD28B0AB9BC1}">
      <dgm:prSet/>
      <dgm:spPr/>
      <dgm:t>
        <a:bodyPr/>
        <a:lstStyle/>
        <a:p>
          <a:endParaRPr lang="en-US"/>
        </a:p>
      </dgm:t>
    </dgm:pt>
    <dgm:pt modelId="{0233B0CA-95C8-421F-B526-6BBC7FEE094D}">
      <dgm:prSet/>
      <dgm:spPr/>
      <dgm:t>
        <a:bodyPr/>
        <a:lstStyle/>
        <a:p>
          <a:r>
            <a:rPr lang="hr-HR" dirty="0" smtClean="0"/>
            <a:t>oformljene sheme nošenja sa stresom i neugodnim emocijama</a:t>
          </a:r>
          <a:endParaRPr lang="en-US" dirty="0"/>
        </a:p>
      </dgm:t>
    </dgm:pt>
    <dgm:pt modelId="{6336A577-39E3-4F9F-A41A-1B843C25DE01}" type="parTrans" cxnId="{75FFF3DE-5BEC-4B7E-AC39-BA5203A51827}">
      <dgm:prSet/>
      <dgm:spPr/>
      <dgm:t>
        <a:bodyPr/>
        <a:lstStyle/>
        <a:p>
          <a:endParaRPr lang="en-US"/>
        </a:p>
      </dgm:t>
    </dgm:pt>
    <dgm:pt modelId="{711DD562-342B-4159-8CE7-4CBEF20BD75C}" type="sibTrans" cxnId="{75FFF3DE-5BEC-4B7E-AC39-BA5203A51827}">
      <dgm:prSet/>
      <dgm:spPr/>
      <dgm:t>
        <a:bodyPr/>
        <a:lstStyle/>
        <a:p>
          <a:endParaRPr lang="en-US"/>
        </a:p>
      </dgm:t>
    </dgm:pt>
    <dgm:pt modelId="{6BE129C0-52FA-442E-8FC6-4D61609B5CCB}" type="pres">
      <dgm:prSet presAssocID="{FFFB08E1-17F3-4D4C-8457-CFEE01E9B7B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248EB-86C5-4BC6-8816-D806FC9537D0}" type="pres">
      <dgm:prSet presAssocID="{67FDE4C3-340C-4D48-AA48-C6B12D7F5443}" presName="parentLin" presStyleCnt="0"/>
      <dgm:spPr/>
    </dgm:pt>
    <dgm:pt modelId="{167611EC-97ED-4927-B158-5FC02F1354A5}" type="pres">
      <dgm:prSet presAssocID="{67FDE4C3-340C-4D48-AA48-C6B12D7F5443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6E1842A-28A1-411B-BB1A-71D1011E25CA}" type="pres">
      <dgm:prSet presAssocID="{67FDE4C3-340C-4D48-AA48-C6B12D7F544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540330-F5C4-4FE6-82E8-7F008935F9B0}" type="pres">
      <dgm:prSet presAssocID="{67FDE4C3-340C-4D48-AA48-C6B12D7F5443}" presName="negativeSpace" presStyleCnt="0"/>
      <dgm:spPr/>
    </dgm:pt>
    <dgm:pt modelId="{AF439871-F5A9-4F1B-9714-E919DA8A8CAA}" type="pres">
      <dgm:prSet presAssocID="{67FDE4C3-340C-4D48-AA48-C6B12D7F5443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D1D47-9588-4DA2-861D-95F92B552C6B}" type="pres">
      <dgm:prSet presAssocID="{DFE4BFF2-4474-48AD-8D26-4C7150CEF85D}" presName="spaceBetweenRectangles" presStyleCnt="0"/>
      <dgm:spPr/>
    </dgm:pt>
    <dgm:pt modelId="{E5D88345-3D23-473D-ABD4-8C5EFC7E05F0}" type="pres">
      <dgm:prSet presAssocID="{14B65287-1A95-4C30-9CBF-0457CC0D538C}" presName="parentLin" presStyleCnt="0"/>
      <dgm:spPr/>
    </dgm:pt>
    <dgm:pt modelId="{E8156C04-973B-490B-B056-2FFF2397D899}" type="pres">
      <dgm:prSet presAssocID="{14B65287-1A95-4C30-9CBF-0457CC0D538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5CC7D422-E2CA-4584-8EA9-D8EF06C5B946}" type="pres">
      <dgm:prSet presAssocID="{14B65287-1A95-4C30-9CBF-0457CC0D538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1526E-EC4A-4D09-95CC-635F45B78071}" type="pres">
      <dgm:prSet presAssocID="{14B65287-1A95-4C30-9CBF-0457CC0D538C}" presName="negativeSpace" presStyleCnt="0"/>
      <dgm:spPr/>
    </dgm:pt>
    <dgm:pt modelId="{D88F8F38-D431-4D7D-85D1-988E5CA82239}" type="pres">
      <dgm:prSet presAssocID="{14B65287-1A95-4C30-9CBF-0457CC0D538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5ABD4B-B967-4981-9EF2-068B573AD6A4}" type="pres">
      <dgm:prSet presAssocID="{A2C2D877-D4E9-4B34-BFF9-70BF61911C2E}" presName="spaceBetweenRectangles" presStyleCnt="0"/>
      <dgm:spPr/>
    </dgm:pt>
    <dgm:pt modelId="{943ECAAA-1CBC-434C-A9D1-8C19F51A597B}" type="pres">
      <dgm:prSet presAssocID="{0F449F0A-0793-4130-A8AF-305083C10252}" presName="parentLin" presStyleCnt="0"/>
      <dgm:spPr/>
    </dgm:pt>
    <dgm:pt modelId="{134569F7-E324-4462-834E-FD95F8D2DD4D}" type="pres">
      <dgm:prSet presAssocID="{0F449F0A-0793-4130-A8AF-305083C10252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573F7F70-F14F-4390-874C-CD7D53FB3A81}" type="pres">
      <dgm:prSet presAssocID="{0F449F0A-0793-4130-A8AF-305083C1025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84CC5-099F-44ED-BBD0-2A096136817D}" type="pres">
      <dgm:prSet presAssocID="{0F449F0A-0793-4130-A8AF-305083C10252}" presName="negativeSpace" presStyleCnt="0"/>
      <dgm:spPr/>
    </dgm:pt>
    <dgm:pt modelId="{670D2DA0-9C4C-4A6F-B320-487EC706DD86}" type="pres">
      <dgm:prSet presAssocID="{0F449F0A-0793-4130-A8AF-305083C10252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84F93-3806-47C3-93B8-8FD878B71D7F}" type="pres">
      <dgm:prSet presAssocID="{63CE57A8-D49C-40D5-9B39-143C2B2898A2}" presName="spaceBetweenRectangles" presStyleCnt="0"/>
      <dgm:spPr/>
    </dgm:pt>
    <dgm:pt modelId="{9DB16D37-0E07-4C9B-9515-B9D0CED9A69F}" type="pres">
      <dgm:prSet presAssocID="{8E15682B-5B3B-4C83-B7D1-386D4AE6160F}" presName="parentLin" presStyleCnt="0"/>
      <dgm:spPr/>
    </dgm:pt>
    <dgm:pt modelId="{0DD47515-E44A-45C4-848E-CE8F72A2B883}" type="pres">
      <dgm:prSet presAssocID="{8E15682B-5B3B-4C83-B7D1-386D4AE6160F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DD43C580-6FA8-4D60-ABE9-A1B24E280B8C}" type="pres">
      <dgm:prSet presAssocID="{8E15682B-5B3B-4C83-B7D1-386D4AE6160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E58854-6DE3-4A54-A0DB-DA4902C49C9C}" type="pres">
      <dgm:prSet presAssocID="{8E15682B-5B3B-4C83-B7D1-386D4AE6160F}" presName="negativeSpace" presStyleCnt="0"/>
      <dgm:spPr/>
    </dgm:pt>
    <dgm:pt modelId="{BCB82D6B-F391-4989-B828-0837E8AEA8BF}" type="pres">
      <dgm:prSet presAssocID="{8E15682B-5B3B-4C83-B7D1-386D4AE6160F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FA1161-020D-4A4E-A214-DF09C13A3B54}" type="presOf" srcId="{67FDE4C3-340C-4D48-AA48-C6B12D7F5443}" destId="{167611EC-97ED-4927-B158-5FC02F1354A5}" srcOrd="0" destOrd="0" presId="urn:microsoft.com/office/officeart/2005/8/layout/list1"/>
    <dgm:cxn modelId="{57FA0A6A-585E-4574-9095-5A6F902BCF00}" srcId="{14B65287-1A95-4C30-9CBF-0457CC0D538C}" destId="{12A25501-CF79-4C53-B106-75D985DE406E}" srcOrd="0" destOrd="0" parTransId="{0D9818E9-0166-44D9-9C89-44C9983A3214}" sibTransId="{A3A3496F-6BAB-46AB-89C4-BDCDFDC58704}"/>
    <dgm:cxn modelId="{22ABF3DA-4A60-4038-A0D2-32A9E4ED4105}" type="presOf" srcId="{8E15682B-5B3B-4C83-B7D1-386D4AE6160F}" destId="{DD43C580-6FA8-4D60-ABE9-A1B24E280B8C}" srcOrd="1" destOrd="0" presId="urn:microsoft.com/office/officeart/2005/8/layout/list1"/>
    <dgm:cxn modelId="{4745D067-4A7E-49CE-A202-B64181E1E4B2}" srcId="{FFFB08E1-17F3-4D4C-8457-CFEE01E9B7B0}" destId="{67FDE4C3-340C-4D48-AA48-C6B12D7F5443}" srcOrd="0" destOrd="0" parTransId="{F9F1CB3F-4D2D-49C8-B8B1-1FF198F09B97}" sibTransId="{DFE4BFF2-4474-48AD-8D26-4C7150CEF85D}"/>
    <dgm:cxn modelId="{E1BACF18-5E25-4078-8883-AD28B0AB9BC1}" srcId="{0F449F0A-0793-4130-A8AF-305083C10252}" destId="{F250546D-5866-443A-9012-2EB3C1F26D7D}" srcOrd="0" destOrd="0" parTransId="{EA32C459-B8D1-4BFB-9543-B3DCA1B1F5E0}" sibTransId="{3FCF058E-19DA-4855-B705-8F095F28D170}"/>
    <dgm:cxn modelId="{A5E7FBCA-EBEF-46C8-AC78-BF67BFE775FB}" srcId="{FFFB08E1-17F3-4D4C-8457-CFEE01E9B7B0}" destId="{8E15682B-5B3B-4C83-B7D1-386D4AE6160F}" srcOrd="3" destOrd="0" parTransId="{CAA456E0-FC27-40DF-B57A-618AB72C7C88}" sibTransId="{61183381-63E2-4464-93A5-DBC4EA47EAF6}"/>
    <dgm:cxn modelId="{973DBACE-44C0-4017-958B-D4EE20118636}" type="presOf" srcId="{14B65287-1A95-4C30-9CBF-0457CC0D538C}" destId="{E8156C04-973B-490B-B056-2FFF2397D899}" srcOrd="0" destOrd="0" presId="urn:microsoft.com/office/officeart/2005/8/layout/list1"/>
    <dgm:cxn modelId="{A645844B-ACC5-4E9D-BF57-663E1BBE7D41}" type="presOf" srcId="{8E15682B-5B3B-4C83-B7D1-386D4AE6160F}" destId="{0DD47515-E44A-45C4-848E-CE8F72A2B883}" srcOrd="0" destOrd="0" presId="urn:microsoft.com/office/officeart/2005/8/layout/list1"/>
    <dgm:cxn modelId="{922B8160-F39A-4194-966A-69677C21C1C0}" type="presOf" srcId="{F250546D-5866-443A-9012-2EB3C1F26D7D}" destId="{670D2DA0-9C4C-4A6F-B320-487EC706DD86}" srcOrd="0" destOrd="0" presId="urn:microsoft.com/office/officeart/2005/8/layout/list1"/>
    <dgm:cxn modelId="{E35DBB47-F13A-4464-8808-D90074978A46}" type="presOf" srcId="{67FDE4C3-340C-4D48-AA48-C6B12D7F5443}" destId="{96E1842A-28A1-411B-BB1A-71D1011E25CA}" srcOrd="1" destOrd="0" presId="urn:microsoft.com/office/officeart/2005/8/layout/list1"/>
    <dgm:cxn modelId="{75FFF3DE-5BEC-4B7E-AC39-BA5203A51827}" srcId="{8E15682B-5B3B-4C83-B7D1-386D4AE6160F}" destId="{0233B0CA-95C8-421F-B526-6BBC7FEE094D}" srcOrd="0" destOrd="0" parTransId="{6336A577-39E3-4F9F-A41A-1B843C25DE01}" sibTransId="{711DD562-342B-4159-8CE7-4CBEF20BD75C}"/>
    <dgm:cxn modelId="{C8459C3F-DC1F-4E46-BDE1-D17B3F7C704F}" type="presOf" srcId="{FFFB08E1-17F3-4D4C-8457-CFEE01E9B7B0}" destId="{6BE129C0-52FA-442E-8FC6-4D61609B5CCB}" srcOrd="0" destOrd="0" presId="urn:microsoft.com/office/officeart/2005/8/layout/list1"/>
    <dgm:cxn modelId="{8F37D0FD-9F16-4FC4-B014-1A8A5904A918}" srcId="{67FDE4C3-340C-4D48-AA48-C6B12D7F5443}" destId="{89A1B2C5-7F17-480A-9DA7-EF28F7A2F288}" srcOrd="0" destOrd="0" parTransId="{A15131FD-0887-4E3C-A0D5-56CC2E94057F}" sibTransId="{6FB3EFB4-CB55-49FD-AA73-E48B5FE08382}"/>
    <dgm:cxn modelId="{279D23D7-1703-4DA2-89B5-9189DC755EEB}" type="presOf" srcId="{0F449F0A-0793-4130-A8AF-305083C10252}" destId="{573F7F70-F14F-4390-874C-CD7D53FB3A81}" srcOrd="1" destOrd="0" presId="urn:microsoft.com/office/officeart/2005/8/layout/list1"/>
    <dgm:cxn modelId="{8B03C346-73D2-4932-A18C-FE080F0C227B}" type="presOf" srcId="{0F449F0A-0793-4130-A8AF-305083C10252}" destId="{134569F7-E324-4462-834E-FD95F8D2DD4D}" srcOrd="0" destOrd="0" presId="urn:microsoft.com/office/officeart/2005/8/layout/list1"/>
    <dgm:cxn modelId="{B8D4FC89-EFE2-490D-BA71-0688269A5355}" type="presOf" srcId="{89A1B2C5-7F17-480A-9DA7-EF28F7A2F288}" destId="{AF439871-F5A9-4F1B-9714-E919DA8A8CAA}" srcOrd="0" destOrd="0" presId="urn:microsoft.com/office/officeart/2005/8/layout/list1"/>
    <dgm:cxn modelId="{229C2CC8-F57D-4451-9697-574A6E729154}" type="presOf" srcId="{0233B0CA-95C8-421F-B526-6BBC7FEE094D}" destId="{BCB82D6B-F391-4989-B828-0837E8AEA8BF}" srcOrd="0" destOrd="0" presId="urn:microsoft.com/office/officeart/2005/8/layout/list1"/>
    <dgm:cxn modelId="{EB3A7E4F-E162-49F2-AF9A-FE5181C1E9C2}" type="presOf" srcId="{14B65287-1A95-4C30-9CBF-0457CC0D538C}" destId="{5CC7D422-E2CA-4584-8EA9-D8EF06C5B946}" srcOrd="1" destOrd="0" presId="urn:microsoft.com/office/officeart/2005/8/layout/list1"/>
    <dgm:cxn modelId="{F5079CD3-2A9E-47BD-91B5-5B7065B4ACC7}" srcId="{FFFB08E1-17F3-4D4C-8457-CFEE01E9B7B0}" destId="{0F449F0A-0793-4130-A8AF-305083C10252}" srcOrd="2" destOrd="0" parTransId="{57CD3082-8ADF-4D1E-AF15-C6E5AA240744}" sibTransId="{63CE57A8-D49C-40D5-9B39-143C2B2898A2}"/>
    <dgm:cxn modelId="{CB279013-3750-45EF-BC77-454BECB0ACDB}" srcId="{FFFB08E1-17F3-4D4C-8457-CFEE01E9B7B0}" destId="{14B65287-1A95-4C30-9CBF-0457CC0D538C}" srcOrd="1" destOrd="0" parTransId="{93CFC2FB-5A43-43EE-8A01-430B089D5D4D}" sibTransId="{A2C2D877-D4E9-4B34-BFF9-70BF61911C2E}"/>
    <dgm:cxn modelId="{53CF5352-8E54-4FC3-AC5D-29554DBF17BC}" type="presOf" srcId="{12A25501-CF79-4C53-B106-75D985DE406E}" destId="{D88F8F38-D431-4D7D-85D1-988E5CA82239}" srcOrd="0" destOrd="0" presId="urn:microsoft.com/office/officeart/2005/8/layout/list1"/>
    <dgm:cxn modelId="{4143E1A1-5EBA-4D1C-B74E-D13DCBBAF04A}" type="presParOf" srcId="{6BE129C0-52FA-442E-8FC6-4D61609B5CCB}" destId="{35B248EB-86C5-4BC6-8816-D806FC9537D0}" srcOrd="0" destOrd="0" presId="urn:microsoft.com/office/officeart/2005/8/layout/list1"/>
    <dgm:cxn modelId="{2173C38D-A56E-475F-9A4C-3909F098B654}" type="presParOf" srcId="{35B248EB-86C5-4BC6-8816-D806FC9537D0}" destId="{167611EC-97ED-4927-B158-5FC02F1354A5}" srcOrd="0" destOrd="0" presId="urn:microsoft.com/office/officeart/2005/8/layout/list1"/>
    <dgm:cxn modelId="{D04EDA76-8D77-48FB-A496-EFE86E3FC5D7}" type="presParOf" srcId="{35B248EB-86C5-4BC6-8816-D806FC9537D0}" destId="{96E1842A-28A1-411B-BB1A-71D1011E25CA}" srcOrd="1" destOrd="0" presId="urn:microsoft.com/office/officeart/2005/8/layout/list1"/>
    <dgm:cxn modelId="{EFECB51B-149C-4378-BFE5-B86BCF0C1E77}" type="presParOf" srcId="{6BE129C0-52FA-442E-8FC6-4D61609B5CCB}" destId="{07540330-F5C4-4FE6-82E8-7F008935F9B0}" srcOrd="1" destOrd="0" presId="urn:microsoft.com/office/officeart/2005/8/layout/list1"/>
    <dgm:cxn modelId="{A0A16D2B-20C9-4D25-B878-519F986D576F}" type="presParOf" srcId="{6BE129C0-52FA-442E-8FC6-4D61609B5CCB}" destId="{AF439871-F5A9-4F1B-9714-E919DA8A8CAA}" srcOrd="2" destOrd="0" presId="urn:microsoft.com/office/officeart/2005/8/layout/list1"/>
    <dgm:cxn modelId="{FF7D5576-DD1E-42C6-89C5-5970685ED557}" type="presParOf" srcId="{6BE129C0-52FA-442E-8FC6-4D61609B5CCB}" destId="{F06D1D47-9588-4DA2-861D-95F92B552C6B}" srcOrd="3" destOrd="0" presId="urn:microsoft.com/office/officeart/2005/8/layout/list1"/>
    <dgm:cxn modelId="{AFBB46B3-B5FD-4C9A-BA6B-E63743782467}" type="presParOf" srcId="{6BE129C0-52FA-442E-8FC6-4D61609B5CCB}" destId="{E5D88345-3D23-473D-ABD4-8C5EFC7E05F0}" srcOrd="4" destOrd="0" presId="urn:microsoft.com/office/officeart/2005/8/layout/list1"/>
    <dgm:cxn modelId="{96A822FD-144A-4AEF-9539-83615F136F6D}" type="presParOf" srcId="{E5D88345-3D23-473D-ABD4-8C5EFC7E05F0}" destId="{E8156C04-973B-490B-B056-2FFF2397D899}" srcOrd="0" destOrd="0" presId="urn:microsoft.com/office/officeart/2005/8/layout/list1"/>
    <dgm:cxn modelId="{78F2AB02-B657-4666-BB89-FF870E7DEB50}" type="presParOf" srcId="{E5D88345-3D23-473D-ABD4-8C5EFC7E05F0}" destId="{5CC7D422-E2CA-4584-8EA9-D8EF06C5B946}" srcOrd="1" destOrd="0" presId="urn:microsoft.com/office/officeart/2005/8/layout/list1"/>
    <dgm:cxn modelId="{F0458AED-6D14-4054-94EE-6756B7D5C0E8}" type="presParOf" srcId="{6BE129C0-52FA-442E-8FC6-4D61609B5CCB}" destId="{B1A1526E-EC4A-4D09-95CC-635F45B78071}" srcOrd="5" destOrd="0" presId="urn:microsoft.com/office/officeart/2005/8/layout/list1"/>
    <dgm:cxn modelId="{88D1D289-FB91-41E6-AC6E-B27BE094A2FA}" type="presParOf" srcId="{6BE129C0-52FA-442E-8FC6-4D61609B5CCB}" destId="{D88F8F38-D431-4D7D-85D1-988E5CA82239}" srcOrd="6" destOrd="0" presId="urn:microsoft.com/office/officeart/2005/8/layout/list1"/>
    <dgm:cxn modelId="{0F13B52B-17AF-4D38-B3EC-7C3F89676D9D}" type="presParOf" srcId="{6BE129C0-52FA-442E-8FC6-4D61609B5CCB}" destId="{9F5ABD4B-B967-4981-9EF2-068B573AD6A4}" srcOrd="7" destOrd="0" presId="urn:microsoft.com/office/officeart/2005/8/layout/list1"/>
    <dgm:cxn modelId="{BD5B8492-DFD8-45FD-A07E-EBB406A59BF7}" type="presParOf" srcId="{6BE129C0-52FA-442E-8FC6-4D61609B5CCB}" destId="{943ECAAA-1CBC-434C-A9D1-8C19F51A597B}" srcOrd="8" destOrd="0" presId="urn:microsoft.com/office/officeart/2005/8/layout/list1"/>
    <dgm:cxn modelId="{A5C215C2-C062-4DC4-BA21-1D89B23AE486}" type="presParOf" srcId="{943ECAAA-1CBC-434C-A9D1-8C19F51A597B}" destId="{134569F7-E324-4462-834E-FD95F8D2DD4D}" srcOrd="0" destOrd="0" presId="urn:microsoft.com/office/officeart/2005/8/layout/list1"/>
    <dgm:cxn modelId="{06FFD3F1-CA4E-48E7-99A8-9B2087B40C3F}" type="presParOf" srcId="{943ECAAA-1CBC-434C-A9D1-8C19F51A597B}" destId="{573F7F70-F14F-4390-874C-CD7D53FB3A81}" srcOrd="1" destOrd="0" presId="urn:microsoft.com/office/officeart/2005/8/layout/list1"/>
    <dgm:cxn modelId="{6D4529C9-9A42-4338-B4F0-4EA1539E904E}" type="presParOf" srcId="{6BE129C0-52FA-442E-8FC6-4D61609B5CCB}" destId="{E4884CC5-099F-44ED-BBD0-2A096136817D}" srcOrd="9" destOrd="0" presId="urn:microsoft.com/office/officeart/2005/8/layout/list1"/>
    <dgm:cxn modelId="{CEF15AC8-41E9-4F88-B4D9-CD1FA48C28B2}" type="presParOf" srcId="{6BE129C0-52FA-442E-8FC6-4D61609B5CCB}" destId="{670D2DA0-9C4C-4A6F-B320-487EC706DD86}" srcOrd="10" destOrd="0" presId="urn:microsoft.com/office/officeart/2005/8/layout/list1"/>
    <dgm:cxn modelId="{1185BB5B-ACBE-4DAD-B805-4885225E3AA2}" type="presParOf" srcId="{6BE129C0-52FA-442E-8FC6-4D61609B5CCB}" destId="{94484F93-3806-47C3-93B8-8FD878B71D7F}" srcOrd="11" destOrd="0" presId="urn:microsoft.com/office/officeart/2005/8/layout/list1"/>
    <dgm:cxn modelId="{F132DB06-955A-4B30-94F6-1CC1AFC144EC}" type="presParOf" srcId="{6BE129C0-52FA-442E-8FC6-4D61609B5CCB}" destId="{9DB16D37-0E07-4C9B-9515-B9D0CED9A69F}" srcOrd="12" destOrd="0" presId="urn:microsoft.com/office/officeart/2005/8/layout/list1"/>
    <dgm:cxn modelId="{73639392-ADB0-4FE5-B76A-47A25FF7205A}" type="presParOf" srcId="{9DB16D37-0E07-4C9B-9515-B9D0CED9A69F}" destId="{0DD47515-E44A-45C4-848E-CE8F72A2B883}" srcOrd="0" destOrd="0" presId="urn:microsoft.com/office/officeart/2005/8/layout/list1"/>
    <dgm:cxn modelId="{D28D8432-F316-4FEF-A5C0-3D6EF21FB6AF}" type="presParOf" srcId="{9DB16D37-0E07-4C9B-9515-B9D0CED9A69F}" destId="{DD43C580-6FA8-4D60-ABE9-A1B24E280B8C}" srcOrd="1" destOrd="0" presId="urn:microsoft.com/office/officeart/2005/8/layout/list1"/>
    <dgm:cxn modelId="{8C2A1C1B-703F-461F-98A2-FD848CF55B4A}" type="presParOf" srcId="{6BE129C0-52FA-442E-8FC6-4D61609B5CCB}" destId="{77E58854-6DE3-4A54-A0DB-DA4902C49C9C}" srcOrd="13" destOrd="0" presId="urn:microsoft.com/office/officeart/2005/8/layout/list1"/>
    <dgm:cxn modelId="{AA5C4E31-128E-4A11-974D-86F4E62B55F2}" type="presParOf" srcId="{6BE129C0-52FA-442E-8FC6-4D61609B5CCB}" destId="{BCB82D6B-F391-4989-B828-0837E8AEA8B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B3EE02-93AD-4B2D-8E15-483C9438C4AC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A969E7-482A-4C7C-96AF-9E5CB0AB3A45}">
      <dgm:prSet phldrT="[Text]" custT="1"/>
      <dgm:spPr/>
      <dgm:t>
        <a:bodyPr/>
        <a:lstStyle/>
        <a:p>
          <a:r>
            <a:rPr lang="hr-HR" sz="18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Kognitivna perspektiva</a:t>
          </a:r>
          <a:endParaRPr lang="en-US" sz="1800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83F749C2-3AAD-48A4-8A24-26BAF820F5A8}" type="parTrans" cxnId="{AD63D155-879E-4F04-8BC8-F18DA20EC852}">
      <dgm:prSet/>
      <dgm:spPr/>
      <dgm:t>
        <a:bodyPr/>
        <a:lstStyle/>
        <a:p>
          <a:endParaRPr lang="en-US"/>
        </a:p>
      </dgm:t>
    </dgm:pt>
    <dgm:pt modelId="{DF9A0107-2A9F-4B30-A942-5AD956411DF1}" type="sibTrans" cxnId="{AD63D155-879E-4F04-8BC8-F18DA20EC852}">
      <dgm:prSet/>
      <dgm:spPr/>
      <dgm:t>
        <a:bodyPr/>
        <a:lstStyle/>
        <a:p>
          <a:endParaRPr lang="en-US"/>
        </a:p>
      </dgm:t>
    </dgm:pt>
    <dgm:pt modelId="{47E5833F-9266-4F56-95B5-921F1A72456A}">
      <dgm:prSet phldrT="[Text]" custT="1"/>
      <dgm:spPr/>
      <dgm:t>
        <a:bodyPr/>
        <a:lstStyle/>
        <a:p>
          <a:r>
            <a:rPr lang="hr-HR" sz="1800" dirty="0" smtClean="0"/>
            <a:t>shema o sebi formira se unutar interpersonalnog konteksta, ali je ona filter za sve informacije koje dobivamo o sebi</a:t>
          </a:r>
          <a:endParaRPr lang="en-US" sz="1800" dirty="0"/>
        </a:p>
      </dgm:t>
    </dgm:pt>
    <dgm:pt modelId="{5BB0EED5-0260-4F6D-B710-775DFD005CE7}" type="parTrans" cxnId="{3BE4BF52-4940-4B96-9741-C8A94A25244C}">
      <dgm:prSet/>
      <dgm:spPr/>
      <dgm:t>
        <a:bodyPr/>
        <a:lstStyle/>
        <a:p>
          <a:endParaRPr lang="en-US"/>
        </a:p>
      </dgm:t>
    </dgm:pt>
    <dgm:pt modelId="{2F1D70B3-501D-4A25-AB48-37E957056BB0}" type="sibTrans" cxnId="{3BE4BF52-4940-4B96-9741-C8A94A25244C}">
      <dgm:prSet/>
      <dgm:spPr/>
      <dgm:t>
        <a:bodyPr/>
        <a:lstStyle/>
        <a:p>
          <a:endParaRPr lang="en-US"/>
        </a:p>
      </dgm:t>
    </dgm:pt>
    <dgm:pt modelId="{3D035032-E99E-4979-A9B6-0BDF342D61AE}">
      <dgm:prSet phldrT="[Text]" custT="1"/>
      <dgm:spPr/>
      <dgm:t>
        <a:bodyPr/>
        <a:lstStyle/>
        <a:p>
          <a:r>
            <a:rPr lang="hr-HR" sz="18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Teorije privrženosti</a:t>
          </a:r>
          <a:endParaRPr lang="en-US" sz="1800" dirty="0">
            <a:solidFill>
              <a:schemeClr val="accent6">
                <a:lumMod val="60000"/>
                <a:lumOff val="40000"/>
              </a:schemeClr>
            </a:solidFill>
          </a:endParaRPr>
        </a:p>
      </dgm:t>
    </dgm:pt>
    <dgm:pt modelId="{E36510BE-2218-4091-A5D0-ABD3B1D1E26C}" type="parTrans" cxnId="{2C35A344-1A09-4C18-9AF4-3C50500C9A36}">
      <dgm:prSet/>
      <dgm:spPr/>
      <dgm:t>
        <a:bodyPr/>
        <a:lstStyle/>
        <a:p>
          <a:endParaRPr lang="en-US"/>
        </a:p>
      </dgm:t>
    </dgm:pt>
    <dgm:pt modelId="{88FEDB84-4841-4146-9BC9-1F1A22E46633}" type="sibTrans" cxnId="{2C35A344-1A09-4C18-9AF4-3C50500C9A36}">
      <dgm:prSet/>
      <dgm:spPr/>
      <dgm:t>
        <a:bodyPr/>
        <a:lstStyle/>
        <a:p>
          <a:endParaRPr lang="en-US"/>
        </a:p>
      </dgm:t>
    </dgm:pt>
    <dgm:pt modelId="{26A7EA85-9C61-433D-9DAB-EDCC1657035F}">
      <dgm:prSet phldrT="[Text]" custT="1"/>
      <dgm:spPr/>
      <dgm:t>
        <a:bodyPr/>
        <a:lstStyle/>
        <a:p>
          <a:r>
            <a:rPr lang="hr-HR" sz="1800" dirty="0" smtClean="0"/>
            <a:t>Interpersonalne sheme su u interakciji sa shemom o sebi, ali one utječu na shemu o sebi</a:t>
          </a:r>
          <a:endParaRPr lang="en-US" sz="1800" dirty="0"/>
        </a:p>
      </dgm:t>
    </dgm:pt>
    <dgm:pt modelId="{47A0F71B-E0F4-41ED-9EC7-634699A85C29}" type="parTrans" cxnId="{152127C7-81EB-487C-BD26-7622CA905BD3}">
      <dgm:prSet/>
      <dgm:spPr/>
      <dgm:t>
        <a:bodyPr/>
        <a:lstStyle/>
        <a:p>
          <a:endParaRPr lang="en-US"/>
        </a:p>
      </dgm:t>
    </dgm:pt>
    <dgm:pt modelId="{A2B873F9-8A59-4004-ABC9-C59647F22675}" type="sibTrans" cxnId="{152127C7-81EB-487C-BD26-7622CA905BD3}">
      <dgm:prSet/>
      <dgm:spPr/>
      <dgm:t>
        <a:bodyPr/>
        <a:lstStyle/>
        <a:p>
          <a:endParaRPr lang="en-US"/>
        </a:p>
      </dgm:t>
    </dgm:pt>
    <dgm:pt modelId="{DD1EB420-4026-4D9D-AF64-0074490B4011}" type="pres">
      <dgm:prSet presAssocID="{EAB3EE02-93AD-4B2D-8E15-483C9438C4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209AF5-7C14-4FE9-BE6B-28BF472AF22A}" type="pres">
      <dgm:prSet presAssocID="{27A969E7-482A-4C7C-96AF-9E5CB0AB3A45}" presName="linNode" presStyleCnt="0"/>
      <dgm:spPr/>
    </dgm:pt>
    <dgm:pt modelId="{3F6B8490-2B5F-4940-B8A6-B94012FB5523}" type="pres">
      <dgm:prSet presAssocID="{27A969E7-482A-4C7C-96AF-9E5CB0AB3A45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39D431-DB8D-45B9-8B64-F7A85DC770CA}" type="pres">
      <dgm:prSet presAssocID="{27A969E7-482A-4C7C-96AF-9E5CB0AB3A45}" presName="bracket" presStyleLbl="parChTrans1D1" presStyleIdx="0" presStyleCnt="2"/>
      <dgm:spPr/>
    </dgm:pt>
    <dgm:pt modelId="{56391072-83C3-4C52-B2AD-CA5E16BD0F41}" type="pres">
      <dgm:prSet presAssocID="{27A969E7-482A-4C7C-96AF-9E5CB0AB3A45}" presName="spH" presStyleCnt="0"/>
      <dgm:spPr/>
    </dgm:pt>
    <dgm:pt modelId="{DBCE2FBD-E2F9-4363-85C9-7672EE85A591}" type="pres">
      <dgm:prSet presAssocID="{27A969E7-482A-4C7C-96AF-9E5CB0AB3A45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6C3833-FB1D-4F20-B85D-9E9836883A6B}" type="pres">
      <dgm:prSet presAssocID="{DF9A0107-2A9F-4B30-A942-5AD956411DF1}" presName="spV" presStyleCnt="0"/>
      <dgm:spPr/>
    </dgm:pt>
    <dgm:pt modelId="{8C77EAFD-71A8-4749-B5E1-6B12B4738D53}" type="pres">
      <dgm:prSet presAssocID="{3D035032-E99E-4979-A9B6-0BDF342D61AE}" presName="linNode" presStyleCnt="0"/>
      <dgm:spPr/>
    </dgm:pt>
    <dgm:pt modelId="{A4E56263-26EE-457A-94FF-EFFEF2C481BB}" type="pres">
      <dgm:prSet presAssocID="{3D035032-E99E-4979-A9B6-0BDF342D61AE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F17CF-1DFA-4DD1-91B8-3093A81B13BE}" type="pres">
      <dgm:prSet presAssocID="{3D035032-E99E-4979-A9B6-0BDF342D61AE}" presName="bracket" presStyleLbl="parChTrans1D1" presStyleIdx="1" presStyleCnt="2"/>
      <dgm:spPr/>
    </dgm:pt>
    <dgm:pt modelId="{EA44E3D9-9399-4469-AB70-1F27E563130A}" type="pres">
      <dgm:prSet presAssocID="{3D035032-E99E-4979-A9B6-0BDF342D61AE}" presName="spH" presStyleCnt="0"/>
      <dgm:spPr/>
    </dgm:pt>
    <dgm:pt modelId="{91094019-4F40-4AE5-8D3E-692784C42149}" type="pres">
      <dgm:prSet presAssocID="{3D035032-E99E-4979-A9B6-0BDF342D61AE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2127C7-81EB-487C-BD26-7622CA905BD3}" srcId="{3D035032-E99E-4979-A9B6-0BDF342D61AE}" destId="{26A7EA85-9C61-433D-9DAB-EDCC1657035F}" srcOrd="0" destOrd="0" parTransId="{47A0F71B-E0F4-41ED-9EC7-634699A85C29}" sibTransId="{A2B873F9-8A59-4004-ABC9-C59647F22675}"/>
    <dgm:cxn modelId="{7C7B3101-1C86-4252-BFB3-309946556500}" type="presOf" srcId="{27A969E7-482A-4C7C-96AF-9E5CB0AB3A45}" destId="{3F6B8490-2B5F-4940-B8A6-B94012FB5523}" srcOrd="0" destOrd="0" presId="urn:diagrams.loki3.com/BracketList"/>
    <dgm:cxn modelId="{3BE4BF52-4940-4B96-9741-C8A94A25244C}" srcId="{27A969E7-482A-4C7C-96AF-9E5CB0AB3A45}" destId="{47E5833F-9266-4F56-95B5-921F1A72456A}" srcOrd="0" destOrd="0" parTransId="{5BB0EED5-0260-4F6D-B710-775DFD005CE7}" sibTransId="{2F1D70B3-501D-4A25-AB48-37E957056BB0}"/>
    <dgm:cxn modelId="{EDB51010-BCD0-47B7-B0A6-A4CB08226058}" type="presOf" srcId="{3D035032-E99E-4979-A9B6-0BDF342D61AE}" destId="{A4E56263-26EE-457A-94FF-EFFEF2C481BB}" srcOrd="0" destOrd="0" presId="urn:diagrams.loki3.com/BracketList"/>
    <dgm:cxn modelId="{7401EAFE-5736-4777-A991-5E88B22ACFEA}" type="presOf" srcId="{26A7EA85-9C61-433D-9DAB-EDCC1657035F}" destId="{91094019-4F40-4AE5-8D3E-692784C42149}" srcOrd="0" destOrd="0" presId="urn:diagrams.loki3.com/BracketList"/>
    <dgm:cxn modelId="{2C35A344-1A09-4C18-9AF4-3C50500C9A36}" srcId="{EAB3EE02-93AD-4B2D-8E15-483C9438C4AC}" destId="{3D035032-E99E-4979-A9B6-0BDF342D61AE}" srcOrd="1" destOrd="0" parTransId="{E36510BE-2218-4091-A5D0-ABD3B1D1E26C}" sibTransId="{88FEDB84-4841-4146-9BC9-1F1A22E46633}"/>
    <dgm:cxn modelId="{AD63D155-879E-4F04-8BC8-F18DA20EC852}" srcId="{EAB3EE02-93AD-4B2D-8E15-483C9438C4AC}" destId="{27A969E7-482A-4C7C-96AF-9E5CB0AB3A45}" srcOrd="0" destOrd="0" parTransId="{83F749C2-3AAD-48A4-8A24-26BAF820F5A8}" sibTransId="{DF9A0107-2A9F-4B30-A942-5AD956411DF1}"/>
    <dgm:cxn modelId="{488C6636-ABB8-464D-8D7F-0E0542C4DDF7}" type="presOf" srcId="{EAB3EE02-93AD-4B2D-8E15-483C9438C4AC}" destId="{DD1EB420-4026-4D9D-AF64-0074490B4011}" srcOrd="0" destOrd="0" presId="urn:diagrams.loki3.com/BracketList"/>
    <dgm:cxn modelId="{B126C558-F4FA-4886-B006-FB3B792425FF}" type="presOf" srcId="{47E5833F-9266-4F56-95B5-921F1A72456A}" destId="{DBCE2FBD-E2F9-4363-85C9-7672EE85A591}" srcOrd="0" destOrd="0" presId="urn:diagrams.loki3.com/BracketList"/>
    <dgm:cxn modelId="{69DAB5C2-F8B6-4394-80AA-4371AC230D5B}" type="presParOf" srcId="{DD1EB420-4026-4D9D-AF64-0074490B4011}" destId="{D6209AF5-7C14-4FE9-BE6B-28BF472AF22A}" srcOrd="0" destOrd="0" presId="urn:diagrams.loki3.com/BracketList"/>
    <dgm:cxn modelId="{178C54CE-DB4A-422E-9AAA-171DD332A6FF}" type="presParOf" srcId="{D6209AF5-7C14-4FE9-BE6B-28BF472AF22A}" destId="{3F6B8490-2B5F-4940-B8A6-B94012FB5523}" srcOrd="0" destOrd="0" presId="urn:diagrams.loki3.com/BracketList"/>
    <dgm:cxn modelId="{4F6CF589-BCB0-453C-ADBB-867B2FB636DB}" type="presParOf" srcId="{D6209AF5-7C14-4FE9-BE6B-28BF472AF22A}" destId="{CE39D431-DB8D-45B9-8B64-F7A85DC770CA}" srcOrd="1" destOrd="0" presId="urn:diagrams.loki3.com/BracketList"/>
    <dgm:cxn modelId="{7CD08A6D-E1AE-4D60-BE2C-BDE0A4B76461}" type="presParOf" srcId="{D6209AF5-7C14-4FE9-BE6B-28BF472AF22A}" destId="{56391072-83C3-4C52-B2AD-CA5E16BD0F41}" srcOrd="2" destOrd="0" presId="urn:diagrams.loki3.com/BracketList"/>
    <dgm:cxn modelId="{85C6DD92-3C66-4CAE-A5FA-A4666EE390FB}" type="presParOf" srcId="{D6209AF5-7C14-4FE9-BE6B-28BF472AF22A}" destId="{DBCE2FBD-E2F9-4363-85C9-7672EE85A591}" srcOrd="3" destOrd="0" presId="urn:diagrams.loki3.com/BracketList"/>
    <dgm:cxn modelId="{6989257E-06B0-446A-9F14-7A35E881B197}" type="presParOf" srcId="{DD1EB420-4026-4D9D-AF64-0074490B4011}" destId="{A56C3833-FB1D-4F20-B85D-9E9836883A6B}" srcOrd="1" destOrd="0" presId="urn:diagrams.loki3.com/BracketList"/>
    <dgm:cxn modelId="{29C2821B-4CFD-41B9-9C52-FAE9011EE16E}" type="presParOf" srcId="{DD1EB420-4026-4D9D-AF64-0074490B4011}" destId="{8C77EAFD-71A8-4749-B5E1-6B12B4738D53}" srcOrd="2" destOrd="0" presId="urn:diagrams.loki3.com/BracketList"/>
    <dgm:cxn modelId="{E8CF6FA9-18D8-47D8-83B3-F5A69C513285}" type="presParOf" srcId="{8C77EAFD-71A8-4749-B5E1-6B12B4738D53}" destId="{A4E56263-26EE-457A-94FF-EFFEF2C481BB}" srcOrd="0" destOrd="0" presId="urn:diagrams.loki3.com/BracketList"/>
    <dgm:cxn modelId="{CA125D65-3AB4-49E0-9ED9-A9108A241736}" type="presParOf" srcId="{8C77EAFD-71A8-4749-B5E1-6B12B4738D53}" destId="{1B7F17CF-1DFA-4DD1-91B8-3093A81B13BE}" srcOrd="1" destOrd="0" presId="urn:diagrams.loki3.com/BracketList"/>
    <dgm:cxn modelId="{A49B1771-4F8A-419C-B042-3F7FC8783CD5}" type="presParOf" srcId="{8C77EAFD-71A8-4749-B5E1-6B12B4738D53}" destId="{EA44E3D9-9399-4469-AB70-1F27E563130A}" srcOrd="2" destOrd="0" presId="urn:diagrams.loki3.com/BracketList"/>
    <dgm:cxn modelId="{EC8320A0-FD0E-4D08-A3EE-CB561C81CEE8}" type="presParOf" srcId="{8C77EAFD-71A8-4749-B5E1-6B12B4738D53}" destId="{91094019-4F40-4AE5-8D3E-692784C42149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39871-F5A9-4F1B-9714-E919DA8A8CAA}">
      <dsp:nvSpPr>
        <dsp:cNvPr id="0" name=""/>
        <dsp:cNvSpPr/>
      </dsp:nvSpPr>
      <dsp:spPr>
        <a:xfrm>
          <a:off x="0" y="284580"/>
          <a:ext cx="849503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309" tIns="333248" rIns="6593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Dijete refleksnim ponašanjem pokazuje roditelju kako će mu smanjiti razinu pobuđenosti i regulirati raspoloženje</a:t>
          </a:r>
          <a:endParaRPr lang="en-US" sz="1600" kern="1200" dirty="0"/>
        </a:p>
      </dsp:txBody>
      <dsp:txXfrm>
        <a:off x="0" y="284580"/>
        <a:ext cx="8495030" cy="856800"/>
      </dsp:txXfrm>
    </dsp:sp>
    <dsp:sp modelId="{96E1842A-28A1-411B-BB1A-71D1011E25CA}">
      <dsp:nvSpPr>
        <dsp:cNvPr id="0" name=""/>
        <dsp:cNvSpPr/>
      </dsp:nvSpPr>
      <dsp:spPr>
        <a:xfrm>
          <a:off x="424751" y="48419"/>
          <a:ext cx="594652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64" tIns="0" rIns="2247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u="none" kern="1200" dirty="0" smtClean="0"/>
            <a:t>Razdoblje novorođenčeta i dojenčeta </a:t>
          </a:r>
          <a:endParaRPr lang="en-US" sz="2400" u="none" kern="1200" dirty="0"/>
        </a:p>
      </dsp:txBody>
      <dsp:txXfrm>
        <a:off x="447808" y="71476"/>
        <a:ext cx="5900407" cy="426206"/>
      </dsp:txXfrm>
    </dsp:sp>
    <dsp:sp modelId="{D88F8F38-D431-4D7D-85D1-988E5CA82239}">
      <dsp:nvSpPr>
        <dsp:cNvPr id="0" name=""/>
        <dsp:cNvSpPr/>
      </dsp:nvSpPr>
      <dsp:spPr>
        <a:xfrm>
          <a:off x="0" y="1463939"/>
          <a:ext cx="849503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309" tIns="333248" rIns="6593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Prebacivanje odgovornosti s roditelja na dijete – razvija se jezik koji služi za reprezentaciju i razumijevanje emocionalnih stanja</a:t>
          </a:r>
          <a:endParaRPr lang="en-US" sz="1600" kern="1200" dirty="0"/>
        </a:p>
      </dsp:txBody>
      <dsp:txXfrm>
        <a:off x="0" y="1463939"/>
        <a:ext cx="8495030" cy="856800"/>
      </dsp:txXfrm>
    </dsp:sp>
    <dsp:sp modelId="{5CC7D422-E2CA-4584-8EA9-D8EF06C5B946}">
      <dsp:nvSpPr>
        <dsp:cNvPr id="0" name=""/>
        <dsp:cNvSpPr/>
      </dsp:nvSpPr>
      <dsp:spPr>
        <a:xfrm>
          <a:off x="424751" y="1227779"/>
          <a:ext cx="594652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64" tIns="0" rIns="2247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u="none" kern="1200" dirty="0" smtClean="0"/>
            <a:t>Razdoblje ranog djetinjstva</a:t>
          </a:r>
          <a:endParaRPr lang="en-US" sz="2400" u="none" kern="1200" dirty="0"/>
        </a:p>
      </dsp:txBody>
      <dsp:txXfrm>
        <a:off x="447808" y="1250836"/>
        <a:ext cx="5900407" cy="426206"/>
      </dsp:txXfrm>
    </dsp:sp>
    <dsp:sp modelId="{670D2DA0-9C4C-4A6F-B320-487EC706DD86}">
      <dsp:nvSpPr>
        <dsp:cNvPr id="0" name=""/>
        <dsp:cNvSpPr/>
      </dsp:nvSpPr>
      <dsp:spPr>
        <a:xfrm>
          <a:off x="0" y="2643300"/>
          <a:ext cx="849503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309" tIns="333248" rIns="6593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jačaju kognitivne strategije, uče se što bolje prilagoditi situaciji u kojoj se nađu, počinju koristiti informacije od vršnjaka o tome što je prikladno </a:t>
          </a:r>
          <a:endParaRPr lang="en-US" sz="1600" kern="1200" dirty="0"/>
        </a:p>
      </dsp:txBody>
      <dsp:txXfrm>
        <a:off x="0" y="2643300"/>
        <a:ext cx="8495030" cy="856800"/>
      </dsp:txXfrm>
    </dsp:sp>
    <dsp:sp modelId="{573F7F70-F14F-4390-874C-CD7D53FB3A81}">
      <dsp:nvSpPr>
        <dsp:cNvPr id="0" name=""/>
        <dsp:cNvSpPr/>
      </dsp:nvSpPr>
      <dsp:spPr>
        <a:xfrm>
          <a:off x="424751" y="2407140"/>
          <a:ext cx="594652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64" tIns="0" rIns="2247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u="none" kern="1200" dirty="0" smtClean="0"/>
            <a:t>Razdoblje srednjeg djetinjstva</a:t>
          </a:r>
          <a:endParaRPr lang="en-US" sz="2400" u="none" kern="1200" dirty="0"/>
        </a:p>
      </dsp:txBody>
      <dsp:txXfrm>
        <a:off x="447808" y="2430197"/>
        <a:ext cx="5900407" cy="426206"/>
      </dsp:txXfrm>
    </dsp:sp>
    <dsp:sp modelId="{BCB82D6B-F391-4989-B828-0837E8AEA8BF}">
      <dsp:nvSpPr>
        <dsp:cNvPr id="0" name=""/>
        <dsp:cNvSpPr/>
      </dsp:nvSpPr>
      <dsp:spPr>
        <a:xfrm>
          <a:off x="0" y="3822660"/>
          <a:ext cx="849503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309" tIns="333248" rIns="65930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 smtClean="0"/>
            <a:t>oformljene sheme nošenja sa stresom i neugodnim emocijama</a:t>
          </a:r>
          <a:endParaRPr lang="en-US" sz="1600" kern="1200" dirty="0"/>
        </a:p>
      </dsp:txBody>
      <dsp:txXfrm>
        <a:off x="0" y="3822660"/>
        <a:ext cx="8495030" cy="655200"/>
      </dsp:txXfrm>
    </dsp:sp>
    <dsp:sp modelId="{DD43C580-6FA8-4D60-ABE9-A1B24E280B8C}">
      <dsp:nvSpPr>
        <dsp:cNvPr id="0" name=""/>
        <dsp:cNvSpPr/>
      </dsp:nvSpPr>
      <dsp:spPr>
        <a:xfrm>
          <a:off x="424751" y="3586500"/>
          <a:ext cx="5946521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64" tIns="0" rIns="2247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u="none" kern="1200" dirty="0" smtClean="0"/>
            <a:t>Razdoblje adolescencije </a:t>
          </a:r>
          <a:endParaRPr lang="en-US" sz="2400" u="none" kern="1200" dirty="0"/>
        </a:p>
      </dsp:txBody>
      <dsp:txXfrm>
        <a:off x="447808" y="3609557"/>
        <a:ext cx="5900407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B8490-2B5F-4940-B8A6-B94012FB5523}">
      <dsp:nvSpPr>
        <dsp:cNvPr id="0" name=""/>
        <dsp:cNvSpPr/>
      </dsp:nvSpPr>
      <dsp:spPr>
        <a:xfrm>
          <a:off x="0" y="5462"/>
          <a:ext cx="2401395" cy="89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Kognitivna perspektiva</a:t>
          </a:r>
          <a:endParaRPr lang="en-US" sz="1800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0" y="5462"/>
        <a:ext cx="2401395" cy="891000"/>
      </dsp:txXfrm>
    </dsp:sp>
    <dsp:sp modelId="{CE39D431-DB8D-45B9-8B64-F7A85DC770CA}">
      <dsp:nvSpPr>
        <dsp:cNvPr id="0" name=""/>
        <dsp:cNvSpPr/>
      </dsp:nvSpPr>
      <dsp:spPr>
        <a:xfrm>
          <a:off x="2401394" y="5462"/>
          <a:ext cx="480279" cy="89100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E2FBD-E2F9-4363-85C9-7672EE85A591}">
      <dsp:nvSpPr>
        <dsp:cNvPr id="0" name=""/>
        <dsp:cNvSpPr/>
      </dsp:nvSpPr>
      <dsp:spPr>
        <a:xfrm>
          <a:off x="3073785" y="5462"/>
          <a:ext cx="6531794" cy="891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shema o sebi formira se unutar interpersonalnog konteksta, ali je ona filter za sve informacije koje dobivamo o sebi</a:t>
          </a:r>
          <a:endParaRPr lang="en-US" sz="1800" kern="1200" dirty="0"/>
        </a:p>
      </dsp:txBody>
      <dsp:txXfrm>
        <a:off x="3073785" y="5462"/>
        <a:ext cx="6531794" cy="891000"/>
      </dsp:txXfrm>
    </dsp:sp>
    <dsp:sp modelId="{A4E56263-26EE-457A-94FF-EFFEF2C481BB}">
      <dsp:nvSpPr>
        <dsp:cNvPr id="0" name=""/>
        <dsp:cNvSpPr/>
      </dsp:nvSpPr>
      <dsp:spPr>
        <a:xfrm>
          <a:off x="0" y="1058462"/>
          <a:ext cx="2401395" cy="89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Teorije privrženosti</a:t>
          </a:r>
          <a:endParaRPr lang="en-US" sz="1800" kern="1200" dirty="0">
            <a:solidFill>
              <a:schemeClr val="accent6">
                <a:lumMod val="60000"/>
                <a:lumOff val="40000"/>
              </a:schemeClr>
            </a:solidFill>
          </a:endParaRPr>
        </a:p>
      </dsp:txBody>
      <dsp:txXfrm>
        <a:off x="0" y="1058462"/>
        <a:ext cx="2401395" cy="891000"/>
      </dsp:txXfrm>
    </dsp:sp>
    <dsp:sp modelId="{1B7F17CF-1DFA-4DD1-91B8-3093A81B13BE}">
      <dsp:nvSpPr>
        <dsp:cNvPr id="0" name=""/>
        <dsp:cNvSpPr/>
      </dsp:nvSpPr>
      <dsp:spPr>
        <a:xfrm>
          <a:off x="2401394" y="1058462"/>
          <a:ext cx="480279" cy="89100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94019-4F40-4AE5-8D3E-692784C42149}">
      <dsp:nvSpPr>
        <dsp:cNvPr id="0" name=""/>
        <dsp:cNvSpPr/>
      </dsp:nvSpPr>
      <dsp:spPr>
        <a:xfrm>
          <a:off x="3073785" y="1058462"/>
          <a:ext cx="6531794" cy="891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Interpersonalne sheme su u interakciji sa shemom o sebi, ali one utječu na shemu o sebi</a:t>
          </a:r>
          <a:endParaRPr lang="en-US" sz="1800" kern="1200" dirty="0"/>
        </a:p>
      </dsp:txBody>
      <dsp:txXfrm>
        <a:off x="3073785" y="1058462"/>
        <a:ext cx="6531794" cy="89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22-Feb-18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22-Feb-18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Bkt dječje i adolescentne depresije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58702" y="5822731"/>
            <a:ext cx="1952297" cy="600446"/>
          </a:xfrm>
        </p:spPr>
        <p:txBody>
          <a:bodyPr/>
          <a:lstStyle/>
          <a:p>
            <a:r>
              <a:rPr lang="hr-HR" dirty="0" smtClean="0"/>
              <a:t>Jerka Vidović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0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921" y="606237"/>
            <a:ext cx="9720072" cy="486839"/>
          </a:xfrm>
        </p:spPr>
        <p:txBody>
          <a:bodyPr>
            <a:noAutofit/>
          </a:bodyPr>
          <a:lstStyle/>
          <a:p>
            <a:r>
              <a:rPr lang="hr-HR" sz="3200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integrativni model depresivnog poremećaja u djetinjstvu</a:t>
            </a:r>
            <a:endParaRPr lang="en-US" sz="3200" cap="none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582" y="1271752"/>
            <a:ext cx="9720073" cy="503760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Dijateza-stres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13490" y="2175641"/>
            <a:ext cx="2448910" cy="2354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 smtClean="0"/>
          </a:p>
          <a:p>
            <a:pPr algn="ctr"/>
            <a:r>
              <a:rPr lang="hr-HR" dirty="0" smtClean="0"/>
              <a:t>DIJATEZA:</a:t>
            </a:r>
          </a:p>
          <a:p>
            <a:pPr algn="ctr"/>
            <a:endParaRPr lang="hr-HR" dirty="0" smtClean="0"/>
          </a:p>
          <a:p>
            <a:pPr algn="ctr"/>
            <a:r>
              <a:rPr lang="hr-HR" dirty="0" smtClean="0"/>
              <a:t>depresivni roditelj -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/>
              <a:t>g</a:t>
            </a:r>
            <a:r>
              <a:rPr lang="hr-HR" dirty="0" smtClean="0"/>
              <a:t>enetska predisponiranost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/>
              <a:t>n</a:t>
            </a:r>
            <a:r>
              <a:rPr lang="hr-HR" dirty="0" smtClean="0"/>
              <a:t>eurokemijska predisponiranost</a:t>
            </a:r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15707" y="1450426"/>
            <a:ext cx="2475187" cy="14504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STRES:</a:t>
            </a:r>
          </a:p>
          <a:p>
            <a:pPr algn="ctr"/>
            <a:r>
              <a:rPr lang="hr-HR" dirty="0" smtClean="0"/>
              <a:t>Depresivni roditelj kao kronični stresor</a:t>
            </a:r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97517" y="3079529"/>
            <a:ext cx="2343807" cy="2081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Socijalne razmjene pune kažnjavanja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Neresponzivnost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Neprepoznavanje pozitivnih ponašanja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Loša samoregulacija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179675" y="3079528"/>
            <a:ext cx="2645980" cy="2942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Interpersonalne vještine: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Ne traži socijalnu potporu jer bi mogao biti odbijen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 smtClean="0"/>
              <a:t>Odbojan vršnjacima zbog averzivnih ponašanja vođenih iz straha od odbijanja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97517" y="5528441"/>
            <a:ext cx="2343807" cy="780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„Ja sam loš.”</a:t>
            </a:r>
          </a:p>
          <a:p>
            <a:pPr algn="ctr"/>
            <a:r>
              <a:rPr lang="hr-HR" dirty="0" smtClean="0"/>
              <a:t>„Ja nisam vrijedan ljubavi.”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6080233" y="5044966"/>
            <a:ext cx="378373" cy="483475"/>
          </a:xfrm>
          <a:prstGeom prst="downArrow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rved Right Arrow 9"/>
          <p:cNvSpPr/>
          <p:nvPr/>
        </p:nvSpPr>
        <p:spPr>
          <a:xfrm>
            <a:off x="4481665" y="4971393"/>
            <a:ext cx="493354" cy="80929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24048" y="4971393"/>
            <a:ext cx="1345324" cy="646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>
                <a:solidFill>
                  <a:schemeClr val="bg2">
                    <a:lumMod val="50000"/>
                  </a:schemeClr>
                </a:solidFill>
              </a:rPr>
              <a:t>Naučene i internalizirane poruke</a:t>
            </a:r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65515"/>
          </a:xfrm>
        </p:spPr>
        <p:txBody>
          <a:bodyPr>
            <a:normAutofit/>
          </a:bodyPr>
          <a:lstStyle/>
          <a:p>
            <a:r>
              <a:rPr lang="hr-HR" sz="4100" dirty="0" smtClean="0"/>
              <a:t>Procjena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29407"/>
            <a:ext cx="9720073" cy="48799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Za procjenu prisutnosti i ozbiljnosti simptoma depresije koriste se upitnici (CDI), intervjui i roditeljske procjene (CBC)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Cilj procjene: određivanje </a:t>
            </a:r>
            <a:r>
              <a:rPr lang="hr-HR" dirty="0"/>
              <a:t>težine </a:t>
            </a:r>
            <a:r>
              <a:rPr lang="hr-HR" dirty="0" smtClean="0"/>
              <a:t>simptoma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Š</a:t>
            </a:r>
            <a:r>
              <a:rPr lang="hr-HR" dirty="0" smtClean="0"/>
              <a:t>to su simptomi ozbiljniji vjerojatnije je da </a:t>
            </a:r>
            <a:r>
              <a:rPr lang="hr-HR" dirty="0"/>
              <a:t>će epizoda trajati duže </a:t>
            </a:r>
            <a:r>
              <a:rPr lang="hr-HR" dirty="0" smtClean="0"/>
              <a:t>- plan </a:t>
            </a:r>
            <a:r>
              <a:rPr lang="hr-HR" dirty="0"/>
              <a:t>tretmana </a:t>
            </a:r>
            <a:r>
              <a:rPr lang="hr-HR" dirty="0" smtClean="0"/>
              <a:t>može </a:t>
            </a:r>
            <a:r>
              <a:rPr lang="hr-HR" dirty="0"/>
              <a:t>biti intenzivniji, trajati duže ili biti češći uz eventualno korištenje farmakoterapije ili smještaj u psihijatrijsku ustanovu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Prisutnost simptoma i njihovo obilježje </a:t>
            </a:r>
            <a:r>
              <a:rPr lang="hr-HR" dirty="0" smtClean="0"/>
              <a:t>određuje </a:t>
            </a:r>
            <a:r>
              <a:rPr lang="hr-HR" dirty="0"/>
              <a:t>plan tretmana </a:t>
            </a:r>
            <a:r>
              <a:rPr lang="hr-HR" dirty="0" smtClean="0"/>
              <a:t>(npr. ljutnja, iritabilnost, anhedonija, disforično raspoloženje)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Mjera </a:t>
            </a:r>
            <a:r>
              <a:rPr lang="hr-HR" dirty="0"/>
              <a:t>težine simptoma se može koristiti kao mjera uspješnosti tretmana </a:t>
            </a:r>
            <a:r>
              <a:rPr lang="hr-HR" dirty="0" smtClean="0"/>
              <a:t>(npr. rezultat na CDI)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Kod </a:t>
            </a:r>
            <a:r>
              <a:rPr lang="hr-HR" dirty="0"/>
              <a:t>procjene važno </a:t>
            </a:r>
            <a:r>
              <a:rPr lang="hr-HR" dirty="0" smtClean="0"/>
              <a:t>procjeniti </a:t>
            </a:r>
            <a:r>
              <a:rPr lang="hr-HR" dirty="0"/>
              <a:t>razinu </a:t>
            </a:r>
            <a:r>
              <a:rPr lang="hr-HR" dirty="0" smtClean="0"/>
              <a:t>interpersonalnih </a:t>
            </a:r>
            <a:r>
              <a:rPr lang="hr-HR" dirty="0"/>
              <a:t>vještina </a:t>
            </a:r>
            <a:r>
              <a:rPr lang="hr-HR" dirty="0" smtClean="0"/>
              <a:t>i </a:t>
            </a:r>
            <a:r>
              <a:rPr lang="hr-HR" dirty="0"/>
              <a:t>obiteljsko funkcioniranje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9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39087"/>
          </a:xfrm>
        </p:spPr>
        <p:txBody>
          <a:bodyPr>
            <a:normAutofit/>
          </a:bodyPr>
          <a:lstStyle/>
          <a:p>
            <a:r>
              <a:rPr lang="hr-HR" sz="4100" dirty="0" smtClean="0"/>
              <a:t>tretman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29407"/>
            <a:ext cx="9720073" cy="5223641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Na početku </a:t>
            </a:r>
            <a:r>
              <a:rPr lang="hr-HR" dirty="0"/>
              <a:t>terapijskog procesa naglasak je na razvijanju terapijskog odnosa između terapeuta i djeteta, </a:t>
            </a:r>
            <a:r>
              <a:rPr lang="hr-HR" dirty="0" smtClean="0"/>
              <a:t>pomoć pri razumijevanju svojih emocionalnih iskustava </a:t>
            </a:r>
            <a:r>
              <a:rPr lang="hr-HR" dirty="0"/>
              <a:t>i povezivanju </a:t>
            </a:r>
            <a:r>
              <a:rPr lang="hr-HR" dirty="0" smtClean="0"/>
              <a:t>misli</a:t>
            </a:r>
            <a:r>
              <a:rPr lang="hr-HR" dirty="0"/>
              <a:t>, emocija i </a:t>
            </a:r>
            <a:r>
              <a:rPr lang="hr-HR" dirty="0" smtClean="0"/>
              <a:t>ponašanja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Sve tehnike usmjerene su na poboljšanje raspoloženja </a:t>
            </a: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Cilj je koristiti raspoloženje kao znak da počnu koristiti različite tehnike </a:t>
            </a:r>
            <a:r>
              <a:rPr lang="hr-HR" dirty="0" smtClean="0"/>
              <a:t>suočavanja: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Imenovanje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/>
              <a:t>osjećaja („rječnik emocija”)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Automatske misli 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Pronaći obilježja u okolini koja dovode do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promjene </a:t>
            </a:r>
            <a:r>
              <a:rPr lang="hr-HR" dirty="0" smtClean="0"/>
              <a:t>raspoloženja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8355725" y="3489434"/>
            <a:ext cx="704193" cy="672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M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9317422" y="4850522"/>
            <a:ext cx="704193" cy="672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189076" y="4824247"/>
            <a:ext cx="704193" cy="672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E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6"/>
          </p:cNvCxnSpPr>
          <p:nvPr/>
        </p:nvCxnSpPr>
        <p:spPr>
          <a:xfrm flipV="1">
            <a:off x="7893269" y="5139559"/>
            <a:ext cx="1534510" cy="21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7"/>
          </p:cNvCxnSpPr>
          <p:nvPr/>
        </p:nvCxnSpPr>
        <p:spPr>
          <a:xfrm flipV="1">
            <a:off x="7790142" y="4041227"/>
            <a:ext cx="804694" cy="881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5"/>
          </p:cNvCxnSpPr>
          <p:nvPr/>
        </p:nvCxnSpPr>
        <p:spPr>
          <a:xfrm>
            <a:off x="8956791" y="4063587"/>
            <a:ext cx="628643" cy="859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139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536028"/>
            <a:ext cx="9720073" cy="57733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Terapijske tehnike:</a:t>
            </a:r>
          </a:p>
          <a:p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Psihoedukacija </a:t>
            </a:r>
            <a:r>
              <a:rPr lang="hr-HR" dirty="0"/>
              <a:t>o emocijama</a:t>
            </a:r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Raspored (ugodnih) aktivnosti</a:t>
            </a:r>
            <a:endParaRPr lang="hr-HR" dirty="0"/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Tehnika </a:t>
            </a:r>
            <a:r>
              <a:rPr lang="hr-HR" dirty="0"/>
              <a:t>rješavanja problema</a:t>
            </a:r>
            <a:r>
              <a:rPr lang="hr-HR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 </a:t>
            </a:r>
            <a:r>
              <a:rPr lang="hr-HR" dirty="0" smtClean="0"/>
              <a:t>Samomotrenje </a:t>
            </a:r>
            <a:r>
              <a:rPr lang="hr-HR" dirty="0"/>
              <a:t>ugodnih </a:t>
            </a:r>
            <a:r>
              <a:rPr lang="hr-HR" dirty="0" smtClean="0"/>
              <a:t>emocija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 R</a:t>
            </a:r>
            <a:r>
              <a:rPr lang="hr-HR" dirty="0" smtClean="0"/>
              <a:t>elaksacija i vježbanje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Kognitivno restrukturiranje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 Trening asertivnosti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166648"/>
            <a:ext cx="9720073" cy="51427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Tehnika rješavanja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problema</a:t>
            </a:r>
          </a:p>
          <a:p>
            <a:pPr marL="0" indent="0">
              <a:buNone/>
            </a:pPr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Poticanje na korištenje strategije kao općeg pogleda </a:t>
            </a:r>
            <a:r>
              <a:rPr lang="hr-HR" dirty="0"/>
              <a:t>na život </a:t>
            </a:r>
            <a:endParaRPr lang="hr-HR" dirty="0" smtClean="0"/>
          </a:p>
          <a:p>
            <a:pPr marL="0" indent="0">
              <a:buNone/>
            </a:pPr>
            <a:r>
              <a:rPr lang="hr-HR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</a:t>
            </a:r>
            <a:r>
              <a:rPr lang="hr-HR" sz="1800" dirty="0"/>
              <a:t>neugodne emocije, </a:t>
            </a:r>
            <a:r>
              <a:rPr lang="hr-HR" sz="1800" dirty="0" smtClean="0"/>
              <a:t>razočaranje </a:t>
            </a:r>
            <a:r>
              <a:rPr lang="hr-HR" sz="1800" dirty="0" smtClean="0">
                <a:cs typeface="Times New Roman" panose="02020603050405020304" pitchFamily="18" charset="0"/>
              </a:rPr>
              <a:t>→ </a:t>
            </a:r>
            <a:r>
              <a:rPr lang="hr-HR" sz="1800" dirty="0" smtClean="0"/>
              <a:t>problemi </a:t>
            </a:r>
            <a:r>
              <a:rPr lang="hr-HR" sz="1800" dirty="0"/>
              <a:t>koji se trebaju </a:t>
            </a:r>
            <a:r>
              <a:rPr lang="hr-HR" sz="1800" dirty="0" smtClean="0"/>
              <a:t>rješiti </a:t>
            </a:r>
            <a:r>
              <a:rPr lang="hr-HR" sz="1800" dirty="0" smtClean="0">
                <a:cs typeface="Times New Roman" panose="02020603050405020304" pitchFamily="18" charset="0"/>
              </a:rPr>
              <a:t>→ osjećaj samoefikasnosti</a:t>
            </a:r>
            <a:endParaRPr lang="en-US" sz="18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Djeca </a:t>
            </a:r>
            <a:r>
              <a:rPr lang="hr-HR" dirty="0"/>
              <a:t>uče korake u rješavanju problema preko </a:t>
            </a:r>
            <a:r>
              <a:rPr lang="hr-HR" dirty="0" smtClean="0"/>
              <a:t>edukacije, </a:t>
            </a:r>
            <a:r>
              <a:rPr lang="hr-HR" dirty="0"/>
              <a:t>modeliranja, treninga, uvježbavanja i povratne informacije </a:t>
            </a:r>
            <a:endParaRPr lang="hr-HR" dirty="0" smtClean="0"/>
          </a:p>
          <a:p>
            <a:pPr>
              <a:buFontTx/>
              <a:buChar char="-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5686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735724"/>
            <a:ext cx="9720073" cy="557363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Kognitivno restrukturiranje</a:t>
            </a:r>
          </a:p>
          <a:p>
            <a:pPr marL="0" indent="0">
              <a:buNone/>
            </a:pPr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/>
              <a:t>Mijenjanje </a:t>
            </a:r>
            <a:r>
              <a:rPr lang="hr-HR" dirty="0"/>
              <a:t>disfunkcionalnih misli dolazi kasnije u terapiji jer </a:t>
            </a:r>
            <a:r>
              <a:rPr lang="hr-HR" dirty="0" smtClean="0"/>
              <a:t>je za to potrebno </a:t>
            </a:r>
            <a:r>
              <a:rPr lang="hr-HR" dirty="0"/>
              <a:t>da dijete </a:t>
            </a:r>
            <a:r>
              <a:rPr lang="hr-HR" dirty="0" smtClean="0"/>
              <a:t>postane </a:t>
            </a:r>
            <a:r>
              <a:rPr lang="hr-HR" dirty="0"/>
              <a:t>više fokusirano na </a:t>
            </a:r>
            <a:r>
              <a:rPr lang="hr-HR" dirty="0" smtClean="0"/>
              <a:t>sebe, </a:t>
            </a:r>
            <a:r>
              <a:rPr lang="hr-HR" dirty="0"/>
              <a:t>što bi </a:t>
            </a:r>
            <a:r>
              <a:rPr lang="hr-HR" dirty="0" smtClean="0"/>
              <a:t>ranije </a:t>
            </a:r>
            <a:r>
              <a:rPr lang="hr-HR" dirty="0"/>
              <a:t>u terapiji pogoršalo depresivne simptome</a:t>
            </a:r>
            <a:endParaRPr lang="en-US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/>
              <a:t>N</a:t>
            </a:r>
            <a:r>
              <a:rPr lang="hr-HR" dirty="0" smtClean="0"/>
              <a:t>a </a:t>
            </a:r>
            <a:r>
              <a:rPr lang="hr-HR" dirty="0"/>
              <a:t>početku tretmana </a:t>
            </a:r>
            <a:r>
              <a:rPr lang="hr-HR" dirty="0" smtClean="0"/>
              <a:t>radi se na skretanju </a:t>
            </a:r>
            <a:r>
              <a:rPr lang="hr-HR" dirty="0"/>
              <a:t>pažnje s negativnih misli i emocija na ugodnije i pozitivnije jer to podiže raspoloženje i ukupnu </a:t>
            </a:r>
            <a:r>
              <a:rPr lang="hr-HR" dirty="0" smtClean="0"/>
              <a:t>energiju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/>
              <a:t>Uči </a:t>
            </a:r>
            <a:r>
              <a:rPr lang="hr-HR" dirty="0"/>
              <a:t>ih se kako da se samomotrenjem usmjere na pozitivne, ugodne aktivnosti (</a:t>
            </a:r>
            <a:r>
              <a:rPr lang="hr-HR" dirty="0" smtClean="0"/>
              <a:t>motrenje vlastitog </a:t>
            </a:r>
            <a:r>
              <a:rPr lang="hr-HR" dirty="0" smtClean="0"/>
              <a:t>ponašanja</a:t>
            </a:r>
            <a:r>
              <a:rPr lang="hr-HR" dirty="0"/>
              <a:t>, misli, emocija, fizioloških stanja</a:t>
            </a:r>
            <a:r>
              <a:rPr lang="hr-HR" dirty="0" smtClean="0"/>
              <a:t>)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r-HR" dirty="0" smtClean="0"/>
              <a:t>važno </a:t>
            </a:r>
            <a:r>
              <a:rPr lang="hr-HR" dirty="0" smtClean="0"/>
              <a:t>je točno </a:t>
            </a:r>
            <a:r>
              <a:rPr lang="hr-HR" dirty="0" smtClean="0"/>
              <a:t>odrediti </a:t>
            </a:r>
            <a:r>
              <a:rPr lang="hr-HR" dirty="0" smtClean="0"/>
              <a:t>i definirati koji fenomen dijete promatra 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86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641131"/>
            <a:ext cx="9720073" cy="566822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Mijenjanje negativnih automatskih misli</a:t>
            </a:r>
          </a:p>
          <a:p>
            <a:pPr marL="0" indent="0">
              <a:buNone/>
            </a:pPr>
            <a:endParaRPr lang="hr-H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/>
              <a:t>Česte </a:t>
            </a:r>
            <a:r>
              <a:rPr lang="hr-HR" dirty="0"/>
              <a:t>negativne samoevaluacijske </a:t>
            </a:r>
            <a:r>
              <a:rPr lang="hr-HR" dirty="0" smtClean="0"/>
              <a:t>misli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Prvi </a:t>
            </a:r>
            <a:r>
              <a:rPr lang="hr-HR" dirty="0"/>
              <a:t>korak je pomoći djetetu da prepozna i postane svjestan vlastite sklonosti da misli </a:t>
            </a:r>
            <a:r>
              <a:rPr lang="hr-HR" dirty="0" smtClean="0"/>
              <a:t>negativno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/>
              <a:t>Tehnike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r>
              <a:rPr lang="hr-HR" dirty="0" smtClean="0"/>
              <a:t>                 - psihoedukacija 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</a:t>
            </a:r>
            <a:r>
              <a:rPr lang="hr-HR" dirty="0" smtClean="0"/>
              <a:t>  - mišljenje </a:t>
            </a:r>
            <a:r>
              <a:rPr lang="hr-HR" dirty="0" smtClean="0"/>
              <a:t>na glas (npr. dok se igra neka igra)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</a:t>
            </a:r>
            <a:r>
              <a:rPr lang="hr-HR" dirty="0" smtClean="0"/>
              <a:t>  - „hvatanje” </a:t>
            </a:r>
            <a:r>
              <a:rPr lang="hr-HR" dirty="0" smtClean="0"/>
              <a:t>misli i zamjena adaptivnijom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</a:t>
            </a:r>
            <a:r>
              <a:rPr lang="hr-HR" dirty="0" smtClean="0"/>
              <a:t>  - kognitivno </a:t>
            </a:r>
            <a:r>
              <a:rPr lang="hr-HR" dirty="0" smtClean="0"/>
              <a:t>modeliranje (od strane terapeuta)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</a:t>
            </a:r>
            <a:r>
              <a:rPr lang="hr-HR" dirty="0" smtClean="0"/>
              <a:t>  - samoinstrukcijski </a:t>
            </a:r>
            <a:r>
              <a:rPr lang="hr-HR" dirty="0" smtClean="0"/>
              <a:t>trening</a:t>
            </a:r>
          </a:p>
        </p:txBody>
      </p:sp>
    </p:spTree>
    <p:extLst>
      <p:ext uri="{BB962C8B-B14F-4D97-AF65-F5344CB8AC3E}">
        <p14:creationId xmlns:p14="http://schemas.microsoft.com/office/powerpoint/2010/main" val="374067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609599"/>
            <a:ext cx="9720073" cy="6138041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Bihevioralni eksperimenti</a:t>
            </a:r>
          </a:p>
          <a:p>
            <a:pPr marL="0" indent="0">
              <a:buNone/>
            </a:pPr>
            <a:endParaRPr lang="hr-H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hr-HR" dirty="0" smtClean="0"/>
              <a:t> Mijenjati ponašanje </a:t>
            </a:r>
            <a:r>
              <a:rPr lang="hr-HR" dirty="0"/>
              <a:t>koja služe kao temelj za dokaze za </a:t>
            </a:r>
            <a:r>
              <a:rPr lang="hr-HR" dirty="0" smtClean="0"/>
              <a:t>negativne </a:t>
            </a:r>
            <a:r>
              <a:rPr lang="hr-HR" dirty="0"/>
              <a:t>automatske </a:t>
            </a:r>
            <a:r>
              <a:rPr lang="hr-HR" dirty="0" smtClean="0"/>
              <a:t>misli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 smtClean="0"/>
              <a:t> </a:t>
            </a:r>
            <a:r>
              <a:rPr lang="hr-HR" dirty="0" smtClean="0"/>
              <a:t>kod djece možda najbolja strategija</a:t>
            </a:r>
            <a:endParaRPr lang="en-US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hr-HR" dirty="0" smtClean="0"/>
              <a:t> Otkriti NAM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 smtClean="0"/>
              <a:t> </a:t>
            </a:r>
            <a:r>
              <a:rPr lang="hr-HR" dirty="0"/>
              <a:t>pomoći djetetu da ih prepozna i postane </a:t>
            </a:r>
            <a:r>
              <a:rPr lang="hr-HR" dirty="0" smtClean="0"/>
              <a:t>svjestan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 smtClean="0"/>
              <a:t> s </a:t>
            </a:r>
            <a:r>
              <a:rPr lang="hr-HR" dirty="0" smtClean="0"/>
              <a:t>djetetom pronaći </a:t>
            </a:r>
            <a:r>
              <a:rPr lang="hr-HR" dirty="0" smtClean="0"/>
              <a:t>dokaze </a:t>
            </a:r>
            <a:r>
              <a:rPr lang="hr-HR" dirty="0"/>
              <a:t>koji će podržati ili odbaciti te misli ili </a:t>
            </a:r>
            <a:r>
              <a:rPr lang="hr-HR" dirty="0" smtClean="0"/>
              <a:t>shemu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r-HR" dirty="0" smtClean="0"/>
              <a:t>smisliti </a:t>
            </a:r>
            <a:r>
              <a:rPr lang="hr-HR" dirty="0"/>
              <a:t>bihevioralni zadatak koji će izravno testirati valjanost tih </a:t>
            </a:r>
            <a:r>
              <a:rPr lang="hr-HR" dirty="0" smtClean="0"/>
              <a:t>dokaza</a:t>
            </a:r>
            <a:r>
              <a:rPr lang="hr-HR" dirty="0"/>
              <a:t/>
            </a:r>
            <a:br>
              <a:rPr lang="hr-HR" dirty="0"/>
            </a:br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Mjenjanje disfunkcionalnih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shema</a:t>
            </a:r>
          </a:p>
          <a:p>
            <a:pPr marL="0" indent="0">
              <a:buNone/>
            </a:pPr>
            <a:endParaRPr lang="hr-HR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/>
              <a:t>J</a:t>
            </a:r>
            <a:r>
              <a:rPr lang="hr-HR" dirty="0" smtClean="0"/>
              <a:t>edan </a:t>
            </a:r>
            <a:r>
              <a:rPr lang="hr-HR" dirty="0"/>
              <a:t>od krajnjih </a:t>
            </a:r>
            <a:r>
              <a:rPr lang="hr-HR" dirty="0" smtClean="0"/>
              <a:t>ciljeva terapije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Uključuje </a:t>
            </a:r>
            <a:r>
              <a:rPr lang="hr-HR" dirty="0"/>
              <a:t>procedure kognitivne </a:t>
            </a:r>
            <a:r>
              <a:rPr lang="hr-HR" dirty="0" smtClean="0"/>
              <a:t>restrukturacije: </a:t>
            </a:r>
          </a:p>
          <a:p>
            <a:pPr marL="0" indent="0">
              <a:buNone/>
            </a:pPr>
            <a:r>
              <a:rPr lang="hr-HR" dirty="0" smtClean="0"/>
              <a:t>1) Koji </a:t>
            </a:r>
            <a:r>
              <a:rPr lang="hr-HR" dirty="0"/>
              <a:t>dokaz postoji za to</a:t>
            </a:r>
            <a:r>
              <a:rPr lang="hr-HR" dirty="0" smtClean="0"/>
              <a:t>? </a:t>
            </a:r>
            <a:r>
              <a:rPr lang="hr-HR" dirty="0" smtClean="0"/>
              <a:t>  2</a:t>
            </a:r>
            <a:r>
              <a:rPr lang="hr-HR" dirty="0"/>
              <a:t>) Koji je drugi način gledanja na to</a:t>
            </a:r>
            <a:r>
              <a:rPr lang="hr-HR" dirty="0" smtClean="0"/>
              <a:t>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3</a:t>
            </a:r>
            <a:r>
              <a:rPr lang="hr-HR" dirty="0"/>
              <a:t>) Što ako</a:t>
            </a:r>
            <a:r>
              <a:rPr lang="hr-HR" dirty="0" smtClean="0"/>
              <a:t>?  </a:t>
            </a:r>
            <a:r>
              <a:rPr lang="hr-HR" dirty="0" smtClean="0"/>
              <a:t>4</a:t>
            </a:r>
            <a:r>
              <a:rPr lang="hr-HR" dirty="0"/>
              <a:t>) bihevioralni eksperimenti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91943"/>
          </a:xfrm>
        </p:spPr>
        <p:txBody>
          <a:bodyPr>
            <a:noAutofit/>
          </a:bodyPr>
          <a:lstStyle/>
          <a:p>
            <a:r>
              <a:rPr lang="hr-HR" sz="3200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roditelji</a:t>
            </a:r>
            <a:endParaRPr lang="en-US" sz="3200" cap="none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18897"/>
            <a:ext cx="9720073" cy="48904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Važna </a:t>
            </a:r>
            <a:r>
              <a:rPr lang="hr-HR" dirty="0"/>
              <a:t>poveznica između djetetovog usvajanja vještina tijekom terapijskog </a:t>
            </a:r>
            <a:r>
              <a:rPr lang="hr-HR" dirty="0" smtClean="0"/>
              <a:t>procesa </a:t>
            </a:r>
            <a:r>
              <a:rPr lang="hr-HR" dirty="0" smtClean="0"/>
              <a:t>i </a:t>
            </a:r>
            <a:r>
              <a:rPr lang="hr-HR" dirty="0"/>
              <a:t>primjene u prirodnom </a:t>
            </a:r>
            <a:r>
              <a:rPr lang="hr-HR" dirty="0" smtClean="0"/>
              <a:t>okruženju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Plan </a:t>
            </a:r>
            <a:r>
              <a:rPr lang="hr-HR" u="sng" dirty="0"/>
              <a:t>treninga za roditelje </a:t>
            </a:r>
            <a:r>
              <a:rPr lang="hr-HR" dirty="0"/>
              <a:t>depresivnog djeteta </a:t>
            </a:r>
            <a:r>
              <a:rPr lang="hr-HR" dirty="0" smtClean="0"/>
              <a:t>uključuje:</a:t>
            </a:r>
          </a:p>
          <a:p>
            <a:pPr marL="0" indent="0">
              <a:buNone/>
            </a:pPr>
            <a:r>
              <a:rPr lang="hr-HR" dirty="0" smtClean="0"/>
              <a:t>1</a:t>
            </a:r>
            <a:r>
              <a:rPr lang="hr-HR" dirty="0"/>
              <a:t>. tehnike korištenja i upravljanja pozitivnim </a:t>
            </a:r>
            <a:r>
              <a:rPr lang="hr-HR" dirty="0" smtClean="0"/>
              <a:t>ponašanjima</a:t>
            </a:r>
          </a:p>
          <a:p>
            <a:pPr marL="0" indent="0">
              <a:buNone/>
            </a:pPr>
            <a:r>
              <a:rPr lang="hr-HR" dirty="0" smtClean="0"/>
              <a:t>2</a:t>
            </a:r>
            <a:r>
              <a:rPr lang="hr-HR" dirty="0"/>
              <a:t>. smanjenje </a:t>
            </a:r>
            <a:r>
              <a:rPr lang="hr-HR" dirty="0" smtClean="0"/>
              <a:t>konflikta</a:t>
            </a:r>
          </a:p>
          <a:p>
            <a:pPr marL="0" indent="0">
              <a:buNone/>
            </a:pPr>
            <a:r>
              <a:rPr lang="hr-HR" dirty="0" smtClean="0"/>
              <a:t>3</a:t>
            </a:r>
            <a:r>
              <a:rPr lang="hr-HR" dirty="0"/>
              <a:t>. povećanje uloge djeteta u procesu odlučivanja u obitelji </a:t>
            </a:r>
            <a:r>
              <a:rPr lang="hr-HR" dirty="0" smtClean="0"/>
              <a:t> </a:t>
            </a:r>
          </a:p>
          <a:p>
            <a:pPr marL="0" indent="0">
              <a:buNone/>
            </a:pPr>
            <a:r>
              <a:rPr lang="hr-HR" dirty="0" smtClean="0"/>
              <a:t>4</a:t>
            </a:r>
            <a:r>
              <a:rPr lang="hr-HR" dirty="0"/>
              <a:t>. povećanje djetetovog </a:t>
            </a:r>
            <a:r>
              <a:rPr lang="hr-HR" dirty="0" smtClean="0"/>
              <a:t>samopoštovanja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 smtClean="0"/>
              <a:t>Roditelji se uče empatizirati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 smtClean="0"/>
              <a:t> </a:t>
            </a:r>
            <a:r>
              <a:rPr lang="hr-HR" dirty="0" smtClean="0"/>
              <a:t>prepoznati, razumijeti djetetove emocije i reflektirati </a:t>
            </a:r>
            <a:r>
              <a:rPr lang="hr-HR" dirty="0" smtClean="0"/>
              <a:t>ih djetetu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900" y="2144109"/>
            <a:ext cx="2769559" cy="22735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2337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39391"/>
          </a:xfrm>
        </p:spPr>
        <p:txBody>
          <a:bodyPr>
            <a:noAutofit/>
          </a:bodyPr>
          <a:lstStyle/>
          <a:p>
            <a:r>
              <a:rPr lang="hr-HR" sz="4100" dirty="0" smtClean="0"/>
              <a:t>Moderatori ishoda tretmana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66041"/>
            <a:ext cx="9720073" cy="50165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povijest uspješnog nošenja sa stresom i </a:t>
            </a:r>
            <a:r>
              <a:rPr lang="hr-HR" dirty="0" smtClean="0"/>
              <a:t>depresijom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depresivni </a:t>
            </a:r>
            <a:r>
              <a:rPr lang="hr-HR" dirty="0" smtClean="0"/>
              <a:t>roditelj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strategije emocionalne samoregulacije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obiteljsko funkcioniranje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okolina u kojoj dijete </a:t>
            </a:r>
            <a:r>
              <a:rPr lang="hr-HR" dirty="0" smtClean="0"/>
              <a:t>živi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kognitivno funkcioniranje (medijator ili moderator?)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komorbiditet (anksiozni </a:t>
            </a:r>
            <a:r>
              <a:rPr lang="hr-HR" dirty="0" smtClean="0"/>
              <a:t>poremećaj, </a:t>
            </a:r>
            <a:r>
              <a:rPr lang="hr-HR" dirty="0" smtClean="0"/>
              <a:t>poremećaj ophođenja, </a:t>
            </a:r>
            <a:r>
              <a:rPr lang="hr-HR" dirty="0" smtClean="0"/>
              <a:t>ADHD...)</a:t>
            </a:r>
            <a:endParaRPr lang="hr-HR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7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5005"/>
          </a:xfrm>
        </p:spPr>
        <p:txBody>
          <a:bodyPr>
            <a:normAutofit/>
          </a:bodyPr>
          <a:lstStyle/>
          <a:p>
            <a:r>
              <a:rPr lang="hr-HR" sz="4100" dirty="0" smtClean="0"/>
              <a:t>PREVALENCIJA DEPRESIJE KOD DJECE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2000251"/>
            <a:ext cx="9720073" cy="47091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Sve </a:t>
            </a:r>
            <a:r>
              <a:rPr lang="hr-HR" dirty="0"/>
              <a:t>raniji </a:t>
            </a:r>
            <a:r>
              <a:rPr lang="hr-HR" dirty="0" smtClean="0"/>
              <a:t>početak </a:t>
            </a:r>
            <a:r>
              <a:rPr lang="hr-HR" dirty="0"/>
              <a:t>depresivnih </a:t>
            </a:r>
            <a:r>
              <a:rPr lang="hr-HR" dirty="0" smtClean="0"/>
              <a:t>simptoma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Prevalencija se </a:t>
            </a:r>
            <a:r>
              <a:rPr lang="hr-HR" dirty="0"/>
              <a:t>povećava </a:t>
            </a:r>
            <a:r>
              <a:rPr lang="hr-HR" dirty="0" smtClean="0"/>
              <a:t>s dobi</a:t>
            </a:r>
            <a:r>
              <a:rPr lang="hr-HR" dirty="0"/>
              <a:t>,</a:t>
            </a:r>
            <a:r>
              <a:rPr lang="hr-HR" dirty="0" smtClean="0"/>
              <a:t> sve </a:t>
            </a:r>
            <a:r>
              <a:rPr lang="hr-HR" dirty="0"/>
              <a:t>do </a:t>
            </a:r>
            <a:r>
              <a:rPr lang="hr-HR" dirty="0" smtClean="0"/>
              <a:t> </a:t>
            </a:r>
            <a:r>
              <a:rPr lang="hr-HR" dirty="0"/>
              <a:t>rane </a:t>
            </a:r>
            <a:r>
              <a:rPr lang="hr-HR" dirty="0" smtClean="0"/>
              <a:t>adolescencije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Jednaka </a:t>
            </a:r>
            <a:r>
              <a:rPr lang="hr-HR" dirty="0" smtClean="0"/>
              <a:t>je za </a:t>
            </a:r>
            <a:r>
              <a:rPr lang="hr-HR" dirty="0"/>
              <a:t>djevojčice i dječake do rane adolescencije, kasnije se </a:t>
            </a:r>
            <a:r>
              <a:rPr lang="hr-HR" dirty="0" smtClean="0"/>
              <a:t>gotovo </a:t>
            </a:r>
            <a:r>
              <a:rPr lang="hr-HR" dirty="0"/>
              <a:t>udvostručava </a:t>
            </a:r>
            <a:r>
              <a:rPr lang="hr-HR" dirty="0" smtClean="0"/>
              <a:t>kod djevojaka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Kod predškolaca </a:t>
            </a:r>
            <a:r>
              <a:rPr lang="hr-HR" dirty="0"/>
              <a:t>rijetka je pojava </a:t>
            </a:r>
            <a:r>
              <a:rPr lang="hr-HR" dirty="0" smtClean="0"/>
              <a:t>depresije </a:t>
            </a:r>
            <a:r>
              <a:rPr lang="hr-HR" dirty="0"/>
              <a:t>(0,4%-2,5</a:t>
            </a:r>
            <a:r>
              <a:rPr lang="hr-HR" dirty="0" smtClean="0"/>
              <a:t>%) - najviše </a:t>
            </a:r>
            <a:r>
              <a:rPr lang="hr-HR" dirty="0"/>
              <a:t>kod izrazito zanemarene i zlostavljane </a:t>
            </a:r>
            <a:r>
              <a:rPr lang="hr-HR" dirty="0" smtClean="0"/>
              <a:t>djece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U </a:t>
            </a:r>
            <a:r>
              <a:rPr lang="hr-HR" dirty="0"/>
              <a:t>populaciji srednjoškolaca </a:t>
            </a:r>
            <a:r>
              <a:rPr lang="hr-HR" dirty="0" smtClean="0"/>
              <a:t>kreće se od </a:t>
            </a:r>
            <a:r>
              <a:rPr lang="hr-HR" dirty="0"/>
              <a:t>3% </a:t>
            </a:r>
            <a:r>
              <a:rPr lang="hr-HR" dirty="0" smtClean="0"/>
              <a:t>do </a:t>
            </a:r>
            <a:r>
              <a:rPr lang="hr-HR" dirty="0"/>
              <a:t>8</a:t>
            </a:r>
            <a:r>
              <a:rPr lang="hr-HR" dirty="0" smtClean="0"/>
              <a:t>% (</a:t>
            </a:r>
            <a:r>
              <a:rPr lang="hr-HR" dirty="0" smtClean="0"/>
              <a:t>ovisno </a:t>
            </a:r>
            <a:r>
              <a:rPr lang="hr-HR" dirty="0" smtClean="0"/>
              <a:t>o istraživanjima)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Veći rizik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 smtClean="0"/>
              <a:t> </a:t>
            </a:r>
            <a:r>
              <a:rPr lang="hr-HR" dirty="0" smtClean="0"/>
              <a:t>djeca </a:t>
            </a:r>
            <a:r>
              <a:rPr lang="hr-HR" dirty="0"/>
              <a:t>s teškoćama u </a:t>
            </a:r>
            <a:r>
              <a:rPr lang="hr-HR" dirty="0" smtClean="0"/>
              <a:t>učenju, djeca u specijalnim razredima, djeca s povješću problema u mentalnom zdravlju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2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254094"/>
          </a:xfrm>
        </p:spPr>
        <p:txBody>
          <a:bodyPr>
            <a:noAutofit/>
          </a:bodyPr>
          <a:lstStyle/>
          <a:p>
            <a:r>
              <a:rPr lang="hr-HR" sz="4100" dirty="0" smtClean="0"/>
              <a:t>ISTRAŽIVANJE ISHODA TRETMANA</a:t>
            </a:r>
            <a:r>
              <a:rPr lang="en-US" sz="4100" dirty="0" smtClean="0"/>
              <a:t/>
            </a:r>
            <a:br>
              <a:rPr lang="en-US" sz="4100" dirty="0" smtClean="0"/>
            </a:br>
            <a:r>
              <a:rPr lang="hr-HR" sz="4100" dirty="0" smtClean="0"/>
              <a:t> </a:t>
            </a:r>
            <a:r>
              <a:rPr lang="en-US" sz="4100" dirty="0" smtClean="0"/>
              <a:t/>
            </a:r>
            <a:br>
              <a:rPr lang="en-US" sz="4100" dirty="0" smtClean="0"/>
            </a:b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60938"/>
            <a:ext cx="9720073" cy="471914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Rezultati istraživanja: najuspješniji </a:t>
            </a:r>
            <a:r>
              <a:rPr lang="hr-HR" dirty="0"/>
              <a:t>ishod ima individualni tretman s </a:t>
            </a:r>
            <a:r>
              <a:rPr lang="hr-HR" dirty="0" smtClean="0"/>
              <a:t>djetetom </a:t>
            </a: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U</a:t>
            </a:r>
            <a:r>
              <a:rPr lang="hr-HR" dirty="0" smtClean="0"/>
              <a:t>ključivanje </a:t>
            </a:r>
            <a:r>
              <a:rPr lang="hr-HR" dirty="0"/>
              <a:t>roditeljskog treninga </a:t>
            </a:r>
            <a:r>
              <a:rPr lang="hr-HR" dirty="0" smtClean="0"/>
              <a:t>nije </a:t>
            </a:r>
            <a:r>
              <a:rPr lang="hr-HR" dirty="0"/>
              <a:t>poboljšalo rezultate, a provođenje samo obiteljske terapije nije bilo uspješnije od individualnog tretmana s </a:t>
            </a:r>
            <a:r>
              <a:rPr lang="hr-HR" dirty="0" smtClean="0"/>
              <a:t>djetetom</a:t>
            </a:r>
            <a:endParaRPr lang="hr-HR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Neka </a:t>
            </a:r>
            <a:r>
              <a:rPr lang="hr-HR" dirty="0"/>
              <a:t>istraživanja pokazuju da je podrška terapijske grupe bila učinkovitija od </a:t>
            </a:r>
            <a:r>
              <a:rPr lang="hr-HR" dirty="0" smtClean="0"/>
              <a:t>treninga </a:t>
            </a:r>
            <a:r>
              <a:rPr lang="hr-HR" dirty="0"/>
              <a:t>socijalnih vještina u reduciranju depresivnih </a:t>
            </a:r>
            <a:r>
              <a:rPr lang="hr-HR" dirty="0" smtClean="0"/>
              <a:t>simptoma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Tretmani </a:t>
            </a:r>
            <a:r>
              <a:rPr lang="hr-HR" dirty="0" smtClean="0"/>
              <a:t>traju od </a:t>
            </a:r>
            <a:r>
              <a:rPr lang="hr-HR" dirty="0"/>
              <a:t>10 do 12 susreta u razdoblju od 5 do 12 </a:t>
            </a:r>
            <a:r>
              <a:rPr lang="hr-HR" dirty="0" smtClean="0"/>
              <a:t>tjedana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(pitanje je mogu </a:t>
            </a:r>
            <a:r>
              <a:rPr lang="hr-HR" dirty="0" smtClean="0"/>
              <a:t>li </a:t>
            </a:r>
            <a:r>
              <a:rPr lang="hr-HR" dirty="0" smtClean="0"/>
              <a:t>mladi </a:t>
            </a:r>
            <a:r>
              <a:rPr lang="hr-HR" dirty="0" smtClean="0"/>
              <a:t>tako brzo </a:t>
            </a:r>
            <a:r>
              <a:rPr lang="hr-HR" dirty="0" smtClean="0"/>
              <a:t>naučiti složene </a:t>
            </a:r>
            <a:r>
              <a:rPr lang="hr-HR" dirty="0" smtClean="0"/>
              <a:t>vještine i primijeniti ih za regulaciju </a:t>
            </a:r>
            <a:r>
              <a:rPr lang="hr-HR" dirty="0" smtClean="0"/>
              <a:t>svojih raspoloženja</a:t>
            </a:r>
            <a:r>
              <a:rPr lang="hr-HR" dirty="0" smtClean="0"/>
              <a:t>, misli, </a:t>
            </a:r>
            <a:r>
              <a:rPr lang="hr-HR" dirty="0" smtClean="0"/>
              <a:t>ponašanja?)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2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39087"/>
          </a:xfrm>
        </p:spPr>
        <p:txBody>
          <a:bodyPr>
            <a:normAutofit/>
          </a:bodyPr>
          <a:lstStyle/>
          <a:p>
            <a:r>
              <a:rPr lang="hr-HR" sz="4100" dirty="0" smtClean="0"/>
              <a:t>literatura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65738"/>
            <a:ext cx="9720073" cy="45436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i="1" dirty="0" smtClean="0"/>
              <a:t>K</a:t>
            </a:r>
            <a:r>
              <a:rPr lang="en-US" i="1" dirty="0" err="1" smtClean="0"/>
              <a:t>endall</a:t>
            </a:r>
            <a:r>
              <a:rPr lang="en-US" i="1" dirty="0"/>
              <a:t>, P. C. (2006). Child and Adolescent Therapy: Cognitive-Behavioral Procedures. New York: The Guilford 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3037" y="585217"/>
            <a:ext cx="5219017" cy="1499616"/>
          </a:xfrm>
        </p:spPr>
        <p:txBody>
          <a:bodyPr/>
          <a:lstStyle/>
          <a:p>
            <a:r>
              <a:rPr lang="hr-HR" dirty="0" smtClean="0"/>
              <a:t>Hvala na pažnji!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96" y="1978259"/>
            <a:ext cx="5456844" cy="3860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309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00684"/>
          </a:xfrm>
        </p:spPr>
        <p:txBody>
          <a:bodyPr>
            <a:normAutofit/>
          </a:bodyPr>
          <a:lstStyle/>
          <a:p>
            <a:r>
              <a:rPr lang="hr-HR" sz="4100" dirty="0" smtClean="0"/>
              <a:t>tijek depresije</a:t>
            </a:r>
            <a:endParaRPr lang="en-US" sz="4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60220"/>
            <a:ext cx="9720073" cy="4972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 </a:t>
            </a:r>
            <a:r>
              <a:rPr lang="hr-HR" dirty="0"/>
              <a:t>6 mjeseci nakon pojave </a:t>
            </a:r>
            <a:r>
              <a:rPr lang="hr-HR" dirty="0" smtClean="0"/>
              <a:t>simptoma </a:t>
            </a:r>
            <a:r>
              <a:rPr lang="hr-HR" dirty="0"/>
              <a:t>stanje se poboljšava kod 40% </a:t>
            </a:r>
            <a:r>
              <a:rPr lang="hr-HR" dirty="0" smtClean="0"/>
              <a:t>djece, </a:t>
            </a:r>
            <a:br>
              <a:rPr lang="hr-HR" dirty="0" smtClean="0"/>
            </a:br>
            <a:r>
              <a:rPr lang="hr-HR" dirty="0" smtClean="0"/>
              <a:t>nakon </a:t>
            </a:r>
            <a:r>
              <a:rPr lang="hr-HR" dirty="0"/>
              <a:t>godine dana 80% djece više nema </a:t>
            </a:r>
            <a:r>
              <a:rPr lang="hr-HR" dirty="0" smtClean="0"/>
              <a:t>simptoma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Prosječno </a:t>
            </a:r>
            <a:r>
              <a:rPr lang="hr-HR" dirty="0"/>
              <a:t>trajanje velike depresivne epizode je između 32 i 36 </a:t>
            </a:r>
            <a:r>
              <a:rPr lang="hr-HR" dirty="0" smtClean="0"/>
              <a:t>tjedana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Unutar </a:t>
            </a:r>
            <a:r>
              <a:rPr lang="hr-HR" dirty="0"/>
              <a:t>3 godine, 54% mladih ima ponovnu depresivnu epizodu, a unutar </a:t>
            </a:r>
            <a:r>
              <a:rPr lang="hr-HR" dirty="0" smtClean="0"/>
              <a:t>5 </a:t>
            </a:r>
            <a:r>
              <a:rPr lang="hr-HR" dirty="0"/>
              <a:t>godina 72% </a:t>
            </a:r>
            <a:r>
              <a:rPr lang="hr-HR" dirty="0" smtClean="0"/>
              <a:t>mladih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 Prediktori </a:t>
            </a:r>
            <a:r>
              <a:rPr lang="hr-HR" dirty="0"/>
              <a:t>trajanja depresivne epizode: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       </a:t>
            </a:r>
            <a:r>
              <a:rPr lang="hr-HR" dirty="0"/>
              <a:t/>
            </a:r>
            <a:br>
              <a:rPr lang="hr-HR" dirty="0"/>
            </a:br>
            <a:r>
              <a:rPr lang="hr-HR" dirty="0" smtClean="0"/>
              <a:t>              - </a:t>
            </a:r>
            <a:r>
              <a:rPr lang="hr-HR" dirty="0" smtClean="0"/>
              <a:t>dob </a:t>
            </a:r>
            <a:r>
              <a:rPr lang="hr-HR" dirty="0"/>
              <a:t>prvog pojavljivanja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</a:t>
            </a:r>
            <a:r>
              <a:rPr lang="hr-HR" dirty="0" smtClean="0"/>
              <a:t>- težina </a:t>
            </a:r>
            <a:r>
              <a:rPr lang="hr-HR" dirty="0"/>
              <a:t>simptoma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</a:t>
            </a:r>
            <a:r>
              <a:rPr lang="hr-HR" dirty="0" smtClean="0"/>
              <a:t>- spol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         </a:t>
            </a:r>
            <a:r>
              <a:rPr lang="hr-HR" dirty="0" smtClean="0"/>
              <a:t>- obiteljsko </a:t>
            </a:r>
            <a:r>
              <a:rPr lang="hr-HR" dirty="0"/>
              <a:t>funkcioniranje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281" y="3752192"/>
            <a:ext cx="4591707" cy="2755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143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191"/>
          </a:xfrm>
        </p:spPr>
        <p:txBody>
          <a:bodyPr>
            <a:normAutofit fontScale="90000"/>
          </a:bodyPr>
          <a:lstStyle/>
          <a:p>
            <a:r>
              <a:rPr lang="hr-HR" sz="4600" dirty="0" smtClean="0"/>
              <a:t>Psihosocijalni aspekti depresivnog poremećaja</a:t>
            </a:r>
            <a:br>
              <a:rPr lang="hr-HR" sz="4600" dirty="0" smtClean="0"/>
            </a:br>
            <a:r>
              <a:rPr lang="hr-HR" sz="46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</a:t>
            </a:r>
            <a:r>
              <a:rPr lang="hr-HR" sz="3100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Narušena emocionalna samoregulacija</a:t>
            </a:r>
            <a:endParaRPr lang="en-US" sz="46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48791"/>
            <a:ext cx="9720073" cy="48463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depresija proizlazi iz </a:t>
            </a:r>
            <a:r>
              <a:rPr lang="hr-HR" dirty="0"/>
              <a:t>nemogućnosti reguliranja neugodnih emocija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905305370"/>
              </p:ext>
            </p:extLst>
          </p:nvPr>
        </p:nvGraphicFramePr>
        <p:xfrm>
          <a:off x="2032000" y="2228850"/>
          <a:ext cx="849503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3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49299" y="1076706"/>
            <a:ext cx="9269730" cy="534924"/>
          </a:xfrm>
        </p:spPr>
        <p:txBody>
          <a:bodyPr>
            <a:noAutofit/>
          </a:bodyPr>
          <a:lstStyle/>
          <a:p>
            <a:r>
              <a:rPr lang="hr-HR" sz="2800" cap="non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Narušena emocionalna samoregulacija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65960"/>
            <a:ext cx="9720073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Depresivna </a:t>
            </a:r>
            <a:r>
              <a:rPr lang="hr-HR" dirty="0"/>
              <a:t>djeca imaju poteškoće u nošenju s neugodnim emocijama</a:t>
            </a:r>
            <a:r>
              <a:rPr lang="hr-HR" dirty="0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Generiraju </a:t>
            </a:r>
            <a:r>
              <a:rPr lang="hr-HR" dirty="0"/>
              <a:t>pasivnije, manje učinkovite metode regulacije raspoloženja i ne očekuju uspjeh </a:t>
            </a:r>
            <a:r>
              <a:rPr lang="hr-HR" dirty="0" smtClean="0"/>
              <a:t>u njihovom </a:t>
            </a:r>
            <a:r>
              <a:rPr lang="hr-HR" dirty="0"/>
              <a:t>korištenju </a:t>
            </a: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Rjeđe </a:t>
            </a:r>
            <a:r>
              <a:rPr lang="hr-HR" dirty="0"/>
              <a:t>koriste strategije od nedepresivne djece jer ne vjeruju da će im pomoći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Manje </a:t>
            </a:r>
            <a:r>
              <a:rPr lang="hr-HR" dirty="0"/>
              <a:t>se uključuju u ugodne aktivnosti, slabije traže potporu i podršku svoje socijalne </a:t>
            </a:r>
            <a:r>
              <a:rPr lang="hr-HR" dirty="0" smtClean="0"/>
              <a:t>okoline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14432" cy="969264"/>
          </a:xfrm>
        </p:spPr>
        <p:txBody>
          <a:bodyPr>
            <a:noAutofit/>
          </a:bodyPr>
          <a:lstStyle/>
          <a:p>
            <a:r>
              <a:rPr lang="hr-HR" sz="4100" dirty="0"/>
              <a:t>ETIOLOGIJA DEPRESIVNOG POREMEĆAJA U </a:t>
            </a:r>
            <a:r>
              <a:rPr lang="hr-HR" sz="4100" dirty="0" smtClean="0"/>
              <a:t>DJETINJSTVU</a:t>
            </a:r>
            <a:r>
              <a:rPr lang="hr-HR" sz="4600" dirty="0" smtClean="0"/>
              <a:t/>
            </a:r>
            <a:br>
              <a:rPr lang="hr-HR" sz="4600" dirty="0" smtClean="0"/>
            </a:br>
            <a:r>
              <a:rPr lang="hr-HR" sz="3200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biološki aspekti </a:t>
            </a:r>
            <a:endParaRPr lang="en-US" sz="4600" cap="none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71650"/>
            <a:ext cx="9720073" cy="453771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Poremećena funkcija </a:t>
            </a:r>
            <a:r>
              <a:rPr lang="hr-HR" dirty="0"/>
              <a:t>jednog od mnogih neurokemijskih sistema u mozgu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Dugotrajne promjene u funkcioniranju receptora </a:t>
            </a:r>
            <a:r>
              <a:rPr lang="hr-HR" dirty="0" smtClean="0"/>
              <a:t>(serotonin</a:t>
            </a:r>
            <a:r>
              <a:rPr lang="hr-HR" dirty="0"/>
              <a:t>, dopamin, norepinefrin</a:t>
            </a:r>
            <a:r>
              <a:rPr lang="hr-HR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Hormonalne </a:t>
            </a:r>
            <a:r>
              <a:rPr lang="hr-HR" dirty="0"/>
              <a:t>promjene tijekom puberteta </a:t>
            </a:r>
            <a:r>
              <a:rPr lang="hr-HR" dirty="0" smtClean="0"/>
              <a:t>(veće </a:t>
            </a:r>
            <a:r>
              <a:rPr lang="hr-HR" dirty="0"/>
              <a:t>razine </a:t>
            </a:r>
            <a:r>
              <a:rPr lang="hr-HR" dirty="0"/>
              <a:t>estrogena u </a:t>
            </a:r>
            <a:r>
              <a:rPr lang="hr-HR" dirty="0" smtClean="0"/>
              <a:t>djevojčica) </a:t>
            </a:r>
            <a:r>
              <a:rPr lang="hr-HR" dirty="0"/>
              <a:t>mogu biti povezane sa pojavom depresije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Djevojčice otpuštaju više hormona rasta od dječaka, </a:t>
            </a:r>
            <a:r>
              <a:rPr lang="hr-HR" dirty="0" smtClean="0"/>
              <a:t>veće </a:t>
            </a:r>
            <a:r>
              <a:rPr lang="hr-HR" dirty="0"/>
              <a:t>razine GH </a:t>
            </a:r>
            <a:r>
              <a:rPr lang="hr-HR" dirty="0" smtClean="0"/>
              <a:t>nađene su  </a:t>
            </a:r>
            <a:r>
              <a:rPr lang="hr-HR" dirty="0"/>
              <a:t>kod depresivne djece u odnosu na </a:t>
            </a:r>
            <a:r>
              <a:rPr lang="hr-HR" dirty="0" smtClean="0"/>
              <a:t>nedepresivnu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Istraživanja</a:t>
            </a:r>
            <a:r>
              <a:rPr lang="hr-HR" dirty="0" smtClean="0"/>
              <a:t> temeljena </a:t>
            </a:r>
            <a:r>
              <a:rPr lang="hr-HR" dirty="0"/>
              <a:t>na odraslima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1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756666"/>
            <a:ext cx="9891522" cy="592074"/>
          </a:xfrm>
        </p:spPr>
        <p:txBody>
          <a:bodyPr>
            <a:normAutofit fontScale="90000"/>
          </a:bodyPr>
          <a:lstStyle/>
          <a:p>
            <a:r>
              <a:rPr lang="hr-HR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hr-HR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hr-HR" sz="3600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kognitivno-interpersonalni aspekt </a:t>
            </a:r>
            <a:r>
              <a:rPr lang="en-US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/>
            </a:r>
            <a:br>
              <a:rPr lang="en-US" cap="none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en-US" cap="none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48740"/>
            <a:ext cx="9720073" cy="49606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Kombinacija </a:t>
            </a:r>
            <a:r>
              <a:rPr lang="hr-HR" dirty="0"/>
              <a:t>i integracija Beckove </a:t>
            </a:r>
            <a:r>
              <a:rPr lang="hr-HR" u="sng" dirty="0"/>
              <a:t>kognitivne teorije depresije </a:t>
            </a:r>
            <a:r>
              <a:rPr lang="hr-HR" dirty="0"/>
              <a:t>i </a:t>
            </a:r>
            <a:r>
              <a:rPr lang="hr-HR" u="sng" dirty="0"/>
              <a:t>teorije privrženosti</a:t>
            </a:r>
            <a:endParaRPr lang="en-US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Kognitivna perspektiva</a:t>
            </a:r>
            <a:r>
              <a:rPr lang="hr-HR" dirty="0" smtClean="0"/>
              <a:t>: </a:t>
            </a:r>
          </a:p>
          <a:p>
            <a:pPr marL="0" indent="0">
              <a:buNone/>
            </a:pPr>
            <a:r>
              <a:rPr lang="hr-HR" dirty="0" smtClean="0"/>
              <a:t>           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hr-HR" dirty="0" smtClean="0"/>
              <a:t> depresivni </a:t>
            </a:r>
            <a:r>
              <a:rPr lang="hr-HR" dirty="0"/>
              <a:t>poremećaj nastaje kada se aktiviraju disfunkcionalne kognicije 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              uslijed </a:t>
            </a:r>
            <a:r>
              <a:rPr lang="hr-HR" dirty="0"/>
              <a:t>stresnog događaja na kojeg je pojedinac </a:t>
            </a:r>
            <a:r>
              <a:rPr lang="hr-HR" dirty="0" smtClean="0"/>
              <a:t>ranjiv</a:t>
            </a:r>
          </a:p>
          <a:p>
            <a:pPr marL="0" indent="0">
              <a:buNone/>
            </a:pPr>
            <a:r>
              <a:rPr lang="hr-HR" dirty="0" smtClean="0"/>
              <a:t>           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hr-HR" dirty="0" smtClean="0"/>
              <a:t> kognitivnu neravnotežu potiču disfunkcionalne </a:t>
            </a:r>
            <a:r>
              <a:rPr lang="hr-HR" dirty="0"/>
              <a:t>sheme koje služe kao filteri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      pomoću </a:t>
            </a:r>
            <a:r>
              <a:rPr lang="hr-HR" dirty="0"/>
              <a:t>kojih se procesiraju informacije </a:t>
            </a:r>
            <a:r>
              <a:rPr lang="hr-HR" dirty="0" smtClean="0"/>
              <a:t>(percepcija</a:t>
            </a:r>
            <a:r>
              <a:rPr lang="hr-HR" dirty="0"/>
              <a:t>, istaknutost, značenje</a:t>
            </a:r>
            <a:r>
              <a:rPr lang="hr-HR" dirty="0" smtClean="0"/>
              <a:t>)</a:t>
            </a:r>
          </a:p>
          <a:p>
            <a:pPr marL="0" indent="0">
              <a:buNone/>
            </a:pPr>
            <a:r>
              <a:rPr lang="hr-HR" dirty="0" smtClean="0"/>
              <a:t>           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hr-HR" dirty="0" smtClean="0"/>
              <a:t> osnovna, najvažnija je </a:t>
            </a:r>
            <a:r>
              <a:rPr lang="hr-HR" dirty="0"/>
              <a:t>shema o sebi </a:t>
            </a:r>
            <a:r>
              <a:rPr lang="hr-HR" dirty="0" smtClean="0"/>
              <a:t>koju čine vlasitia životna </a:t>
            </a:r>
            <a:r>
              <a:rPr lang="hr-HR" dirty="0"/>
              <a:t>pravila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             (</a:t>
            </a:r>
            <a:r>
              <a:rPr lang="hr-HR" dirty="0" smtClean="0"/>
              <a:t>informacije </a:t>
            </a:r>
            <a:r>
              <a:rPr lang="hr-HR" dirty="0"/>
              <a:t>važne za pojedinca </a:t>
            </a:r>
            <a:r>
              <a:rPr lang="hr-HR" dirty="0" smtClean="0"/>
              <a:t>obrađuju </a:t>
            </a:r>
            <a:r>
              <a:rPr lang="hr-HR" dirty="0"/>
              <a:t>se </a:t>
            </a:r>
            <a:r>
              <a:rPr lang="hr-HR" dirty="0" smtClean="0"/>
              <a:t>preko </a:t>
            </a:r>
            <a:r>
              <a:rPr lang="hr-HR" dirty="0"/>
              <a:t>ove </a:t>
            </a:r>
            <a:r>
              <a:rPr lang="hr-HR" dirty="0" smtClean="0"/>
              <a:t>sheme)</a:t>
            </a:r>
          </a:p>
          <a:p>
            <a:pPr marL="0" indent="0">
              <a:buNone/>
            </a:pPr>
            <a:r>
              <a:rPr lang="hr-HR" dirty="0" smtClean="0"/>
              <a:t>           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hr-HR" dirty="0" smtClean="0"/>
              <a:t> česta stresna iskustva oblikuju </a:t>
            </a:r>
            <a:r>
              <a:rPr lang="hr-HR" dirty="0"/>
              <a:t>shemu o sebi. </a:t>
            </a:r>
          </a:p>
          <a:p>
            <a:pPr marL="0" indent="0">
              <a:buNone/>
            </a:pPr>
            <a:r>
              <a:rPr lang="hr-HR" dirty="0" smtClean="0"/>
              <a:t>            </a:t>
            </a:r>
            <a:r>
              <a:rPr lang="hr-H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</a:t>
            </a:r>
            <a:r>
              <a:rPr lang="hr-HR" dirty="0" smtClean="0"/>
              <a:t> shema se vremenom strukturalizira </a:t>
            </a:r>
            <a:r>
              <a:rPr lang="hr-HR" dirty="0"/>
              <a:t>kroz procese </a:t>
            </a:r>
            <a:r>
              <a:rPr lang="hr-HR" dirty="0" smtClean="0"/>
              <a:t>učenja – shema = filter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75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83476"/>
            <a:ext cx="9720073" cy="595936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hr-HR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teorije privrženosti</a:t>
            </a:r>
          </a:p>
          <a:p>
            <a:pPr>
              <a:buFontTx/>
              <a:buChar char="-"/>
            </a:pPr>
            <a:r>
              <a:rPr lang="hr-HR" dirty="0" smtClean="0"/>
              <a:t> moguće </a:t>
            </a:r>
            <a:r>
              <a:rPr lang="hr-HR" dirty="0"/>
              <a:t>objašnjenje </a:t>
            </a:r>
            <a:r>
              <a:rPr lang="hr-HR" u="sng" dirty="0" smtClean="0"/>
              <a:t>kako </a:t>
            </a:r>
            <a:r>
              <a:rPr lang="hr-HR" u="sng" dirty="0"/>
              <a:t>nastaje </a:t>
            </a:r>
            <a:r>
              <a:rPr lang="hr-HR" dirty="0"/>
              <a:t>shema o </a:t>
            </a:r>
            <a:r>
              <a:rPr lang="hr-HR" dirty="0" smtClean="0"/>
              <a:t>sebi</a:t>
            </a:r>
          </a:p>
          <a:p>
            <a:pPr>
              <a:buFontTx/>
              <a:buChar char="-"/>
            </a:pPr>
            <a:r>
              <a:rPr lang="hr-HR" dirty="0"/>
              <a:t> </a:t>
            </a:r>
            <a:r>
              <a:rPr lang="hr-HR" dirty="0" smtClean="0"/>
              <a:t>„unutarnji </a:t>
            </a:r>
            <a:r>
              <a:rPr lang="hr-HR" dirty="0"/>
              <a:t>radni </a:t>
            </a:r>
            <a:r>
              <a:rPr lang="hr-HR" dirty="0" smtClean="0"/>
              <a:t>model” je </a:t>
            </a:r>
            <a:r>
              <a:rPr lang="hr-HR" dirty="0"/>
              <a:t>kognitivna reprezentacija sebe, drugih koji su povezani s osobom (prvenstveno primarni skrbnik) i veze koju dijete ima s primarnim </a:t>
            </a:r>
            <a:r>
              <a:rPr lang="hr-HR" dirty="0" smtClean="0"/>
              <a:t>skrbnikom</a:t>
            </a:r>
          </a:p>
          <a:p>
            <a:pPr>
              <a:buFontTx/>
              <a:buChar char="-"/>
            </a:pPr>
            <a:r>
              <a:rPr lang="hr-HR" dirty="0"/>
              <a:t> unutarnji radni model </a:t>
            </a:r>
            <a:r>
              <a:rPr lang="hr-HR" dirty="0" smtClean="0"/>
              <a:t>kao </a:t>
            </a:r>
            <a:r>
              <a:rPr lang="hr-HR" dirty="0"/>
              <a:t>i shema o sebi, usmjerava interakcije djeteta s ostalima u postojećim i novim </a:t>
            </a:r>
            <a:r>
              <a:rPr lang="hr-HR" dirty="0" smtClean="0"/>
              <a:t>vezama</a:t>
            </a:r>
            <a:endParaRPr lang="hr-HR" dirty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hr-HR" dirty="0"/>
              <a:t>Odnos kognicija i interpersonalnih odnosa u razvoju sheme o sebi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unutarnji </a:t>
            </a:r>
            <a:r>
              <a:rPr lang="hr-HR" dirty="0"/>
              <a:t>radni model </a:t>
            </a:r>
            <a:r>
              <a:rPr lang="hr-HR" dirty="0" smtClean="0"/>
              <a:t>internalizira se </a:t>
            </a:r>
            <a:r>
              <a:rPr lang="hr-HR" dirty="0"/>
              <a:t>kroz komunikaciju djeteta sa skrbnikom, a </a:t>
            </a:r>
            <a:r>
              <a:rPr lang="hr-HR" dirty="0" smtClean="0"/>
              <a:t>proces </a:t>
            </a:r>
            <a:r>
              <a:rPr lang="hr-HR" dirty="0"/>
              <a:t>internalizacije objašnjava kognitivna teorija putem procesa učenja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63380185"/>
              </p:ext>
            </p:extLst>
          </p:nvPr>
        </p:nvGraphicFramePr>
        <p:xfrm>
          <a:off x="1138621" y="3310758"/>
          <a:ext cx="9605580" cy="1954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75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746234"/>
            <a:ext cx="9720073" cy="5563126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 smtClean="0"/>
              <a:t> </a:t>
            </a:r>
            <a:r>
              <a:rPr lang="en-US" dirty="0" err="1" smtClean="0"/>
              <a:t>teoretičari</a:t>
            </a:r>
            <a:r>
              <a:rPr lang="en-US" dirty="0" smtClean="0"/>
              <a:t> </a:t>
            </a:r>
            <a:r>
              <a:rPr lang="en-US" dirty="0" err="1"/>
              <a:t>teorije</a:t>
            </a:r>
            <a:r>
              <a:rPr lang="en-US" dirty="0"/>
              <a:t> </a:t>
            </a:r>
            <a:r>
              <a:rPr lang="en-US" dirty="0" err="1" smtClean="0"/>
              <a:t>privr</a:t>
            </a:r>
            <a:r>
              <a:rPr lang="hr-HR" dirty="0" smtClean="0"/>
              <a:t>e</a:t>
            </a:r>
            <a:r>
              <a:rPr lang="en-US" dirty="0" err="1" smtClean="0"/>
              <a:t>žnosti</a:t>
            </a:r>
            <a:r>
              <a:rPr lang="en-US" dirty="0" smtClean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stila</a:t>
            </a:r>
            <a:r>
              <a:rPr lang="en-US" dirty="0"/>
              <a:t> </a:t>
            </a:r>
            <a:r>
              <a:rPr lang="en-US" dirty="0" err="1"/>
              <a:t>privrženosti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djetetovu</a:t>
            </a:r>
            <a:r>
              <a:rPr lang="en-US" dirty="0"/>
              <a:t> </a:t>
            </a:r>
            <a:r>
              <a:rPr lang="en-US" dirty="0" err="1"/>
              <a:t>shemu</a:t>
            </a:r>
            <a:r>
              <a:rPr lang="en-US" dirty="0"/>
              <a:t> </a:t>
            </a:r>
            <a:r>
              <a:rPr lang="hr-HR" dirty="0"/>
              <a:t>o </a:t>
            </a:r>
            <a:r>
              <a:rPr lang="hr-HR" dirty="0" smtClean="0"/>
              <a:t>sebi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nesigurna privrženost ne uzrokuje depresiju, već se ponaša kao rizični faktor (depresivni stil mišljenja, deficit u regulaciji emocija, izbjegavanje traženja socijalne potpore</a:t>
            </a:r>
            <a:r>
              <a:rPr lang="hr-HR" dirty="0" smtClean="0"/>
              <a:t>) </a:t>
            </a:r>
            <a:endParaRPr lang="hr-H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hr-HR" dirty="0"/>
              <a:t> </a:t>
            </a:r>
            <a:r>
              <a:rPr lang="hr-HR" dirty="0" smtClean="0"/>
              <a:t>sigurna </a:t>
            </a:r>
            <a:r>
              <a:rPr lang="hr-HR" dirty="0"/>
              <a:t>privrženost može se ponašati </a:t>
            </a:r>
            <a:br>
              <a:rPr lang="hr-HR" dirty="0"/>
            </a:br>
            <a:r>
              <a:rPr lang="hr-HR" dirty="0" smtClean="0"/>
              <a:t>kao </a:t>
            </a:r>
            <a:r>
              <a:rPr lang="hr-HR" dirty="0"/>
              <a:t>zaštitni faktor koji </a:t>
            </a:r>
            <a:r>
              <a:rPr lang="hr-HR" dirty="0" smtClean="0"/>
              <a:t>uključuje </a:t>
            </a:r>
            <a:r>
              <a:rPr lang="hr-HR" dirty="0" smtClean="0"/>
              <a:t>zdrave </a:t>
            </a:r>
            <a:r>
              <a:rPr lang="hr-HR" dirty="0"/>
              <a:t>i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adaptivne vještine </a:t>
            </a:r>
            <a:r>
              <a:rPr lang="hr-HR" dirty="0"/>
              <a:t>rješavanja problema, 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procesiranje </a:t>
            </a:r>
            <a:r>
              <a:rPr lang="hr-HR" dirty="0"/>
              <a:t>informacija o sebi i </a:t>
            </a:r>
            <a:r>
              <a:rPr lang="hr-HR" dirty="0" smtClean="0"/>
              <a:t>drugima te </a:t>
            </a:r>
            <a:br>
              <a:rPr lang="hr-HR" dirty="0" smtClean="0"/>
            </a:br>
            <a:r>
              <a:rPr lang="hr-HR" dirty="0" smtClean="0"/>
              <a:t>samoregulaciju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759" y="2669628"/>
            <a:ext cx="5233426" cy="294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520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1314</Words>
  <Application>Microsoft Office PowerPoint</Application>
  <PresentationFormat>Widescreen</PresentationFormat>
  <Paragraphs>178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Times New Roman</vt:lpstr>
      <vt:lpstr>Tw Cen MT</vt:lpstr>
      <vt:lpstr>Tw Cen MT Condensed</vt:lpstr>
      <vt:lpstr>Wingdings</vt:lpstr>
      <vt:lpstr>Wingdings 3</vt:lpstr>
      <vt:lpstr>Integral</vt:lpstr>
      <vt:lpstr>Bkt dječje i adolescentne depresije</vt:lpstr>
      <vt:lpstr>PREVALENCIJA DEPRESIJE KOD DJECE</vt:lpstr>
      <vt:lpstr>tijek depresije</vt:lpstr>
      <vt:lpstr>Psihosocijalni aspekti depresivnog poremećaja      Narušena emocionalna samoregulacija</vt:lpstr>
      <vt:lpstr>Narušena emocionalna samoregulacija</vt:lpstr>
      <vt:lpstr>ETIOLOGIJA DEPRESIVNOG POREMEĆAJA U DJETINJSTVU biološki aspekti </vt:lpstr>
      <vt:lpstr> kognitivno-interpersonalni aspekt  </vt:lpstr>
      <vt:lpstr>PowerPoint Presentation</vt:lpstr>
      <vt:lpstr>PowerPoint Presentation</vt:lpstr>
      <vt:lpstr>integrativni model depresivnog poremećaja u djetinjstvu</vt:lpstr>
      <vt:lpstr>Procjena</vt:lpstr>
      <vt:lpstr>tretman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roditelji</vt:lpstr>
      <vt:lpstr>Moderatori ishoda tretmana</vt:lpstr>
      <vt:lpstr>ISTRAŽIVANJE ISHODA TRETMANA   </vt:lpstr>
      <vt:lpstr>literatura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dječje i adolescentne depresije</dc:title>
  <dc:creator>Jerka</dc:creator>
  <cp:lastModifiedBy>Jerka</cp:lastModifiedBy>
  <cp:revision>30</cp:revision>
  <dcterms:created xsi:type="dcterms:W3CDTF">2018-02-20T21:21:22Z</dcterms:created>
  <dcterms:modified xsi:type="dcterms:W3CDTF">2018-02-22T23:09:19Z</dcterms:modified>
</cp:coreProperties>
</file>