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23A09-EA44-4C74-B421-A06CA33FBCF8}" type="datetimeFigureOut">
              <a:rPr lang="sr-Latn-CS" smtClean="0"/>
              <a:pPr/>
              <a:t>27.11.2017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BFE72-0AD2-400E-A697-2ADF9A354D81}" type="slidenum">
              <a:rPr lang="hr-BA" smtClean="0"/>
              <a:pPr/>
              <a:t>‹#›</a:t>
            </a:fld>
            <a:endParaRPr lang="hr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BA" b="1" dirty="0" smtClean="0"/>
              <a:t>GENERALIZIRANI AKSIOZNI POREMEĆAJ</a:t>
            </a:r>
            <a:br>
              <a:rPr lang="hr-BA" b="1" dirty="0" smtClean="0"/>
            </a:br>
            <a:r>
              <a:rPr lang="hr-BA" dirty="0"/>
              <a:t/>
            </a:r>
            <a:br>
              <a:rPr lang="hr-BA" dirty="0"/>
            </a:br>
            <a:r>
              <a:rPr lang="hr-BA" sz="3100" b="1" dirty="0"/>
              <a:t>-</a:t>
            </a:r>
            <a:r>
              <a:rPr lang="hr-BA" sz="3100" b="1" dirty="0" smtClean="0"/>
              <a:t>PRIKAZ SLUČAJA-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BA" dirty="0" smtClean="0"/>
          </a:p>
          <a:p>
            <a:endParaRPr lang="hr-BA" dirty="0"/>
          </a:p>
          <a:p>
            <a:pPr algn="r"/>
            <a:r>
              <a:rPr lang="hr-BA" sz="2400" dirty="0" smtClean="0">
                <a:solidFill>
                  <a:schemeClr val="tx1"/>
                </a:solidFill>
              </a:rPr>
              <a:t>Mariano Kaliterna, </a:t>
            </a:r>
            <a:r>
              <a:rPr lang="hr-BA" sz="2000" dirty="0" smtClean="0">
                <a:solidFill>
                  <a:schemeClr val="tx1"/>
                </a:solidFill>
              </a:rPr>
              <a:t>9.12.2017.god.</a:t>
            </a:r>
            <a:endParaRPr lang="hr-BA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4296"/>
          </a:xfrm>
        </p:spPr>
        <p:txBody>
          <a:bodyPr>
            <a:normAutofit/>
          </a:bodyPr>
          <a:lstStyle/>
          <a:p>
            <a:pPr algn="l"/>
            <a:r>
              <a:rPr lang="hr-BA" sz="3200" b="1" dirty="0"/>
              <a:t>7. IZBJEGAVANJA I SIGURNOSNA PONAŠANJA</a:t>
            </a:r>
            <a:r>
              <a:rPr lang="hr-BA" sz="3200" dirty="0"/>
              <a:t/>
            </a:r>
            <a:br>
              <a:rPr lang="hr-BA" sz="3200" dirty="0"/>
            </a:br>
            <a:r>
              <a:rPr lang="hr-BA" sz="3200" dirty="0" smtClean="0"/>
              <a:t>  - Sve radi zadnji tren,  </a:t>
            </a:r>
            <a:r>
              <a:rPr lang="hr-BA" sz="3200" dirty="0"/>
              <a:t/>
            </a:r>
            <a:br>
              <a:rPr lang="hr-BA" sz="3200" dirty="0"/>
            </a:br>
            <a:r>
              <a:rPr lang="hr-BA" sz="3200" dirty="0" smtClean="0"/>
              <a:t>  - Kad započmu kašnjenja sa rokovima odradi nužno i uzme bolovanje.</a:t>
            </a:r>
            <a:r>
              <a:rPr lang="hr-BA" sz="3200" dirty="0"/>
              <a:t/>
            </a:r>
            <a:br>
              <a:rPr lang="hr-BA" sz="3200" dirty="0"/>
            </a:br>
            <a:endParaRPr lang="hr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8934"/>
            <a:ext cx="8229600" cy="35004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b="1" dirty="0"/>
              <a:t>8. SUOČAVANJE</a:t>
            </a:r>
            <a:endParaRPr lang="hr-BA" dirty="0"/>
          </a:p>
          <a:p>
            <a:pPr>
              <a:buNone/>
            </a:pPr>
            <a:r>
              <a:rPr lang="hr-BA" dirty="0" smtClean="0"/>
              <a:t>   - Javljanje svom doktoru je “jasan znak” posvješćenja problema i suočavanja sa njim.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2368544"/>
          </a:xfrm>
        </p:spPr>
        <p:txBody>
          <a:bodyPr>
            <a:normAutofit fontScale="90000"/>
          </a:bodyPr>
          <a:lstStyle/>
          <a:p>
            <a:pPr algn="l"/>
            <a:r>
              <a:rPr lang="hr-BA" sz="3600" b="1" dirty="0" smtClean="0"/>
              <a:t/>
            </a:r>
            <a:br>
              <a:rPr lang="hr-BA" sz="3600" b="1" dirty="0" smtClean="0"/>
            </a:br>
            <a:r>
              <a:rPr lang="hr-BA" sz="3600" b="1" dirty="0" smtClean="0"/>
              <a:t>9</a:t>
            </a:r>
            <a:r>
              <a:rPr lang="hr-BA" sz="3600" b="1" dirty="0"/>
              <a:t>. PSIHIJATRIJSKA I MEDICINSKA </a:t>
            </a:r>
            <a:r>
              <a:rPr lang="hr-BA" sz="3600" b="1" dirty="0" smtClean="0"/>
              <a:t>POVIJEST</a:t>
            </a:r>
            <a:r>
              <a:rPr lang="hr-BA" sz="3600" dirty="0"/>
              <a:t/>
            </a:r>
            <a:br>
              <a:rPr lang="hr-BA" sz="3600" dirty="0"/>
            </a:br>
            <a:r>
              <a:rPr lang="hr-BA" sz="3600" dirty="0" smtClean="0"/>
              <a:t> - Zadnjih </a:t>
            </a:r>
            <a:r>
              <a:rPr lang="hr-BA" sz="3600" dirty="0"/>
              <a:t>pola godine u ambulantnom tretmanu </a:t>
            </a:r>
            <a:r>
              <a:rPr lang="hr-BA" sz="3600" dirty="0" smtClean="0"/>
              <a:t> </a:t>
            </a:r>
            <a:br>
              <a:rPr lang="hr-BA" sz="3600" dirty="0" smtClean="0"/>
            </a:br>
            <a:r>
              <a:rPr lang="hr-BA" sz="3600" dirty="0" smtClean="0"/>
              <a:t>   psihijatra</a:t>
            </a:r>
            <a:r>
              <a:rPr lang="hr-BA" sz="3600" dirty="0"/>
              <a:t>, </a:t>
            </a:r>
            <a:r>
              <a:rPr lang="hr-BA" sz="3600" dirty="0" smtClean="0"/>
              <a:t>uzima pregabalin</a:t>
            </a:r>
            <a:r>
              <a:rPr lang="hr-BA" sz="3600" dirty="0"/>
              <a:t/>
            </a:r>
            <a:br>
              <a:rPr lang="hr-BA" sz="3600" dirty="0"/>
            </a:br>
            <a:r>
              <a:rPr lang="hr-BA" sz="3600" dirty="0" smtClean="0"/>
              <a:t> - Negativnog psihijatrijskog herediteta.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3357562"/>
            <a:ext cx="8229600" cy="3286148"/>
          </a:xfrm>
        </p:spPr>
        <p:txBody>
          <a:bodyPr/>
          <a:lstStyle/>
          <a:p>
            <a:pPr>
              <a:buNone/>
            </a:pPr>
            <a:r>
              <a:rPr lang="hr-BA" b="1" dirty="0" smtClean="0"/>
              <a:t>10</a:t>
            </a:r>
            <a:r>
              <a:rPr lang="hr-BA" b="1" dirty="0"/>
              <a:t>. RANIJI TRETMANI</a:t>
            </a:r>
            <a:endParaRPr lang="hr-BA" dirty="0"/>
          </a:p>
          <a:p>
            <a:pPr>
              <a:buNone/>
            </a:pPr>
            <a:r>
              <a:rPr lang="hr-BA" dirty="0" smtClean="0"/>
              <a:t>  - Nije </a:t>
            </a:r>
            <a:r>
              <a:rPr lang="hr-BA" dirty="0"/>
              <a:t>bio uključen u tretman </a:t>
            </a:r>
            <a:r>
              <a:rPr lang="hr-BA" dirty="0" smtClean="0"/>
              <a:t>psihoterapije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89034"/>
          </a:xfrm>
        </p:spPr>
        <p:txBody>
          <a:bodyPr>
            <a:normAutofit fontScale="90000"/>
          </a:bodyPr>
          <a:lstStyle/>
          <a:p>
            <a:pPr algn="l"/>
            <a:r>
              <a:rPr lang="hr-BA" sz="4000" b="1" dirty="0"/>
              <a:t>11. </a:t>
            </a:r>
            <a:r>
              <a:rPr lang="hr-BA" sz="4000" b="1" dirty="0" smtClean="0"/>
              <a:t>VJEROVANJA, </a:t>
            </a:r>
            <a:r>
              <a:rPr lang="hr-BA" sz="4000" b="1" dirty="0"/>
              <a:t>MISLI I </a:t>
            </a:r>
            <a:r>
              <a:rPr lang="hr-BA" sz="4000" b="1" dirty="0" smtClean="0"/>
              <a:t>PRETPOSTAVKE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00660"/>
          </a:xfrm>
        </p:spPr>
        <p:txBody>
          <a:bodyPr>
            <a:normAutofit/>
          </a:bodyPr>
          <a:lstStyle/>
          <a:p>
            <a:r>
              <a:rPr lang="hr-BA" dirty="0" smtClean="0"/>
              <a:t>Svijet se toliko brzo mijenja na loše, a u njemu i njegov posao.</a:t>
            </a:r>
            <a:endParaRPr lang="hr-BA" dirty="0"/>
          </a:p>
          <a:p>
            <a:r>
              <a:rPr lang="hr-BA" dirty="0" smtClean="0"/>
              <a:t>On koji je temeljit, odgovoran, profesionalan ne može odgovoriti promjenama u novinarstvu (“žutilu”).</a:t>
            </a:r>
            <a:endParaRPr lang="hr-BA" dirty="0"/>
          </a:p>
          <a:p>
            <a:r>
              <a:rPr lang="hr-BA" dirty="0"/>
              <a:t>Okolnosti u kojima živi – </a:t>
            </a:r>
            <a:r>
              <a:rPr lang="hr-BA" dirty="0" smtClean="0"/>
              <a:t>obitelj koja ovisi o njemu zahtjevaju nastavak rada.</a:t>
            </a:r>
            <a:endParaRPr lang="hr-BA" dirty="0"/>
          </a:p>
          <a:p>
            <a:r>
              <a:rPr lang="hr-BA" dirty="0"/>
              <a:t>Terapija  </a:t>
            </a:r>
            <a:r>
              <a:rPr lang="hr-BA" smtClean="0"/>
              <a:t>- neophodna za nastavak rada i ispunjavanja životnih potreba.</a:t>
            </a:r>
            <a:endParaRPr lang="hr-BA" dirty="0"/>
          </a:p>
          <a:p>
            <a:pPr>
              <a:buNone/>
            </a:pP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b="1" dirty="0" smtClean="0"/>
              <a:t/>
            </a:r>
            <a:br>
              <a:rPr lang="hr-BA" b="1" dirty="0" smtClean="0"/>
            </a:br>
            <a:r>
              <a:rPr lang="hr-BA" sz="4000" b="1" dirty="0" smtClean="0"/>
              <a:t>12</a:t>
            </a:r>
            <a:r>
              <a:rPr lang="hr-BA" sz="4000" b="1" dirty="0"/>
              <a:t>. RASPOLOŽENJE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BA" dirty="0" smtClean="0"/>
          </a:p>
          <a:p>
            <a:pPr>
              <a:buNone/>
            </a:pPr>
            <a:r>
              <a:rPr lang="hr-BA" dirty="0" smtClean="0"/>
              <a:t>Raspoloženje </a:t>
            </a:r>
            <a:r>
              <a:rPr lang="hr-BA" dirty="0"/>
              <a:t>ovisi o situaciji </a:t>
            </a:r>
            <a:endParaRPr lang="hr-BA" dirty="0" smtClean="0"/>
          </a:p>
          <a:p>
            <a:r>
              <a:rPr lang="hr-BA" dirty="0" smtClean="0"/>
              <a:t> na poslu stalno zabrinut</a:t>
            </a:r>
            <a:r>
              <a:rPr lang="hr-BA" dirty="0"/>
              <a:t>, </a:t>
            </a:r>
            <a:r>
              <a:rPr lang="hr-BA" dirty="0" smtClean="0"/>
              <a:t>sniženog raspoloženja</a:t>
            </a:r>
            <a:endParaRPr lang="hr-BA" dirty="0"/>
          </a:p>
          <a:p>
            <a:r>
              <a:rPr lang="hr-BA" dirty="0" smtClean="0"/>
              <a:t> kući, u društvu urednog raspoloženja</a:t>
            </a:r>
            <a:endParaRPr lang="hr-BA" dirty="0"/>
          </a:p>
          <a:p>
            <a:pPr>
              <a:buNone/>
            </a:pP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25470"/>
          </a:xfrm>
        </p:spPr>
        <p:txBody>
          <a:bodyPr>
            <a:normAutofit fontScale="90000"/>
          </a:bodyPr>
          <a:lstStyle/>
          <a:p>
            <a:pPr algn="l"/>
            <a:r>
              <a:rPr lang="hr-BA" sz="4000" b="1" dirty="0"/>
              <a:t>13. PSIHOSOCIJALNA SITUACIJA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86412"/>
          </a:xfrm>
        </p:spPr>
        <p:txBody>
          <a:bodyPr>
            <a:normAutofit fontScale="92500"/>
          </a:bodyPr>
          <a:lstStyle/>
          <a:p>
            <a:r>
              <a:rPr lang="hr-BA" u="sng" dirty="0"/>
              <a:t>Obitelj </a:t>
            </a:r>
            <a:r>
              <a:rPr lang="hr-BA" dirty="0"/>
              <a:t>– </a:t>
            </a:r>
            <a:r>
              <a:rPr lang="hr-BA" dirty="0" smtClean="0"/>
              <a:t>oženjen, otac dvoje djece (sin 16 godina, kćer 13 godina). Otac i majka umirovljenici. Supruga zaposlena. Nema braće i sestara.</a:t>
            </a:r>
            <a:endParaRPr lang="hr-BA" dirty="0"/>
          </a:p>
          <a:p>
            <a:r>
              <a:rPr lang="hr-BA" u="sng" dirty="0"/>
              <a:t>Stanovanje</a:t>
            </a:r>
            <a:r>
              <a:rPr lang="hr-BA" dirty="0"/>
              <a:t> – žive u </a:t>
            </a:r>
            <a:r>
              <a:rPr lang="hr-BA" dirty="0" smtClean="0"/>
              <a:t>iznajmljenom stanu </a:t>
            </a:r>
            <a:r>
              <a:rPr lang="hr-BA" dirty="0"/>
              <a:t>u </a:t>
            </a:r>
            <a:r>
              <a:rPr lang="hr-BA" dirty="0" smtClean="0"/>
              <a:t>Splitu.</a:t>
            </a:r>
            <a:endParaRPr lang="hr-BA" dirty="0"/>
          </a:p>
          <a:p>
            <a:r>
              <a:rPr lang="hr-BA" u="sng" dirty="0"/>
              <a:t>Socijalne relacije</a:t>
            </a:r>
            <a:r>
              <a:rPr lang="hr-BA" dirty="0"/>
              <a:t> </a:t>
            </a:r>
            <a:r>
              <a:rPr lang="hr-BA" dirty="0" smtClean="0"/>
              <a:t>–navodi da je ranije imao širok krug poznanika, bogat društveni život. </a:t>
            </a:r>
            <a:endParaRPr lang="hr-BA" dirty="0"/>
          </a:p>
          <a:p>
            <a:r>
              <a:rPr lang="hr-BA" u="sng" dirty="0"/>
              <a:t>Hobiji interesi</a:t>
            </a:r>
            <a:r>
              <a:rPr lang="hr-BA" dirty="0"/>
              <a:t> – sportske aktivnosti (ranije </a:t>
            </a:r>
            <a:r>
              <a:rPr lang="hr-BA" dirty="0" smtClean="0"/>
              <a:t>igrao malonogometnu općinsku ligu).</a:t>
            </a:r>
            <a:endParaRPr lang="hr-BA" dirty="0"/>
          </a:p>
          <a:p>
            <a:r>
              <a:rPr lang="hr-BA" u="sng" dirty="0"/>
              <a:t>Sposobnosti i jake strane </a:t>
            </a:r>
            <a:r>
              <a:rPr lang="hr-BA" dirty="0"/>
              <a:t>– </a:t>
            </a:r>
            <a:r>
              <a:rPr lang="hr-BA" dirty="0" smtClean="0"/>
              <a:t>Kritičan, ustrajan, temeljit.</a:t>
            </a:r>
            <a:endParaRPr lang="hr-BA" dirty="0"/>
          </a:p>
          <a:p>
            <a:pPr>
              <a:buNone/>
            </a:pP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>
            <a:normAutofit/>
          </a:bodyPr>
          <a:lstStyle/>
          <a:p>
            <a:pPr algn="l"/>
            <a:r>
              <a:rPr lang="hr-BA" sz="4000" b="1" dirty="0" smtClean="0"/>
              <a:t/>
            </a:r>
            <a:br>
              <a:rPr lang="hr-BA" sz="4000" b="1" dirty="0" smtClean="0"/>
            </a:br>
            <a:r>
              <a:rPr lang="hr-BA" sz="4000" b="1" dirty="0" smtClean="0"/>
              <a:t> CILJEVI </a:t>
            </a:r>
            <a:r>
              <a:rPr lang="hr-BA" sz="4000" dirty="0"/>
              <a:t/>
            </a:r>
            <a:br>
              <a:rPr lang="hr-BA" sz="4000" dirty="0"/>
            </a:br>
            <a:r>
              <a:rPr lang="hr-BA" sz="4000" dirty="0" smtClean="0"/>
              <a:t> </a:t>
            </a:r>
            <a:r>
              <a:rPr lang="hr-BA" sz="3100" dirty="0" smtClean="0"/>
              <a:t>- Smanjiti tjeskobu i zabrinutost</a:t>
            </a:r>
            <a:r>
              <a:rPr lang="hr-BA" sz="3100" dirty="0"/>
              <a:t/>
            </a:r>
            <a:br>
              <a:rPr lang="hr-BA" sz="3100" dirty="0"/>
            </a:br>
            <a:r>
              <a:rPr lang="hr-BA" sz="3100" dirty="0" smtClean="0"/>
              <a:t>  - Povećati radnu funkcionalnost</a:t>
            </a:r>
            <a:r>
              <a:rPr lang="hr-BA" sz="3100" dirty="0"/>
              <a:t/>
            </a:r>
            <a:br>
              <a:rPr lang="hr-BA" sz="3100" dirty="0"/>
            </a:br>
            <a:r>
              <a:rPr lang="hr-BA" sz="3100" dirty="0" smtClean="0"/>
              <a:t>  - Opuštanje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3143272"/>
          </a:xfrm>
        </p:spPr>
        <p:txBody>
          <a:bodyPr/>
          <a:lstStyle/>
          <a:p>
            <a:pPr>
              <a:buNone/>
            </a:pPr>
            <a:r>
              <a:rPr lang="hr-BA" sz="3600" b="1" dirty="0" smtClean="0"/>
              <a:t> TEHNIKE</a:t>
            </a:r>
            <a:endParaRPr lang="hr-BA" sz="3600" dirty="0"/>
          </a:p>
          <a:p>
            <a:pPr>
              <a:buNone/>
            </a:pPr>
            <a:r>
              <a:rPr lang="hr-BA" dirty="0" smtClean="0"/>
              <a:t>  - Psihoedukacija</a:t>
            </a:r>
            <a:endParaRPr lang="hr-BA" dirty="0"/>
          </a:p>
          <a:p>
            <a:pPr>
              <a:buNone/>
            </a:pPr>
            <a:r>
              <a:rPr lang="hr-BA" dirty="0" smtClean="0"/>
              <a:t>  - Vježbe </a:t>
            </a:r>
            <a:r>
              <a:rPr lang="hr-BA" dirty="0"/>
              <a:t>relaksacije (kod kuće)</a:t>
            </a:r>
          </a:p>
          <a:p>
            <a:pPr>
              <a:buNone/>
            </a:pPr>
            <a:r>
              <a:rPr lang="hr-BA" dirty="0" smtClean="0"/>
              <a:t>  - Promjene u obrascima ponašanja</a:t>
            </a:r>
            <a:endParaRPr lang="hr-BA" dirty="0"/>
          </a:p>
          <a:p>
            <a:pPr>
              <a:buNone/>
            </a:pPr>
            <a:r>
              <a:rPr lang="hr-BA" dirty="0" smtClean="0"/>
              <a:t>  - Plan </a:t>
            </a:r>
            <a:r>
              <a:rPr lang="hr-BA" dirty="0"/>
              <a:t>aktivnosti </a:t>
            </a:r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2143140"/>
          </a:xfrm>
        </p:spPr>
        <p:txBody>
          <a:bodyPr>
            <a:normAutofit/>
          </a:bodyPr>
          <a:lstStyle/>
          <a:p>
            <a:r>
              <a:rPr lang="hr-BA" b="1" dirty="0" smtClean="0"/>
              <a:t>Hvala na pažnji!</a:t>
            </a:r>
            <a:endParaRPr lang="hr-B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b="1" dirty="0"/>
              <a:t>1</a:t>
            </a:r>
            <a:r>
              <a:rPr lang="hr-BA" b="1" dirty="0" smtClean="0"/>
              <a:t>. KRATKI </a:t>
            </a:r>
            <a:r>
              <a:rPr lang="hr-BA" b="1" dirty="0"/>
              <a:t>OPIS PROBLEMA: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BA" dirty="0" smtClean="0"/>
              <a:t>    Sportski novinar (“profesionalni novinar”), 47 godina, 18 godina radnog staža, oženjen, dvoje djece.</a:t>
            </a:r>
          </a:p>
          <a:p>
            <a:pPr>
              <a:buNone/>
            </a:pPr>
            <a:r>
              <a:rPr lang="hr-BA" dirty="0" smtClean="0"/>
              <a:t>     Nema braće i sestara, negativan psihijatrijski hereditet.</a:t>
            </a:r>
            <a:endParaRPr lang="hr-BA" dirty="0"/>
          </a:p>
          <a:p>
            <a:pPr>
              <a:buNone/>
            </a:pPr>
            <a:endParaRPr lang="hr-BA" dirty="0" smtClean="0"/>
          </a:p>
          <a:p>
            <a:pPr>
              <a:buNone/>
            </a:pPr>
            <a:r>
              <a:rPr lang="hr-BA" dirty="0" smtClean="0"/>
              <a:t>    Žali </a:t>
            </a:r>
            <a:r>
              <a:rPr lang="hr-BA" dirty="0"/>
              <a:t>se </a:t>
            </a:r>
            <a:r>
              <a:rPr lang="hr-BA" dirty="0" smtClean="0"/>
              <a:t>na </a:t>
            </a:r>
            <a:r>
              <a:rPr lang="hr-BA" dirty="0" smtClean="0"/>
              <a:t>s</a:t>
            </a:r>
            <a:r>
              <a:rPr lang="hr-BA" dirty="0" smtClean="0"/>
              <a:t>vakodnevnu tjeskobu, mučninu, </a:t>
            </a:r>
            <a:r>
              <a:rPr lang="hr-BA" dirty="0" smtClean="0"/>
              <a:t>nemir, stalna napetost, ne može se opustiti, glavobolje, poremećaj </a:t>
            </a:r>
            <a:r>
              <a:rPr lang="hr-BA" dirty="0" smtClean="0"/>
              <a:t>spavanja.</a:t>
            </a:r>
            <a:endParaRPr lang="hr-BA" dirty="0" smtClean="0"/>
          </a:p>
          <a:p>
            <a:pPr>
              <a:buNone/>
            </a:pPr>
            <a:r>
              <a:rPr lang="hr-BA" dirty="0" smtClean="0"/>
              <a:t>  </a:t>
            </a:r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sz="4000" b="1" dirty="0"/>
              <a:t>2. RAZVOJ PROBLEMA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BA" dirty="0"/>
              <a:t>a)</a:t>
            </a:r>
            <a:r>
              <a:rPr lang="hr-BA" u="sng" dirty="0"/>
              <a:t>precipitanti </a:t>
            </a:r>
            <a:r>
              <a:rPr lang="hr-BA" dirty="0"/>
              <a:t>– </a:t>
            </a:r>
            <a:r>
              <a:rPr lang="hr-BA" dirty="0" smtClean="0"/>
              <a:t>promjena glavnog urednika</a:t>
            </a:r>
            <a:endParaRPr lang="hr-BA" dirty="0"/>
          </a:p>
          <a:p>
            <a:pPr>
              <a:buNone/>
            </a:pPr>
            <a:r>
              <a:rPr lang="hr-BA" dirty="0"/>
              <a:t>b)</a:t>
            </a:r>
            <a:r>
              <a:rPr lang="hr-BA" u="sng" dirty="0"/>
              <a:t>vremenski tijek</a:t>
            </a:r>
            <a:r>
              <a:rPr lang="hr-BA" dirty="0"/>
              <a:t>- </a:t>
            </a:r>
            <a:r>
              <a:rPr lang="hr-BA" dirty="0" smtClean="0"/>
              <a:t>uvijek je bio  preodgovoran, točan, sve zadatke ispunjavao u potpunosti i temeljito. Posljednjih pet godina posao se mijenja, slabiji uvijeti, povećani zahtjevi koji su ponekad nerealni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BA" sz="3600" b="1" dirty="0" smtClean="0"/>
              <a:t>2. RAZVOJ PROBLEMA</a:t>
            </a:r>
            <a:endParaRPr lang="hr-B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714908"/>
          </a:xfrm>
        </p:spPr>
        <p:txBody>
          <a:bodyPr/>
          <a:lstStyle/>
          <a:p>
            <a:pPr>
              <a:buNone/>
            </a:pPr>
            <a:r>
              <a:rPr lang="hr-BA" dirty="0"/>
              <a:t>c</a:t>
            </a:r>
            <a:r>
              <a:rPr lang="hr-BA" dirty="0" smtClean="0"/>
              <a:t>) </a:t>
            </a:r>
            <a:r>
              <a:rPr lang="hr-BA" u="sng" dirty="0" smtClean="0"/>
              <a:t>predisponirajući faktori</a:t>
            </a:r>
          </a:p>
          <a:p>
            <a:pPr>
              <a:buFontTx/>
              <a:buChar char="-"/>
            </a:pPr>
            <a:r>
              <a:rPr lang="hr-BA" dirty="0" smtClean="0"/>
              <a:t>Strah od gubitka posla, ima dvoje djece koji su maloljetni, trebaju završiti skolu, osamostaliti se.</a:t>
            </a:r>
          </a:p>
          <a:p>
            <a:pPr>
              <a:buFontTx/>
              <a:buChar char="-"/>
            </a:pPr>
            <a:r>
              <a:rPr lang="hr-BA" dirty="0" smtClean="0"/>
              <a:t>Roditelji trebaju njegovu pomoć u svim segmentima</a:t>
            </a:r>
          </a:p>
          <a:p>
            <a:pPr>
              <a:buNone/>
            </a:pP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000132"/>
          </a:xfrm>
        </p:spPr>
        <p:txBody>
          <a:bodyPr>
            <a:normAutofit fontScale="90000"/>
          </a:bodyPr>
          <a:lstStyle/>
          <a:p>
            <a:pPr algn="l"/>
            <a:r>
              <a:rPr lang="hr-BA" b="1" dirty="0"/>
              <a:t>3. SAŽIMANJE (lista problema):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/>
          <a:lstStyle/>
          <a:p>
            <a:pPr>
              <a:buNone/>
            </a:pPr>
            <a:r>
              <a:rPr lang="hr-BA" dirty="0" smtClean="0"/>
              <a:t>  </a:t>
            </a:r>
          </a:p>
          <a:p>
            <a:pPr>
              <a:buNone/>
            </a:pPr>
            <a:r>
              <a:rPr lang="hr-BA" dirty="0" smtClean="0"/>
              <a:t>  - Svakodnevna, stalna tjeskoba </a:t>
            </a:r>
          </a:p>
          <a:p>
            <a:pPr>
              <a:buNone/>
            </a:pPr>
            <a:r>
              <a:rPr lang="hr-BA" dirty="0" smtClean="0"/>
              <a:t>  - Smanjena koncentracija </a:t>
            </a:r>
            <a:endParaRPr lang="hr-BA" dirty="0"/>
          </a:p>
          <a:p>
            <a:pPr>
              <a:buNone/>
            </a:pPr>
            <a:r>
              <a:rPr lang="hr-BA" dirty="0" smtClean="0"/>
              <a:t>  - Umor</a:t>
            </a:r>
            <a:r>
              <a:rPr lang="hr-BA" dirty="0"/>
              <a:t>, </a:t>
            </a:r>
            <a:r>
              <a:rPr lang="hr-BA" dirty="0" smtClean="0"/>
              <a:t>iscrpljenost</a:t>
            </a:r>
          </a:p>
          <a:p>
            <a:pPr>
              <a:buNone/>
            </a:pPr>
            <a:r>
              <a:rPr lang="hr-BA" dirty="0" smtClean="0"/>
              <a:t>  - Strah od budućnosti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sz="4000" b="1" dirty="0"/>
              <a:t>4. DETALJAN OPIS PROBLEM PONAŠANJA;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572164"/>
          </a:xfrm>
        </p:spPr>
        <p:txBody>
          <a:bodyPr>
            <a:normAutofit fontScale="77500" lnSpcReduction="20000"/>
          </a:bodyPr>
          <a:lstStyle/>
          <a:p>
            <a:endParaRPr lang="hr-BA" u="sng" dirty="0" smtClean="0"/>
          </a:p>
          <a:p>
            <a:r>
              <a:rPr lang="hr-BA" u="sng" dirty="0" smtClean="0"/>
              <a:t>Emocije</a:t>
            </a:r>
            <a:r>
              <a:rPr lang="hr-BA" dirty="0" smtClean="0"/>
              <a:t> </a:t>
            </a:r>
            <a:r>
              <a:rPr lang="hr-BA" dirty="0"/>
              <a:t>– osjeća se tjeskobno, zabrinuto, </a:t>
            </a:r>
            <a:r>
              <a:rPr lang="hr-BA" dirty="0" smtClean="0"/>
              <a:t>napeto</a:t>
            </a:r>
            <a:endParaRPr lang="hr-BA" dirty="0" smtClean="0"/>
          </a:p>
          <a:p>
            <a:endParaRPr lang="hr-BA" dirty="0"/>
          </a:p>
          <a:p>
            <a:r>
              <a:rPr lang="hr-BA" u="sng" dirty="0"/>
              <a:t>Fiziologija</a:t>
            </a:r>
            <a:r>
              <a:rPr lang="hr-BA" dirty="0"/>
              <a:t> – </a:t>
            </a:r>
            <a:r>
              <a:rPr lang="hr-BA" dirty="0" smtClean="0"/>
              <a:t>vegetativna pobuđenost u vidu povremenih tahikardija, otežanog disanja (poput paničnih ataka)</a:t>
            </a:r>
          </a:p>
          <a:p>
            <a:endParaRPr lang="hr-BA" dirty="0"/>
          </a:p>
          <a:p>
            <a:r>
              <a:rPr lang="hr-BA" u="sng" dirty="0"/>
              <a:t>Kognicije</a:t>
            </a:r>
            <a:r>
              <a:rPr lang="hr-BA" dirty="0"/>
              <a:t> – </a:t>
            </a:r>
            <a:r>
              <a:rPr lang="hr-BA" dirty="0" smtClean="0"/>
              <a:t>egzistencijalni strah, neće više moći raditi posao koji mu treba za uzdržavanje obitelji (uže i šire)</a:t>
            </a:r>
          </a:p>
          <a:p>
            <a:endParaRPr lang="hr-BA" dirty="0"/>
          </a:p>
          <a:p>
            <a:r>
              <a:rPr lang="hr-BA" u="sng" dirty="0"/>
              <a:t>ANM</a:t>
            </a:r>
            <a:r>
              <a:rPr lang="hr-BA" dirty="0"/>
              <a:t> – </a:t>
            </a:r>
            <a:r>
              <a:rPr lang="hr-BA" dirty="0" smtClean="0"/>
              <a:t>“Ovaj posao više nije isti i nje za mene. Ja ga neću moći raditi još dugo i onda sam u bezizlaznoj situaciji”</a:t>
            </a:r>
          </a:p>
          <a:p>
            <a:endParaRPr lang="hr-BA" dirty="0"/>
          </a:p>
          <a:p>
            <a:r>
              <a:rPr lang="hr-BA" u="sng" dirty="0"/>
              <a:t>Ponašanje</a:t>
            </a:r>
            <a:r>
              <a:rPr lang="hr-BA" dirty="0"/>
              <a:t> – </a:t>
            </a:r>
            <a:r>
              <a:rPr lang="hr-BA" dirty="0" smtClean="0"/>
              <a:t>izbjegava </a:t>
            </a:r>
            <a:r>
              <a:rPr lang="hr-BA" dirty="0" smtClean="0"/>
              <a:t>kontakt sa glavnim urednikom, radi posao u zadnji tren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4000" b="1" dirty="0"/>
              <a:t>5. KONTEKST I MODULIRAJUĆE VARIJABLE 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77500" lnSpcReduction="20000"/>
          </a:bodyPr>
          <a:lstStyle/>
          <a:p>
            <a:endParaRPr lang="hr-BA" u="sng" dirty="0" smtClean="0"/>
          </a:p>
          <a:p>
            <a:r>
              <a:rPr lang="hr-BA" u="sng" dirty="0" smtClean="0"/>
              <a:t>Situacione </a:t>
            </a:r>
            <a:r>
              <a:rPr lang="hr-BA" u="sng" dirty="0"/>
              <a:t>varijable</a:t>
            </a:r>
            <a:r>
              <a:rPr lang="hr-BA" dirty="0"/>
              <a:t> – najteže je </a:t>
            </a:r>
            <a:r>
              <a:rPr lang="hr-BA" dirty="0" smtClean="0"/>
              <a:t>na terenu. Očekuju se stalne informacije i materijali.</a:t>
            </a:r>
          </a:p>
          <a:p>
            <a:endParaRPr lang="hr-BA" dirty="0"/>
          </a:p>
          <a:p>
            <a:r>
              <a:rPr lang="hr-BA" u="sng" dirty="0"/>
              <a:t>Bihevioralne varijable </a:t>
            </a:r>
            <a:r>
              <a:rPr lang="hr-BA" dirty="0"/>
              <a:t>-  </a:t>
            </a:r>
            <a:r>
              <a:rPr lang="hr-BA" dirty="0" smtClean="0"/>
              <a:t>kada tjeskoba postane prevelika odlazi na bolovanje. Kad </a:t>
            </a:r>
            <a:r>
              <a:rPr lang="hr-BA" dirty="0" smtClean="0"/>
              <a:t>odradi posao, živi “normalno” i to mu godi (obiteljska druženja, sport</a:t>
            </a:r>
            <a:r>
              <a:rPr lang="hr-BA" dirty="0" smtClean="0"/>
              <a:t>), ali kratko traje</a:t>
            </a:r>
            <a:endParaRPr lang="hr-BA" dirty="0" smtClean="0"/>
          </a:p>
          <a:p>
            <a:endParaRPr lang="hr-BA" dirty="0"/>
          </a:p>
          <a:p>
            <a:r>
              <a:rPr lang="hr-BA" u="sng" dirty="0"/>
              <a:t>Kognitivne</a:t>
            </a:r>
            <a:r>
              <a:rPr lang="hr-BA" dirty="0"/>
              <a:t> – </a:t>
            </a:r>
            <a:r>
              <a:rPr lang="hr-BA" dirty="0" smtClean="0"/>
              <a:t>dok je na poslu stalno negativna percepcija budućnosti, kad završi posao zna da će pozitivno stanje kratko trajati</a:t>
            </a:r>
          </a:p>
          <a:p>
            <a:endParaRPr lang="hr-BA" dirty="0"/>
          </a:p>
          <a:p>
            <a:r>
              <a:rPr lang="hr-BA" u="sng" dirty="0"/>
              <a:t>Afektivne </a:t>
            </a:r>
            <a:r>
              <a:rPr lang="hr-BA" dirty="0"/>
              <a:t>– </a:t>
            </a:r>
            <a:r>
              <a:rPr lang="hr-BA" dirty="0" smtClean="0"/>
              <a:t>napet, povlači se, izolira</a:t>
            </a:r>
          </a:p>
          <a:p>
            <a:endParaRPr lang="hr-BA" dirty="0"/>
          </a:p>
          <a:p>
            <a:r>
              <a:rPr lang="hr-BA" u="sng" dirty="0"/>
              <a:t>Interpersonalne</a:t>
            </a:r>
            <a:r>
              <a:rPr lang="hr-BA" dirty="0"/>
              <a:t> – </a:t>
            </a:r>
            <a:r>
              <a:rPr lang="hr-BA" dirty="0" smtClean="0"/>
              <a:t>u osnovi dobri odnosi i obiteljski i poslovni, ali povremeno sniženog frustracijskog praga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sz="4000" b="1" dirty="0"/>
              <a:t>6. PODRŽAVAJUĆE </a:t>
            </a:r>
            <a:r>
              <a:rPr lang="hr-BA" sz="4000" b="1" dirty="0" smtClean="0"/>
              <a:t>OKOLNOSTI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hr-BA" u="sng" dirty="0"/>
              <a:t>Situacijske varijable</a:t>
            </a:r>
            <a:r>
              <a:rPr lang="hr-BA" dirty="0"/>
              <a:t> – </a:t>
            </a:r>
            <a:r>
              <a:rPr lang="hr-BA" dirty="0" smtClean="0"/>
              <a:t>boravak na terenu i hvatanje rokova</a:t>
            </a:r>
            <a:endParaRPr lang="hr-BA" dirty="0"/>
          </a:p>
          <a:p>
            <a:r>
              <a:rPr lang="hr-BA" u="sng" dirty="0"/>
              <a:t>Bihevioralne varijable</a:t>
            </a:r>
            <a:r>
              <a:rPr lang="hr-BA" dirty="0"/>
              <a:t> – </a:t>
            </a:r>
            <a:r>
              <a:rPr lang="hr-BA" dirty="0" smtClean="0"/>
              <a:t>odgađa posao zbog tjeskobe i besmislenosti posla</a:t>
            </a:r>
            <a:endParaRPr lang="hr-BA" dirty="0"/>
          </a:p>
          <a:p>
            <a:r>
              <a:rPr lang="hr-BA" u="sng" dirty="0"/>
              <a:t>Kognitivne</a:t>
            </a:r>
            <a:r>
              <a:rPr lang="hr-BA" dirty="0"/>
              <a:t> – </a:t>
            </a:r>
            <a:r>
              <a:rPr lang="hr-BA" dirty="0" smtClean="0"/>
              <a:t>bezizlazna </a:t>
            </a:r>
            <a:r>
              <a:rPr lang="hr-BA" dirty="0" smtClean="0"/>
              <a:t>situacija, </a:t>
            </a:r>
            <a:r>
              <a:rPr lang="hr-BA" dirty="0" smtClean="0"/>
              <a:t>ne može više raditi taj posao, a bit će samo gore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BA" sz="3600" b="1" dirty="0"/>
              <a:t>6. PODRŽAVAJUĆE </a:t>
            </a:r>
            <a:r>
              <a:rPr lang="hr-BA" sz="3600" b="1" dirty="0" smtClean="0"/>
              <a:t>OKOLNOSTI</a:t>
            </a:r>
            <a:r>
              <a:rPr lang="hr-BA" sz="3600" dirty="0"/>
              <a:t/>
            </a:r>
            <a:br>
              <a:rPr lang="hr-BA" sz="3600" dirty="0"/>
            </a:br>
            <a:endParaRPr lang="hr-B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endParaRPr lang="hr-BA" u="sng" dirty="0" smtClean="0"/>
          </a:p>
          <a:p>
            <a:r>
              <a:rPr lang="hr-BA" u="sng" dirty="0" smtClean="0"/>
              <a:t>Interpersonalne</a:t>
            </a:r>
            <a:r>
              <a:rPr lang="hr-BA" dirty="0" smtClean="0"/>
              <a:t> </a:t>
            </a:r>
            <a:r>
              <a:rPr lang="hr-BA" dirty="0"/>
              <a:t>– </a:t>
            </a:r>
            <a:r>
              <a:rPr lang="hr-BA" dirty="0" smtClean="0"/>
              <a:t>snižen frustracijski prag što dovodi do poremećaja odnosa.</a:t>
            </a:r>
            <a:endParaRPr lang="hr-BA" dirty="0"/>
          </a:p>
          <a:p>
            <a:r>
              <a:rPr lang="hr-BA" u="sng" dirty="0"/>
              <a:t>Afektivne varijable</a:t>
            </a:r>
            <a:r>
              <a:rPr lang="hr-BA" dirty="0"/>
              <a:t> – </a:t>
            </a:r>
            <a:r>
              <a:rPr lang="hr-BA" dirty="0" smtClean="0"/>
              <a:t>stalna napetost</a:t>
            </a:r>
            <a:r>
              <a:rPr lang="hr-BA" dirty="0"/>
              <a:t>, anksioznost.</a:t>
            </a:r>
          </a:p>
          <a:p>
            <a:r>
              <a:rPr lang="hr-BA" u="sng" dirty="0"/>
              <a:t>Fiziološke varijable</a:t>
            </a:r>
            <a:r>
              <a:rPr lang="hr-BA" dirty="0"/>
              <a:t> – umor, iscrpljenost (zbog </a:t>
            </a:r>
            <a:r>
              <a:rPr lang="hr-BA" dirty="0" smtClean="0"/>
              <a:t>poremećaja sna).</a:t>
            </a:r>
            <a:endParaRPr lang="hr-BA" dirty="0"/>
          </a:p>
          <a:p>
            <a:endParaRPr lang="hr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211</TotalTime>
  <Words>667</Words>
  <Application>Microsoft Office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GENERALIZIRANI AKSIOZNI POREMEĆAJ  -PRIKAZ SLUČAJA- </vt:lpstr>
      <vt:lpstr>1. KRATKI OPIS PROBLEMA: </vt:lpstr>
      <vt:lpstr>2. RAZVOJ PROBLEMA </vt:lpstr>
      <vt:lpstr>2. RAZVOJ PROBLEMA</vt:lpstr>
      <vt:lpstr>3. SAŽIMANJE (lista problema): </vt:lpstr>
      <vt:lpstr>4. DETALJAN OPIS PROBLEM PONAŠANJA; </vt:lpstr>
      <vt:lpstr>5. KONTEKST I MODULIRAJUĆE VARIJABLE  </vt:lpstr>
      <vt:lpstr>6. PODRŽAVAJUĆE OKOLNOSTI </vt:lpstr>
      <vt:lpstr>6. PODRŽAVAJUĆE OKOLNOSTI </vt:lpstr>
      <vt:lpstr>7. IZBJEGAVANJA I SIGURNOSNA PONAŠANJA   - Sve radi zadnji tren,     - Kad započmu kašnjenja sa rokovima odradi nužno i uzme bolovanje. </vt:lpstr>
      <vt:lpstr> 9. PSIHIJATRIJSKA I MEDICINSKA POVIJEST  - Zadnjih pola godine u ambulantnom tretmanu      psihijatra, uzima pregabalin  - Negativnog psihijatrijskog herediteta. </vt:lpstr>
      <vt:lpstr>11. VJEROVANJA, MISLI I PRETPOSTAVKE </vt:lpstr>
      <vt:lpstr> 12. RASPOLOŽENJE </vt:lpstr>
      <vt:lpstr>13. PSIHOSOCIJALNA SITUACIJA </vt:lpstr>
      <vt:lpstr>  CILJEVI   - Smanjiti tjeskobu i zabrinutost   - Povećati radnu funkcionalnost   - Opuštanje</vt:lpstr>
      <vt:lpstr>Hvala na pažnji!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OPSESIVNO KOMPULZIVNI POREMEĆAJ PRIKAZ SLUČAJA</dc:title>
  <dc:creator>Korisnik</dc:creator>
  <cp:lastModifiedBy>Korisnik</cp:lastModifiedBy>
  <cp:revision>21</cp:revision>
  <dcterms:created xsi:type="dcterms:W3CDTF">2017-11-15T07:15:04Z</dcterms:created>
  <dcterms:modified xsi:type="dcterms:W3CDTF">2017-11-27T02:36:36Z</dcterms:modified>
</cp:coreProperties>
</file>