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23"/>
  </p:notesMasterIdLst>
  <p:handoutMasterIdLst>
    <p:handoutMasterId r:id="rId24"/>
  </p:handoutMasterIdLst>
  <p:sldIdLst>
    <p:sldId id="374" r:id="rId2"/>
    <p:sldId id="375" r:id="rId3"/>
    <p:sldId id="376" r:id="rId4"/>
    <p:sldId id="377" r:id="rId5"/>
    <p:sldId id="378" r:id="rId6"/>
    <p:sldId id="380" r:id="rId7"/>
    <p:sldId id="381" r:id="rId8"/>
    <p:sldId id="384" r:id="rId9"/>
    <p:sldId id="385" r:id="rId10"/>
    <p:sldId id="382" r:id="rId11"/>
    <p:sldId id="383" r:id="rId12"/>
    <p:sldId id="386" r:id="rId13"/>
    <p:sldId id="387" r:id="rId14"/>
    <p:sldId id="388" r:id="rId15"/>
    <p:sldId id="389" r:id="rId16"/>
    <p:sldId id="390" r:id="rId17"/>
    <p:sldId id="392" r:id="rId18"/>
    <p:sldId id="391" r:id="rId19"/>
    <p:sldId id="393" r:id="rId20"/>
    <p:sldId id="398" r:id="rId21"/>
    <p:sldId id="397" r:id="rId22"/>
  </p:sldIdLst>
  <p:sldSz cx="12192000" cy="6858000"/>
  <p:notesSz cx="6735763" cy="9866313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5BD"/>
    <a:srgbClr val="00629E"/>
    <a:srgbClr val="0081D0"/>
    <a:srgbClr val="595959"/>
    <a:srgbClr val="727272"/>
    <a:srgbClr val="FCFCFC"/>
    <a:srgbClr val="009EFF"/>
    <a:srgbClr val="006600"/>
    <a:srgbClr val="0098F6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82" autoAdjust="0"/>
    <p:restoredTop sz="90470" autoAdjust="0"/>
  </p:normalViewPr>
  <p:slideViewPr>
    <p:cSldViewPr snapToGrid="0">
      <p:cViewPr>
        <p:scale>
          <a:sx n="90" d="100"/>
          <a:sy n="90" d="100"/>
        </p:scale>
        <p:origin x="-468" y="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5029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quarter" idx="1"/>
          </p:nvPr>
        </p:nvSpPr>
        <p:spPr>
          <a:xfrm>
            <a:off x="3815375" y="0"/>
            <a:ext cx="2918830" cy="495029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r">
              <a:defRPr sz="1200"/>
            </a:lvl1pPr>
          </a:lstStyle>
          <a:p>
            <a:r>
              <a:rPr lang="hr-HR" smtClean="0"/>
              <a:t>3.2.2018.</a:t>
            </a:r>
            <a:endParaRPr lang="en-US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2"/>
          </p:nvPr>
        </p:nvSpPr>
        <p:spPr>
          <a:xfrm>
            <a:off x="1" y="9371285"/>
            <a:ext cx="2918830" cy="495028"/>
          </a:xfrm>
          <a:prstGeom prst="rect">
            <a:avLst/>
          </a:prstGeom>
        </p:spPr>
        <p:txBody>
          <a:bodyPr vert="horz" lIns="90754" tIns="45377" rIns="90754" bIns="4537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3"/>
          </p:nvPr>
        </p:nvSpPr>
        <p:spPr>
          <a:xfrm>
            <a:off x="3815375" y="9371285"/>
            <a:ext cx="2918830" cy="495028"/>
          </a:xfrm>
          <a:prstGeom prst="rect">
            <a:avLst/>
          </a:prstGeom>
        </p:spPr>
        <p:txBody>
          <a:bodyPr vert="horz" lIns="90754" tIns="45377" rIns="90754" bIns="45377" rtlCol="0" anchor="b"/>
          <a:lstStyle>
            <a:lvl1pPr algn="r">
              <a:defRPr sz="1200"/>
            </a:lvl1pPr>
          </a:lstStyle>
          <a:p>
            <a:fld id="{AC4E815B-4DF7-4467-AC83-BDC778C54C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09502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5029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0" cy="495029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r">
              <a:defRPr sz="1200"/>
            </a:lvl1pPr>
          </a:lstStyle>
          <a:p>
            <a:r>
              <a:rPr lang="hr-HR" smtClean="0"/>
              <a:t>3.2.2018.</a:t>
            </a:r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54" tIns="45377" rIns="90754" bIns="45377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0754" tIns="45377" rIns="90754" bIns="4537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1285"/>
            <a:ext cx="2918830" cy="495028"/>
          </a:xfrm>
          <a:prstGeom prst="rect">
            <a:avLst/>
          </a:prstGeom>
        </p:spPr>
        <p:txBody>
          <a:bodyPr vert="horz" lIns="90754" tIns="45377" rIns="90754" bIns="45377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5" y="9371285"/>
            <a:ext cx="2918830" cy="495028"/>
          </a:xfrm>
          <a:prstGeom prst="rect">
            <a:avLst/>
          </a:prstGeom>
        </p:spPr>
        <p:txBody>
          <a:bodyPr vert="horz" lIns="90754" tIns="45377" rIns="90754" bIns="45377" rtlCol="0" anchor="b"/>
          <a:lstStyle>
            <a:lvl1pPr algn="r">
              <a:defRPr sz="1200"/>
            </a:lvl1pPr>
          </a:lstStyle>
          <a:p>
            <a:fld id="{7EE2A2C7-338F-4132-80B0-A9445D62634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1900764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E2A2C7-338F-4132-80B0-A9445D62634C}" type="slidenum">
              <a:rPr lang="hr-HR" smtClean="0"/>
              <a:t>1</a:t>
            </a:fld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hr-HR" smtClean="0"/>
              <a:t>3.2.2018.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812999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E2A2C7-338F-4132-80B0-A9445D62634C}" type="slidenum">
              <a:rPr lang="hr-HR" smtClean="0"/>
              <a:t>10</a:t>
            </a:fld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hr-HR" smtClean="0"/>
              <a:t>3.2.2018.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450579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E2A2C7-338F-4132-80B0-A9445D62634C}" type="slidenum">
              <a:rPr lang="hr-HR" smtClean="0"/>
              <a:t>15</a:t>
            </a:fld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hr-HR" smtClean="0"/>
              <a:t>3.2.2018.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163558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E2A2C7-338F-4132-80B0-A9445D62634C}" type="slidenum">
              <a:rPr lang="hr-HR" smtClean="0"/>
              <a:t>19</a:t>
            </a:fld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hr-HR" smtClean="0"/>
              <a:t>3.2.2018.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728258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E2A2C7-338F-4132-80B0-A9445D62634C}" type="slidenum">
              <a:rPr lang="hr-HR" smtClean="0"/>
              <a:t>20</a:t>
            </a:fld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hr-HR" smtClean="0"/>
              <a:t>3.2.2018.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34311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3988E-AFB8-437E-AF8F-83FE8DED4124}" type="datetime1">
              <a:rPr lang="hr-HR" smtClean="0"/>
              <a:t>2.2.2018.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IMCAS 2016 , January 28th-31th 2016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C5713-22EC-4C17-A365-CE5BDB3B73A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47534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93FA5-E713-4A52-8831-63E6875A397A}" type="datetime1">
              <a:rPr lang="hr-HR" smtClean="0"/>
              <a:t>2.2.2018.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IMCAS 2016 , January 28th-31th 2016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C5713-22EC-4C17-A365-CE5BDB3B73A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45159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87003-B940-4C65-B7A1-A57E3EFF5B03}" type="datetime1">
              <a:rPr lang="hr-HR" smtClean="0"/>
              <a:t>2.2.2018.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IMCAS 2016 , January 28th-31th 2016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C5713-22EC-4C17-A365-CE5BDB3B73A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19352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0E06E-48E4-4725-A9AE-2696CD6DDB1A}" type="datetime1">
              <a:rPr lang="hr-HR" smtClean="0"/>
              <a:t>2.2.2018.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IMCAS 2016 , January 28th-31th 2016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C5713-22EC-4C17-A365-CE5BDB3B73A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85856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548DC-B549-4FB5-8035-767177AB2D14}" type="datetime1">
              <a:rPr lang="hr-HR" smtClean="0"/>
              <a:t>2.2.2018.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IMCAS 2016 , January 28th-31th 2016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C5713-22EC-4C17-A365-CE5BDB3B73A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04519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E4D34-9BA6-4102-9CE9-F4183B0A48B1}" type="datetime1">
              <a:rPr lang="hr-HR" smtClean="0"/>
              <a:t>2.2.2018.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IMCAS 2016 , January 28th-31th 2016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C5713-22EC-4C17-A365-CE5BDB3B73A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44755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E377-B7F8-40D2-B05A-14ADF6E88174}" type="datetime1">
              <a:rPr lang="hr-HR" smtClean="0"/>
              <a:t>2.2.2018.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IMCAS 2016 , January 28th-31th 2016</a:t>
            </a:r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C5713-22EC-4C17-A365-CE5BDB3B73A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21252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BA36C-D0E0-4B8C-901D-3025ECB928F8}" type="datetime1">
              <a:rPr lang="hr-HR" smtClean="0"/>
              <a:t>2.2.2018.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IMCAS 2016 , January 28th-31th 2016</a:t>
            </a:r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C5713-22EC-4C17-A365-CE5BDB3B73A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81990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85797-4326-4C11-8CE1-ABCBEE4D7558}" type="datetime1">
              <a:rPr lang="hr-HR" smtClean="0"/>
              <a:t>2.2.2018.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IMCAS 2016 , January 28th-31th 2016</a:t>
            </a:r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C5713-22EC-4C17-A365-CE5BDB3B73A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1802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A492-D5CA-4B08-8BFA-3CE5590CCACF}" type="datetime1">
              <a:rPr lang="hr-HR" smtClean="0"/>
              <a:t>2.2.2018.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IMCAS 2016 , January 28th-31th 2016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C5713-22EC-4C17-A365-CE5BDB3B73A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39787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1DD14-CF23-41B7-AE82-096F71C79FF9}" type="datetime1">
              <a:rPr lang="hr-HR" smtClean="0"/>
              <a:t>2.2.2018.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IMCAS 2016 , January 28th-31th 2016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C5713-22EC-4C17-A365-CE5BDB3B73A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53555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F87E61-48D1-4EA4-81CD-B35BCCF388E1}" type="datetime1">
              <a:rPr lang="hr-HR" smtClean="0"/>
              <a:t>2.2.2018.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IMCAS 2016 , January 28th-31th 2016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C5713-22EC-4C17-A365-CE5BDB3B73A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1972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E92044D-9613-4BC6-AACD-AB31EE4A21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5220" y="1869281"/>
            <a:ext cx="10281557" cy="2387600"/>
          </a:xfrm>
        </p:spPr>
        <p:txBody>
          <a:bodyPr/>
          <a:lstStyle/>
          <a:p>
            <a:r>
              <a:rPr lang="hr-HR" b="1" dirty="0">
                <a:solidFill>
                  <a:srgbClr val="00629E"/>
                </a:solidFill>
              </a:rPr>
              <a:t>IDENTIFICIRANJE AUTOMATSKIH MISLI</a:t>
            </a:r>
            <a:endParaRPr lang="en-GB" b="1" dirty="0">
              <a:solidFill>
                <a:srgbClr val="00629E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45C2A33-DCE9-4CAD-A839-932B4F9243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4988719"/>
            <a:ext cx="9144000" cy="1655762"/>
          </a:xfrm>
        </p:spPr>
        <p:txBody>
          <a:bodyPr/>
          <a:lstStyle/>
          <a:p>
            <a:pPr algn="r"/>
            <a:r>
              <a:rPr lang="hr-HR" dirty="0">
                <a:solidFill>
                  <a:srgbClr val="00629E"/>
                </a:solidFill>
              </a:rPr>
              <a:t>Vedrana </a:t>
            </a:r>
            <a:r>
              <a:rPr lang="hr-HR" dirty="0" err="1">
                <a:solidFill>
                  <a:srgbClr val="00629E"/>
                </a:solidFill>
              </a:rPr>
              <a:t>Palavra</a:t>
            </a:r>
            <a:endParaRPr lang="en-GB" dirty="0">
              <a:solidFill>
                <a:srgbClr val="00629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0361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5DE19D20-6AB1-4992-AB53-A103CB3D3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>
                <a:solidFill>
                  <a:srgbClr val="00629E"/>
                </a:solidFill>
              </a:rPr>
              <a:t>Identificiranje AM u specifičnim situacijama</a:t>
            </a:r>
            <a:endParaRPr lang="en-GB" sz="3200" dirty="0">
              <a:solidFill>
                <a:srgbClr val="00629E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FF420FC6-367D-4ED9-8865-FEC98097C0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endParaRPr lang="hr-HR" sz="2400" dirty="0"/>
          </a:p>
          <a:p>
            <a:pPr>
              <a:buFont typeface="Wingdings" panose="05000000000000000000" pitchFamily="2" charset="2"/>
              <a:buChar char="§"/>
            </a:pPr>
            <a:endParaRPr lang="hr-HR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/>
              <a:t>Promjena raspoloženja dok klijent opisuje neku </a:t>
            </a:r>
            <a:r>
              <a:rPr lang="hr-HR" sz="2400" dirty="0" err="1"/>
              <a:t>problemnu</a:t>
            </a:r>
            <a:r>
              <a:rPr lang="hr-HR" sz="2400" dirty="0"/>
              <a:t> situaciju</a:t>
            </a:r>
          </a:p>
          <a:p>
            <a:pPr marL="0" indent="0">
              <a:buNone/>
            </a:pPr>
            <a:endParaRPr lang="hr-HR" dirty="0"/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/>
              <a:t>Opisivanje situacije u što više detalja i u sadašnjem vremenu (zamišlja kao da se događa upravo sada)</a:t>
            </a:r>
          </a:p>
          <a:p>
            <a:pPr marL="0" indent="0">
              <a:buNone/>
            </a:pPr>
            <a:endParaRPr lang="hr-HR" dirty="0"/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/>
              <a:t>Teškoće prepoznavanja AM u </a:t>
            </a:r>
            <a:r>
              <a:rPr lang="hr-HR" sz="2400" dirty="0" err="1"/>
              <a:t>interpersonalnim</a:t>
            </a:r>
            <a:r>
              <a:rPr lang="hr-HR" sz="2400" dirty="0"/>
              <a:t> odnosima – IGRANJE ULOGA </a:t>
            </a:r>
          </a:p>
          <a:p>
            <a:pPr lvl="1"/>
            <a:r>
              <a:rPr lang="hr-HR" sz="2200" dirty="0"/>
              <a:t>Klijent verbalno opisuje situaciju – tko je što rekao</a:t>
            </a:r>
          </a:p>
          <a:p>
            <a:pPr lvl="1"/>
            <a:r>
              <a:rPr lang="hr-HR" sz="2200" dirty="0"/>
              <a:t>Klijent igra sebe, terapeut drugu osobu</a:t>
            </a:r>
          </a:p>
          <a:p>
            <a:pPr marL="457200" lvl="1" indent="0">
              <a:buNone/>
            </a:pPr>
            <a:endParaRPr lang="en-GB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E3799659-91BA-4571-B8DE-621C78165C5B}"/>
              </a:ext>
            </a:extLst>
          </p:cNvPr>
          <p:cNvSpPr/>
          <p:nvPr/>
        </p:nvSpPr>
        <p:spPr>
          <a:xfrm>
            <a:off x="1126671" y="1710418"/>
            <a:ext cx="8441871" cy="63681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400" dirty="0">
                <a:solidFill>
                  <a:schemeClr val="accent1"/>
                </a:solidFill>
              </a:rPr>
              <a:t>OSNOVNO PITANJE: </a:t>
            </a:r>
            <a:r>
              <a:rPr lang="hr-HR" sz="2400" dirty="0">
                <a:solidFill>
                  <a:schemeClr val="tx1"/>
                </a:solidFill>
              </a:rPr>
              <a:t>„Što Vam je upravo tad prošlo kroz glavu”</a:t>
            </a:r>
            <a:endParaRPr lang="en-GB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45537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D9067BB-C609-4680-A3F0-313313AA1D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>
                <a:solidFill>
                  <a:srgbClr val="00629E"/>
                </a:solidFill>
              </a:rPr>
              <a:t>Identificiranje dodatnih AM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DD9C3CD-7895-4B39-8C86-DBDBBDDE01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9571"/>
            <a:ext cx="10515600" cy="4707392"/>
          </a:xfrm>
        </p:spPr>
        <p:txBody>
          <a:bodyPr>
            <a:normAutofit/>
          </a:bodyPr>
          <a:lstStyle/>
          <a:p>
            <a:r>
              <a:rPr lang="hr-HR" sz="2400" dirty="0"/>
              <a:t>AM mogu biti vezane za </a:t>
            </a:r>
            <a:r>
              <a:rPr lang="hr-HR" sz="2400" dirty="0">
                <a:solidFill>
                  <a:schemeClr val="accent1"/>
                </a:solidFill>
              </a:rPr>
              <a:t>situaciju</a:t>
            </a:r>
            <a:r>
              <a:rPr lang="hr-HR" sz="2400" dirty="0"/>
              <a:t> ali i za </a:t>
            </a:r>
            <a:r>
              <a:rPr lang="hr-HR" sz="2400" dirty="0">
                <a:solidFill>
                  <a:schemeClr val="accent1"/>
                </a:solidFill>
              </a:rPr>
              <a:t>reakcije na situaciju </a:t>
            </a:r>
            <a:r>
              <a:rPr lang="hr-HR" sz="2400" dirty="0"/>
              <a:t>(emocije, ponašanje i fiziološke reakcije) </a:t>
            </a:r>
          </a:p>
          <a:p>
            <a:pPr marL="0" indent="0">
              <a:buNone/>
            </a:pPr>
            <a:endParaRPr lang="hr-HR" sz="2400" dirty="0"/>
          </a:p>
          <a:p>
            <a:r>
              <a:rPr lang="hr-HR" sz="2400" dirty="0"/>
              <a:t>Klijent može imati uznemirujuću AM:</a:t>
            </a:r>
          </a:p>
          <a:p>
            <a:pPr lvl="1"/>
            <a:r>
              <a:rPr lang="hr-HR" sz="2200" dirty="0">
                <a:solidFill>
                  <a:schemeClr val="accent1"/>
                </a:solidFill>
              </a:rPr>
              <a:t>Anticipirajući situaciju </a:t>
            </a:r>
            <a:r>
              <a:rPr lang="hr-HR" sz="2200" dirty="0"/>
              <a:t>(„Što ako profesor bude vikao na mene?“)</a:t>
            </a:r>
          </a:p>
          <a:p>
            <a:pPr lvl="1"/>
            <a:r>
              <a:rPr lang="hr-HR" sz="2200" dirty="0">
                <a:solidFill>
                  <a:schemeClr val="accent1"/>
                </a:solidFill>
              </a:rPr>
              <a:t>Za vrijeme situacije </a:t>
            </a:r>
            <a:r>
              <a:rPr lang="hr-HR" sz="2200" dirty="0"/>
              <a:t>(„On misli da sam glupa.“) </a:t>
            </a:r>
          </a:p>
          <a:p>
            <a:pPr lvl="1"/>
            <a:r>
              <a:rPr lang="hr-HR" sz="2200" dirty="0">
                <a:solidFill>
                  <a:schemeClr val="accent1"/>
                </a:solidFill>
              </a:rPr>
              <a:t>I/ili poslije kao odraz onoga što se dogodili  </a:t>
            </a:r>
            <a:r>
              <a:rPr lang="hr-HR" sz="2200" dirty="0"/>
              <a:t>(„Ništa ne mogu napraviti kao treba. Nisam trebala ni pokušati.”)</a:t>
            </a:r>
          </a:p>
          <a:p>
            <a:pPr marL="457200" lvl="1" indent="0">
              <a:buNone/>
            </a:pPr>
            <a:endParaRPr lang="hr-HR" sz="2200" dirty="0"/>
          </a:p>
          <a:p>
            <a:pPr marL="0" indent="0">
              <a:buNone/>
            </a:pPr>
            <a:r>
              <a:rPr lang="hr-HR" sz="2600" dirty="0"/>
              <a:t> </a:t>
            </a:r>
            <a:endParaRPr lang="en-GB" sz="2600" dirty="0"/>
          </a:p>
          <a:p>
            <a:r>
              <a:rPr lang="hr-HR" sz="2400" dirty="0"/>
              <a:t>Odrediti kada je klijent bio najuznemireniji </a:t>
            </a:r>
            <a:endParaRPr lang="en-GB" sz="24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86756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4538C9-E292-479B-8CE4-3F3BEC1E9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hr-HR" b="1" dirty="0">
                <a:solidFill>
                  <a:schemeClr val="accent1"/>
                </a:solidFill>
              </a:rPr>
              <a:t>IDENTIFICIRANJE PROBLEMATIČNE SITUACIJE</a:t>
            </a:r>
            <a:endParaRPr lang="en-GB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8CC2177-5F2B-4F6A-ACF5-3136914CB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3329"/>
            <a:ext cx="10515600" cy="4613634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hr-HR" sz="2200" dirty="0"/>
              <a:t>Kada klijent ima teškoća u određivanju situacije ili problema koji je za njega najteži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hr-HR" sz="2000" dirty="0"/>
              <a:t>Terapeut predlaže brojne uznemirujuće situacije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hr-HR" sz="2000" dirty="0"/>
              <a:t>Traži od klijenta da odredi koliko olakšanje osjeća pri eliminaciji određenih problema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hr-HR" sz="2000" dirty="0"/>
              <a:t>Otkrivanjem situacije omogućuje lakše otkrivanje AM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sz="2200" dirty="0">
                <a:solidFill>
                  <a:schemeClr val="accent1"/>
                </a:solidFill>
              </a:rPr>
              <a:t>Npr. klijent navodi probleme sa seminarskim radom, cimericom i kontaktiranjem majke 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17DA8426-B34C-45F4-B3C5-2DB501180615}"/>
              </a:ext>
            </a:extLst>
          </p:cNvPr>
          <p:cNvSpPr/>
          <p:nvPr/>
        </p:nvSpPr>
        <p:spPr>
          <a:xfrm>
            <a:off x="838200" y="3918855"/>
            <a:ext cx="10069286" cy="25740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2000" dirty="0"/>
              <a:t>T: Pretpostavimo da odmah nakon seanse možete dobiti majku na telefon i da s njom sve u redu. Kako se sad osjećate? </a:t>
            </a:r>
          </a:p>
          <a:p>
            <a:r>
              <a:rPr lang="hr-HR" sz="2000" dirty="0"/>
              <a:t>P: Malo bolje, ali ne toliko.</a:t>
            </a:r>
            <a:endParaRPr lang="en-GB" sz="2000" dirty="0"/>
          </a:p>
          <a:p>
            <a:r>
              <a:rPr lang="hr-HR" sz="2000" dirty="0"/>
              <a:t>T: Prijeđimo sad na školski problem, recimo da ste predali seminarski rad i da mislite da ste ga dobro napisali?</a:t>
            </a:r>
            <a:endParaRPr lang="en-GB" sz="2000" dirty="0"/>
          </a:p>
          <a:p>
            <a:r>
              <a:rPr lang="hr-HR" sz="2000" dirty="0"/>
              <a:t>P: Kad bi taj rad bio gotov i dobro napravljen osjetila bi veliko olakšanje. </a:t>
            </a:r>
          </a:p>
          <a:p>
            <a:r>
              <a:rPr lang="hr-HR" sz="2000" dirty="0"/>
              <a:t>T: Čini se da Vam seminarski rad zadaje najviše muka.</a:t>
            </a:r>
            <a:endParaRPr lang="en-GB" sz="2000" dirty="0"/>
          </a:p>
          <a:p>
            <a:r>
              <a:rPr lang="hr-HR" sz="2000" dirty="0"/>
              <a:t>P: Da. Čini se tako.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639403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4538C9-E292-479B-8CE4-3F3BEC1E9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chemeClr val="accent1"/>
                </a:solidFill>
              </a:rPr>
              <a:t>RAZLIKA IZMEĐU AM I INTEREPRETACIJA</a:t>
            </a:r>
            <a:endParaRPr lang="en-GB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8CC2177-5F2B-4F6A-ACF5-3136914CB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0994" y="1825625"/>
            <a:ext cx="10515600" cy="4351338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hr-HR" sz="2400" dirty="0"/>
              <a:t>Klijenti če</a:t>
            </a:r>
            <a:r>
              <a:rPr lang="en-GB" sz="2400" dirty="0"/>
              <a:t>s</a:t>
            </a:r>
            <a:r>
              <a:rPr lang="hr-HR" sz="2400" dirty="0"/>
              <a:t>to iznose interpretacije (dok ne nauče prepoznavati AM)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/>
              <a:t>Terapeut traži aktualne riječi ili predodžbe koje su im prolazile kroz glavu</a:t>
            </a:r>
          </a:p>
          <a:p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50713883-BF0C-424E-9A86-B5883DA276E1}"/>
              </a:ext>
            </a:extLst>
          </p:cNvPr>
          <p:cNvSpPr/>
          <p:nvPr/>
        </p:nvSpPr>
        <p:spPr>
          <a:xfrm>
            <a:off x="1230524" y="3105588"/>
            <a:ext cx="9696539" cy="23808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2200" dirty="0"/>
              <a:t>T: Kada ste vidjeli ženu u kafiću, što vam je prošlo kroz glavu?</a:t>
            </a:r>
            <a:endParaRPr lang="en-GB" sz="2200" dirty="0"/>
          </a:p>
          <a:p>
            <a:r>
              <a:rPr lang="hr-HR" sz="2200" dirty="0"/>
              <a:t>P: Mislim da sam poricala svoje stvarne osjećaje. – INTERPRETACIJA </a:t>
            </a:r>
            <a:endParaRPr lang="en-GB" sz="2200" dirty="0"/>
          </a:p>
          <a:p>
            <a:r>
              <a:rPr lang="hr-HR" sz="2200" dirty="0"/>
              <a:t>T: Koje ste osjećaje poricali?</a:t>
            </a:r>
            <a:endParaRPr lang="en-GB" sz="2200" dirty="0"/>
          </a:p>
          <a:p>
            <a:r>
              <a:rPr lang="hr-HR" sz="2200" dirty="0"/>
              <a:t>P: </a:t>
            </a:r>
            <a:r>
              <a:rPr lang="en-GB" sz="2200" dirty="0"/>
              <a:t>T</a:t>
            </a:r>
            <a:r>
              <a:rPr lang="hr-HR" sz="2200" dirty="0"/>
              <a:t>ugu mislim, prazninu u trbuhu (iznosi emocionalne i fiziološke reakcije umjesto AM)</a:t>
            </a:r>
            <a:endParaRPr lang="en-GB" sz="2200" dirty="0"/>
          </a:p>
          <a:p>
            <a:r>
              <a:rPr lang="hr-HR" sz="2200" dirty="0"/>
              <a:t>T: Što vam sad prolazi kroz glavu?</a:t>
            </a:r>
            <a:endParaRPr lang="en-GB" sz="2200" dirty="0"/>
          </a:p>
          <a:p>
            <a:r>
              <a:rPr lang="hr-HR" sz="2200" dirty="0"/>
              <a:t>P: </a:t>
            </a:r>
            <a:r>
              <a:rPr lang="en-GB" sz="2200" dirty="0"/>
              <a:t>J</a:t>
            </a:r>
            <a:r>
              <a:rPr lang="hr-HR" sz="2200" dirty="0"/>
              <a:t>ako je pametna. Ja sam ništa u usporedbi s njom. 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3784243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4538C9-E292-479B-8CE4-3F3BEC1E9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dirty="0"/>
              <a:t/>
            </a:r>
            <a:br>
              <a:rPr lang="en-GB" dirty="0"/>
            </a:br>
            <a:r>
              <a:rPr lang="hr-HR" b="1" dirty="0">
                <a:solidFill>
                  <a:schemeClr val="accent1"/>
                </a:solidFill>
              </a:rPr>
              <a:t>RAZLIKA IZMEĐU KORISNIH I RAZMJERNO MANJE KORISNIH AM</a:t>
            </a:r>
            <a:endParaRPr lang="en-GB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8CC2177-5F2B-4F6A-ACF5-3136914CB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98271"/>
            <a:ext cx="10515600" cy="3678691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hr-HR" sz="2400" dirty="0"/>
              <a:t>Klijent može iznositi brojne misli – opisne i nevažne za problem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/>
              <a:t>Terapeut određuje misao/misli na koje se najkorisnije usmjeriti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/>
              <a:t>Relevantne AM združene s jačom nelagodom</a:t>
            </a:r>
            <a:endParaRPr lang="en-GB" sz="2400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87378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4538C9-E292-479B-8CE4-3F3BEC1E9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chemeClr val="accent1"/>
                </a:solidFill>
              </a:rPr>
              <a:t>IMENOVANJE AM UGRAĐENIH U GOVOR</a:t>
            </a:r>
            <a:endParaRPr lang="en-GB" b="1" dirty="0">
              <a:solidFill>
                <a:schemeClr val="accent1"/>
              </a:solidFill>
            </a:endParaRP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xmlns="" id="{8FFCA9F5-4147-4590-9A67-4762881759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7057683"/>
              </p:ext>
            </p:extLst>
          </p:nvPr>
        </p:nvGraphicFramePr>
        <p:xfrm>
          <a:off x="838200" y="1690688"/>
          <a:ext cx="10515600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xmlns="" val="102361298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xmlns="" val="4184778574"/>
                    </a:ext>
                  </a:extLst>
                </a:gridCol>
              </a:tblGrid>
              <a:tr h="33826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2000" dirty="0"/>
                        <a:t>Ugrađeni izrazi 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2000" dirty="0"/>
                        <a:t>Stvarne AM</a:t>
                      </a:r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956751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  <a:p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804771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5612340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D1AAA668-1633-4797-8FF3-C60B6D8F9E11}"/>
              </a:ext>
            </a:extLst>
          </p:cNvPr>
          <p:cNvSpPr/>
          <p:nvPr/>
        </p:nvSpPr>
        <p:spPr>
          <a:xfrm>
            <a:off x="838200" y="3678882"/>
            <a:ext cx="10515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hr-HR" sz="2400" dirty="0"/>
              <a:t>Terapeut pomaže u određivanju stvarnih riječi kako bi se mogla vrednovati njihova učinkovitost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ACF1FB61-0164-42EC-AA58-BF42D0C972E9}"/>
              </a:ext>
            </a:extLst>
          </p:cNvPr>
          <p:cNvSpPr/>
          <p:nvPr/>
        </p:nvSpPr>
        <p:spPr>
          <a:xfrm>
            <a:off x="838199" y="4818507"/>
            <a:ext cx="10515599" cy="11545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2400" dirty="0"/>
              <a:t>T: Jeste li mislili: „Ne znam hoće li odlazak profesori biti gubljenje vremena” ili ste mislili: „Vjerojatno </a:t>
            </a:r>
            <a:r>
              <a:rPr lang="en-GB" sz="2400" dirty="0"/>
              <a:t>ć</a:t>
            </a:r>
            <a:r>
              <a:rPr lang="hr-HR" sz="2400" dirty="0"/>
              <a:t>e biti gubitak vremena ako odem”?</a:t>
            </a:r>
            <a:endParaRPr lang="en-GB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3693449F-9199-4923-940D-015914A8D804}"/>
              </a:ext>
            </a:extLst>
          </p:cNvPr>
          <p:cNvSpPr txBox="1"/>
          <p:nvPr/>
        </p:nvSpPr>
        <p:spPr>
          <a:xfrm>
            <a:off x="6766560" y="223520"/>
            <a:ext cx="4587238" cy="661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EF61EA7-03FC-49D5-B364-A0D9AEFD5CCA}"/>
              </a:ext>
            </a:extLst>
          </p:cNvPr>
          <p:cNvSpPr txBox="1"/>
          <p:nvPr/>
        </p:nvSpPr>
        <p:spPr>
          <a:xfrm>
            <a:off x="838198" y="2083505"/>
            <a:ext cx="52578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hr-HR" sz="2000" dirty="0">
                <a:solidFill>
                  <a:prstClr val="black"/>
                </a:solidFill>
              </a:rPr>
              <a:t>Ne znam hoće li odlazak profesoru biti gubljenje vremena.</a:t>
            </a:r>
            <a:endParaRPr lang="en-GB" sz="2000" dirty="0">
              <a:solidFill>
                <a:prstClr val="black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A8902911-F8FC-4ACF-81BE-972D2BF6B4D9}"/>
              </a:ext>
            </a:extLst>
          </p:cNvPr>
          <p:cNvSpPr txBox="1"/>
          <p:nvPr/>
        </p:nvSpPr>
        <p:spPr>
          <a:xfrm>
            <a:off x="6095998" y="2095265"/>
            <a:ext cx="52578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hr-HR" sz="2000" dirty="0"/>
              <a:t>Vjerojatno će biti gubitak vremena ako odem.</a:t>
            </a:r>
            <a:endParaRPr lang="en-GB" sz="2000" dirty="0">
              <a:solidFill>
                <a:schemeClr val="dk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2A689F27-B44E-4E99-9A16-3E104C5E2739}"/>
              </a:ext>
            </a:extLst>
          </p:cNvPr>
          <p:cNvSpPr txBox="1"/>
          <p:nvPr/>
        </p:nvSpPr>
        <p:spPr>
          <a:xfrm>
            <a:off x="838197" y="2779008"/>
            <a:ext cx="52578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hr-HR" sz="2000" dirty="0"/>
              <a:t>Ne mogu se natjerati na čitanje. </a:t>
            </a:r>
            <a:endParaRPr lang="en-GB" sz="2000" dirty="0">
              <a:solidFill>
                <a:schemeClr val="dk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6767B1CB-AB6E-451F-A70E-0D735C9930A3}"/>
              </a:ext>
            </a:extLst>
          </p:cNvPr>
          <p:cNvSpPr txBox="1"/>
          <p:nvPr/>
        </p:nvSpPr>
        <p:spPr>
          <a:xfrm>
            <a:off x="6095998" y="2790768"/>
            <a:ext cx="52578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hr-HR" sz="2000" dirty="0"/>
              <a:t>Ne mogu to napravit.</a:t>
            </a:r>
            <a:endParaRPr lang="en-GB" sz="2000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15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4" grpId="0"/>
      <p:bldP spid="11" grpId="0"/>
      <p:bldP spid="12" grpId="0"/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4538C9-E292-479B-8CE4-3F3BEC1E9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chemeClr val="accent1"/>
                </a:solidFill>
              </a:rPr>
              <a:t>MIJENJENJE MISLI KOJE SU IZNESENE U TELEGRAFSKOM OBLIKU ILI U OBLIKU PITANJA</a:t>
            </a:r>
            <a:endParaRPr lang="en-GB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8CC2177-5F2B-4F6A-ACF5-3136914CB1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hr-HR" sz="2400" dirty="0"/>
              <a:t>Misli koje nisu potpuno izrečene – navođenje na potpunije izražavanje </a:t>
            </a:r>
          </a:p>
          <a:p>
            <a:endParaRPr lang="hr-HR" dirty="0"/>
          </a:p>
          <a:p>
            <a:endParaRPr lang="hr-HR" dirty="0"/>
          </a:p>
          <a:p>
            <a:pPr marL="0" indent="0">
              <a:buNone/>
            </a:pPr>
            <a:endParaRPr lang="hr-HR" dirty="0"/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/>
              <a:t>AM ponekad i u formi pitanja – otežava vrednovanje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/>
              <a:t>Terapeut navodi na izražavanje u obliku izjave </a:t>
            </a:r>
          </a:p>
          <a:p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BA4F933D-FD5C-4E87-8087-AF09C4FDDF3F}"/>
              </a:ext>
            </a:extLst>
          </p:cNvPr>
          <p:cNvSpPr/>
          <p:nvPr/>
        </p:nvSpPr>
        <p:spPr>
          <a:xfrm>
            <a:off x="838200" y="2400300"/>
            <a:ext cx="11000014" cy="13255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2200" dirty="0"/>
              <a:t>T: Što vam je prošlo kroz glavu?</a:t>
            </a:r>
            <a:endParaRPr lang="en-GB" sz="2200" dirty="0"/>
          </a:p>
          <a:p>
            <a:r>
              <a:rPr lang="hr-HR" sz="2200" dirty="0"/>
              <a:t>P: Samo sam pomislila: Uh, uh</a:t>
            </a:r>
            <a:endParaRPr lang="en-GB" sz="2200" dirty="0"/>
          </a:p>
          <a:p>
            <a:r>
              <a:rPr lang="hr-HR" sz="2200" dirty="0"/>
              <a:t>T: Možete li tu misao izgovoriti, što ona znači?</a:t>
            </a:r>
            <a:endParaRPr lang="en-GB" sz="2200" dirty="0"/>
          </a:p>
          <a:p>
            <a:r>
              <a:rPr lang="hr-HR" sz="2200" dirty="0"/>
              <a:t>P: Nikad to neću uspjeti napisati na vrijeme.</a:t>
            </a:r>
            <a:endParaRPr lang="en-GB" sz="22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742078B2-DD68-458E-9D9B-AEC7CE80DA52}"/>
              </a:ext>
            </a:extLst>
          </p:cNvPr>
          <p:cNvSpPr/>
          <p:nvPr/>
        </p:nvSpPr>
        <p:spPr>
          <a:xfrm>
            <a:off x="838200" y="4874986"/>
            <a:ext cx="11000014" cy="17156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2200" dirty="0"/>
              <a:t>P: Mislila sam: Hoću li proći test?</a:t>
            </a:r>
            <a:endParaRPr lang="en-GB" sz="2200" dirty="0"/>
          </a:p>
          <a:p>
            <a:r>
              <a:rPr lang="hr-HR" sz="2200" dirty="0"/>
              <a:t>T: Prije nego krenemo vrednovati tu misao pokušajmo je preoblikovati u izjavu. Jeste li misli da ćete proći test ili ne?</a:t>
            </a:r>
            <a:endParaRPr lang="en-GB" sz="2200" dirty="0"/>
          </a:p>
          <a:p>
            <a:r>
              <a:rPr lang="hr-HR" sz="2200" dirty="0"/>
              <a:t>P: Da neću.</a:t>
            </a:r>
            <a:endParaRPr lang="en-GB" sz="2200" dirty="0"/>
          </a:p>
          <a:p>
            <a:r>
              <a:rPr lang="hr-HR" sz="2200" dirty="0"/>
              <a:t>T: Znači možemo preformulirati izjavu: „Možda neću proći test“.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953817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xmlns="" id="{A0040F7B-097D-4B93-9917-9D21EFE3B8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0815298"/>
              </p:ext>
            </p:extLst>
          </p:nvPr>
        </p:nvGraphicFramePr>
        <p:xfrm>
          <a:off x="838200" y="2687320"/>
          <a:ext cx="10515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xmlns="" val="1762617194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xmlns="" val="24456434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dirty="0"/>
                        <a:t>Pitanje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dirty="0"/>
                        <a:t>Izjava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590451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774383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823593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39778092"/>
                  </a:ext>
                </a:extLst>
              </a:tr>
            </a:tbl>
          </a:graphicData>
        </a:graphic>
      </p:graphicFrame>
      <p:sp>
        <p:nvSpPr>
          <p:cNvPr id="11" name="Title 1">
            <a:extLst>
              <a:ext uri="{FF2B5EF4-FFF2-40B4-BE49-F238E27FC236}">
                <a16:creationId xmlns:a16="http://schemas.microsoft.com/office/drawing/2014/main" xmlns="" id="{8B38F45C-DA58-4EBB-B116-BA0D544FF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hr-HR" dirty="0">
                <a:solidFill>
                  <a:srgbClr val="00629E"/>
                </a:solidFill>
              </a:rPr>
              <a:t>Primjeri</a:t>
            </a:r>
            <a:endParaRPr lang="en-GB" dirty="0">
              <a:solidFill>
                <a:srgbClr val="00629E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98785FC1-1230-4441-B9D5-7D26D764F9FB}"/>
              </a:ext>
            </a:extLst>
          </p:cNvPr>
          <p:cNvSpPr txBox="1"/>
          <p:nvPr/>
        </p:nvSpPr>
        <p:spPr>
          <a:xfrm>
            <a:off x="838200" y="3059668"/>
            <a:ext cx="406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>
                <a:solidFill>
                  <a:schemeClr val="dk1"/>
                </a:solidFill>
              </a:rPr>
              <a:t>Hoću li se moći suočiti?</a:t>
            </a: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3F82414-C332-4922-9161-FA2B9722DFDA}"/>
              </a:ext>
            </a:extLst>
          </p:cNvPr>
          <p:cNvSpPr txBox="1"/>
          <p:nvPr/>
        </p:nvSpPr>
        <p:spPr>
          <a:xfrm>
            <a:off x="838200" y="3432016"/>
            <a:ext cx="406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>
                <a:solidFill>
                  <a:schemeClr val="dk1"/>
                </a:solidFill>
              </a:rPr>
              <a:t>Hoću li moći podnijeti ako ona ode?</a:t>
            </a:r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0719E915-E738-46C2-B6A8-5725FA91FFE6}"/>
              </a:ext>
            </a:extLst>
          </p:cNvPr>
          <p:cNvSpPr txBox="1"/>
          <p:nvPr/>
        </p:nvSpPr>
        <p:spPr>
          <a:xfrm>
            <a:off x="838200" y="3801348"/>
            <a:ext cx="406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Zašto se to događa meni?</a:t>
            </a: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AE9D8D9D-3437-438A-8563-2F9E26CF6095}"/>
              </a:ext>
            </a:extLst>
          </p:cNvPr>
          <p:cNvSpPr txBox="1"/>
          <p:nvPr/>
        </p:nvSpPr>
        <p:spPr>
          <a:xfrm>
            <a:off x="6096000" y="3791456"/>
            <a:ext cx="406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To se ne bi smjelo meni događati.</a:t>
            </a:r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70BD5E5B-85ED-456C-B2C9-17702BB43213}"/>
              </a:ext>
            </a:extLst>
          </p:cNvPr>
          <p:cNvSpPr txBox="1"/>
          <p:nvPr/>
        </p:nvSpPr>
        <p:spPr>
          <a:xfrm>
            <a:off x="6096000" y="3059668"/>
            <a:ext cx="406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>
                <a:solidFill>
                  <a:schemeClr val="dk1"/>
                </a:solidFill>
              </a:rPr>
              <a:t>Neću se moći suočiti. </a:t>
            </a:r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6BCE08B-BF5E-4696-B398-7396BBD1D94E}"/>
              </a:ext>
            </a:extLst>
          </p:cNvPr>
          <p:cNvSpPr txBox="1"/>
          <p:nvPr/>
        </p:nvSpPr>
        <p:spPr>
          <a:xfrm>
            <a:off x="6096000" y="3409215"/>
            <a:ext cx="406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Neću moći podnijeti ako ona ode.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4069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4538C9-E292-479B-8CE4-3F3BEC1E9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chemeClr val="accent1"/>
                </a:solidFill>
              </a:rPr>
              <a:t>PODUČAVANJE KLIJENTA IDENTIFIKACIJI AM</a:t>
            </a:r>
            <a:endParaRPr lang="en-GB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8CC2177-5F2B-4F6A-ACF5-3136914CB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114314" cy="4313918"/>
          </a:xfrm>
        </p:spPr>
        <p:txBody>
          <a:bodyPr>
            <a:normAutofit/>
          </a:bodyPr>
          <a:lstStyle/>
          <a:p>
            <a:r>
              <a:rPr lang="hr-HR" sz="2400" dirty="0"/>
              <a:t>Podučavanje započinje na 1. seansi </a:t>
            </a:r>
          </a:p>
          <a:p>
            <a:r>
              <a:rPr lang="hr-HR" sz="2400" dirty="0"/>
              <a:t>Demonstracija kognitivnog modela na kl</a:t>
            </a:r>
            <a:r>
              <a:rPr lang="en-GB" sz="2400" dirty="0" err="1"/>
              <a:t>i</a:t>
            </a:r>
            <a:r>
              <a:rPr lang="hr-HR" sz="2400" dirty="0"/>
              <a:t>jentovom primjeru</a:t>
            </a:r>
          </a:p>
          <a:p>
            <a:endParaRPr lang="hr-HR" sz="2400" dirty="0"/>
          </a:p>
          <a:p>
            <a:pPr marL="0" indent="0">
              <a:buNone/>
            </a:pPr>
            <a:r>
              <a:rPr lang="hr-HR" sz="2400" b="1" dirty="0">
                <a:solidFill>
                  <a:schemeClr val="accent1"/>
                </a:solidFill>
              </a:rPr>
              <a:t>TEHNIKA</a:t>
            </a:r>
            <a:r>
              <a:rPr lang="hr-HR" sz="2400" dirty="0"/>
              <a:t>: Promjena raspoloženja        OSNOVNO PITANJE</a:t>
            </a:r>
          </a:p>
          <a:p>
            <a:pPr marL="0" indent="0">
              <a:buNone/>
            </a:pPr>
            <a:endParaRPr lang="hr-HR" sz="2400" dirty="0"/>
          </a:p>
          <a:p>
            <a:pPr marL="0" indent="0">
              <a:buNone/>
            </a:pPr>
            <a:r>
              <a:rPr lang="hr-HR" sz="2400" b="1" dirty="0">
                <a:solidFill>
                  <a:schemeClr val="accent1"/>
                </a:solidFill>
              </a:rPr>
              <a:t>TEHNIKA: </a:t>
            </a:r>
            <a:r>
              <a:rPr lang="hr-HR" sz="2400" dirty="0"/>
              <a:t>Imaginacija        oživiti scenu u sjećanju        OSNOVNO PITANJE</a:t>
            </a:r>
            <a:endParaRPr lang="en-GB" sz="2400" dirty="0"/>
          </a:p>
          <a:p>
            <a:pPr marL="0" indent="0">
              <a:buNone/>
            </a:pPr>
            <a:endParaRPr lang="hr-HR" sz="2400" dirty="0"/>
          </a:p>
          <a:p>
            <a:pPr marL="0" indent="0">
              <a:buNone/>
            </a:pPr>
            <a:r>
              <a:rPr lang="hr-HR" sz="2400" b="1" dirty="0">
                <a:solidFill>
                  <a:schemeClr val="accent1"/>
                </a:solidFill>
              </a:rPr>
              <a:t>TEHNIKA:  </a:t>
            </a:r>
            <a:r>
              <a:rPr lang="hr-HR" sz="2400" dirty="0"/>
              <a:t>pretpostavljati o svojim mislima </a:t>
            </a:r>
          </a:p>
          <a:p>
            <a:pPr marL="0" indent="0">
              <a:buNone/>
            </a:pPr>
            <a:r>
              <a:rPr lang="hr-HR" sz="2000" dirty="0"/>
              <a:t>                       (drugi izbor jer je vjerojatnije da će pacijent izvijestiti o svojim interpretacijama)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en-GB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xmlns="" id="{E380D6EF-2FB0-49DC-BE4A-0013766A756F}"/>
              </a:ext>
            </a:extLst>
          </p:cNvPr>
          <p:cNvCxnSpPr>
            <a:cxnSpLocks/>
          </p:cNvCxnSpPr>
          <p:nvPr/>
        </p:nvCxnSpPr>
        <p:spPr>
          <a:xfrm>
            <a:off x="5127172" y="3429000"/>
            <a:ext cx="27758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xmlns="" id="{05B70489-4540-46B2-94C0-AFFF34E94C23}"/>
              </a:ext>
            </a:extLst>
          </p:cNvPr>
          <p:cNvCxnSpPr>
            <a:cxnSpLocks/>
          </p:cNvCxnSpPr>
          <p:nvPr/>
        </p:nvCxnSpPr>
        <p:spPr>
          <a:xfrm>
            <a:off x="3712029" y="4316186"/>
            <a:ext cx="27758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xmlns="" id="{C83EEA3F-879E-4C86-962D-E39E4A2358EE}"/>
              </a:ext>
            </a:extLst>
          </p:cNvPr>
          <p:cNvCxnSpPr>
            <a:cxnSpLocks/>
          </p:cNvCxnSpPr>
          <p:nvPr/>
        </p:nvCxnSpPr>
        <p:spPr>
          <a:xfrm>
            <a:off x="7064829" y="4316186"/>
            <a:ext cx="27758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37322D50-9670-48BF-BDBB-BB704BA15D5B}"/>
              </a:ext>
            </a:extLst>
          </p:cNvPr>
          <p:cNvSpPr/>
          <p:nvPr/>
        </p:nvSpPr>
        <p:spPr>
          <a:xfrm>
            <a:off x="838200" y="3069772"/>
            <a:ext cx="9976757" cy="306977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11986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8CC2177-5F2B-4F6A-ACF5-3136914CB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  <a:ln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HR" dirty="0">
                <a:solidFill>
                  <a:schemeClr val="accent1"/>
                </a:solidFill>
              </a:rPr>
              <a:t>Druge tehnike: </a:t>
            </a:r>
          </a:p>
          <a:p>
            <a:endParaRPr lang="hr-HR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hr-HR" dirty="0"/>
              <a:t>Što pretpostavljate da ste mogli misliti?</a:t>
            </a:r>
            <a:endParaRPr lang="en-GB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hr-HR" dirty="0"/>
              <a:t>Mislite li da ste mogli misliti o ________ ili ________?</a:t>
            </a:r>
            <a:endParaRPr lang="en-GB" dirty="0"/>
          </a:p>
          <a:p>
            <a:pPr marL="457200" lvl="1" indent="0">
              <a:buNone/>
            </a:pPr>
            <a:r>
              <a:rPr lang="hr-HR" sz="2600" dirty="0">
                <a:solidFill>
                  <a:schemeClr val="accent1"/>
                </a:solidFill>
              </a:rPr>
              <a:t>(terapeut predlaže nekoliko vjerojatnih mogućnosti)</a:t>
            </a:r>
            <a:endParaRPr lang="en-GB" sz="2600" dirty="0">
              <a:solidFill>
                <a:schemeClr val="accent1"/>
              </a:solidFill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hr-HR" dirty="0"/>
              <a:t>Jeste li zamislili nešto što se moglo dogoditi ili zapamtili nešto što se dogodilo?</a:t>
            </a:r>
            <a:endParaRPr lang="en-GB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hr-HR" dirty="0"/>
              <a:t>Što vama znači ta situacija? (ili što o vama kaže?)</a:t>
            </a:r>
            <a:endParaRPr lang="en-GB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hr-HR" dirty="0"/>
              <a:t>Jeste li pomislili _____________? </a:t>
            </a:r>
            <a:r>
              <a:rPr lang="hr-HR" dirty="0">
                <a:solidFill>
                  <a:schemeClr val="accent1"/>
                </a:solidFill>
              </a:rPr>
              <a:t>(terapeut predlaže misao suprotnu onoj koju očekuje.)</a:t>
            </a:r>
            <a:endParaRPr lang="en-GB" dirty="0">
              <a:solidFill>
                <a:schemeClr val="accent1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459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F3ED68C0-DF78-4578-AFDB-7660CEB33555}"/>
              </a:ext>
            </a:extLst>
          </p:cNvPr>
          <p:cNvSpPr/>
          <p:nvPr/>
        </p:nvSpPr>
        <p:spPr>
          <a:xfrm>
            <a:off x="1937655" y="2449286"/>
            <a:ext cx="865958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r-HR" sz="3200" b="1" dirty="0">
                <a:solidFill>
                  <a:schemeClr val="accent1"/>
                </a:solidFill>
              </a:rPr>
              <a:t>Pokušajte se sjetiti što vam je prošlo kroz glavu zadnji put kad ste bili jako uznemireni </a:t>
            </a:r>
          </a:p>
          <a:p>
            <a:pPr algn="ctr"/>
            <a:r>
              <a:rPr lang="hr-HR" sz="3200" b="1" dirty="0">
                <a:solidFill>
                  <a:schemeClr val="accent1"/>
                </a:solidFill>
              </a:rPr>
              <a:t>(anksiozni, tužni, ljuti…)</a:t>
            </a:r>
            <a:endParaRPr lang="en-GB" sz="32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6682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4538C9-E292-479B-8CE4-3F3BEC1E9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rgbClr val="00629E"/>
                </a:solidFill>
              </a:rPr>
              <a:t>Zapamtiti…</a:t>
            </a:r>
            <a:endParaRPr lang="en-GB" dirty="0">
              <a:solidFill>
                <a:srgbClr val="00629E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356BF718-7C8B-47CF-B8DD-D63009F5CE27}"/>
              </a:ext>
            </a:extLst>
          </p:cNvPr>
          <p:cNvSpPr/>
          <p:nvPr/>
        </p:nvSpPr>
        <p:spPr>
          <a:xfrm>
            <a:off x="838200" y="2049916"/>
            <a:ext cx="10515600" cy="36078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hr-HR" sz="2600" dirty="0">
                <a:solidFill>
                  <a:schemeClr val="tx1"/>
                </a:solidFill>
              </a:rPr>
              <a:t>Terapeut uči klijenta identificirati </a:t>
            </a:r>
            <a:r>
              <a:rPr lang="hr-HR" sz="2600" dirty="0" err="1">
                <a:solidFill>
                  <a:schemeClr val="tx1"/>
                </a:solidFill>
              </a:rPr>
              <a:t>disfunkcionalne</a:t>
            </a:r>
            <a:r>
              <a:rPr lang="hr-HR" sz="2600" dirty="0">
                <a:solidFill>
                  <a:schemeClr val="tx1"/>
                </a:solidFill>
              </a:rPr>
              <a:t> AM, vrednovati ih i promijeniti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hr-HR" sz="2600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hr-HR" sz="2600" dirty="0">
                <a:solidFill>
                  <a:schemeClr val="tx1"/>
                </a:solidFill>
              </a:rPr>
              <a:t>Proces započinje prepoznavanjem specifičnih AM u specifičnim situacijama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hr-HR" sz="2600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hr-HR" sz="2600" dirty="0">
                <a:solidFill>
                  <a:schemeClr val="tx1"/>
                </a:solidFill>
              </a:rPr>
              <a:t>Prepoznavanje AM je vještina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hr-HR" sz="2600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hr-HR" sz="2600" dirty="0">
                <a:solidFill>
                  <a:schemeClr val="tx1"/>
                </a:solidFill>
              </a:rPr>
              <a:t>Terapeut mijenja svoja pitanja u slučaju da se jave teškoće u identifikaciji </a:t>
            </a:r>
          </a:p>
        </p:txBody>
      </p:sp>
    </p:spTree>
    <p:extLst>
      <p:ext uri="{BB962C8B-B14F-4D97-AF65-F5344CB8AC3E}">
        <p14:creationId xmlns:p14="http://schemas.microsoft.com/office/powerpoint/2010/main" val="12378439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4538C9-E292-479B-8CE4-3F3BEC1E9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chemeClr val="accent1"/>
                </a:solidFill>
              </a:rPr>
              <a:t>Literatura: </a:t>
            </a:r>
            <a:endParaRPr lang="en-GB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8CC2177-5F2B-4F6A-ACF5-3136914CB1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endParaRPr lang="hr-HR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hr-HR" sz="2400" dirty="0" err="1"/>
              <a:t>Beck</a:t>
            </a:r>
            <a:r>
              <a:rPr lang="hr-HR" sz="2400" dirty="0"/>
              <a:t>, J. S. (2011). Identificiranje automatskih misli. U: K. Matešić (</a:t>
            </a:r>
            <a:r>
              <a:rPr lang="hr-HR" sz="2400" dirty="0" err="1"/>
              <a:t>ur</a:t>
            </a:r>
            <a:r>
              <a:rPr lang="hr-HR" sz="2400" dirty="0"/>
              <a:t>), Kognitivna terapija (75-93). Jastrebarsko: Naklada slap. </a:t>
            </a:r>
          </a:p>
        </p:txBody>
      </p:sp>
    </p:spTree>
    <p:extLst>
      <p:ext uri="{BB962C8B-B14F-4D97-AF65-F5344CB8AC3E}">
        <p14:creationId xmlns:p14="http://schemas.microsoft.com/office/powerpoint/2010/main" val="1298320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EEEC9A21-0B61-42E0-9466-86D3DEF9F0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0640" y="1087933"/>
            <a:ext cx="10150720" cy="4682134"/>
          </a:xfrm>
          <a:prstGeom prst="rect">
            <a:avLst/>
          </a:prstGeom>
        </p:spPr>
      </p:pic>
      <p:sp>
        <p:nvSpPr>
          <p:cNvPr id="3" name="Arrow: Up 2">
            <a:extLst>
              <a:ext uri="{FF2B5EF4-FFF2-40B4-BE49-F238E27FC236}">
                <a16:creationId xmlns:a16="http://schemas.microsoft.com/office/drawing/2014/main" xmlns="" id="{B2ECD469-A37A-4148-9C5E-F6B78BB96D9E}"/>
              </a:ext>
            </a:extLst>
          </p:cNvPr>
          <p:cNvSpPr/>
          <p:nvPr/>
        </p:nvSpPr>
        <p:spPr>
          <a:xfrm rot="5400000">
            <a:off x="4865513" y="2518138"/>
            <a:ext cx="375082" cy="761793"/>
          </a:xfrm>
          <a:prstGeom prst="upArrow">
            <a:avLst/>
          </a:prstGeom>
          <a:solidFill>
            <a:schemeClr val="accent1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Arrow: Up 3">
            <a:extLst>
              <a:ext uri="{FF2B5EF4-FFF2-40B4-BE49-F238E27FC236}">
                <a16:creationId xmlns:a16="http://schemas.microsoft.com/office/drawing/2014/main" xmlns="" id="{68BF0F45-7574-4643-AB08-BDBDBAE3B85F}"/>
              </a:ext>
            </a:extLst>
          </p:cNvPr>
          <p:cNvSpPr/>
          <p:nvPr/>
        </p:nvSpPr>
        <p:spPr>
          <a:xfrm rot="5400000">
            <a:off x="7138711" y="2510447"/>
            <a:ext cx="359700" cy="761793"/>
          </a:xfrm>
          <a:prstGeom prst="upArrow">
            <a:avLst/>
          </a:prstGeom>
          <a:solidFill>
            <a:schemeClr val="accent1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Arrow: Up 4">
            <a:extLst>
              <a:ext uri="{FF2B5EF4-FFF2-40B4-BE49-F238E27FC236}">
                <a16:creationId xmlns:a16="http://schemas.microsoft.com/office/drawing/2014/main" xmlns="" id="{1A489B82-C0EA-4C73-AB81-1695C384F243}"/>
              </a:ext>
            </a:extLst>
          </p:cNvPr>
          <p:cNvSpPr/>
          <p:nvPr/>
        </p:nvSpPr>
        <p:spPr>
          <a:xfrm rot="10800000">
            <a:off x="5998266" y="3429000"/>
            <a:ext cx="375082" cy="761793"/>
          </a:xfrm>
          <a:prstGeom prst="upArrow">
            <a:avLst/>
          </a:prstGeom>
          <a:solidFill>
            <a:schemeClr val="accent1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xmlns="" id="{99BB6341-5BF0-4091-9AF2-16A5CA8962DF}"/>
              </a:ext>
            </a:extLst>
          </p:cNvPr>
          <p:cNvSpPr/>
          <p:nvPr/>
        </p:nvSpPr>
        <p:spPr>
          <a:xfrm>
            <a:off x="5504018" y="2532311"/>
            <a:ext cx="1363579" cy="733445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6762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7202023A-651C-4465-8AF7-24B35569C6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chemeClr val="accent1"/>
                </a:solidFill>
              </a:rPr>
              <a:t>KARAKTERISTIKE AUTOMATSKIH MISLI (AM)</a:t>
            </a:r>
            <a:endParaRPr lang="en-GB" b="1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6B3050B0-B340-4282-AE9F-19AB053633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1214"/>
            <a:ext cx="10515600" cy="4625749"/>
          </a:xfrm>
        </p:spPr>
        <p:txBody>
          <a:bodyPr/>
          <a:lstStyle/>
          <a:p>
            <a:r>
              <a:rPr lang="hr-HR" dirty="0"/>
              <a:t>Prisutne kod svih ljudi</a:t>
            </a:r>
          </a:p>
          <a:p>
            <a:pPr marL="0" indent="0">
              <a:buNone/>
            </a:pPr>
            <a:endParaRPr lang="hr-HR" dirty="0"/>
          </a:p>
          <a:p>
            <a:pPr marL="0" indent="0" algn="ctr">
              <a:buNone/>
            </a:pPr>
            <a:r>
              <a:rPr lang="hr-HR" dirty="0">
                <a:solidFill>
                  <a:srgbClr val="00629E"/>
                </a:solidFill>
              </a:rPr>
              <a:t>MISAO: „Ovo ne razumijem”</a:t>
            </a:r>
          </a:p>
          <a:p>
            <a:pPr marL="0" indent="0" algn="ctr">
              <a:buNone/>
            </a:pPr>
            <a:endParaRPr lang="hr-HR" dirty="0">
              <a:solidFill>
                <a:srgbClr val="00629E"/>
              </a:solidFill>
            </a:endParaRPr>
          </a:p>
          <a:p>
            <a:r>
              <a:rPr lang="hr-HR" dirty="0">
                <a:solidFill>
                  <a:srgbClr val="00629E"/>
                </a:solidFill>
              </a:rPr>
              <a:t>ADAPTIVNI ODGOVOR: </a:t>
            </a:r>
          </a:p>
          <a:p>
            <a:pPr marL="0" indent="0">
              <a:buNone/>
            </a:pPr>
            <a:r>
              <a:rPr lang="hr-HR" dirty="0"/>
              <a:t>„Razumijem nešto od toga. Moram još jednom pročitati tekst.”</a:t>
            </a:r>
          </a:p>
          <a:p>
            <a:pPr marL="0" indent="0">
              <a:buNone/>
            </a:pPr>
            <a:endParaRPr lang="hr-HR" dirty="0"/>
          </a:p>
          <a:p>
            <a:r>
              <a:rPr lang="hr-HR" dirty="0">
                <a:solidFill>
                  <a:srgbClr val="00629E"/>
                </a:solidFill>
              </a:rPr>
              <a:t>NEPRODUKTIVAN ODGOVOR: </a:t>
            </a:r>
          </a:p>
          <a:p>
            <a:pPr marL="0" indent="0">
              <a:buNone/>
            </a:pPr>
            <a:r>
              <a:rPr lang="hr-HR" dirty="0"/>
              <a:t>„I nikad to neću razumjeti.”</a:t>
            </a:r>
            <a:endParaRPr lang="en-GB" dirty="0"/>
          </a:p>
          <a:p>
            <a:pPr marL="0" indent="0">
              <a:buNone/>
            </a:pPr>
            <a:endParaRPr lang="hr-HR" dirty="0">
              <a:solidFill>
                <a:srgbClr val="00629E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985575FB-B0D4-4634-8212-5207536125A1}"/>
              </a:ext>
            </a:extLst>
          </p:cNvPr>
          <p:cNvSpPr/>
          <p:nvPr/>
        </p:nvSpPr>
        <p:spPr>
          <a:xfrm>
            <a:off x="3869871" y="2367643"/>
            <a:ext cx="4441372" cy="94705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0915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3B5569C9-3A04-4513-9F2F-02A1E7594601}"/>
              </a:ext>
            </a:extLst>
          </p:cNvPr>
          <p:cNvSpPr/>
          <p:nvPr/>
        </p:nvSpPr>
        <p:spPr>
          <a:xfrm>
            <a:off x="1030741" y="1199639"/>
            <a:ext cx="10130518" cy="4458721"/>
          </a:xfrm>
          <a:prstGeom prst="rect">
            <a:avLst/>
          </a:prstGeom>
          <a:noFill/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hr-HR" sz="2800" dirty="0">
                <a:solidFill>
                  <a:schemeClr val="tx1"/>
                </a:solidFill>
              </a:rPr>
              <a:t>Disfunkcionalne AM su gotovo uvijek negativne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hr-HR" sz="2800" dirty="0">
                <a:solidFill>
                  <a:schemeClr val="tx1"/>
                </a:solidFill>
              </a:rPr>
              <a:t>Iskrivljuju realnost, emocionalno uznemirujuće i ometaju klijenta u dostizanju ciljeva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hr-HR" sz="2800" dirty="0">
                <a:solidFill>
                  <a:schemeClr val="tx1"/>
                </a:solidFill>
              </a:rPr>
              <a:t>Ljudi ih obično prihvaćaju kao točne bez evaluacije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hr-HR" sz="2800" dirty="0">
                <a:solidFill>
                  <a:schemeClr val="tx1"/>
                </a:solidFill>
              </a:rPr>
              <a:t>Postoje uz </a:t>
            </a:r>
            <a:r>
              <a:rPr lang="hr-HR" sz="2800" dirty="0" err="1">
                <a:solidFill>
                  <a:schemeClr val="tx1"/>
                </a:solidFill>
              </a:rPr>
              <a:t>manifestni</a:t>
            </a:r>
            <a:r>
              <a:rPr lang="hr-HR" sz="2800" dirty="0">
                <a:solidFill>
                  <a:schemeClr val="tx1"/>
                </a:solidFill>
              </a:rPr>
              <a:t> tijek misli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hr-HR" sz="2800" dirty="0">
                <a:solidFill>
                  <a:schemeClr val="tx1"/>
                </a:solidFill>
              </a:rPr>
              <a:t>Kratke i brze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hr-HR" sz="2800" dirty="0">
                <a:solidFill>
                  <a:schemeClr val="tx1"/>
                </a:solidFill>
              </a:rPr>
              <a:t>Većinom ih nismo svjesni (nastaju spontano)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hr-HR" sz="2800" dirty="0">
                <a:solidFill>
                  <a:schemeClr val="tx1"/>
                </a:solidFill>
              </a:rPr>
              <a:t>Klijenti su uglavnom svjesniji emocija – uz vježbu mogu postati svjesni misli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hr-HR" sz="2800" dirty="0">
                <a:solidFill>
                  <a:schemeClr val="tx1"/>
                </a:solidFill>
              </a:rPr>
              <a:t>Mogu biti u </a:t>
            </a:r>
            <a:r>
              <a:rPr lang="hr-HR" sz="2800" dirty="0">
                <a:solidFill>
                  <a:schemeClr val="accent1"/>
                </a:solidFill>
              </a:rPr>
              <a:t>verbalnom obliku </a:t>
            </a:r>
            <a:r>
              <a:rPr lang="hr-HR" sz="2800" dirty="0">
                <a:solidFill>
                  <a:schemeClr val="tx1"/>
                </a:solidFill>
              </a:rPr>
              <a:t>ili </a:t>
            </a:r>
            <a:r>
              <a:rPr lang="hr-HR" sz="2800" dirty="0">
                <a:solidFill>
                  <a:schemeClr val="accent1"/>
                </a:solidFill>
              </a:rPr>
              <a:t>obliku predodžbi</a:t>
            </a:r>
          </a:p>
        </p:txBody>
      </p:sp>
    </p:spTree>
    <p:extLst>
      <p:ext uri="{BB962C8B-B14F-4D97-AF65-F5344CB8AC3E}">
        <p14:creationId xmlns:p14="http://schemas.microsoft.com/office/powerpoint/2010/main" val="2209773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39C3BC2-AD7E-42FC-ACCF-FBC8D06703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51114"/>
            <a:ext cx="10515600" cy="4000500"/>
          </a:xfrm>
        </p:spPr>
        <p:txBody>
          <a:bodyPr>
            <a:normAutofit fontScale="92500" lnSpcReduction="10000"/>
          </a:bodyPr>
          <a:lstStyle/>
          <a:p>
            <a:r>
              <a:rPr lang="hr-HR" dirty="0"/>
              <a:t>Vrednuju se u odnosu na </a:t>
            </a:r>
            <a:r>
              <a:rPr lang="hr-HR" b="1" dirty="0">
                <a:solidFill>
                  <a:srgbClr val="00629E"/>
                </a:solidFill>
              </a:rPr>
              <a:t>VALJANOST</a:t>
            </a:r>
            <a:r>
              <a:rPr lang="hr-HR" dirty="0"/>
              <a:t> i </a:t>
            </a:r>
            <a:r>
              <a:rPr lang="hr-HR" b="1" dirty="0">
                <a:solidFill>
                  <a:srgbClr val="00629E"/>
                </a:solidFill>
              </a:rPr>
              <a:t>KORISNO</a:t>
            </a:r>
            <a:r>
              <a:rPr lang="en-GB" b="1" dirty="0">
                <a:solidFill>
                  <a:srgbClr val="00629E"/>
                </a:solidFill>
              </a:rPr>
              <a:t>S</a:t>
            </a:r>
            <a:r>
              <a:rPr lang="hr-HR" b="1" dirty="0">
                <a:solidFill>
                  <a:srgbClr val="00629E"/>
                </a:solidFill>
              </a:rPr>
              <a:t>T</a:t>
            </a:r>
          </a:p>
          <a:p>
            <a:endParaRPr lang="hr-HR" dirty="0"/>
          </a:p>
          <a:p>
            <a:pPr marL="514350" indent="-514350">
              <a:buAutoNum type="arabicPeriod"/>
            </a:pPr>
            <a:r>
              <a:rPr lang="hr-HR" dirty="0">
                <a:solidFill>
                  <a:srgbClr val="00629E"/>
                </a:solidFill>
              </a:rPr>
              <a:t>TIP (uobičajeni)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dirty="0"/>
              <a:t>misao na neki način iskrivljena i pojavljuje se usprkos objektivnim dokazima koji govore suprotno</a:t>
            </a:r>
          </a:p>
          <a:p>
            <a:pPr marL="0" indent="0">
              <a:buNone/>
            </a:pPr>
            <a:r>
              <a:rPr lang="hr-HR" dirty="0">
                <a:solidFill>
                  <a:srgbClr val="00629E"/>
                </a:solidFill>
              </a:rPr>
              <a:t>2. TIP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dirty="0"/>
              <a:t>misli koje su točne ali su zaključci izvedeni krivi</a:t>
            </a:r>
          </a:p>
          <a:p>
            <a:pPr marL="0" indent="0">
              <a:buNone/>
            </a:pPr>
            <a:r>
              <a:rPr lang="hr-HR" dirty="0">
                <a:solidFill>
                  <a:srgbClr val="00629E"/>
                </a:solidFill>
              </a:rPr>
              <a:t>3. TIP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dirty="0"/>
              <a:t>misli koje su točne ali i </a:t>
            </a:r>
            <a:r>
              <a:rPr lang="hr-HR" dirty="0" err="1"/>
              <a:t>disfunkcionalne</a:t>
            </a: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3580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3E7747D-EFB3-4203-9098-8CCE73278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rgbClr val="00629E"/>
                </a:solidFill>
              </a:rPr>
              <a:t>OBJAŠNJAVANJE AM KLIJENTIMA</a:t>
            </a:r>
            <a:endParaRPr lang="en-GB" b="1" dirty="0">
              <a:solidFill>
                <a:srgbClr val="00629E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666B15B-BAA1-414E-82A3-535CE728B8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hr-HR" dirty="0"/>
              <a:t>Služeći se </a:t>
            </a:r>
            <a:r>
              <a:rPr lang="hr-HR" dirty="0" err="1"/>
              <a:t>klijentovim</a:t>
            </a:r>
            <a:r>
              <a:rPr lang="hr-HR" dirty="0"/>
              <a:t> vlastitim primjerom objašnjava </a:t>
            </a:r>
            <a:r>
              <a:rPr lang="hr-HR" dirty="0">
                <a:solidFill>
                  <a:srgbClr val="00629E"/>
                </a:solidFill>
              </a:rPr>
              <a:t>kognitivni model </a:t>
            </a:r>
            <a:r>
              <a:rPr lang="hr-HR" dirty="0"/>
              <a:t>i </a:t>
            </a:r>
            <a:r>
              <a:rPr lang="hr-HR" dirty="0">
                <a:solidFill>
                  <a:srgbClr val="00629E"/>
                </a:solidFill>
              </a:rPr>
              <a:t>karakteristike AM</a:t>
            </a:r>
          </a:p>
          <a:p>
            <a:pPr marL="0" indent="0">
              <a:buNone/>
            </a:pPr>
            <a:endParaRPr lang="hr-H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5B5975E6-E280-4214-A73E-5BCB34EBC007}"/>
              </a:ext>
            </a:extLst>
          </p:cNvPr>
          <p:cNvSpPr/>
          <p:nvPr/>
        </p:nvSpPr>
        <p:spPr>
          <a:xfrm>
            <a:off x="3761014" y="4376851"/>
            <a:ext cx="3641271" cy="104072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800" dirty="0">
                <a:solidFill>
                  <a:srgbClr val="00629E"/>
                </a:solidFill>
              </a:rPr>
              <a:t>Što vam je prolazilo kroz glavu?</a:t>
            </a:r>
          </a:p>
        </p:txBody>
      </p:sp>
      <p:sp>
        <p:nvSpPr>
          <p:cNvPr id="6" name="Arrow: Curved Down 5">
            <a:extLst>
              <a:ext uri="{FF2B5EF4-FFF2-40B4-BE49-F238E27FC236}">
                <a16:creationId xmlns:a16="http://schemas.microsoft.com/office/drawing/2014/main" xmlns="" id="{81B0718F-0568-41E7-AAF7-8B7B2B594B6D}"/>
              </a:ext>
            </a:extLst>
          </p:cNvPr>
          <p:cNvSpPr/>
          <p:nvPr/>
        </p:nvSpPr>
        <p:spPr>
          <a:xfrm flipH="1">
            <a:off x="5323111" y="2481149"/>
            <a:ext cx="3254829" cy="1045029"/>
          </a:xfrm>
          <a:prstGeom prst="curvedDownArrow">
            <a:avLst>
              <a:gd name="adj1" fmla="val 25000"/>
              <a:gd name="adj2" fmla="val 50000"/>
              <a:gd name="adj3" fmla="val 2672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6E5E1435-7F67-4F4F-A49A-3EC2D866A6BB}"/>
              </a:ext>
            </a:extLst>
          </p:cNvPr>
          <p:cNvSpPr/>
          <p:nvPr/>
        </p:nvSpPr>
        <p:spPr>
          <a:xfrm>
            <a:off x="1658176" y="3526178"/>
            <a:ext cx="1681018" cy="738909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800" dirty="0"/>
              <a:t>1.</a:t>
            </a:r>
            <a:endParaRPr lang="en-GB" sz="2800" dirty="0"/>
          </a:p>
          <a:p>
            <a:pPr algn="ctr"/>
            <a:r>
              <a:rPr lang="hr-HR" sz="2800" dirty="0"/>
              <a:t>SITUACIJA</a:t>
            </a:r>
            <a:endParaRPr lang="hr-HR" sz="2800" dirty="0">
              <a:solidFill>
                <a:srgbClr val="00629E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BE7793E-173B-43D9-A6F5-2703374F33B5}"/>
              </a:ext>
            </a:extLst>
          </p:cNvPr>
          <p:cNvSpPr/>
          <p:nvPr/>
        </p:nvSpPr>
        <p:spPr>
          <a:xfrm>
            <a:off x="4741140" y="3631839"/>
            <a:ext cx="1681018" cy="738909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800" dirty="0"/>
              <a:t>MISAO</a:t>
            </a:r>
            <a:endParaRPr lang="en-GB" sz="28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33638CD9-BA0C-4A3D-B2C7-046FD15DF8A6}"/>
              </a:ext>
            </a:extLst>
          </p:cNvPr>
          <p:cNvSpPr/>
          <p:nvPr/>
        </p:nvSpPr>
        <p:spPr>
          <a:xfrm>
            <a:off x="7964878" y="3372804"/>
            <a:ext cx="2826328" cy="115742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/>
              <a:t>2. IDENTIFICIRANJE EMOCIJE</a:t>
            </a:r>
          </a:p>
        </p:txBody>
      </p:sp>
    </p:spTree>
    <p:extLst>
      <p:ext uri="{BB962C8B-B14F-4D97-AF65-F5344CB8AC3E}">
        <p14:creationId xmlns:p14="http://schemas.microsoft.com/office/powerpoint/2010/main" val="706423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8CC2177-5F2B-4F6A-ACF5-3136914CB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18457"/>
            <a:ext cx="10515600" cy="5458506"/>
          </a:xfrm>
        </p:spPr>
        <p:txBody>
          <a:bodyPr/>
          <a:lstStyle/>
          <a:p>
            <a:pPr marL="0" indent="0">
              <a:buNone/>
            </a:pPr>
            <a:r>
              <a:rPr lang="hr-HR" b="1" dirty="0">
                <a:solidFill>
                  <a:srgbClr val="00629E"/>
                </a:solidFill>
              </a:rPr>
              <a:t>KORACI U TER</a:t>
            </a:r>
            <a:r>
              <a:rPr lang="en-GB" b="1" dirty="0">
                <a:solidFill>
                  <a:srgbClr val="00629E"/>
                </a:solidFill>
              </a:rPr>
              <a:t>AP</a:t>
            </a:r>
            <a:r>
              <a:rPr lang="hr-HR" b="1" dirty="0">
                <a:solidFill>
                  <a:srgbClr val="00629E"/>
                </a:solidFill>
              </a:rPr>
              <a:t>IJI:</a:t>
            </a:r>
          </a:p>
          <a:p>
            <a:pPr marL="0" indent="0">
              <a:buNone/>
            </a:pPr>
            <a:endParaRPr lang="hr-HR" b="1" dirty="0">
              <a:solidFill>
                <a:srgbClr val="00629E"/>
              </a:solidFill>
            </a:endParaRPr>
          </a:p>
          <a:p>
            <a:pPr marL="0" indent="0">
              <a:buNone/>
            </a:pPr>
            <a:r>
              <a:rPr lang="hr-HR" dirty="0">
                <a:solidFill>
                  <a:srgbClr val="00629E"/>
                </a:solidFill>
              </a:rPr>
              <a:t>1. </a:t>
            </a:r>
            <a:r>
              <a:rPr lang="hr-HR" dirty="0"/>
              <a:t>Identificiranje AM (kada primijeti promjenu raspoloženja)</a:t>
            </a:r>
            <a:endParaRPr lang="en-GB" dirty="0"/>
          </a:p>
          <a:p>
            <a:pPr marL="0" indent="0">
              <a:buNone/>
            </a:pPr>
            <a:r>
              <a:rPr lang="hr-HR" dirty="0">
                <a:solidFill>
                  <a:srgbClr val="00629E"/>
                </a:solidFill>
              </a:rPr>
              <a:t>2. </a:t>
            </a:r>
            <a:r>
              <a:rPr lang="hr-HR" dirty="0"/>
              <a:t>Vrednovati i odgovoriti na AM </a:t>
            </a:r>
          </a:p>
          <a:p>
            <a:pPr marL="0" indent="0">
              <a:buNone/>
            </a:pPr>
            <a:r>
              <a:rPr lang="hr-HR" dirty="0">
                <a:solidFill>
                  <a:srgbClr val="00629E"/>
                </a:solidFill>
              </a:rPr>
              <a:t>3. </a:t>
            </a:r>
            <a:r>
              <a:rPr lang="hr-HR" dirty="0"/>
              <a:t>Rješavati problem ako je misao točna </a:t>
            </a:r>
            <a:endParaRPr lang="en-GB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*provjera razumijevanja: pitati klijenta da svojim riječima objasni kognitivni model i AM</a:t>
            </a:r>
            <a:endParaRPr lang="en-GB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74461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4538C9-E292-479B-8CE4-3F3BEC1E9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887" y="348795"/>
            <a:ext cx="10335984" cy="1039134"/>
          </a:xfrm>
        </p:spPr>
        <p:txBody>
          <a:bodyPr>
            <a:normAutofit fontScale="90000"/>
          </a:bodyPr>
          <a:lstStyle/>
          <a:p>
            <a:r>
              <a:rPr lang="hr-HR" b="1" dirty="0">
                <a:solidFill>
                  <a:schemeClr val="accent1"/>
                </a:solidFill>
              </a:rPr>
              <a:t>OTKRIVANJE AM</a:t>
            </a:r>
            <a:br>
              <a:rPr lang="hr-HR" b="1" dirty="0">
                <a:solidFill>
                  <a:schemeClr val="accent1"/>
                </a:solidFill>
              </a:rPr>
            </a:br>
            <a:r>
              <a:rPr lang="hr-HR" sz="3600" dirty="0">
                <a:solidFill>
                  <a:srgbClr val="00629E"/>
                </a:solidFill>
              </a:rPr>
              <a:t>Identificiranje AM koje nastaju na seansi</a:t>
            </a:r>
            <a:r>
              <a:rPr lang="hr-HR" dirty="0">
                <a:solidFill>
                  <a:srgbClr val="00629E"/>
                </a:solidFill>
              </a:rPr>
              <a:t/>
            </a:r>
            <a:br>
              <a:rPr lang="hr-HR" dirty="0">
                <a:solidFill>
                  <a:srgbClr val="00629E"/>
                </a:solidFill>
              </a:rPr>
            </a:br>
            <a:endParaRPr lang="en-GB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8CC2177-5F2B-4F6A-ACF5-3136914CB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1887" y="1632856"/>
            <a:ext cx="11462656" cy="4860019"/>
          </a:xfrm>
        </p:spPr>
        <p:txBody>
          <a:bodyPr>
            <a:normAutofit lnSpcReduction="10000"/>
          </a:bodyPr>
          <a:lstStyle/>
          <a:p>
            <a:r>
              <a:rPr lang="hr-HR" sz="2100" dirty="0"/>
              <a:t>Promjena raspoloženja kod klijenta – verbalni i neverbalni znakovi </a:t>
            </a:r>
          </a:p>
          <a:p>
            <a:r>
              <a:rPr lang="hr-HR" sz="2100" dirty="0">
                <a:solidFill>
                  <a:schemeClr val="accent1"/>
                </a:solidFill>
              </a:rPr>
              <a:t>Vruće misli - </a:t>
            </a:r>
            <a:r>
              <a:rPr lang="hr-HR" sz="2100" dirty="0"/>
              <a:t>važne AM i predodžbe koje se javljaju na seansi </a:t>
            </a:r>
          </a:p>
          <a:p>
            <a:r>
              <a:rPr lang="hr-HR" sz="2100" dirty="0"/>
              <a:t>O klijentu: „Tako sam neuspješan.“</a:t>
            </a:r>
          </a:p>
          <a:p>
            <a:r>
              <a:rPr lang="hr-HR" sz="2100" dirty="0"/>
              <a:t>O terapeutu: „On me ne razumije.“</a:t>
            </a:r>
          </a:p>
          <a:p>
            <a:r>
              <a:rPr lang="hr-HR" sz="2100" dirty="0"/>
              <a:t>O predmetu razgovora: „Nije pošteno da imam toliko posla.“</a:t>
            </a:r>
          </a:p>
          <a:p>
            <a:pPr marL="0" indent="0">
              <a:buNone/>
            </a:pPr>
            <a:endParaRPr lang="hr-HR" sz="2100" dirty="0"/>
          </a:p>
          <a:p>
            <a:r>
              <a:rPr lang="hr-HR" sz="2100" dirty="0">
                <a:solidFill>
                  <a:schemeClr val="accent1"/>
                </a:solidFill>
              </a:rPr>
              <a:t>POSLJEDICE: </a:t>
            </a:r>
          </a:p>
          <a:p>
            <a:r>
              <a:rPr lang="hr-HR" sz="2100" dirty="0"/>
              <a:t>oslabljenja motivacija klijenta</a:t>
            </a:r>
          </a:p>
          <a:p>
            <a:r>
              <a:rPr lang="hr-HR" sz="2100" dirty="0"/>
              <a:t>umanjen osjećaj vrijednosti ili valjanosti</a:t>
            </a:r>
          </a:p>
          <a:p>
            <a:r>
              <a:rPr lang="hr-HR" sz="2100" dirty="0"/>
              <a:t>ometanje terapijske suradnje </a:t>
            </a:r>
          </a:p>
          <a:p>
            <a:pPr marL="0" indent="0">
              <a:buNone/>
            </a:pPr>
            <a:endParaRPr lang="hr-HR" sz="2100" dirty="0"/>
          </a:p>
          <a:p>
            <a:pPr marL="0" indent="0">
              <a:buNone/>
            </a:pPr>
            <a:r>
              <a:rPr lang="hr-HR" sz="2100" dirty="0">
                <a:solidFill>
                  <a:schemeClr val="accent1"/>
                </a:solidFill>
              </a:rPr>
              <a:t>Trenutno testiranje i odgovaranje na misao</a:t>
            </a:r>
            <a:endParaRPr lang="en-GB" sz="21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B3029E1F-DA05-4548-AECB-F533C22E6256}"/>
              </a:ext>
            </a:extLst>
          </p:cNvPr>
          <p:cNvSpPr/>
          <p:nvPr/>
        </p:nvSpPr>
        <p:spPr>
          <a:xfrm>
            <a:off x="8376556" y="1763485"/>
            <a:ext cx="2775858" cy="1502229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dirty="0">
                <a:solidFill>
                  <a:schemeClr val="bg1"/>
                </a:solidFill>
              </a:rPr>
              <a:t>PITANJE: </a:t>
            </a:r>
          </a:p>
          <a:p>
            <a:pPr algn="ctr"/>
            <a:r>
              <a:rPr lang="hr-HR" sz="2000" dirty="0">
                <a:solidFill>
                  <a:schemeClr val="bg1"/>
                </a:solidFill>
              </a:rPr>
              <a:t>„Što je upravo prošlo vašom glavom?“</a:t>
            </a:r>
          </a:p>
        </p:txBody>
      </p:sp>
    </p:spTree>
    <p:extLst>
      <p:ext uri="{BB962C8B-B14F-4D97-AF65-F5344CB8AC3E}">
        <p14:creationId xmlns:p14="http://schemas.microsoft.com/office/powerpoint/2010/main" val="27976035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13904</TotalTime>
  <Words>1225</Words>
  <Application>Microsoft Office PowerPoint</Application>
  <PresentationFormat>Custom</PresentationFormat>
  <Paragraphs>180</Paragraphs>
  <Slides>21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IDENTIFICIRANJE AUTOMATSKIH MISLI</vt:lpstr>
      <vt:lpstr>PowerPoint Presentation</vt:lpstr>
      <vt:lpstr>PowerPoint Presentation</vt:lpstr>
      <vt:lpstr>KARAKTERISTIKE AUTOMATSKIH MISLI (AM)</vt:lpstr>
      <vt:lpstr>PowerPoint Presentation</vt:lpstr>
      <vt:lpstr>PowerPoint Presentation</vt:lpstr>
      <vt:lpstr>OBJAŠNJAVANJE AM KLIJENTIMA</vt:lpstr>
      <vt:lpstr>PowerPoint Presentation</vt:lpstr>
      <vt:lpstr>OTKRIVANJE AM Identificiranje AM koje nastaju na seansi </vt:lpstr>
      <vt:lpstr>Identificiranje AM u specifičnim situacijama</vt:lpstr>
      <vt:lpstr>Identificiranje dodatnih AM </vt:lpstr>
      <vt:lpstr>IDENTIFICIRANJE PROBLEMATIČNE SITUACIJE</vt:lpstr>
      <vt:lpstr>RAZLIKA IZMEĐU AM I INTEREPRETACIJA</vt:lpstr>
      <vt:lpstr> RAZLIKA IZMEĐU KORISNIH I RAZMJERNO MANJE KORISNIH AM</vt:lpstr>
      <vt:lpstr>IMENOVANJE AM UGRAĐENIH U GOVOR</vt:lpstr>
      <vt:lpstr>MIJENJENJE MISLI KOJE SU IZNESENE U TELEGRAFSKOM OBLIKU ILI U OBLIKU PITANJA</vt:lpstr>
      <vt:lpstr>Primjeri</vt:lpstr>
      <vt:lpstr>PODUČAVANJE KLIJENTA IDENTIFIKACIJI AM</vt:lpstr>
      <vt:lpstr>PowerPoint Presentation</vt:lpstr>
      <vt:lpstr>Zapamtiti…</vt:lpstr>
      <vt:lpstr>Literatura: </vt:lpstr>
    </vt:vector>
  </TitlesOfParts>
  <Company>TEAM 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Combining laser treatments for best reduction and visibility of atrophic and hypertrophic scars</dc:title>
  <dc:creator>Josip Lovrić</dc:creator>
  <cp:lastModifiedBy>HUBIKOT</cp:lastModifiedBy>
  <cp:revision>441</cp:revision>
  <cp:lastPrinted>2017-04-20T11:28:08Z</cp:lastPrinted>
  <dcterms:created xsi:type="dcterms:W3CDTF">2016-01-19T19:04:49Z</dcterms:created>
  <dcterms:modified xsi:type="dcterms:W3CDTF">2018-02-02T12:42:54Z</dcterms:modified>
</cp:coreProperties>
</file>