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8" r:id="rId3"/>
    <p:sldId id="387" r:id="rId4"/>
    <p:sldId id="390" r:id="rId5"/>
    <p:sldId id="391" r:id="rId6"/>
    <p:sldId id="392" r:id="rId7"/>
    <p:sldId id="393" r:id="rId8"/>
    <p:sldId id="401" r:id="rId9"/>
    <p:sldId id="402" r:id="rId10"/>
    <p:sldId id="403" r:id="rId11"/>
    <p:sldId id="404" r:id="rId12"/>
    <p:sldId id="407" r:id="rId13"/>
    <p:sldId id="416" r:id="rId14"/>
    <p:sldId id="417" r:id="rId15"/>
    <p:sldId id="420" r:id="rId16"/>
    <p:sldId id="418" r:id="rId17"/>
    <p:sldId id="419" r:id="rId18"/>
    <p:sldId id="362" r:id="rId19"/>
    <p:sldId id="426" r:id="rId20"/>
    <p:sldId id="427" r:id="rId21"/>
    <p:sldId id="358" r:id="rId22"/>
    <p:sldId id="357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E62E4-5B32-4AFE-AD8B-20C22A55990E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219839F-4093-4749-9DD6-602241281205}">
      <dgm:prSet custT="1"/>
      <dgm:spPr/>
      <dgm:t>
        <a:bodyPr/>
        <a:lstStyle/>
        <a:p>
          <a:pPr rtl="0"/>
          <a:r>
            <a:rPr lang="hr-HR" sz="1800" b="1" dirty="0" smtClean="0"/>
            <a:t>STUPNJEVITO</a:t>
          </a:r>
          <a:endParaRPr lang="it-IT" sz="1800" b="1" dirty="0"/>
        </a:p>
      </dgm:t>
    </dgm:pt>
    <dgm:pt modelId="{80A9E494-1EB0-4AA7-8B17-928371002AE0}" type="parTrans" cxnId="{F0148646-B862-44BF-8B2E-C076358D0CB2}">
      <dgm:prSet/>
      <dgm:spPr/>
      <dgm:t>
        <a:bodyPr/>
        <a:lstStyle/>
        <a:p>
          <a:endParaRPr lang="it-IT"/>
        </a:p>
      </dgm:t>
    </dgm:pt>
    <dgm:pt modelId="{5DD689B3-AA9B-4307-9E7E-5992F4187C06}" type="sibTrans" cxnId="{F0148646-B862-44BF-8B2E-C076358D0CB2}">
      <dgm:prSet/>
      <dgm:spPr/>
      <dgm:t>
        <a:bodyPr/>
        <a:lstStyle/>
        <a:p>
          <a:endParaRPr lang="it-IT"/>
        </a:p>
      </dgm:t>
    </dgm:pt>
    <dgm:pt modelId="{9E59687B-1038-46A1-BFB4-EE02E5854975}">
      <dgm:prSet custT="1"/>
      <dgm:spPr/>
      <dgm:t>
        <a:bodyPr/>
        <a:lstStyle/>
        <a:p>
          <a:pPr rtl="0"/>
          <a:r>
            <a:rPr lang="hr-HR" sz="1800" b="1" dirty="0" smtClean="0"/>
            <a:t>UČESTALO</a:t>
          </a:r>
          <a:endParaRPr lang="it-IT" sz="1800" b="1" dirty="0"/>
        </a:p>
      </dgm:t>
    </dgm:pt>
    <dgm:pt modelId="{30A5817F-AB97-42DF-BEDC-8D8F61B93982}" type="parTrans" cxnId="{94BEA5AE-3166-46E4-BA2C-A8B7AC2CE888}">
      <dgm:prSet/>
      <dgm:spPr/>
      <dgm:t>
        <a:bodyPr/>
        <a:lstStyle/>
        <a:p>
          <a:endParaRPr lang="it-IT"/>
        </a:p>
      </dgm:t>
    </dgm:pt>
    <dgm:pt modelId="{D56E350E-F546-4B87-9EEE-6CC92F1F8C4F}" type="sibTrans" cxnId="{94BEA5AE-3166-46E4-BA2C-A8B7AC2CE888}">
      <dgm:prSet/>
      <dgm:spPr/>
      <dgm:t>
        <a:bodyPr/>
        <a:lstStyle/>
        <a:p>
          <a:endParaRPr lang="it-IT"/>
        </a:p>
      </dgm:t>
    </dgm:pt>
    <dgm:pt modelId="{9EBDF13D-F440-424D-8C96-675D64485359}">
      <dgm:prSet custT="1"/>
      <dgm:spPr/>
      <dgm:t>
        <a:bodyPr/>
        <a:lstStyle/>
        <a:p>
          <a:pPr rtl="0"/>
          <a:r>
            <a:rPr lang="hr-HR" sz="1800" b="1" dirty="0" smtClean="0"/>
            <a:t>PRODULJENO</a:t>
          </a:r>
          <a:endParaRPr lang="it-IT" sz="1800" b="1" dirty="0"/>
        </a:p>
      </dgm:t>
    </dgm:pt>
    <dgm:pt modelId="{27FA2E5D-36F9-49A1-B670-B2E6807EDE36}" type="parTrans" cxnId="{BE6F7155-29C9-4723-BB57-D3967574D99E}">
      <dgm:prSet/>
      <dgm:spPr/>
      <dgm:t>
        <a:bodyPr/>
        <a:lstStyle/>
        <a:p>
          <a:endParaRPr lang="it-IT"/>
        </a:p>
      </dgm:t>
    </dgm:pt>
    <dgm:pt modelId="{92930D2D-5E16-4BF4-937A-2FB1E826EBCC}" type="sibTrans" cxnId="{BE6F7155-29C9-4723-BB57-D3967574D99E}">
      <dgm:prSet/>
      <dgm:spPr/>
      <dgm:t>
        <a:bodyPr/>
        <a:lstStyle/>
        <a:p>
          <a:endParaRPr lang="it-IT"/>
        </a:p>
      </dgm:t>
    </dgm:pt>
    <dgm:pt modelId="{7813900F-365F-46FE-ADF5-BF9B9B787815}" type="pres">
      <dgm:prSet presAssocID="{170E62E4-5B32-4AFE-AD8B-20C22A5599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5856D8C-2157-4EA0-B63D-37C591911E10}" type="pres">
      <dgm:prSet presAssocID="{170E62E4-5B32-4AFE-AD8B-20C22A55990E}" presName="arrow" presStyleLbl="bgShp" presStyleIdx="0" presStyleCnt="1"/>
      <dgm:spPr/>
    </dgm:pt>
    <dgm:pt modelId="{40D904E5-22AB-47AB-8E29-25E63B943244}" type="pres">
      <dgm:prSet presAssocID="{170E62E4-5B32-4AFE-AD8B-20C22A55990E}" presName="points" presStyleCnt="0"/>
      <dgm:spPr/>
    </dgm:pt>
    <dgm:pt modelId="{FA0D7E1A-21B9-48B4-92F0-A63347135964}" type="pres">
      <dgm:prSet presAssocID="{B219839F-4093-4749-9DD6-602241281205}" presName="compositeA" presStyleCnt="0"/>
      <dgm:spPr/>
    </dgm:pt>
    <dgm:pt modelId="{C7C8260B-2524-4C61-941C-38AEE9957E09}" type="pres">
      <dgm:prSet presAssocID="{B219839F-4093-4749-9DD6-602241281205}" presName="textA" presStyleLbl="revTx" presStyleIdx="0" presStyleCnt="3" custScaleX="1482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C368CF-A251-4CFB-B3CD-7045288FFAFE}" type="pres">
      <dgm:prSet presAssocID="{B219839F-4093-4749-9DD6-602241281205}" presName="circleA" presStyleLbl="node1" presStyleIdx="0" presStyleCnt="3"/>
      <dgm:spPr/>
    </dgm:pt>
    <dgm:pt modelId="{378C77ED-5628-4C67-9C43-F57CF746A4EC}" type="pres">
      <dgm:prSet presAssocID="{B219839F-4093-4749-9DD6-602241281205}" presName="spaceA" presStyleCnt="0"/>
      <dgm:spPr/>
    </dgm:pt>
    <dgm:pt modelId="{34714F0C-E74A-4936-9CC3-96BFC178443F}" type="pres">
      <dgm:prSet presAssocID="{5DD689B3-AA9B-4307-9E7E-5992F4187C06}" presName="space" presStyleCnt="0"/>
      <dgm:spPr/>
    </dgm:pt>
    <dgm:pt modelId="{63B94364-6674-4581-A4C4-6413E16E0EF1}" type="pres">
      <dgm:prSet presAssocID="{9E59687B-1038-46A1-BFB4-EE02E5854975}" presName="compositeB" presStyleCnt="0"/>
      <dgm:spPr/>
    </dgm:pt>
    <dgm:pt modelId="{EB555C94-AE5D-44CC-885D-990196AF4C41}" type="pres">
      <dgm:prSet presAssocID="{9E59687B-1038-46A1-BFB4-EE02E585497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A12BD6-8757-4B2C-B6C4-34B9CEEFCAB4}" type="pres">
      <dgm:prSet presAssocID="{9E59687B-1038-46A1-BFB4-EE02E5854975}" presName="circleB" presStyleLbl="node1" presStyleIdx="1" presStyleCnt="3"/>
      <dgm:spPr/>
    </dgm:pt>
    <dgm:pt modelId="{D6121452-53B3-48CC-8BE5-3FD5643DBDAF}" type="pres">
      <dgm:prSet presAssocID="{9E59687B-1038-46A1-BFB4-EE02E5854975}" presName="spaceB" presStyleCnt="0"/>
      <dgm:spPr/>
    </dgm:pt>
    <dgm:pt modelId="{068ABEFD-DEAE-4834-B49C-BC80F1C03B0A}" type="pres">
      <dgm:prSet presAssocID="{D56E350E-F546-4B87-9EEE-6CC92F1F8C4F}" presName="space" presStyleCnt="0"/>
      <dgm:spPr/>
    </dgm:pt>
    <dgm:pt modelId="{E725B7FA-C359-41E3-93FA-93CD6EB4D63A}" type="pres">
      <dgm:prSet presAssocID="{9EBDF13D-F440-424D-8C96-675D64485359}" presName="compositeA" presStyleCnt="0"/>
      <dgm:spPr/>
    </dgm:pt>
    <dgm:pt modelId="{1BBEB2C4-F41C-4AF0-BF38-4BC433F45C63}" type="pres">
      <dgm:prSet presAssocID="{9EBDF13D-F440-424D-8C96-675D6448535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5FF106-82BE-4877-A867-F11262F4D420}" type="pres">
      <dgm:prSet presAssocID="{9EBDF13D-F440-424D-8C96-675D64485359}" presName="circleA" presStyleLbl="node1" presStyleIdx="2" presStyleCnt="3"/>
      <dgm:spPr/>
      <dgm:t>
        <a:bodyPr/>
        <a:lstStyle/>
        <a:p>
          <a:endParaRPr lang="hr-HR"/>
        </a:p>
      </dgm:t>
    </dgm:pt>
    <dgm:pt modelId="{A89E82CF-005D-4774-B5D1-050DD4E2C12C}" type="pres">
      <dgm:prSet presAssocID="{9EBDF13D-F440-424D-8C96-675D64485359}" presName="spaceA" presStyleCnt="0"/>
      <dgm:spPr/>
    </dgm:pt>
  </dgm:ptLst>
  <dgm:cxnLst>
    <dgm:cxn modelId="{F0148646-B862-44BF-8B2E-C076358D0CB2}" srcId="{170E62E4-5B32-4AFE-AD8B-20C22A55990E}" destId="{B219839F-4093-4749-9DD6-602241281205}" srcOrd="0" destOrd="0" parTransId="{80A9E494-1EB0-4AA7-8B17-928371002AE0}" sibTransId="{5DD689B3-AA9B-4307-9E7E-5992F4187C06}"/>
    <dgm:cxn modelId="{834AD838-352F-4574-ABF6-93B99148C7FB}" type="presOf" srcId="{9E59687B-1038-46A1-BFB4-EE02E5854975}" destId="{EB555C94-AE5D-44CC-885D-990196AF4C41}" srcOrd="0" destOrd="0" presId="urn:microsoft.com/office/officeart/2005/8/layout/hProcess11"/>
    <dgm:cxn modelId="{BE6F7155-29C9-4723-BB57-D3967574D99E}" srcId="{170E62E4-5B32-4AFE-AD8B-20C22A55990E}" destId="{9EBDF13D-F440-424D-8C96-675D64485359}" srcOrd="2" destOrd="0" parTransId="{27FA2E5D-36F9-49A1-B670-B2E6807EDE36}" sibTransId="{92930D2D-5E16-4BF4-937A-2FB1E826EBCC}"/>
    <dgm:cxn modelId="{0E345A77-C707-48C9-A6F0-C2E9287F94D4}" type="presOf" srcId="{170E62E4-5B32-4AFE-AD8B-20C22A55990E}" destId="{7813900F-365F-46FE-ADF5-BF9B9B787815}" srcOrd="0" destOrd="0" presId="urn:microsoft.com/office/officeart/2005/8/layout/hProcess11"/>
    <dgm:cxn modelId="{891B6AA0-CEA3-4533-A172-FB0D162687DD}" type="presOf" srcId="{9EBDF13D-F440-424D-8C96-675D64485359}" destId="{1BBEB2C4-F41C-4AF0-BF38-4BC433F45C63}" srcOrd="0" destOrd="0" presId="urn:microsoft.com/office/officeart/2005/8/layout/hProcess11"/>
    <dgm:cxn modelId="{6E28F4E2-B65B-4FB1-A977-E73C567882F3}" type="presOf" srcId="{B219839F-4093-4749-9DD6-602241281205}" destId="{C7C8260B-2524-4C61-941C-38AEE9957E09}" srcOrd="0" destOrd="0" presId="urn:microsoft.com/office/officeart/2005/8/layout/hProcess11"/>
    <dgm:cxn modelId="{94BEA5AE-3166-46E4-BA2C-A8B7AC2CE888}" srcId="{170E62E4-5B32-4AFE-AD8B-20C22A55990E}" destId="{9E59687B-1038-46A1-BFB4-EE02E5854975}" srcOrd="1" destOrd="0" parTransId="{30A5817F-AB97-42DF-BEDC-8D8F61B93982}" sibTransId="{D56E350E-F546-4B87-9EEE-6CC92F1F8C4F}"/>
    <dgm:cxn modelId="{FBAE8AC4-1E9E-4624-9185-847B6856ADB8}" type="presParOf" srcId="{7813900F-365F-46FE-ADF5-BF9B9B787815}" destId="{15856D8C-2157-4EA0-B63D-37C591911E10}" srcOrd="0" destOrd="0" presId="urn:microsoft.com/office/officeart/2005/8/layout/hProcess11"/>
    <dgm:cxn modelId="{0D587991-7C90-487D-B3B6-57D147E72E25}" type="presParOf" srcId="{7813900F-365F-46FE-ADF5-BF9B9B787815}" destId="{40D904E5-22AB-47AB-8E29-25E63B943244}" srcOrd="1" destOrd="0" presId="urn:microsoft.com/office/officeart/2005/8/layout/hProcess11"/>
    <dgm:cxn modelId="{854AC56E-8757-4C4D-839A-E3BA65FA4AC1}" type="presParOf" srcId="{40D904E5-22AB-47AB-8E29-25E63B943244}" destId="{FA0D7E1A-21B9-48B4-92F0-A63347135964}" srcOrd="0" destOrd="0" presId="urn:microsoft.com/office/officeart/2005/8/layout/hProcess11"/>
    <dgm:cxn modelId="{74D44711-8623-49A2-8B57-6696279F209D}" type="presParOf" srcId="{FA0D7E1A-21B9-48B4-92F0-A63347135964}" destId="{C7C8260B-2524-4C61-941C-38AEE9957E09}" srcOrd="0" destOrd="0" presId="urn:microsoft.com/office/officeart/2005/8/layout/hProcess11"/>
    <dgm:cxn modelId="{0CE7C0A0-6285-4028-8EB5-38E4D5753AE5}" type="presParOf" srcId="{FA0D7E1A-21B9-48B4-92F0-A63347135964}" destId="{25C368CF-A251-4CFB-B3CD-7045288FFAFE}" srcOrd="1" destOrd="0" presId="urn:microsoft.com/office/officeart/2005/8/layout/hProcess11"/>
    <dgm:cxn modelId="{8AE1D08A-61F1-4736-8147-15DF218A56AE}" type="presParOf" srcId="{FA0D7E1A-21B9-48B4-92F0-A63347135964}" destId="{378C77ED-5628-4C67-9C43-F57CF746A4EC}" srcOrd="2" destOrd="0" presId="urn:microsoft.com/office/officeart/2005/8/layout/hProcess11"/>
    <dgm:cxn modelId="{CA460652-507D-49CA-986A-0B513DF5760D}" type="presParOf" srcId="{40D904E5-22AB-47AB-8E29-25E63B943244}" destId="{34714F0C-E74A-4936-9CC3-96BFC178443F}" srcOrd="1" destOrd="0" presId="urn:microsoft.com/office/officeart/2005/8/layout/hProcess11"/>
    <dgm:cxn modelId="{03178263-5214-4A6A-93E8-FFBB5A4BD844}" type="presParOf" srcId="{40D904E5-22AB-47AB-8E29-25E63B943244}" destId="{63B94364-6674-4581-A4C4-6413E16E0EF1}" srcOrd="2" destOrd="0" presId="urn:microsoft.com/office/officeart/2005/8/layout/hProcess11"/>
    <dgm:cxn modelId="{72338C6E-0581-4219-8A4B-1D5F2E4C7DDB}" type="presParOf" srcId="{63B94364-6674-4581-A4C4-6413E16E0EF1}" destId="{EB555C94-AE5D-44CC-885D-990196AF4C41}" srcOrd="0" destOrd="0" presId="urn:microsoft.com/office/officeart/2005/8/layout/hProcess11"/>
    <dgm:cxn modelId="{C5158F01-79B9-4DE3-AE9A-1BEADD81F816}" type="presParOf" srcId="{63B94364-6674-4581-A4C4-6413E16E0EF1}" destId="{05A12BD6-8757-4B2C-B6C4-34B9CEEFCAB4}" srcOrd="1" destOrd="0" presId="urn:microsoft.com/office/officeart/2005/8/layout/hProcess11"/>
    <dgm:cxn modelId="{3D809151-4172-43CF-A91F-B4DE0AC5FA9D}" type="presParOf" srcId="{63B94364-6674-4581-A4C4-6413E16E0EF1}" destId="{D6121452-53B3-48CC-8BE5-3FD5643DBDAF}" srcOrd="2" destOrd="0" presId="urn:microsoft.com/office/officeart/2005/8/layout/hProcess11"/>
    <dgm:cxn modelId="{AC48E870-6479-4347-9411-348061A4AEBA}" type="presParOf" srcId="{40D904E5-22AB-47AB-8E29-25E63B943244}" destId="{068ABEFD-DEAE-4834-B49C-BC80F1C03B0A}" srcOrd="3" destOrd="0" presId="urn:microsoft.com/office/officeart/2005/8/layout/hProcess11"/>
    <dgm:cxn modelId="{515DBD68-A7D3-4E26-887B-8E89A6531E74}" type="presParOf" srcId="{40D904E5-22AB-47AB-8E29-25E63B943244}" destId="{E725B7FA-C359-41E3-93FA-93CD6EB4D63A}" srcOrd="4" destOrd="0" presId="urn:microsoft.com/office/officeart/2005/8/layout/hProcess11"/>
    <dgm:cxn modelId="{E21D7958-8FD1-4513-B2A6-35EE57E363DA}" type="presParOf" srcId="{E725B7FA-C359-41E3-93FA-93CD6EB4D63A}" destId="{1BBEB2C4-F41C-4AF0-BF38-4BC433F45C63}" srcOrd="0" destOrd="0" presId="urn:microsoft.com/office/officeart/2005/8/layout/hProcess11"/>
    <dgm:cxn modelId="{8FA0E1B7-CC08-4389-B06E-47770E00970C}" type="presParOf" srcId="{E725B7FA-C359-41E3-93FA-93CD6EB4D63A}" destId="{BA5FF106-82BE-4877-A867-F11262F4D420}" srcOrd="1" destOrd="0" presId="urn:microsoft.com/office/officeart/2005/8/layout/hProcess11"/>
    <dgm:cxn modelId="{1B19451C-8417-4585-BB21-AD5F5EC33D30}" type="presParOf" srcId="{E725B7FA-C359-41E3-93FA-93CD6EB4D63A}" destId="{A89E82CF-005D-4774-B5D1-050DD4E2C12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EA42C-6E08-4C04-9D60-2FBB86B2C9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4D1CEF6-226C-4BF1-BCF8-06EFCE856CC0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b="1" i="1" dirty="0" smtClean="0"/>
            <a:t>Primjer hijerarhije strahova kod specifične fobije</a:t>
          </a:r>
          <a:endParaRPr lang="hr-HR" b="1" i="1" dirty="0"/>
        </a:p>
      </dgm:t>
    </dgm:pt>
    <dgm:pt modelId="{58DD4E57-7E4A-4C92-85CD-09B2F9C7DFFD}" type="parTrans" cxnId="{0797AFA0-56B4-44EE-B5FF-3A1635D4D3B4}">
      <dgm:prSet/>
      <dgm:spPr/>
      <dgm:t>
        <a:bodyPr/>
        <a:lstStyle/>
        <a:p>
          <a:endParaRPr lang="hr-HR"/>
        </a:p>
      </dgm:t>
    </dgm:pt>
    <dgm:pt modelId="{53114C50-79B9-4B82-A7FB-F03DF792432F}" type="sibTrans" cxnId="{0797AFA0-56B4-44EE-B5FF-3A1635D4D3B4}">
      <dgm:prSet/>
      <dgm:spPr/>
      <dgm:t>
        <a:bodyPr/>
        <a:lstStyle/>
        <a:p>
          <a:endParaRPr lang="hr-HR"/>
        </a:p>
      </dgm:t>
    </dgm:pt>
    <dgm:pt modelId="{BE5F6C8A-EEF5-4374-8874-43804405CD2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kroz otvoren prozor na 1. katu				2</a:t>
          </a:r>
          <a:endParaRPr lang="hr-HR" dirty="0"/>
        </a:p>
      </dgm:t>
    </dgm:pt>
    <dgm:pt modelId="{01BCDBE0-A1DF-4009-B9EB-C9A9BC5CB8F4}" type="parTrans" cxnId="{38F0CE02-FA36-490E-B6DD-072E134B077D}">
      <dgm:prSet/>
      <dgm:spPr/>
      <dgm:t>
        <a:bodyPr/>
        <a:lstStyle/>
        <a:p>
          <a:endParaRPr lang="hr-HR"/>
        </a:p>
      </dgm:t>
    </dgm:pt>
    <dgm:pt modelId="{6D31E370-3AD0-4431-90E1-B9DF5BCB3D86}" type="sibTrans" cxnId="{38F0CE02-FA36-490E-B6DD-072E134B077D}">
      <dgm:prSet/>
      <dgm:spPr/>
      <dgm:t>
        <a:bodyPr/>
        <a:lstStyle/>
        <a:p>
          <a:endParaRPr lang="hr-HR"/>
        </a:p>
      </dgm:t>
    </dgm:pt>
    <dgm:pt modelId="{428B078C-7467-418E-A405-968EBDF5B3B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preko rukohvata na nekom od viših katova		3</a:t>
          </a:r>
          <a:endParaRPr lang="hr-HR" dirty="0"/>
        </a:p>
      </dgm:t>
    </dgm:pt>
    <dgm:pt modelId="{D7F934E5-8367-4260-A6A9-BE5B64BCA906}" type="parTrans" cxnId="{3DCA3602-BC5E-40E0-91E2-344F1CE78CE9}">
      <dgm:prSet/>
      <dgm:spPr/>
      <dgm:t>
        <a:bodyPr/>
        <a:lstStyle/>
        <a:p>
          <a:endParaRPr lang="hr-HR"/>
        </a:p>
      </dgm:t>
    </dgm:pt>
    <dgm:pt modelId="{520254DB-56C1-499E-8679-83C52AC0975E}" type="sibTrans" cxnId="{3DCA3602-BC5E-40E0-91E2-344F1CE78CE9}">
      <dgm:prSet/>
      <dgm:spPr/>
      <dgm:t>
        <a:bodyPr/>
        <a:lstStyle/>
        <a:p>
          <a:endParaRPr lang="hr-HR"/>
        </a:p>
      </dgm:t>
    </dgm:pt>
    <dgm:pt modelId="{78A2EF7D-51E4-4920-8900-8F53AB47F73E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kroz otvoren prozor kod prijatelja + 2. kat			4</a:t>
          </a:r>
          <a:endParaRPr lang="hr-HR" dirty="0"/>
        </a:p>
      </dgm:t>
    </dgm:pt>
    <dgm:pt modelId="{B8F56034-710A-4A5C-AF19-C9E359FB81F7}" type="parTrans" cxnId="{4F445388-B6D1-42A4-B7AC-54564213BBDB}">
      <dgm:prSet/>
      <dgm:spPr/>
      <dgm:t>
        <a:bodyPr/>
        <a:lstStyle/>
        <a:p>
          <a:endParaRPr lang="hr-HR"/>
        </a:p>
      </dgm:t>
    </dgm:pt>
    <dgm:pt modelId="{605DA2CE-D921-4013-BFD6-29AECC7D13EF}" type="sibTrans" cxnId="{4F445388-B6D1-42A4-B7AC-54564213BBDB}">
      <dgm:prSet/>
      <dgm:spPr/>
      <dgm:t>
        <a:bodyPr/>
        <a:lstStyle/>
        <a:p>
          <a:endParaRPr lang="hr-HR"/>
        </a:p>
      </dgm:t>
    </dgm:pt>
    <dgm:pt modelId="{88F09891-A628-453A-83A1-C09A26FFB8F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kroz uredski prozor od debelog stakla			5</a:t>
          </a:r>
          <a:endParaRPr lang="hr-HR" dirty="0"/>
        </a:p>
      </dgm:t>
    </dgm:pt>
    <dgm:pt modelId="{F4E24A59-C988-47FC-9397-CA28BB2043C0}" type="parTrans" cxnId="{0B03A78B-0318-4DD1-A147-64C24B316977}">
      <dgm:prSet/>
      <dgm:spPr/>
      <dgm:t>
        <a:bodyPr/>
        <a:lstStyle/>
        <a:p>
          <a:endParaRPr lang="hr-HR"/>
        </a:p>
      </dgm:t>
    </dgm:pt>
    <dgm:pt modelId="{E1CDFD2E-76A7-431C-9248-2393D921FA3E}" type="sibTrans" cxnId="{0B03A78B-0318-4DD1-A147-64C24B316977}">
      <dgm:prSet/>
      <dgm:spPr/>
      <dgm:t>
        <a:bodyPr/>
        <a:lstStyle/>
        <a:p>
          <a:endParaRPr lang="hr-HR"/>
        </a:p>
      </dgm:t>
    </dgm:pt>
    <dgm:pt modelId="{4BFA8655-1555-4CF6-A735-0E4B21DF6DC0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penjanje na ljestve i mijenjanje žarulje u sredini sobe	6</a:t>
          </a:r>
          <a:endParaRPr lang="hr-HR" dirty="0"/>
        </a:p>
      </dgm:t>
    </dgm:pt>
    <dgm:pt modelId="{72EBD72F-0A0C-4563-B46B-6CC004057B45}" type="parTrans" cxnId="{9A5F74C8-886D-4218-B95A-B9B7C8C224C7}">
      <dgm:prSet/>
      <dgm:spPr/>
      <dgm:t>
        <a:bodyPr/>
        <a:lstStyle/>
        <a:p>
          <a:endParaRPr lang="hr-HR"/>
        </a:p>
      </dgm:t>
    </dgm:pt>
    <dgm:pt modelId="{FD7BC096-E0DF-4469-9E72-37FE523BF4F3}" type="sibTrans" cxnId="{9A5F74C8-886D-4218-B95A-B9B7C8C224C7}">
      <dgm:prSet/>
      <dgm:spPr/>
      <dgm:t>
        <a:bodyPr/>
        <a:lstStyle/>
        <a:p>
          <a:endParaRPr lang="hr-HR"/>
        </a:p>
      </dgm:t>
    </dgm:pt>
    <dgm:pt modelId="{251A81EC-0300-4F01-BC21-55A433CCAF7A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prelazak preko mosta blizu ograde			7</a:t>
          </a:r>
          <a:endParaRPr lang="hr-HR" dirty="0"/>
        </a:p>
      </dgm:t>
    </dgm:pt>
    <dgm:pt modelId="{C5643097-EF6D-457A-9616-03432B4F2653}" type="parTrans" cxnId="{85305506-2B2B-45EE-9E8F-42551209A909}">
      <dgm:prSet/>
      <dgm:spPr/>
      <dgm:t>
        <a:bodyPr/>
        <a:lstStyle/>
        <a:p>
          <a:endParaRPr lang="hr-HR"/>
        </a:p>
      </dgm:t>
    </dgm:pt>
    <dgm:pt modelId="{B4CE766B-B24A-4F85-B7E6-42189EE0BE1B}" type="sibTrans" cxnId="{85305506-2B2B-45EE-9E8F-42551209A909}">
      <dgm:prSet/>
      <dgm:spPr/>
      <dgm:t>
        <a:bodyPr/>
        <a:lstStyle/>
        <a:p>
          <a:endParaRPr lang="hr-HR"/>
        </a:p>
      </dgm:t>
    </dgm:pt>
    <dgm:pt modelId="{7B86E269-BD05-4CB9-9A2A-7FEE8F4FDF3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ručanje u restoranu na vrhu tornja			9</a:t>
          </a:r>
          <a:endParaRPr lang="hr-HR" dirty="0"/>
        </a:p>
      </dgm:t>
    </dgm:pt>
    <dgm:pt modelId="{3E3FFF74-486E-4380-8599-9E4AFC8237F6}" type="parTrans" cxnId="{EB8A7505-BD88-44F6-A40A-D4A1249C1A77}">
      <dgm:prSet/>
      <dgm:spPr/>
      <dgm:t>
        <a:bodyPr/>
        <a:lstStyle/>
        <a:p>
          <a:endParaRPr lang="hr-HR"/>
        </a:p>
      </dgm:t>
    </dgm:pt>
    <dgm:pt modelId="{709D47D8-8F30-4ACA-BFDD-3423C7D9239A}" type="sibTrans" cxnId="{EB8A7505-BD88-44F6-A40A-D4A1249C1A77}">
      <dgm:prSet/>
      <dgm:spPr/>
      <dgm:t>
        <a:bodyPr/>
        <a:lstStyle/>
        <a:p>
          <a:endParaRPr lang="hr-HR"/>
        </a:p>
      </dgm:t>
    </dgm:pt>
    <dgm:pt modelId="{CD1EB7D7-F431-4BAE-BB9E-7DA7FB61A7C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hodanje puteljkom po visokoj stijeni			10</a:t>
          </a:r>
          <a:endParaRPr lang="hr-HR" dirty="0"/>
        </a:p>
      </dgm:t>
    </dgm:pt>
    <dgm:pt modelId="{A3CEC3B1-ACFF-400A-B8B8-7285FEBF4525}" type="parTrans" cxnId="{09973DCE-15B3-4CBE-B3F6-C5D066BAB8C2}">
      <dgm:prSet/>
      <dgm:spPr/>
      <dgm:t>
        <a:bodyPr/>
        <a:lstStyle/>
        <a:p>
          <a:endParaRPr lang="hr-HR"/>
        </a:p>
      </dgm:t>
    </dgm:pt>
    <dgm:pt modelId="{48438A60-A7F9-4875-B0D0-6BD50E31350D}" type="sibTrans" cxnId="{09973DCE-15B3-4CBE-B3F6-C5D066BAB8C2}">
      <dgm:prSet/>
      <dgm:spPr/>
      <dgm:t>
        <a:bodyPr/>
        <a:lstStyle/>
        <a:p>
          <a:endParaRPr lang="hr-HR"/>
        </a:p>
      </dgm:t>
    </dgm:pt>
    <dgm:pt modelId="{71B39BFF-8AD0-4FB5-BEE1-4E8F5E79C24C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r-HR" dirty="0" smtClean="0"/>
            <a:t>gledanje kroz zatvoren prozor na 1. katu			1</a:t>
          </a:r>
          <a:endParaRPr lang="hr-HR" dirty="0"/>
        </a:p>
      </dgm:t>
    </dgm:pt>
    <dgm:pt modelId="{E89A454F-6E1B-4CDF-9AEC-C99CE64772BC}" type="sibTrans" cxnId="{FDE39CA5-A6F0-4AB8-8D9E-AF43556F641C}">
      <dgm:prSet/>
      <dgm:spPr/>
      <dgm:t>
        <a:bodyPr/>
        <a:lstStyle/>
        <a:p>
          <a:endParaRPr lang="hr-HR"/>
        </a:p>
      </dgm:t>
    </dgm:pt>
    <dgm:pt modelId="{468B103C-DBAE-4E04-9EAE-0B01C7EE7C36}" type="parTrans" cxnId="{FDE39CA5-A6F0-4AB8-8D9E-AF43556F641C}">
      <dgm:prSet/>
      <dgm:spPr/>
      <dgm:t>
        <a:bodyPr/>
        <a:lstStyle/>
        <a:p>
          <a:endParaRPr lang="hr-HR"/>
        </a:p>
      </dgm:t>
    </dgm:pt>
    <dgm:pt modelId="{76E00F2A-DA5D-4EB9-83FA-E175E76F58E3}" type="pres">
      <dgm:prSet presAssocID="{2D4EA42C-6E08-4C04-9D60-2FBB86B2C9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CDB453-9F8D-4523-A6C6-4BD3C0A0BCDB}" type="pres">
      <dgm:prSet presAssocID="{E4D1CEF6-226C-4BF1-BCF8-06EFCE856CC0}" presName="node" presStyleLbl="node1" presStyleIdx="0" presStyleCnt="1" custLinFactNeighborX="77" custLinFactNeighborY="44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5F60EA-C2CA-4BB0-9D58-E709EF3CA81F}" type="presOf" srcId="{2D4EA42C-6E08-4C04-9D60-2FBB86B2C949}" destId="{76E00F2A-DA5D-4EB9-83FA-E175E76F58E3}" srcOrd="0" destOrd="0" presId="urn:microsoft.com/office/officeart/2005/8/layout/process1"/>
    <dgm:cxn modelId="{B0AE653C-0829-44FA-B731-6B8555C1410D}" type="presOf" srcId="{4BFA8655-1555-4CF6-A735-0E4B21DF6DC0}" destId="{84CDB453-9F8D-4523-A6C6-4BD3C0A0BCDB}" srcOrd="0" destOrd="6" presId="urn:microsoft.com/office/officeart/2005/8/layout/process1"/>
    <dgm:cxn modelId="{433988F3-FDA9-4E36-B21A-31ABCB8E8D7E}" type="presOf" srcId="{7B86E269-BD05-4CB9-9A2A-7FEE8F4FDF37}" destId="{84CDB453-9F8D-4523-A6C6-4BD3C0A0BCDB}" srcOrd="0" destOrd="8" presId="urn:microsoft.com/office/officeart/2005/8/layout/process1"/>
    <dgm:cxn modelId="{FE61EBEB-0036-4813-86E6-32B924CCA7A4}" type="presOf" srcId="{E4D1CEF6-226C-4BF1-BCF8-06EFCE856CC0}" destId="{84CDB453-9F8D-4523-A6C6-4BD3C0A0BCDB}" srcOrd="0" destOrd="0" presId="urn:microsoft.com/office/officeart/2005/8/layout/process1"/>
    <dgm:cxn modelId="{0797AFA0-56B4-44EE-B5FF-3A1635D4D3B4}" srcId="{2D4EA42C-6E08-4C04-9D60-2FBB86B2C949}" destId="{E4D1CEF6-226C-4BF1-BCF8-06EFCE856CC0}" srcOrd="0" destOrd="0" parTransId="{58DD4E57-7E4A-4C92-85CD-09B2F9C7DFFD}" sibTransId="{53114C50-79B9-4B82-A7FB-F03DF792432F}"/>
    <dgm:cxn modelId="{09973DCE-15B3-4CBE-B3F6-C5D066BAB8C2}" srcId="{E4D1CEF6-226C-4BF1-BCF8-06EFCE856CC0}" destId="{CD1EB7D7-F431-4BAE-BB9E-7DA7FB61A7CF}" srcOrd="8" destOrd="0" parTransId="{A3CEC3B1-ACFF-400A-B8B8-7285FEBF4525}" sibTransId="{48438A60-A7F9-4875-B0D0-6BD50E31350D}"/>
    <dgm:cxn modelId="{38F0CE02-FA36-490E-B6DD-072E134B077D}" srcId="{E4D1CEF6-226C-4BF1-BCF8-06EFCE856CC0}" destId="{BE5F6C8A-EEF5-4374-8874-43804405CD23}" srcOrd="1" destOrd="0" parTransId="{01BCDBE0-A1DF-4009-B9EB-C9A9BC5CB8F4}" sibTransId="{6D31E370-3AD0-4431-90E1-B9DF5BCB3D86}"/>
    <dgm:cxn modelId="{F9B31B0D-2C01-47AF-BCC6-F98A3BF5C7EB}" type="presOf" srcId="{428B078C-7467-418E-A405-968EBDF5B3BF}" destId="{84CDB453-9F8D-4523-A6C6-4BD3C0A0BCDB}" srcOrd="0" destOrd="3" presId="urn:microsoft.com/office/officeart/2005/8/layout/process1"/>
    <dgm:cxn modelId="{9A5F74C8-886D-4218-B95A-B9B7C8C224C7}" srcId="{E4D1CEF6-226C-4BF1-BCF8-06EFCE856CC0}" destId="{4BFA8655-1555-4CF6-A735-0E4B21DF6DC0}" srcOrd="5" destOrd="0" parTransId="{72EBD72F-0A0C-4563-B46B-6CC004057B45}" sibTransId="{FD7BC096-E0DF-4469-9E72-37FE523BF4F3}"/>
    <dgm:cxn modelId="{B7B0DBBB-BC18-4CD1-971A-386F8FA8B953}" type="presOf" srcId="{CD1EB7D7-F431-4BAE-BB9E-7DA7FB61A7CF}" destId="{84CDB453-9F8D-4523-A6C6-4BD3C0A0BCDB}" srcOrd="0" destOrd="9" presId="urn:microsoft.com/office/officeart/2005/8/layout/process1"/>
    <dgm:cxn modelId="{BC565365-7CC1-4A6F-9898-C1CB2DA26B09}" type="presOf" srcId="{88F09891-A628-453A-83A1-C09A26FFB8FF}" destId="{84CDB453-9F8D-4523-A6C6-4BD3C0A0BCDB}" srcOrd="0" destOrd="5" presId="urn:microsoft.com/office/officeart/2005/8/layout/process1"/>
    <dgm:cxn modelId="{D5AFA5F1-F355-44AC-B22B-33686B89377B}" type="presOf" srcId="{BE5F6C8A-EEF5-4374-8874-43804405CD23}" destId="{84CDB453-9F8D-4523-A6C6-4BD3C0A0BCDB}" srcOrd="0" destOrd="2" presId="urn:microsoft.com/office/officeart/2005/8/layout/process1"/>
    <dgm:cxn modelId="{FDE39CA5-A6F0-4AB8-8D9E-AF43556F641C}" srcId="{E4D1CEF6-226C-4BF1-BCF8-06EFCE856CC0}" destId="{71B39BFF-8AD0-4FB5-BEE1-4E8F5E79C24C}" srcOrd="0" destOrd="0" parTransId="{468B103C-DBAE-4E04-9EAE-0B01C7EE7C36}" sibTransId="{E89A454F-6E1B-4CDF-9AEC-C99CE64772BC}"/>
    <dgm:cxn modelId="{D8A1FD1B-164C-418A-90B1-F1F43FAD903D}" type="presOf" srcId="{78A2EF7D-51E4-4920-8900-8F53AB47F73E}" destId="{84CDB453-9F8D-4523-A6C6-4BD3C0A0BCDB}" srcOrd="0" destOrd="4" presId="urn:microsoft.com/office/officeart/2005/8/layout/process1"/>
    <dgm:cxn modelId="{0B03A78B-0318-4DD1-A147-64C24B316977}" srcId="{E4D1CEF6-226C-4BF1-BCF8-06EFCE856CC0}" destId="{88F09891-A628-453A-83A1-C09A26FFB8FF}" srcOrd="4" destOrd="0" parTransId="{F4E24A59-C988-47FC-9397-CA28BB2043C0}" sibTransId="{E1CDFD2E-76A7-431C-9248-2393D921FA3E}"/>
    <dgm:cxn modelId="{EB8A7505-BD88-44F6-A40A-D4A1249C1A77}" srcId="{E4D1CEF6-226C-4BF1-BCF8-06EFCE856CC0}" destId="{7B86E269-BD05-4CB9-9A2A-7FEE8F4FDF37}" srcOrd="7" destOrd="0" parTransId="{3E3FFF74-486E-4380-8599-9E4AFC8237F6}" sibTransId="{709D47D8-8F30-4ACA-BFDD-3423C7D9239A}"/>
    <dgm:cxn modelId="{2EDBCC96-E0F8-4E6B-A43E-1E27C66281A9}" type="presOf" srcId="{251A81EC-0300-4F01-BC21-55A433CCAF7A}" destId="{84CDB453-9F8D-4523-A6C6-4BD3C0A0BCDB}" srcOrd="0" destOrd="7" presId="urn:microsoft.com/office/officeart/2005/8/layout/process1"/>
    <dgm:cxn modelId="{995FF881-6E1E-4B6E-B69D-99F492717D3F}" type="presOf" srcId="{71B39BFF-8AD0-4FB5-BEE1-4E8F5E79C24C}" destId="{84CDB453-9F8D-4523-A6C6-4BD3C0A0BCDB}" srcOrd="0" destOrd="1" presId="urn:microsoft.com/office/officeart/2005/8/layout/process1"/>
    <dgm:cxn modelId="{85305506-2B2B-45EE-9E8F-42551209A909}" srcId="{E4D1CEF6-226C-4BF1-BCF8-06EFCE856CC0}" destId="{251A81EC-0300-4F01-BC21-55A433CCAF7A}" srcOrd="6" destOrd="0" parTransId="{C5643097-EF6D-457A-9616-03432B4F2653}" sibTransId="{B4CE766B-B24A-4F85-B7E6-42189EE0BE1B}"/>
    <dgm:cxn modelId="{4F445388-B6D1-42A4-B7AC-54564213BBDB}" srcId="{E4D1CEF6-226C-4BF1-BCF8-06EFCE856CC0}" destId="{78A2EF7D-51E4-4920-8900-8F53AB47F73E}" srcOrd="3" destOrd="0" parTransId="{B8F56034-710A-4A5C-AF19-C9E359FB81F7}" sibTransId="{605DA2CE-D921-4013-BFD6-29AECC7D13EF}"/>
    <dgm:cxn modelId="{3DCA3602-BC5E-40E0-91E2-344F1CE78CE9}" srcId="{E4D1CEF6-226C-4BF1-BCF8-06EFCE856CC0}" destId="{428B078C-7467-418E-A405-968EBDF5B3BF}" srcOrd="2" destOrd="0" parTransId="{D7F934E5-8367-4260-A6A9-BE5B64BCA906}" sibTransId="{520254DB-56C1-499E-8679-83C52AC0975E}"/>
    <dgm:cxn modelId="{9466BCC8-70F3-473C-8F9C-5B89F64AEA2C}" type="presParOf" srcId="{76E00F2A-DA5D-4EB9-83FA-E175E76F58E3}" destId="{84CDB453-9F8D-4523-A6C6-4BD3C0A0BCD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56D8C-2157-4EA0-B63D-37C591911E10}">
      <dsp:nvSpPr>
        <dsp:cNvPr id="0" name=""/>
        <dsp:cNvSpPr/>
      </dsp:nvSpPr>
      <dsp:spPr>
        <a:xfrm>
          <a:off x="0" y="844629"/>
          <a:ext cx="6934200" cy="11261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C8260B-2524-4C61-941C-38AEE9957E09}">
      <dsp:nvSpPr>
        <dsp:cNvPr id="0" name=""/>
        <dsp:cNvSpPr/>
      </dsp:nvSpPr>
      <dsp:spPr>
        <a:xfrm>
          <a:off x="3714" y="0"/>
          <a:ext cx="2579385" cy="112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STUPNJEVITO</a:t>
          </a:r>
          <a:endParaRPr lang="it-IT" sz="1800" b="1" kern="1200" dirty="0"/>
        </a:p>
      </dsp:txBody>
      <dsp:txXfrm>
        <a:off x="3714" y="0"/>
        <a:ext cx="2579385" cy="1126172"/>
      </dsp:txXfrm>
    </dsp:sp>
    <dsp:sp modelId="{25C368CF-A251-4CFB-B3CD-7045288FFAFE}">
      <dsp:nvSpPr>
        <dsp:cNvPr id="0" name=""/>
        <dsp:cNvSpPr/>
      </dsp:nvSpPr>
      <dsp:spPr>
        <a:xfrm>
          <a:off x="1152636" y="1266943"/>
          <a:ext cx="281543" cy="2815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555C94-AE5D-44CC-885D-990196AF4C41}">
      <dsp:nvSpPr>
        <dsp:cNvPr id="0" name=""/>
        <dsp:cNvSpPr/>
      </dsp:nvSpPr>
      <dsp:spPr>
        <a:xfrm>
          <a:off x="2670099" y="1689258"/>
          <a:ext cx="1739983" cy="112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UČESTALO</a:t>
          </a:r>
          <a:endParaRPr lang="it-IT" sz="1800" b="1" kern="1200" dirty="0"/>
        </a:p>
      </dsp:txBody>
      <dsp:txXfrm>
        <a:off x="2670099" y="1689258"/>
        <a:ext cx="1739983" cy="1126172"/>
      </dsp:txXfrm>
    </dsp:sp>
    <dsp:sp modelId="{05A12BD6-8757-4B2C-B6C4-34B9CEEFCAB4}">
      <dsp:nvSpPr>
        <dsp:cNvPr id="0" name=""/>
        <dsp:cNvSpPr/>
      </dsp:nvSpPr>
      <dsp:spPr>
        <a:xfrm>
          <a:off x="3399319" y="1266943"/>
          <a:ext cx="281543" cy="2815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EB2C4-F41C-4AF0-BF38-4BC433F45C63}">
      <dsp:nvSpPr>
        <dsp:cNvPr id="0" name=""/>
        <dsp:cNvSpPr/>
      </dsp:nvSpPr>
      <dsp:spPr>
        <a:xfrm>
          <a:off x="4497082" y="0"/>
          <a:ext cx="1739983" cy="112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PRODULJENO</a:t>
          </a:r>
          <a:endParaRPr lang="it-IT" sz="1800" b="1" kern="1200" dirty="0"/>
        </a:p>
      </dsp:txBody>
      <dsp:txXfrm>
        <a:off x="4497082" y="0"/>
        <a:ext cx="1739983" cy="1126172"/>
      </dsp:txXfrm>
    </dsp:sp>
    <dsp:sp modelId="{BA5FF106-82BE-4877-A867-F11262F4D420}">
      <dsp:nvSpPr>
        <dsp:cNvPr id="0" name=""/>
        <dsp:cNvSpPr/>
      </dsp:nvSpPr>
      <dsp:spPr>
        <a:xfrm>
          <a:off x="5226302" y="1266943"/>
          <a:ext cx="281543" cy="2815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B453-9F8D-4523-A6C6-4BD3C0A0BCDB}">
      <dsp:nvSpPr>
        <dsp:cNvPr id="0" name=""/>
        <dsp:cNvSpPr/>
      </dsp:nvSpPr>
      <dsp:spPr>
        <a:xfrm>
          <a:off x="8036" y="0"/>
          <a:ext cx="8221563" cy="35936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i="1" kern="1200" dirty="0" smtClean="0"/>
            <a:t>Primjer hijerarhije strahova kod specifične fobije</a:t>
          </a:r>
          <a:endParaRPr lang="hr-HR" sz="2300" b="1" i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gledanje kroz zatvoren prozor na 1. katu			1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kroz otvoren prozor na 1. katu				2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preko rukohvata na nekom od viših katova		3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kroz otvoren prozor kod prijatelja + 2. kat			4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kroz uredski prozor od debelog stakla			5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penjanje na ljestve i mijenjanje žarulje u sredini sobe	6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prelazak preko mosta blizu ograde			7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ručanje u restoranu na vrhu tornja			9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hodanje puteljkom po visokoj stijeni			10</a:t>
          </a:r>
          <a:endParaRPr lang="hr-HR" sz="1800" kern="1200" dirty="0"/>
        </a:p>
      </dsp:txBody>
      <dsp:txXfrm>
        <a:off x="113291" y="105255"/>
        <a:ext cx="8011053" cy="3383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r>
              <a:rPr lang="hr-HR" smtClean="0"/>
              <a:t>9.9.2017.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C7E64490-BA5E-4D1C-91DE-483DD5D76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1121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928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r>
              <a:rPr lang="hr-HR" smtClean="0"/>
              <a:t>9.9.2017.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3" y="4686459"/>
            <a:ext cx="5387658" cy="4440555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928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3EFB8E0A-05D7-459E-BF7D-C8562E95F8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822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8E0A-05D7-459E-BF7D-C8562E95F863}" type="slidenum">
              <a:rPr lang="hr-HR" smtClean="0"/>
              <a:t>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53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4038600"/>
            <a:ext cx="8173480" cy="2133600"/>
          </a:xfrm>
        </p:spPr>
        <p:txBody>
          <a:bodyPr>
            <a:noAutofit/>
          </a:bodyPr>
          <a:lstStyle/>
          <a:p>
            <a:pPr algn="l"/>
            <a:r>
              <a:rPr lang="hr-H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Bihevioralno-kognitivni tretman fobija i</a:t>
            </a:r>
            <a:br>
              <a:rPr lang="hr-H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socijalne fobije</a:t>
            </a:r>
            <a:endParaRPr lang="hr-H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7903" b="21349"/>
          <a:stretch/>
        </p:blipFill>
        <p:spPr bwMode="auto">
          <a:xfrm>
            <a:off x="7195712" y="1752600"/>
            <a:ext cx="1676400" cy="623793"/>
          </a:xfrm>
          <a:prstGeom prst="round2DiagRect">
            <a:avLst>
              <a:gd name="adj1" fmla="val 16667"/>
              <a:gd name="adj2" fmla="val 3509"/>
            </a:avLst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24761" y="2395351"/>
            <a:ext cx="141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Praktikum 2</a:t>
            </a:r>
          </a:p>
        </p:txBody>
      </p:sp>
    </p:spTree>
    <p:extLst>
      <p:ext uri="{BB962C8B-B14F-4D97-AF65-F5344CB8AC3E}">
        <p14:creationId xmlns:p14="http://schemas.microsoft.com/office/powerpoint/2010/main" val="13961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24400" y="4724400"/>
            <a:ext cx="42291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Upoznavanje s tretmanom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87022"/>
            <a:ext cx="5105400" cy="1165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otklanjanje stigme i motiviranje za tretman</a:t>
            </a:r>
          </a:p>
          <a:p>
            <a:r>
              <a:rPr lang="hr-HR" sz="2000" dirty="0" smtClean="0"/>
              <a:t>ponuditi racionalu tretmana koju klijent može razumjeti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00200"/>
            <a:ext cx="41148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klijenti često osjećaju olakšanje kada saznaju da i velik broj drugih ljudi pati od istih simptoma te da postoje dokazano učinkoviti tretmani</a:t>
            </a:r>
            <a:endParaRPr lang="hr-HR" sz="20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3384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15000" y="40386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 tehnike (1)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"/>
            <a:ext cx="8458200" cy="1066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100" b="1" dirty="0" smtClean="0"/>
              <a:t>izlaganje</a:t>
            </a:r>
            <a:r>
              <a:rPr lang="hr-HR" sz="31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i="1" dirty="0" smtClean="0"/>
              <a:t>in vivo</a:t>
            </a:r>
            <a:r>
              <a:rPr lang="hr-HR" sz="2600" dirty="0" smtClean="0"/>
              <a:t>, </a:t>
            </a:r>
            <a:r>
              <a:rPr lang="hr-HR" sz="2600" i="1" dirty="0" smtClean="0"/>
              <a:t>in vitro</a:t>
            </a:r>
            <a:r>
              <a:rPr lang="hr-HR" sz="2600" dirty="0" smtClean="0"/>
              <a:t>, u imaginaciji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 smtClean="0"/>
              <a:t>postupno ili intenzivno (preplavljivanje)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 smtClean="0"/>
              <a:t>samousmjereno ili usmjereno od terapeuta</a:t>
            </a:r>
          </a:p>
          <a:p>
            <a:pPr marL="457200" lvl="1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3100" b="1" dirty="0" smtClean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840601"/>
              </p:ext>
            </p:extLst>
          </p:nvPr>
        </p:nvGraphicFramePr>
        <p:xfrm>
          <a:off x="1371600" y="1192125"/>
          <a:ext cx="6934200" cy="281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-152400" y="2635850"/>
            <a:ext cx="1061968" cy="11261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8089556" y="0"/>
            <a:ext cx="1346887" cy="11261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04800" y="1752600"/>
            <a:ext cx="141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Optimalna učinkovitost izlaganja postiže se kada je izlaganje...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500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944562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Stupnjevitost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724851"/>
              </p:ext>
            </p:extLst>
          </p:nvPr>
        </p:nvGraphicFramePr>
        <p:xfrm>
          <a:off x="533401" y="2819400"/>
          <a:ext cx="8229600" cy="359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7250" y="1371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hr-HR" sz="2000" dirty="0"/>
              <a:t>popisati </a:t>
            </a:r>
            <a:r>
              <a:rPr lang="hr-HR" sz="2000" dirty="0" smtClean="0"/>
              <a:t>zastrašujuće situacije, procijeniti njihovu težinu (npr. 0-10) i poredati ih </a:t>
            </a:r>
            <a:r>
              <a:rPr lang="hr-HR" sz="2000" b="1" dirty="0" smtClean="0"/>
              <a:t>od najmanje do najviše zastrašujućih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r-HR" sz="2000" dirty="0" smtClean="0"/>
              <a:t>uzeti </a:t>
            </a:r>
            <a:r>
              <a:rPr lang="hr-HR" sz="2000" dirty="0"/>
              <a:t>u obzir modificirajuće varijable (npr. prisutnost drugih osoba, gledanje skijaških skokova, akrobata na trapezu</a:t>
            </a:r>
            <a:r>
              <a:rPr lang="hr-HR" sz="2000" dirty="0" smtClean="0"/>
              <a:t>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395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Učestalost i duljina izlaganja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8156" y="2573804"/>
            <a:ext cx="356164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r-HR" sz="2400" dirty="0" smtClean="0"/>
              <a:t>Napredak </a:t>
            </a:r>
            <a:r>
              <a:rPr lang="hr-HR" sz="2400" dirty="0"/>
              <a:t>je brži </a:t>
            </a:r>
            <a:r>
              <a:rPr lang="hr-HR" sz="2400" dirty="0" smtClean="0"/>
              <a:t>uz: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r-HR" sz="2400" dirty="0" smtClean="0"/>
              <a:t>kratke razmake među izlaganjima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r-HR" sz="2400" dirty="0" smtClean="0"/>
              <a:t>svakodnevno vježbanje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hr-HR" sz="2400" dirty="0" smtClean="0"/>
              <a:t>više izlaganja</a:t>
            </a:r>
            <a:endParaRPr lang="it-IT" sz="2400" dirty="0"/>
          </a:p>
        </p:txBody>
      </p:sp>
      <p:sp>
        <p:nvSpPr>
          <p:cNvPr id="8" name="Oval 7"/>
          <p:cNvSpPr/>
          <p:nvPr/>
        </p:nvSpPr>
        <p:spPr>
          <a:xfrm>
            <a:off x="457200" y="2057400"/>
            <a:ext cx="4419600" cy="29718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Zadatke treba ponavljati toliko često i dugo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ne prestanu izazivati anksioznost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7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Uklanjanje sigurnosnih ponašanja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7700" y="1600200"/>
            <a:ext cx="7848600" cy="106680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Sigurnosna ponašanja inhibiraju izlaganje – moraju se ukloniti!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667000"/>
            <a:ext cx="7620000" cy="36933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hr-HR" sz="2200" dirty="0"/>
              <a:t>n</a:t>
            </a:r>
            <a:r>
              <a:rPr lang="hr-HR" sz="2200" dirty="0" smtClean="0"/>
              <a:t>pr. oslanjanje </a:t>
            </a:r>
            <a:r>
              <a:rPr lang="hr-HR" sz="2200" dirty="0"/>
              <a:t>na zid ili stolac da se izbjegne nesvjestica; opažanje  okoline kako bi se vizualno i auditivno čekirali znakovi opasnosti; zadržavanje daha; </a:t>
            </a:r>
            <a:r>
              <a:rPr lang="hr-HR" sz="2200" dirty="0" smtClean="0"/>
              <a:t>molitva; uzimanje alkohola ili anksiolitika...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r-HR" sz="2200" dirty="0"/>
              <a:t>v</a:t>
            </a:r>
            <a:r>
              <a:rPr lang="hr-HR" sz="2200" dirty="0" smtClean="0"/>
              <a:t>jerovanje </a:t>
            </a:r>
            <a:r>
              <a:rPr lang="hr-HR" sz="2200" dirty="0"/>
              <a:t>da sigurnosno ponašanje pomaže </a:t>
            </a:r>
            <a:r>
              <a:rPr lang="hr-HR" sz="2200" dirty="0" smtClean="0"/>
              <a:t>onemogućuje </a:t>
            </a:r>
            <a:r>
              <a:rPr lang="hr-HR" sz="2200" dirty="0"/>
              <a:t>potpuno izlaganje </a:t>
            </a:r>
            <a:r>
              <a:rPr lang="hr-HR" sz="2200" dirty="0" smtClean="0"/>
              <a:t>fobičnom objektu/situaciji</a:t>
            </a:r>
            <a:endParaRPr lang="hr-HR" sz="22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r-HR" sz="2200" dirty="0" smtClean="0"/>
              <a:t>tehnike: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hr-HR" sz="2000" dirty="0"/>
              <a:t>a</a:t>
            </a:r>
            <a:r>
              <a:rPr lang="hr-HR" sz="2000" dirty="0" smtClean="0"/>
              <a:t>naliza </a:t>
            </a:r>
            <a:r>
              <a:rPr lang="hr-HR" sz="2000" dirty="0"/>
              <a:t>dobrih/loših strana sigurnosnih ponašanja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hr-HR" sz="2000" dirty="0"/>
              <a:t>r</a:t>
            </a:r>
            <a:r>
              <a:rPr lang="hr-HR" sz="2000" dirty="0" smtClean="0"/>
              <a:t>azlozi </a:t>
            </a:r>
            <a:r>
              <a:rPr lang="hr-HR" sz="2000" dirty="0"/>
              <a:t>za i protiv </a:t>
            </a:r>
            <a:r>
              <a:rPr lang="hr-HR" sz="2000" dirty="0" smtClean="0"/>
              <a:t>ideje </a:t>
            </a:r>
            <a:r>
              <a:rPr lang="hr-HR" sz="2000" dirty="0"/>
              <a:t>da ta ponašanja zaista daju sigurnost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hr-HR" sz="2000" dirty="0"/>
              <a:t>e</a:t>
            </a:r>
            <a:r>
              <a:rPr lang="hr-HR" sz="2000" dirty="0" smtClean="0"/>
              <a:t>ksperiment </a:t>
            </a:r>
            <a:r>
              <a:rPr lang="hr-HR" sz="2000" dirty="0"/>
              <a:t>u kojemu se </a:t>
            </a:r>
            <a:r>
              <a:rPr lang="hr-HR" sz="2000" dirty="0" smtClean="0"/>
              <a:t>sigurnosna ponašanja </a:t>
            </a:r>
            <a:r>
              <a:rPr lang="hr-HR" sz="2000" dirty="0"/>
              <a:t>privremeno </a:t>
            </a:r>
            <a:r>
              <a:rPr lang="hr-HR" sz="2000" dirty="0" smtClean="0"/>
              <a:t>ukidaju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962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15000" y="40386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 tehnike (2)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3511" y="962378"/>
            <a:ext cx="8458200" cy="22380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100" b="1" dirty="0" smtClean="0"/>
              <a:t>modeliranje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može se koristiti prije izlaganja – terapeut na svom primjeru pokazuje suočavanje s izvorom straha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nije efikasno ako se koristi samostalno, već samo uz izlaganje</a:t>
            </a:r>
          </a:p>
        </p:txBody>
      </p:sp>
    </p:spTree>
    <p:extLst>
      <p:ext uri="{BB962C8B-B14F-4D97-AF65-F5344CB8AC3E}">
        <p14:creationId xmlns:p14="http://schemas.microsoft.com/office/powerpoint/2010/main" val="32598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15000" y="40386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 tehnike (3)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533400"/>
            <a:ext cx="8458200" cy="30762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100" b="1" dirty="0" smtClean="0"/>
              <a:t>trening relaksacije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relaksacija abdominalnim disanjem, progresivna mišićna relaksacija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koristan kod klijenata koji doživljavaju ekstremnu anksioznost tijekom izlaganja odnosno tjelesne simptome koji ometaju izvedbu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OPREZ</a:t>
            </a:r>
            <a:r>
              <a:rPr lang="hr-HR" sz="2400" dirty="0"/>
              <a:t>! – paziti da se ne koristi kao sigurnosno </a:t>
            </a:r>
            <a:r>
              <a:rPr lang="hr-HR" sz="2400" dirty="0" smtClean="0"/>
              <a:t>ponašanje</a:t>
            </a:r>
          </a:p>
        </p:txBody>
      </p:sp>
    </p:spTree>
    <p:extLst>
      <p:ext uri="{BB962C8B-B14F-4D97-AF65-F5344CB8AC3E}">
        <p14:creationId xmlns:p14="http://schemas.microsoft.com/office/powerpoint/2010/main" val="3838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15000" y="40386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 tehnike (4)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85800"/>
            <a:ext cx="8458200" cy="29238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hr-HR" sz="2000" dirty="0" smtClean="0"/>
          </a:p>
          <a:p>
            <a:r>
              <a:rPr lang="hr-HR" sz="3100" b="1" dirty="0" smtClean="0"/>
              <a:t>trening socijalnih vještina </a:t>
            </a:r>
            <a:r>
              <a:rPr lang="hr-HR" sz="2000" i="1" dirty="0" smtClean="0"/>
              <a:t>(specifično za socijalnu fobiju)</a:t>
            </a:r>
            <a:endParaRPr lang="hr-HR" sz="3100" i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/>
              <a:t>vještine predstavljanja, odabira pravih tema za razgovor, aktivno slušanje, kontakt očima, </a:t>
            </a:r>
            <a:r>
              <a:rPr lang="hr-HR" sz="2600" dirty="0" smtClean="0"/>
              <a:t>započinjanje </a:t>
            </a:r>
            <a:r>
              <a:rPr lang="hr-HR" sz="2600" dirty="0"/>
              <a:t>socijalnih </a:t>
            </a:r>
            <a:r>
              <a:rPr lang="hr-HR" sz="2600" dirty="0" smtClean="0"/>
              <a:t>aktivnosti, </a:t>
            </a:r>
            <a:r>
              <a:rPr lang="hr-HR" sz="2600" dirty="0"/>
              <a:t>započinjanje i održavanje </a:t>
            </a:r>
            <a:r>
              <a:rPr lang="hr-HR" sz="2600" dirty="0" smtClean="0"/>
              <a:t>prijateljstva...</a:t>
            </a:r>
          </a:p>
        </p:txBody>
      </p:sp>
    </p:spTree>
    <p:extLst>
      <p:ext uri="{BB962C8B-B14F-4D97-AF65-F5344CB8AC3E}">
        <p14:creationId xmlns:p14="http://schemas.microsoft.com/office/powerpoint/2010/main" val="11140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five9.com/wp-content/uploads/2014/12/head-in-the-clou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" r="24863"/>
          <a:stretch/>
        </p:blipFill>
        <p:spPr bwMode="auto">
          <a:xfrm flipH="1">
            <a:off x="0" y="0"/>
            <a:ext cx="9144000" cy="68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28486" y="12192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 tehnike (1)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889" y="609600"/>
            <a:ext cx="38100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kognitivna restrukturacija</a:t>
            </a:r>
          </a:p>
          <a:p>
            <a:pPr marL="800100" lvl="2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hr-HR" sz="2200" dirty="0">
                <a:solidFill>
                  <a:schemeClr val="bg1"/>
                </a:solidFill>
              </a:rPr>
              <a:t>prepoznavanje, evaluacija i modifikacija disfunkcionalnih misli i </a:t>
            </a:r>
            <a:r>
              <a:rPr lang="hr-HR" sz="2200" dirty="0" smtClean="0">
                <a:solidFill>
                  <a:schemeClr val="bg1"/>
                </a:solidFill>
              </a:rPr>
              <a:t>vjerovanja vezanih uz izvor straha</a:t>
            </a:r>
          </a:p>
        </p:txBody>
      </p:sp>
      <p:graphicFrame>
        <p:nvGraphicFramePr>
          <p:cNvPr id="6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776802"/>
              </p:ext>
            </p:extLst>
          </p:nvPr>
        </p:nvGraphicFramePr>
        <p:xfrm>
          <a:off x="719931" y="3200400"/>
          <a:ext cx="7704137" cy="32308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852862"/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Automatska misao</a:t>
                      </a:r>
                      <a:endParaRPr kumimoji="0" lang="hr-H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Racionalni odgovor</a:t>
                      </a:r>
                      <a:endParaRPr kumimoji="0" lang="hr-H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“Zablokirat ću i neću znati ništa reći.”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“Dosada nisam nikad zablokirao.” “Uvježbat ću se pa je manje vjerojatno da ću zablokirati.” 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“Jako ću se znojiti i svi će to vidjeti.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Pitat će se: što se s njim događa?”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“Većina će shvatiti da sam nervozan oko izlaganja, možda i neće primijetiti.” “Možda se neću znojiti.”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“Postavljat će pitanja i neću znati odgovore.”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“Znam to bolje od njih, vjerojatno ću znati odgovore.” “U redu je reći: ne znam, ali saznat ću i ispričati vam.”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5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five9.com/wp-content/uploads/2014/12/head-in-the-clou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" r="24863"/>
          <a:stretch/>
        </p:blipFill>
        <p:spPr bwMode="auto">
          <a:xfrm flipH="1">
            <a:off x="0" y="0"/>
            <a:ext cx="9144000" cy="68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28486" y="12192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 tehnike (2)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85515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bihevioralni eksperiment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</a:rPr>
              <a:t>postavljanje eksperimenta s ciljem provjere točnosti određene pretpostavke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hr-HR" sz="24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analiza dobiti i gubitaka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</a:rPr>
              <a:t>preciziranje što se sve dobiva i gubi zbog vjerovanja i ponašanja povezanih s fobijom</a:t>
            </a:r>
          </a:p>
          <a:p>
            <a:pPr lvl="1">
              <a:spcBef>
                <a:spcPts val="600"/>
              </a:spcBef>
            </a:pPr>
            <a:r>
              <a:rPr lang="hr-HR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vođena pozitivna imaginacija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</a:rPr>
              <a:t>vođenje klijenta kroz predodžbu u kojoj se uspješno suočava s izvorom straha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auma.blog.yorku.ca/files/2012/11/hiding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r="3602"/>
          <a:stretch/>
        </p:blipFill>
        <p:spPr bwMode="auto">
          <a:xfrm>
            <a:off x="1" y="0"/>
            <a:ext cx="9144000" cy="68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52578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Fobični poremećaji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295400"/>
            <a:ext cx="5105400" cy="5334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>
                <a:solidFill>
                  <a:schemeClr val="bg1"/>
                </a:solidFill>
              </a:rPr>
              <a:t>FOBIJA – postojani i pretjerani (iracionalni) strah od podražaja ili situacije koja zapravo nije opasna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</a:rPr>
              <a:t>intenzivan strah u fobičnoj situaciji ili pri anticipiranju iste</a:t>
            </a:r>
            <a:endParaRPr lang="hr-HR" sz="2000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izlaganje </a:t>
            </a:r>
            <a:r>
              <a:rPr lang="hr-HR" sz="2000" dirty="0" smtClean="0">
                <a:solidFill>
                  <a:schemeClr val="bg1"/>
                </a:solidFill>
              </a:rPr>
              <a:t>fobičnoj situaciji/objektu fobije izaziva anksioznu reakciju (do panike)</a:t>
            </a:r>
            <a:endParaRPr lang="hr-HR" sz="2000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</a:rPr>
              <a:t>osoba izbjegava situaciju ili je tolerira uz visoku neugodu</a:t>
            </a:r>
          </a:p>
          <a:p>
            <a:pPr marL="457200" lvl="1" indent="0"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 </a:t>
            </a:r>
            <a:endParaRPr lang="hr-HR" sz="2000" dirty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glavne vrste fobičnih poremećaja (DSM-V):</a:t>
            </a:r>
          </a:p>
          <a:p>
            <a:pPr marL="722313" lvl="1" indent="-265113">
              <a:buFont typeface="+mj-lt"/>
              <a:buAutoNum type="arabicPeriod"/>
            </a:pPr>
            <a:r>
              <a:rPr lang="hr-HR" sz="2000" b="1" dirty="0" smtClean="0">
                <a:solidFill>
                  <a:srgbClr val="00B0F0"/>
                </a:solidFill>
              </a:rPr>
              <a:t>agorafobija</a:t>
            </a:r>
          </a:p>
          <a:p>
            <a:pPr marL="722313" lvl="1" indent="-265113">
              <a:buFont typeface="+mj-lt"/>
              <a:buAutoNum type="arabicPeriod"/>
            </a:pPr>
            <a:r>
              <a:rPr lang="hr-HR" sz="2000" b="1" dirty="0" smtClean="0">
                <a:solidFill>
                  <a:srgbClr val="00B0F0"/>
                </a:solidFill>
              </a:rPr>
              <a:t>specifična fobija</a:t>
            </a:r>
          </a:p>
          <a:p>
            <a:pPr marL="722313" lvl="1" indent="-265113">
              <a:buFont typeface="+mj-lt"/>
              <a:buAutoNum type="arabicPeriod"/>
            </a:pPr>
            <a:r>
              <a:rPr lang="hr-HR" sz="2000" b="1" dirty="0" smtClean="0">
                <a:solidFill>
                  <a:srgbClr val="00B0F0"/>
                </a:solidFill>
              </a:rPr>
              <a:t>socijalna fobija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vrlo česti</a:t>
            </a:r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</a:rPr>
              <a:t>60% odraslih iskazuje strahove, dok 11.3% dobiva dijagnozu specifične fobije</a:t>
            </a:r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</a:rPr>
              <a:t>13-14% osoba tijekom života razvije socijalnu fobiju, a 20-40% opće populacije izvještava o sramežljivosti</a:t>
            </a:r>
            <a:endParaRPr lang="hr-HR" sz="2000" dirty="0">
              <a:solidFill>
                <a:schemeClr val="bg1"/>
              </a:solidFill>
            </a:endParaRPr>
          </a:p>
          <a:p>
            <a:endParaRPr lang="hr-HR" sz="2400" dirty="0" smtClean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76800" y="3733800"/>
            <a:ext cx="3505200" cy="12954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često ih je teško međusobno razlikovati – važnost diferencijalne dijagnostike!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8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auma.blog.yorku.ca/files/2012/11/hiding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/>
          <a:stretch/>
        </p:blipFill>
        <p:spPr bwMode="auto">
          <a:xfrm>
            <a:off x="0" y="0"/>
            <a:ext cx="9182902" cy="68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5257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Poteškoće u tretmanu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850" y="1524000"/>
            <a:ext cx="460335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hr-HR" sz="2300" dirty="0" smtClean="0">
                <a:solidFill>
                  <a:schemeClr val="bg1"/>
                </a:solidFill>
              </a:rPr>
              <a:t>poteškoće s izlaganjem (npr. odbijanje izlaganja, zahtijevanje potpune sigurnosti, nemogućnost postizanja dovoljno intenzivne anksioznosti, poteškoće s izradom hijerarhije)</a:t>
            </a:r>
          </a:p>
          <a:p>
            <a:pPr>
              <a:spcBef>
                <a:spcPts val="1200"/>
              </a:spcBef>
            </a:pPr>
            <a:r>
              <a:rPr lang="hr-HR" sz="2300" dirty="0" smtClean="0">
                <a:solidFill>
                  <a:schemeClr val="bg1"/>
                </a:solidFill>
              </a:rPr>
              <a:t>neizvršavanje domaćih zadaća</a:t>
            </a:r>
          </a:p>
          <a:p>
            <a:pPr>
              <a:spcBef>
                <a:spcPts val="1200"/>
              </a:spcBef>
            </a:pPr>
            <a:r>
              <a:rPr lang="hr-HR" sz="2300" dirty="0" smtClean="0">
                <a:solidFill>
                  <a:schemeClr val="bg1"/>
                </a:solidFill>
              </a:rPr>
              <a:t>početni strah od procjene i osuđivanja terapeuta (kod socijalne fobije)</a:t>
            </a:r>
          </a:p>
          <a:p>
            <a:pPr>
              <a:spcBef>
                <a:spcPts val="1200"/>
              </a:spcBef>
            </a:pPr>
            <a:r>
              <a:rPr lang="hr-HR" sz="2300" dirty="0" smtClean="0">
                <a:solidFill>
                  <a:schemeClr val="bg1"/>
                </a:solidFill>
              </a:rPr>
              <a:t>samokritičnost</a:t>
            </a:r>
          </a:p>
          <a:p>
            <a:pPr>
              <a:spcBef>
                <a:spcPts val="1200"/>
              </a:spcBef>
            </a:pPr>
            <a:r>
              <a:rPr lang="hr-HR" sz="2300" dirty="0" smtClean="0">
                <a:solidFill>
                  <a:schemeClr val="bg1"/>
                </a:solidFill>
              </a:rPr>
              <a:t>strahovi terapeuta</a:t>
            </a:r>
          </a:p>
        </p:txBody>
      </p:sp>
    </p:spTree>
    <p:extLst>
      <p:ext uri="{BB962C8B-B14F-4D97-AF65-F5344CB8AC3E}">
        <p14:creationId xmlns:p14="http://schemas.microsoft.com/office/powerpoint/2010/main" val="9594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auma.blog.yorku.ca/files/2012/11/hiding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/>
          <a:stretch/>
        </p:blipFill>
        <p:spPr bwMode="auto">
          <a:xfrm>
            <a:off x="0" y="0"/>
            <a:ext cx="9182902" cy="68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5257800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Privođenje tretmana kraju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850" y="2057400"/>
            <a:ext cx="4603350" cy="457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>
                <a:solidFill>
                  <a:schemeClr val="bg1"/>
                </a:solidFill>
              </a:rPr>
              <a:t>kriteriji završavanja terapije: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značajno smanjenje anksioznosti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izlaganje na svim stupnjevima hijerarhije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odsustvo sustavnog izbjegavanja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primjena vještina izlaganja i kognitivnog restrukturiranja</a:t>
            </a:r>
          </a:p>
          <a:p>
            <a:pPr lvl="1"/>
            <a:endParaRPr lang="hr-HR" sz="20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prorjeđivanje termina; samostalno osmišljavanje izlaganja</a:t>
            </a:r>
          </a:p>
          <a:p>
            <a:r>
              <a:rPr lang="hr-HR" sz="2400" dirty="0">
                <a:solidFill>
                  <a:schemeClr val="bg1"/>
                </a:solidFill>
              </a:rPr>
              <a:t>suočavanje s budućim problemima i opcija kontaktiranja terapeuta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19400" y="2133600"/>
            <a:ext cx="2819400" cy="1281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Hvala!</a:t>
            </a:r>
            <a:endParaRPr lang="hr-HR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9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457200"/>
            <a:ext cx="83058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Etiologija fobičnih poremećaja (1)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00200"/>
            <a:ext cx="3886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>
                <a:solidFill>
                  <a:srgbClr val="00B0F0"/>
                </a:solidFill>
              </a:rPr>
              <a:t>biološka objašnjenja</a:t>
            </a:r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/>
              <a:t>uloga genetike</a:t>
            </a:r>
          </a:p>
          <a:p>
            <a:endParaRPr lang="hr-HR" sz="2400" b="1" dirty="0" smtClean="0">
              <a:solidFill>
                <a:srgbClr val="00B0F0"/>
              </a:solidFill>
            </a:endParaRPr>
          </a:p>
          <a:p>
            <a:r>
              <a:rPr lang="hr-HR" sz="2400" b="1" dirty="0" smtClean="0">
                <a:solidFill>
                  <a:srgbClr val="00B0F0"/>
                </a:solidFill>
              </a:rPr>
              <a:t>evolucijska objašnjenja</a:t>
            </a:r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/>
              <a:t>učestalost nekih strahova kod određenih vrsta, rano </a:t>
            </a:r>
            <a:r>
              <a:rPr lang="hr-HR" sz="2000" dirty="0"/>
              <a:t>javljanje, univerzalnost kroz kulture, neki podražaji </a:t>
            </a:r>
            <a:r>
              <a:rPr lang="hr-HR" sz="2000" dirty="0" smtClean="0"/>
              <a:t>imaju veću vjerojatnost da budu zastrašujući</a:t>
            </a:r>
            <a:endParaRPr lang="hr-HR" sz="2000" dirty="0"/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/>
              <a:t>značaj za preživljavanje u primitivnom okružju (</a:t>
            </a:r>
            <a:r>
              <a:rPr lang="hr-HR" sz="2000" dirty="0"/>
              <a:t>zmije, </a:t>
            </a:r>
            <a:r>
              <a:rPr lang="hr-HR" sz="2000" dirty="0" smtClean="0"/>
              <a:t>kukci</a:t>
            </a:r>
            <a:r>
              <a:rPr lang="hr-HR" sz="2000" dirty="0"/>
              <a:t>, voda, </a:t>
            </a:r>
            <a:r>
              <a:rPr lang="hr-HR" sz="2000" dirty="0" smtClean="0"/>
              <a:t>ozljede, socijalna isključenost...)</a:t>
            </a:r>
            <a:endParaRPr lang="hr-HR" sz="2000" dirty="0"/>
          </a:p>
          <a:p>
            <a:pPr lvl="1">
              <a:buFont typeface="Courier New" pitchFamily="49" charset="0"/>
              <a:buChar char="o"/>
            </a:pPr>
            <a:endParaRPr lang="hr-HR" sz="2000" dirty="0" smtClean="0"/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209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457200"/>
            <a:ext cx="83058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Etiologija fobičnih poremećaja (2)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00200"/>
            <a:ext cx="8305800" cy="487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600" b="1" dirty="0" smtClean="0">
                <a:solidFill>
                  <a:srgbClr val="00B0F0"/>
                </a:solidFill>
              </a:rPr>
              <a:t>bihevioralna objašnjenja (i)</a:t>
            </a:r>
          </a:p>
          <a:p>
            <a:pPr lvl="1">
              <a:buFont typeface="Courier New" pitchFamily="49" charset="0"/>
              <a:buChar char="o"/>
            </a:pPr>
            <a:r>
              <a:rPr lang="hr-HR" sz="2400" b="1" dirty="0" smtClean="0"/>
              <a:t>udešenost</a:t>
            </a:r>
            <a:endParaRPr lang="hr-HR" sz="2400" dirty="0"/>
          </a:p>
          <a:p>
            <a:pPr lvl="2">
              <a:buFont typeface="Calibri" pitchFamily="34" charset="0"/>
              <a:buChar char="-"/>
            </a:pPr>
            <a:r>
              <a:rPr lang="hr-HR" sz="1900" dirty="0" smtClean="0"/>
              <a:t>genetska predisponiranost za </a:t>
            </a:r>
            <a:r>
              <a:rPr lang="hr-HR" sz="1900" dirty="0"/>
              <a:t>usvajanje strahova od podražaja koji su evolucijski predstavljali prijetnju </a:t>
            </a:r>
            <a:r>
              <a:rPr lang="hr-HR" sz="1900" dirty="0" smtClean="0"/>
              <a:t>preživljavanju </a:t>
            </a:r>
            <a:r>
              <a:rPr lang="hr-HR" sz="1500" dirty="0" smtClean="0"/>
              <a:t>(Seligman, 1971) </a:t>
            </a:r>
            <a:r>
              <a:rPr lang="hr-HR" sz="1900" dirty="0" smtClean="0"/>
              <a:t>– npr. brže se usvaja strah od zmija nego od automobila</a:t>
            </a:r>
          </a:p>
          <a:p>
            <a:pPr lvl="2">
              <a:buFont typeface="Calibri" pitchFamily="34" charset="0"/>
              <a:buChar char="-"/>
            </a:pPr>
            <a:r>
              <a:rPr lang="hr-HR" sz="1900" dirty="0" smtClean="0"/>
              <a:t>brzo se usvajaju, otporni su na gašenje i naizgled iracionalni</a:t>
            </a:r>
          </a:p>
          <a:p>
            <a:pPr lvl="2">
              <a:buFont typeface="Calibri" pitchFamily="34" charset="0"/>
              <a:buChar char="-"/>
            </a:pPr>
            <a:r>
              <a:rPr lang="hr-HR" sz="1900" dirty="0" smtClean="0"/>
              <a:t>socijalna  fobija povezana s hijerarhijskom dominacijom tipičnom za ljudsku i druge vrste – izbjegavanjem neslaganja izbjegava se napad od strane pojedinca višeg statusa koji može rezultirati socijalnom isključenošću </a:t>
            </a:r>
            <a:r>
              <a:rPr lang="hr-HR" sz="1500" dirty="0" smtClean="0"/>
              <a:t>(Ohman i Dimberg, 1978)</a:t>
            </a:r>
            <a:endParaRPr lang="hr-HR" sz="1500" dirty="0"/>
          </a:p>
          <a:p>
            <a:pPr lvl="1">
              <a:buFont typeface="Courier New" pitchFamily="49" charset="0"/>
              <a:buChar char="o"/>
            </a:pPr>
            <a:endParaRPr lang="hr-HR" sz="2400" b="1" dirty="0" smtClean="0"/>
          </a:p>
          <a:p>
            <a:pPr lvl="1">
              <a:buFont typeface="Courier New" pitchFamily="49" charset="0"/>
              <a:buChar char="o"/>
            </a:pPr>
            <a:r>
              <a:rPr lang="hr-HR" sz="2400" b="1" dirty="0" smtClean="0"/>
              <a:t>uvjetovanje</a:t>
            </a:r>
          </a:p>
          <a:p>
            <a:pPr lvl="2">
              <a:buFont typeface="Calibri" pitchFamily="34" charset="0"/>
              <a:buChar char="-"/>
            </a:pPr>
            <a:r>
              <a:rPr lang="hr-HR" sz="2000" dirty="0" smtClean="0"/>
              <a:t>strahovi se usvajaju klasičnim, a održavaju instrumentalnim uvjetovanjem </a:t>
            </a:r>
            <a:r>
              <a:rPr lang="hr-HR" sz="1500" dirty="0" smtClean="0"/>
              <a:t>(Mowrer, 1960)</a:t>
            </a:r>
          </a:p>
          <a:p>
            <a:pPr lvl="2">
              <a:buFont typeface="Calibri" pitchFamily="34" charset="0"/>
              <a:buChar char="-"/>
            </a:pPr>
            <a:r>
              <a:rPr lang="hr-HR" sz="2000" dirty="0" smtClean="0"/>
              <a:t>iskustvo jedne ili više traumatskih ili neugodnih situacija može dovesti do uvjetovane reakcije anksioznosti, nakon čega se anksioznost reducira izbjegavanjem zastrašujuće situacije (negativno potkrepljenje)</a:t>
            </a:r>
          </a:p>
          <a:p>
            <a:endParaRPr lang="hr-HR" sz="2400" b="1" dirty="0" smtClean="0">
              <a:solidFill>
                <a:srgbClr val="00B0F0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hr-HR" sz="2000" dirty="0" smtClean="0"/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4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457200"/>
            <a:ext cx="83058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Etiologija fobičnih poremećaja (3)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00200"/>
            <a:ext cx="8305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600" b="1" dirty="0" smtClean="0">
                <a:solidFill>
                  <a:srgbClr val="00B0F0"/>
                </a:solidFill>
              </a:rPr>
              <a:t>bihevioralna objašnjenja (ii)</a:t>
            </a:r>
          </a:p>
          <a:p>
            <a:pPr lvl="1">
              <a:buFont typeface="Courier New" pitchFamily="49" charset="0"/>
              <a:buChar char="o"/>
            </a:pPr>
            <a:r>
              <a:rPr lang="hr-HR" sz="2400" b="1" dirty="0" smtClean="0"/>
              <a:t>modeliranje</a:t>
            </a:r>
            <a:endParaRPr lang="hr-HR" sz="2400" dirty="0"/>
          </a:p>
          <a:p>
            <a:pPr lvl="1">
              <a:buFont typeface="Courier New" pitchFamily="49" charset="0"/>
              <a:buChar char="o"/>
            </a:pPr>
            <a:endParaRPr lang="hr-HR" sz="2400" b="1" dirty="0" smtClean="0"/>
          </a:p>
          <a:p>
            <a:pPr lvl="1">
              <a:buFont typeface="Courier New" pitchFamily="49" charset="0"/>
              <a:buChar char="o"/>
            </a:pPr>
            <a:r>
              <a:rPr lang="hr-HR" sz="2400" b="1" dirty="0" smtClean="0"/>
              <a:t>model deficita vještina </a:t>
            </a:r>
            <a:r>
              <a:rPr lang="hr-HR" sz="2400" i="1" dirty="0" smtClean="0"/>
              <a:t>(specifično za socijalnu fobiju)</a:t>
            </a:r>
          </a:p>
          <a:p>
            <a:pPr lvl="2">
              <a:buFont typeface="Calibri" pitchFamily="34" charset="0"/>
              <a:buChar char="-"/>
            </a:pPr>
            <a:r>
              <a:rPr lang="hr-HR" sz="2000" dirty="0" smtClean="0"/>
              <a:t>socijalna fobija je rezultat deficita u socijalnim vještinama</a:t>
            </a:r>
          </a:p>
          <a:p>
            <a:pPr lvl="2">
              <a:buFont typeface="Calibri" pitchFamily="34" charset="0"/>
              <a:buChar char="-"/>
            </a:pPr>
            <a:r>
              <a:rPr lang="hr-HR" sz="2000" dirty="0" smtClean="0"/>
              <a:t>nedostaju li socijalno fobičnim pacijentima socijalne vještine ili ih anksioznost inhibira u korištenju vještina koje imaju? – rezultati istraživanja podržavaju i jedan i drugi zaključak!</a:t>
            </a:r>
          </a:p>
          <a:p>
            <a:pPr lvl="1">
              <a:buFont typeface="Courier New" pitchFamily="49" charset="0"/>
              <a:buChar char="o"/>
            </a:pPr>
            <a:endParaRPr lang="hr-HR" sz="2000" dirty="0" smtClean="0"/>
          </a:p>
          <a:p>
            <a:endParaRPr lang="hr-HR" sz="2400" b="1" dirty="0" smtClean="0">
              <a:solidFill>
                <a:srgbClr val="00B0F0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hr-HR" sz="2000" dirty="0" smtClean="0"/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1396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457200"/>
            <a:ext cx="83058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Etiologija fobičnih poremećaja (4)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00200"/>
            <a:ext cx="8305800" cy="487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600" b="1" dirty="0" smtClean="0">
                <a:solidFill>
                  <a:srgbClr val="00B0F0"/>
                </a:solidFill>
              </a:rPr>
              <a:t>kognitivna objašnjenja</a:t>
            </a:r>
          </a:p>
          <a:p>
            <a:pPr lvl="1">
              <a:buFont typeface="Courier New" pitchFamily="49" charset="0"/>
              <a:buChar char="o"/>
            </a:pPr>
            <a:r>
              <a:rPr lang="hr-HR" sz="2400" dirty="0" smtClean="0"/>
              <a:t>važnost pripisivanja </a:t>
            </a:r>
            <a:r>
              <a:rPr lang="hr-HR" sz="2400" b="1" dirty="0" smtClean="0"/>
              <a:t>značenja</a:t>
            </a:r>
            <a:r>
              <a:rPr lang="hr-HR" sz="2400" dirty="0" smtClean="0"/>
              <a:t> fobičnim situacijama i anksioznosti</a:t>
            </a:r>
          </a:p>
          <a:p>
            <a:pPr lvl="1">
              <a:buFont typeface="Courier New" pitchFamily="49" charset="0"/>
              <a:buChar char="o"/>
            </a:pPr>
            <a:r>
              <a:rPr lang="hr-HR" sz="2400" dirty="0" smtClean="0"/>
              <a:t>tumačenje zastrašujuće situacije (automatske misli) određeno je specifičnim posredujućim i bazičnim vjerovanjima koja se razvijaju na temelju relevantnih (ranih) iskustava</a:t>
            </a:r>
          </a:p>
          <a:p>
            <a:pPr lvl="1">
              <a:buFont typeface="Courier New" pitchFamily="49" charset="0"/>
              <a:buChar char="o"/>
            </a:pPr>
            <a:r>
              <a:rPr lang="hr-HR" sz="2400" dirty="0" smtClean="0"/>
              <a:t>npr. kod socijalne fobije</a:t>
            </a:r>
          </a:p>
          <a:p>
            <a:pPr lvl="2">
              <a:buFont typeface="Calibri" pitchFamily="34" charset="0"/>
              <a:buChar char="-"/>
            </a:pPr>
            <a:r>
              <a:rPr lang="hr-HR" sz="2000" dirty="0" smtClean="0"/>
              <a:t>AM: </a:t>
            </a:r>
            <a:r>
              <a:rPr lang="hr-HR" sz="2000" i="1" dirty="0"/>
              <a:t>Reći ću nešto glupo; Dosadna sam; Gubim kontrolu; Oni misle da sam glupa; Nitko me ne voli</a:t>
            </a:r>
            <a:endParaRPr lang="hr-HR" sz="2000" dirty="0"/>
          </a:p>
          <a:p>
            <a:pPr lvl="2">
              <a:buFont typeface="Calibri" pitchFamily="34" charset="0"/>
              <a:buChar char="-"/>
            </a:pPr>
            <a:r>
              <a:rPr lang="hr-HR" sz="2000" dirty="0" smtClean="0"/>
              <a:t>PV: </a:t>
            </a:r>
            <a:r>
              <a:rPr lang="hr-HR" sz="2100" i="1" dirty="0"/>
              <a:t>Ako šutim ljudi će misliti da sam dosadna; Ako nisam savršena ljudi će </a:t>
            </a:r>
            <a:r>
              <a:rPr lang="hr-HR" sz="2000" i="1" dirty="0"/>
              <a:t>me odbaciti; Moram ostaviti dobar dojam; Ne smijem pokazati bilo koji znak slabosti</a:t>
            </a:r>
            <a:r>
              <a:rPr lang="hr-HR" sz="2000" dirty="0"/>
              <a:t> </a:t>
            </a:r>
            <a:r>
              <a:rPr lang="hr-HR" sz="2000" b="1" dirty="0"/>
              <a:t>(visoki i perfekcionistički standardi i potreba za odobravanjem)</a:t>
            </a:r>
            <a:endParaRPr lang="hr-HR" sz="2000" b="1" i="1" dirty="0"/>
          </a:p>
          <a:p>
            <a:pPr lvl="2">
              <a:buFont typeface="Calibri" pitchFamily="34" charset="0"/>
              <a:buChar char="-"/>
            </a:pPr>
            <a:r>
              <a:rPr lang="hr-HR" sz="2000" dirty="0" smtClean="0"/>
              <a:t>BV: </a:t>
            </a:r>
            <a:r>
              <a:rPr lang="hr-HR" sz="2000" i="1" dirty="0" smtClean="0"/>
              <a:t>Glupa </a:t>
            </a:r>
            <a:r>
              <a:rPr lang="hr-HR" sz="2000" i="1" dirty="0"/>
              <a:t>sam; Ružna sam; Neadekvatna sam; Različita sam od svih drugih ljudi </a:t>
            </a:r>
            <a:r>
              <a:rPr lang="hr-HR" sz="2000" b="1" dirty="0"/>
              <a:t>(neprihvatljivi, neatraktivni, nekompetentni)</a:t>
            </a:r>
          </a:p>
          <a:p>
            <a:pPr lvl="1">
              <a:buFont typeface="Courier New" pitchFamily="49" charset="0"/>
              <a:buChar char="o"/>
            </a:pPr>
            <a:endParaRPr lang="hr-HR" sz="2400" dirty="0" smtClean="0"/>
          </a:p>
          <a:p>
            <a:endParaRPr lang="hr-HR" sz="2400" b="1" dirty="0" smtClean="0">
              <a:solidFill>
                <a:srgbClr val="00B0F0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hr-HR" sz="2000" dirty="0" smtClean="0"/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3487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32766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 model</a:t>
            </a:r>
          </a:p>
          <a:p>
            <a:pPr algn="l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socijalne fobije</a:t>
            </a:r>
            <a:endParaRPr lang="hr-H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s://lindavernon.files.wordpress.com/2012/01/809704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3" y="3562531"/>
            <a:ext cx="3235786" cy="193128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7552" y="4724400"/>
            <a:ext cx="214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B0F0"/>
                </a:solidFill>
              </a:rPr>
              <a:t>usmjeravanje pažnje</a:t>
            </a:r>
          </a:p>
          <a:p>
            <a:pPr algn="ctr"/>
            <a:r>
              <a:rPr lang="hr-HR" b="1" dirty="0" smtClean="0">
                <a:solidFill>
                  <a:srgbClr val="00B0F0"/>
                </a:solidFill>
              </a:rPr>
              <a:t>na sebe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5493818"/>
            <a:ext cx="2209800" cy="914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simptomi i znakovi anksioznosti</a:t>
            </a:r>
            <a:endParaRPr lang="hr-HR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" y="5493818"/>
            <a:ext cx="2209800" cy="914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sigurnosna ponašanja</a:t>
            </a:r>
            <a:endParaRPr lang="hr-HR" dirty="0"/>
          </a:p>
        </p:txBody>
      </p:sp>
      <p:sp>
        <p:nvSpPr>
          <p:cNvPr id="14" name="Rounded Rectangle 13"/>
          <p:cNvSpPr/>
          <p:nvPr/>
        </p:nvSpPr>
        <p:spPr>
          <a:xfrm>
            <a:off x="3477552" y="457200"/>
            <a:ext cx="2209800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OKIDAČ</a:t>
            </a:r>
          </a:p>
          <a:p>
            <a:pPr algn="ctr"/>
            <a:r>
              <a:rPr lang="hr-HR" b="1" dirty="0" smtClean="0"/>
              <a:t>(socijalna situacija)</a:t>
            </a:r>
            <a:endParaRPr lang="hr-HR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837074" y="1447800"/>
            <a:ext cx="3490755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aktiviranje vjerovanja i pretpostavki</a:t>
            </a:r>
            <a:endParaRPr lang="hr-HR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805289" y="2468791"/>
            <a:ext cx="3490755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percepcija socijalne prijetnje</a:t>
            </a:r>
            <a:endParaRPr lang="hr-HR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50666" y="1143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4546265" y="2133600"/>
            <a:ext cx="4402" cy="335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7400" y="3154591"/>
            <a:ext cx="1676400" cy="2339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447800" y="3154591"/>
            <a:ext cx="1828800" cy="2339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57400" y="5047565"/>
            <a:ext cx="1066800" cy="446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943600" y="5047565"/>
            <a:ext cx="976489" cy="446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558800" y="3157413"/>
            <a:ext cx="7920" cy="4051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53300" y="6408218"/>
            <a:ext cx="0" cy="221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90700" y="6408218"/>
            <a:ext cx="0" cy="2211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790700" y="6629400"/>
            <a:ext cx="556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1000" y="1790700"/>
            <a:ext cx="240030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81000" y="1790700"/>
            <a:ext cx="0" cy="416031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1000" y="5951018"/>
            <a:ext cx="304800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378222" y="1790699"/>
            <a:ext cx="2384778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763000" y="1790699"/>
            <a:ext cx="0" cy="416031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458200" y="5951017"/>
            <a:ext cx="304800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87352" y="273986"/>
            <a:ext cx="298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Ana se na zabavi pridružuje maloj grupi koja razgovara.</a:t>
            </a:r>
            <a:endParaRPr lang="hr-HR" sz="14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6353872" y="1105382"/>
            <a:ext cx="258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Drugačija sam.</a:t>
            </a:r>
          </a:p>
          <a:p>
            <a:r>
              <a:rPr lang="hr-HR" sz="1400" i="1" dirty="0" smtClean="0"/>
              <a:t>Nigdje ne pripadam.</a:t>
            </a:r>
            <a:endParaRPr lang="hr-HR" sz="14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6260939" y="2316153"/>
            <a:ext cx="2502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Neću moći smisliti što reći.</a:t>
            </a:r>
          </a:p>
          <a:p>
            <a:r>
              <a:rPr lang="hr-HR" sz="1400" i="1" dirty="0" smtClean="0"/>
              <a:t>Mislit će da nisam normalna. Prolit ću piće po sebi. </a:t>
            </a:r>
            <a:endParaRPr lang="hr-HR" sz="14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136915" y="3945449"/>
            <a:ext cx="250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/>
              <a:t>s</a:t>
            </a:r>
            <a:r>
              <a:rPr lang="hr-HR" sz="1400" i="1" dirty="0" smtClean="0"/>
              <a:t>vjesna „praznine u glavi”, primjećuje tišinu</a:t>
            </a:r>
            <a:endParaRPr lang="hr-HR" sz="14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7260820" y="4708989"/>
            <a:ext cx="1598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smtClean="0"/>
              <a:t>znojenje, drhtanje, lupanje srca, slaba koncentracija</a:t>
            </a:r>
            <a:endParaRPr lang="hr-HR" sz="1400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198940" y="4062658"/>
            <a:ext cx="1868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smtClean="0"/>
              <a:t>izbjegava kontakt očima, ponavlja</a:t>
            </a:r>
          </a:p>
          <a:p>
            <a:pPr algn="ctr"/>
            <a:r>
              <a:rPr lang="hr-HR" sz="1400" i="1" dirty="0" smtClean="0"/>
              <a:t>svaku rečenicu u </a:t>
            </a:r>
          </a:p>
          <a:p>
            <a:pPr algn="ctr"/>
            <a:r>
              <a:rPr lang="hr-HR" sz="1400" i="1" dirty="0" smtClean="0"/>
              <a:t>sebi prije nego je</a:t>
            </a:r>
          </a:p>
          <a:p>
            <a:pPr algn="ctr"/>
            <a:r>
              <a:rPr lang="hr-HR" sz="1400" i="1" dirty="0" smtClean="0"/>
              <a:t>kaže, čvrsto drži</a:t>
            </a:r>
          </a:p>
          <a:p>
            <a:pPr algn="ctr"/>
            <a:r>
              <a:rPr lang="hr-HR" sz="1400" i="1" dirty="0" smtClean="0"/>
              <a:t>čašu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1322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huffpost.com/gen/2706842/images/o-VIOLENCE-CHILD-facebook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02" r="10129"/>
          <a:stretch/>
        </p:blipFill>
        <p:spPr bwMode="auto">
          <a:xfrm>
            <a:off x="0" y="-14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133600"/>
            <a:ext cx="312420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</a:t>
            </a:r>
          </a:p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tretmana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762000"/>
            <a:ext cx="4682370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procjena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upoznavanje s tretmanom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izlaganje</a:t>
            </a:r>
          </a:p>
          <a:p>
            <a:pPr>
              <a:spcBef>
                <a:spcPts val="1800"/>
              </a:spcBef>
            </a:pPr>
            <a:r>
              <a:rPr lang="hr-HR" sz="2800" dirty="0">
                <a:solidFill>
                  <a:schemeClr val="bg1"/>
                </a:solidFill>
              </a:rPr>
              <a:t>kognitivna </a:t>
            </a:r>
            <a:r>
              <a:rPr lang="hr-HR" sz="2800" dirty="0" smtClean="0">
                <a:solidFill>
                  <a:schemeClr val="bg1"/>
                </a:solidFill>
              </a:rPr>
              <a:t>restrukturacija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trening relaksacije               </a:t>
            </a:r>
            <a:r>
              <a:rPr lang="hr-HR" sz="2400" dirty="0" smtClean="0">
                <a:solidFill>
                  <a:schemeClr val="bg1"/>
                </a:solidFill>
              </a:rPr>
              <a:t>(ako je potrebno)</a:t>
            </a:r>
          </a:p>
          <a:p>
            <a:pPr>
              <a:spcBef>
                <a:spcPts val="1800"/>
              </a:spcBef>
            </a:pPr>
            <a:r>
              <a:rPr lang="hr-HR" sz="2800" dirty="0">
                <a:solidFill>
                  <a:schemeClr val="bg1"/>
                </a:solidFill>
              </a:rPr>
              <a:t>trening socijalnih vještina </a:t>
            </a:r>
            <a:r>
              <a:rPr lang="hr-HR" sz="2400" dirty="0">
                <a:solidFill>
                  <a:schemeClr val="bg1"/>
                </a:solidFill>
              </a:rPr>
              <a:t>(ako je </a:t>
            </a:r>
            <a:r>
              <a:rPr lang="hr-HR" sz="2400" dirty="0" smtClean="0">
                <a:solidFill>
                  <a:schemeClr val="bg1"/>
                </a:solidFill>
              </a:rPr>
              <a:t>potrebno kod socijalne fobije)</a:t>
            </a:r>
            <a:endParaRPr lang="hr-HR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završavanje tretmana</a:t>
            </a:r>
          </a:p>
          <a:p>
            <a:pPr>
              <a:spcBef>
                <a:spcPts val="1800"/>
              </a:spcBef>
            </a:pPr>
            <a:endParaRPr lang="hr-H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Procjena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8458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1" dirty="0" smtClean="0"/>
              <a:t>intervju</a:t>
            </a:r>
            <a:r>
              <a:rPr lang="hr-HR" sz="2400" dirty="0" smtClean="0"/>
              <a:t> </a:t>
            </a:r>
            <a:r>
              <a:rPr lang="hr-HR" sz="2000" dirty="0" smtClean="0"/>
              <a:t>(posebno je važno detaljno ispitati sadržaj strahova, izraditi početnu hijerarhiju strahova, identificirati izbjegavanja i sigurnosna ponašanja, odrediti utjecaj fobije na svakodnevno funkcioniranje, postojeće vještine suočavanja i osobne resurse)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1" dirty="0" smtClean="0"/>
              <a:t>samomotrenje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1" dirty="0" smtClean="0"/>
              <a:t>upitničke mjere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1" dirty="0" smtClean="0"/>
              <a:t>bihevioralni testovi</a:t>
            </a:r>
            <a:endParaRPr lang="hr-HR" sz="2400" dirty="0" smtClean="0"/>
          </a:p>
          <a:p>
            <a:pPr algn="ctr"/>
            <a:endParaRPr lang="hr-HR" sz="2200" dirty="0" smtClean="0"/>
          </a:p>
        </p:txBody>
      </p:sp>
      <p:sp>
        <p:nvSpPr>
          <p:cNvPr id="7" name="Oval 6"/>
          <p:cNvSpPr/>
          <p:nvPr/>
        </p:nvSpPr>
        <p:spPr>
          <a:xfrm>
            <a:off x="3660422" y="4803422"/>
            <a:ext cx="5181600" cy="1688544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rilikom definiranja ciljeva moguća su klijentova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nerealna očekivanja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Postaviti ciljeve koji omogućuju održavanje napretka (uklopljene u život).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3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1339</Words>
  <Application>Microsoft Office PowerPoint</Application>
  <PresentationFormat>On-screen Show (4:3)</PresentationFormat>
  <Paragraphs>185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Bihevioralno-kognitivni tretman fobija i socijalne fobije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Stupnjevitost</vt:lpstr>
      <vt:lpstr>Učestalost i duljina izlaganja</vt:lpstr>
      <vt:lpstr>Uklanjanje sigurnosnih ponašanja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Draganin laptop</dc:creator>
  <cp:lastModifiedBy>HUBIKOT</cp:lastModifiedBy>
  <cp:revision>367</cp:revision>
  <cp:lastPrinted>2017-09-08T10:57:09Z</cp:lastPrinted>
  <dcterms:created xsi:type="dcterms:W3CDTF">2006-08-16T00:00:00Z</dcterms:created>
  <dcterms:modified xsi:type="dcterms:W3CDTF">2017-09-13T09:51:59Z</dcterms:modified>
</cp:coreProperties>
</file>