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4" r:id="rId34"/>
  </p:sldIdLst>
  <p:sldSz cx="9144000" cy="6858000" type="screen4x3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76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9.9.2017.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71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763" y="937071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969CC-70A8-497D-86D4-5D2DCBD42E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798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76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9.9.2017.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71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763" y="937071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8E972-B22C-4CC5-AB93-7878ADD3D4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8926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r-HR" smtClean="0"/>
              <a:t>9.9.2017.</a:t>
            </a:r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9174" y="3601942"/>
            <a:ext cx="7105650" cy="139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974707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9/9/2017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48ED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974707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9/9/2017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47183" y="2315845"/>
            <a:ext cx="2301875" cy="1316990"/>
          </a:xfrm>
          <a:custGeom>
            <a:avLst/>
            <a:gdLst/>
            <a:ahLst/>
            <a:cxnLst/>
            <a:rect l="l" t="t" r="r" b="b"/>
            <a:pathLst>
              <a:path w="2301875" h="1316989">
                <a:moveTo>
                  <a:pt x="2169794" y="0"/>
                </a:moveTo>
                <a:lnTo>
                  <a:pt x="121871" y="352"/>
                </a:lnTo>
                <a:lnTo>
                  <a:pt x="80447" y="10310"/>
                </a:lnTo>
                <a:lnTo>
                  <a:pt x="45307" y="32250"/>
                </a:lnTo>
                <a:lnTo>
                  <a:pt x="18774" y="63853"/>
                </a:lnTo>
                <a:lnTo>
                  <a:pt x="3176" y="102799"/>
                </a:lnTo>
                <a:lnTo>
                  <a:pt x="0" y="131699"/>
                </a:lnTo>
                <a:lnTo>
                  <a:pt x="352" y="1194626"/>
                </a:lnTo>
                <a:lnTo>
                  <a:pt x="10308" y="1236107"/>
                </a:lnTo>
                <a:lnTo>
                  <a:pt x="32238" y="1271281"/>
                </a:lnTo>
                <a:lnTo>
                  <a:pt x="63816" y="1297829"/>
                </a:lnTo>
                <a:lnTo>
                  <a:pt x="102717" y="1313432"/>
                </a:lnTo>
                <a:lnTo>
                  <a:pt x="131571" y="1316608"/>
                </a:lnTo>
                <a:lnTo>
                  <a:pt x="2179610" y="1316249"/>
                </a:lnTo>
                <a:lnTo>
                  <a:pt x="2221060" y="1306269"/>
                </a:lnTo>
                <a:lnTo>
                  <a:pt x="2256206" y="1284323"/>
                </a:lnTo>
                <a:lnTo>
                  <a:pt x="2282731" y="1252727"/>
                </a:lnTo>
                <a:lnTo>
                  <a:pt x="2298320" y="1213795"/>
                </a:lnTo>
                <a:lnTo>
                  <a:pt x="2301493" y="1184909"/>
                </a:lnTo>
                <a:lnTo>
                  <a:pt x="2301134" y="121883"/>
                </a:lnTo>
                <a:lnTo>
                  <a:pt x="2291154" y="80433"/>
                </a:lnTo>
                <a:lnTo>
                  <a:pt x="2269208" y="45287"/>
                </a:lnTo>
                <a:lnTo>
                  <a:pt x="2237612" y="18762"/>
                </a:lnTo>
                <a:lnTo>
                  <a:pt x="2198680" y="3173"/>
                </a:lnTo>
                <a:lnTo>
                  <a:pt x="216979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48ED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9/9/2017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9514" y="188671"/>
            <a:ext cx="1259636" cy="12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48ED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9/9/2017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9/9/2017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9514" y="188671"/>
            <a:ext cx="1259636" cy="1259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959" y="289415"/>
            <a:ext cx="775208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548ED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97242"/>
            <a:ext cx="8072119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974707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9/9/2017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9831" y="2856697"/>
            <a:ext cx="3521075" cy="108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800" b="1" spc="-160" dirty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ogni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iv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38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3800" b="1" spc="-35" dirty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on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ept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u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iza</a:t>
            </a:r>
            <a:r>
              <a:rPr sz="3800" b="1" spc="-15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3800" b="1" dirty="0">
                <a:solidFill>
                  <a:srgbClr val="FFFFFF"/>
                </a:solidFill>
                <a:latin typeface="Tw Cen MT"/>
                <a:cs typeface="Tw Cen MT"/>
              </a:rPr>
              <a:t>ija</a:t>
            </a:r>
            <a:endParaRPr sz="3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0126" y="5662861"/>
            <a:ext cx="121158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ak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iku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200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endParaRPr sz="2000" dirty="0">
              <a:latin typeface="Tw Cen MT"/>
              <a:cs typeface="Tw Cen MT"/>
            </a:endParaRPr>
          </a:p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2000" spc="-5" dirty="0" smtClean="0">
                <a:solidFill>
                  <a:srgbClr val="FFFFFF"/>
                </a:solidFill>
                <a:latin typeface="Tw Cen MT"/>
                <a:cs typeface="Tw Cen MT"/>
              </a:rPr>
              <a:t>201</a:t>
            </a:r>
            <a:r>
              <a:rPr lang="hr-HR" sz="2000" spc="-5" dirty="0" smtClean="0">
                <a:solidFill>
                  <a:srgbClr val="FFFFFF"/>
                </a:solidFill>
                <a:latin typeface="Tw Cen MT"/>
                <a:cs typeface="Tw Cen MT"/>
              </a:rPr>
              <a:t>7</a:t>
            </a:r>
            <a:r>
              <a:rPr sz="2000" spc="-5" dirty="0" smtClean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7627" y="1124724"/>
            <a:ext cx="2448305" cy="1224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32" y="2060829"/>
            <a:ext cx="3781425" cy="2592705"/>
          </a:xfrm>
          <a:prstGeom prst="rect">
            <a:avLst/>
          </a:prstGeom>
          <a:ln w="9524">
            <a:solidFill>
              <a:srgbClr val="94B3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885" marR="90170" indent="635" algn="ctr">
              <a:lnSpc>
                <a:spcPct val="100000"/>
              </a:lnSpc>
            </a:pP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S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tu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ci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ne određuje os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eća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spc="-125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,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os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eća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su određeni </a:t>
            </a:r>
            <a:r>
              <a:rPr sz="3200" spc="-5" dirty="0">
                <a:solidFill>
                  <a:srgbClr val="548ED4"/>
                </a:solidFill>
                <a:latin typeface="Tw Cen MT"/>
                <a:cs typeface="Tw Cen MT"/>
              </a:rPr>
              <a:t>inte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pre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acijom vlastitih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mis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 situaci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7183" y="2323592"/>
            <a:ext cx="2301875" cy="1382395"/>
          </a:xfrm>
          <a:custGeom>
            <a:avLst/>
            <a:gdLst/>
            <a:ahLst/>
            <a:cxnLst/>
            <a:rect l="l" t="t" r="r" b="b"/>
            <a:pathLst>
              <a:path w="2301875" h="1382395">
                <a:moveTo>
                  <a:pt x="2163191" y="0"/>
                </a:moveTo>
                <a:lnTo>
                  <a:pt x="132450" y="116"/>
                </a:lnTo>
                <a:lnTo>
                  <a:pt x="90385" y="8483"/>
                </a:lnTo>
                <a:lnTo>
                  <a:pt x="54002" y="28580"/>
                </a:lnTo>
                <a:lnTo>
                  <a:pt x="25405" y="58298"/>
                </a:lnTo>
                <a:lnTo>
                  <a:pt x="6702" y="95532"/>
                </a:lnTo>
                <a:lnTo>
                  <a:pt x="0" y="138175"/>
                </a:lnTo>
                <a:lnTo>
                  <a:pt x="120" y="1249792"/>
                </a:lnTo>
                <a:lnTo>
                  <a:pt x="8510" y="1291843"/>
                </a:lnTo>
                <a:lnTo>
                  <a:pt x="28614" y="1328231"/>
                </a:lnTo>
                <a:lnTo>
                  <a:pt x="58329" y="1356841"/>
                </a:lnTo>
                <a:lnTo>
                  <a:pt x="95551" y="1375558"/>
                </a:lnTo>
                <a:lnTo>
                  <a:pt x="138175" y="1382268"/>
                </a:lnTo>
                <a:lnTo>
                  <a:pt x="2169119" y="1382142"/>
                </a:lnTo>
                <a:lnTo>
                  <a:pt x="2211142" y="1373714"/>
                </a:lnTo>
                <a:lnTo>
                  <a:pt x="2247502" y="1353570"/>
                </a:lnTo>
                <a:lnTo>
                  <a:pt x="2276089" y="1323823"/>
                </a:lnTo>
                <a:lnTo>
                  <a:pt x="2294790" y="1286583"/>
                </a:lnTo>
                <a:lnTo>
                  <a:pt x="2301493" y="1243965"/>
                </a:lnTo>
                <a:lnTo>
                  <a:pt x="2301373" y="132348"/>
                </a:lnTo>
                <a:lnTo>
                  <a:pt x="2292967" y="90313"/>
                </a:lnTo>
                <a:lnTo>
                  <a:pt x="2272831" y="53956"/>
                </a:lnTo>
                <a:lnTo>
                  <a:pt x="2243080" y="25383"/>
                </a:lnTo>
                <a:lnTo>
                  <a:pt x="2205828" y="6696"/>
                </a:lnTo>
                <a:lnTo>
                  <a:pt x="216319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11521" y="2533823"/>
            <a:ext cx="1974214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Misao/</a:t>
            </a:r>
            <a:r>
              <a:rPr sz="2400" spc="-35" dirty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ognicij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2400">
              <a:latin typeface="Tw Cen MT"/>
              <a:cs typeface="Tw Cen MT"/>
            </a:endParaRPr>
          </a:p>
          <a:p>
            <a:pPr marL="190500" marR="182880" algn="ctr">
              <a:lnSpc>
                <a:spcPts val="1960"/>
              </a:lnSpc>
              <a:spcBef>
                <a:spcPts val="925"/>
              </a:spcBef>
            </a:pPr>
            <a:r>
              <a:rPr sz="2000" i="1" spc="-40" dirty="0">
                <a:solidFill>
                  <a:srgbClr val="FFFFFF"/>
                </a:solidFill>
                <a:latin typeface="Tw Cen MT"/>
                <a:cs typeface="Tw Cen MT"/>
              </a:rPr>
              <a:t>J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r>
              <a:rPr sz="2000" i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gubitnik, p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000" i="1" spc="4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spc="-30" dirty="0">
                <a:solidFill>
                  <a:srgbClr val="FFFFFF"/>
                </a:solidFill>
                <a:latin typeface="Tw Cen MT"/>
                <a:cs typeface="Tw Cen MT"/>
              </a:rPr>
              <a:t>v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w Cen MT"/>
                <a:cs typeface="Tw Cen MT"/>
              </a:rPr>
              <a:t>luzer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ca!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2266" y="3972178"/>
            <a:ext cx="436245" cy="544195"/>
          </a:xfrm>
          <a:custGeom>
            <a:avLst/>
            <a:gdLst/>
            <a:ahLst/>
            <a:cxnLst/>
            <a:rect l="l" t="t" r="r" b="b"/>
            <a:pathLst>
              <a:path w="436245" h="544195">
                <a:moveTo>
                  <a:pt x="280725" y="188087"/>
                </a:moveTo>
                <a:lnTo>
                  <a:pt x="55499" y="188087"/>
                </a:lnTo>
                <a:lnTo>
                  <a:pt x="214375" y="454914"/>
                </a:lnTo>
                <a:lnTo>
                  <a:pt x="159003" y="487934"/>
                </a:lnTo>
                <a:lnTo>
                  <a:pt x="379983" y="543941"/>
                </a:lnTo>
                <a:lnTo>
                  <a:pt x="427626" y="355854"/>
                </a:lnTo>
                <a:lnTo>
                  <a:pt x="380618" y="355854"/>
                </a:lnTo>
                <a:lnTo>
                  <a:pt x="280725" y="188087"/>
                </a:lnTo>
                <a:close/>
              </a:path>
              <a:path w="436245" h="544195">
                <a:moveTo>
                  <a:pt x="435990" y="322834"/>
                </a:moveTo>
                <a:lnTo>
                  <a:pt x="380618" y="355854"/>
                </a:lnTo>
                <a:lnTo>
                  <a:pt x="427626" y="355854"/>
                </a:lnTo>
                <a:lnTo>
                  <a:pt x="435990" y="322834"/>
                </a:lnTo>
                <a:close/>
              </a:path>
              <a:path w="436245" h="544195">
                <a:moveTo>
                  <a:pt x="56133" y="0"/>
                </a:moveTo>
                <a:lnTo>
                  <a:pt x="0" y="221107"/>
                </a:lnTo>
                <a:lnTo>
                  <a:pt x="55499" y="188087"/>
                </a:lnTo>
                <a:lnTo>
                  <a:pt x="280725" y="188087"/>
                </a:lnTo>
                <a:lnTo>
                  <a:pt x="221741" y="89027"/>
                </a:lnTo>
                <a:lnTo>
                  <a:pt x="277113" y="56134"/>
                </a:lnTo>
                <a:lnTo>
                  <a:pt x="56133" y="0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7471" y="5113146"/>
            <a:ext cx="2341245" cy="1075690"/>
          </a:xfrm>
          <a:custGeom>
            <a:avLst/>
            <a:gdLst/>
            <a:ahLst/>
            <a:cxnLst/>
            <a:rect l="l" t="t" r="r" b="b"/>
            <a:pathLst>
              <a:path w="2341245" h="1075689">
                <a:moveTo>
                  <a:pt x="2233295" y="0"/>
                </a:moveTo>
                <a:lnTo>
                  <a:pt x="93251" y="943"/>
                </a:lnTo>
                <a:lnTo>
                  <a:pt x="53437" y="14579"/>
                </a:lnTo>
                <a:lnTo>
                  <a:pt x="22481" y="41726"/>
                </a:lnTo>
                <a:lnTo>
                  <a:pt x="3854" y="78914"/>
                </a:lnTo>
                <a:lnTo>
                  <a:pt x="0" y="107568"/>
                </a:lnTo>
                <a:lnTo>
                  <a:pt x="926" y="967981"/>
                </a:lnTo>
                <a:lnTo>
                  <a:pt x="8358" y="1009629"/>
                </a:lnTo>
                <a:lnTo>
                  <a:pt x="31387" y="1043924"/>
                </a:lnTo>
                <a:lnTo>
                  <a:pt x="65614" y="1067054"/>
                </a:lnTo>
                <a:lnTo>
                  <a:pt x="107569" y="1075537"/>
                </a:lnTo>
                <a:lnTo>
                  <a:pt x="2247603" y="1074595"/>
                </a:lnTo>
                <a:lnTo>
                  <a:pt x="2287420" y="1060956"/>
                </a:lnTo>
                <a:lnTo>
                  <a:pt x="2318380" y="1033805"/>
                </a:lnTo>
                <a:lnTo>
                  <a:pt x="2337009" y="996623"/>
                </a:lnTo>
                <a:lnTo>
                  <a:pt x="2340863" y="967981"/>
                </a:lnTo>
                <a:lnTo>
                  <a:pt x="2339936" y="107568"/>
                </a:lnTo>
                <a:lnTo>
                  <a:pt x="2332502" y="65895"/>
                </a:lnTo>
                <a:lnTo>
                  <a:pt x="2309473" y="31601"/>
                </a:lnTo>
                <a:lnTo>
                  <a:pt x="2275246" y="8478"/>
                </a:lnTo>
                <a:lnTo>
                  <a:pt x="2233295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8978" y="5170724"/>
            <a:ext cx="2120265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20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onašanje</a:t>
            </a:r>
            <a:endParaRPr sz="2400">
              <a:latin typeface="Tw Cen MT"/>
              <a:cs typeface="Tw Cen MT"/>
            </a:endParaRPr>
          </a:p>
          <a:p>
            <a:pPr marL="12065" marR="5080" algn="ctr">
              <a:lnSpc>
                <a:spcPts val="1960"/>
              </a:lnSpc>
              <a:spcBef>
                <a:spcPts val="925"/>
              </a:spcBef>
            </a:pP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000" i="1" spc="-1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ću</a:t>
            </a:r>
            <a:r>
              <a:rPr sz="2000" i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n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000" i="1" spc="10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2000" i="1" spc="4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ti</a:t>
            </a:r>
            <a:r>
              <a:rPr sz="2000" i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za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d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aću n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ti</a:t>
            </a:r>
            <a:r>
              <a:rPr sz="2000" i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učiti!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85383" y="5489702"/>
            <a:ext cx="633095" cy="322580"/>
          </a:xfrm>
          <a:custGeom>
            <a:avLst/>
            <a:gdLst/>
            <a:ahLst/>
            <a:cxnLst/>
            <a:rect l="l" t="t" r="r" b="b"/>
            <a:pathLst>
              <a:path w="633095" h="322579">
                <a:moveTo>
                  <a:pt x="161162" y="0"/>
                </a:moveTo>
                <a:lnTo>
                  <a:pt x="0" y="161213"/>
                </a:lnTo>
                <a:lnTo>
                  <a:pt x="161162" y="322465"/>
                </a:lnTo>
                <a:lnTo>
                  <a:pt x="161162" y="257962"/>
                </a:lnTo>
                <a:lnTo>
                  <a:pt x="536196" y="257962"/>
                </a:lnTo>
                <a:lnTo>
                  <a:pt x="632967" y="161213"/>
                </a:lnTo>
                <a:lnTo>
                  <a:pt x="536224" y="64516"/>
                </a:lnTo>
                <a:lnTo>
                  <a:pt x="161162" y="64516"/>
                </a:lnTo>
                <a:lnTo>
                  <a:pt x="161162" y="0"/>
                </a:lnTo>
                <a:close/>
              </a:path>
              <a:path w="633095" h="322579">
                <a:moveTo>
                  <a:pt x="536196" y="257962"/>
                </a:moveTo>
                <a:lnTo>
                  <a:pt x="471677" y="257962"/>
                </a:lnTo>
                <a:lnTo>
                  <a:pt x="471677" y="322465"/>
                </a:lnTo>
                <a:lnTo>
                  <a:pt x="536196" y="257962"/>
                </a:lnTo>
                <a:close/>
              </a:path>
              <a:path w="633095" h="322579">
                <a:moveTo>
                  <a:pt x="471677" y="0"/>
                </a:moveTo>
                <a:lnTo>
                  <a:pt x="471677" y="64516"/>
                </a:lnTo>
                <a:lnTo>
                  <a:pt x="536224" y="64516"/>
                </a:lnTo>
                <a:lnTo>
                  <a:pt x="471677" y="0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1546" y="5079619"/>
            <a:ext cx="2164715" cy="1143000"/>
          </a:xfrm>
          <a:custGeom>
            <a:avLst/>
            <a:gdLst/>
            <a:ahLst/>
            <a:cxnLst/>
            <a:rect l="l" t="t" r="r" b="b"/>
            <a:pathLst>
              <a:path w="2164715" h="1143000">
                <a:moveTo>
                  <a:pt x="2050414" y="0"/>
                </a:moveTo>
                <a:lnTo>
                  <a:pt x="103594" y="494"/>
                </a:lnTo>
                <a:lnTo>
                  <a:pt x="62897" y="12185"/>
                </a:lnTo>
                <a:lnTo>
                  <a:pt x="30009" y="37105"/>
                </a:lnTo>
                <a:lnTo>
                  <a:pt x="8016" y="72171"/>
                </a:lnTo>
                <a:lnTo>
                  <a:pt x="0" y="114299"/>
                </a:lnTo>
                <a:lnTo>
                  <a:pt x="491" y="1038968"/>
                </a:lnTo>
                <a:lnTo>
                  <a:pt x="12173" y="1079662"/>
                </a:lnTo>
                <a:lnTo>
                  <a:pt x="37092" y="1112547"/>
                </a:lnTo>
                <a:lnTo>
                  <a:pt x="72162" y="1134539"/>
                </a:lnTo>
                <a:lnTo>
                  <a:pt x="114300" y="1142555"/>
                </a:lnTo>
                <a:lnTo>
                  <a:pt x="2060983" y="1142073"/>
                </a:lnTo>
                <a:lnTo>
                  <a:pt x="2101704" y="1130419"/>
                </a:lnTo>
                <a:lnTo>
                  <a:pt x="2134592" y="1105514"/>
                </a:lnTo>
                <a:lnTo>
                  <a:pt x="2156577" y="1070447"/>
                </a:lnTo>
                <a:lnTo>
                  <a:pt x="2164588" y="1028306"/>
                </a:lnTo>
                <a:lnTo>
                  <a:pt x="2164103" y="103691"/>
                </a:lnTo>
                <a:lnTo>
                  <a:pt x="2152459" y="62959"/>
                </a:lnTo>
                <a:lnTo>
                  <a:pt x="2127584" y="30040"/>
                </a:lnTo>
                <a:lnTo>
                  <a:pt x="2092547" y="8024"/>
                </a:lnTo>
                <a:lnTo>
                  <a:pt x="205041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6742" y="5295057"/>
            <a:ext cx="131699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Emocija</a:t>
            </a:r>
            <a:endParaRPr sz="24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Bezvri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j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ednost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7420" y="3978909"/>
            <a:ext cx="433070" cy="553085"/>
          </a:xfrm>
          <a:custGeom>
            <a:avLst/>
            <a:gdLst/>
            <a:ahLst/>
            <a:cxnLst/>
            <a:rect l="l" t="t" r="r" b="b"/>
            <a:pathLst>
              <a:path w="433070" h="553085">
                <a:moveTo>
                  <a:pt x="0" y="333120"/>
                </a:moveTo>
                <a:lnTo>
                  <a:pt x="62102" y="552576"/>
                </a:lnTo>
                <a:lnTo>
                  <a:pt x="281558" y="490600"/>
                </a:lnTo>
                <a:lnTo>
                  <a:pt x="225297" y="459104"/>
                </a:lnTo>
                <a:lnTo>
                  <a:pt x="278120" y="364616"/>
                </a:lnTo>
                <a:lnTo>
                  <a:pt x="56387" y="364616"/>
                </a:lnTo>
                <a:lnTo>
                  <a:pt x="0" y="333120"/>
                </a:lnTo>
                <a:close/>
              </a:path>
              <a:path w="433070" h="553085">
                <a:moveTo>
                  <a:pt x="371093" y="0"/>
                </a:moveTo>
                <a:lnTo>
                  <a:pt x="151637" y="62102"/>
                </a:lnTo>
                <a:lnTo>
                  <a:pt x="207899" y="93598"/>
                </a:lnTo>
                <a:lnTo>
                  <a:pt x="56387" y="364616"/>
                </a:lnTo>
                <a:lnTo>
                  <a:pt x="278120" y="364616"/>
                </a:lnTo>
                <a:lnTo>
                  <a:pt x="376808" y="188087"/>
                </a:lnTo>
                <a:lnTo>
                  <a:pt x="424211" y="188087"/>
                </a:lnTo>
                <a:lnTo>
                  <a:pt x="371093" y="0"/>
                </a:lnTo>
                <a:close/>
              </a:path>
              <a:path w="433070" h="553085">
                <a:moveTo>
                  <a:pt x="424211" y="188087"/>
                </a:moveTo>
                <a:lnTo>
                  <a:pt x="376808" y="188087"/>
                </a:lnTo>
                <a:lnTo>
                  <a:pt x="433069" y="219456"/>
                </a:lnTo>
                <a:lnTo>
                  <a:pt x="424211" y="188087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07484" y="1134537"/>
            <a:ext cx="3553460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548ED4"/>
                </a:solidFill>
                <a:latin typeface="Tw Cen MT"/>
                <a:cs typeface="Tw Cen MT"/>
              </a:rPr>
              <a:t>Situacija</a:t>
            </a:r>
            <a:r>
              <a:rPr sz="2400" spc="-10" dirty="0">
                <a:latin typeface="Tw Cen MT"/>
                <a:cs typeface="Tw Cen MT"/>
              </a:rPr>
              <a:t>: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Dje</a:t>
            </a:r>
            <a:r>
              <a:rPr sz="2200" spc="-65" dirty="0">
                <a:latin typeface="Tw Cen MT"/>
                <a:cs typeface="Tw Cen MT"/>
              </a:rPr>
              <a:t>v</a:t>
            </a:r>
            <a:r>
              <a:rPr sz="2200" spc="-10" dirty="0">
                <a:latin typeface="Tw Cen MT"/>
                <a:cs typeface="Tw Cen MT"/>
              </a:rPr>
              <a:t>ojči</a:t>
            </a:r>
            <a:r>
              <a:rPr sz="2200" spc="-20" dirty="0">
                <a:latin typeface="Tw Cen MT"/>
                <a:cs typeface="Tw Cen MT"/>
              </a:rPr>
              <a:t>c</a:t>
            </a:r>
            <a:r>
              <a:rPr sz="2200" spc="-15" dirty="0">
                <a:latin typeface="Tw Cen MT"/>
                <a:cs typeface="Tw Cen MT"/>
              </a:rPr>
              <a:t>a</a:t>
            </a:r>
            <a:r>
              <a:rPr sz="2200" spc="3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dobi</a:t>
            </a:r>
            <a:r>
              <a:rPr sz="2200" spc="-60" dirty="0">
                <a:latin typeface="Tw Cen MT"/>
                <a:cs typeface="Tw Cen MT"/>
              </a:rPr>
              <a:t>v</a:t>
            </a:r>
            <a:r>
              <a:rPr sz="2200" spc="-15" dirty="0">
                <a:latin typeface="Tw Cen MT"/>
                <a:cs typeface="Tw Cen MT"/>
              </a:rPr>
              <a:t>a</a:t>
            </a:r>
            <a:r>
              <a:rPr sz="2200" spc="-10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ne</a:t>
            </a:r>
            <a:r>
              <a:rPr sz="2200" spc="-60" dirty="0">
                <a:latin typeface="Tw Cen MT"/>
                <a:cs typeface="Tw Cen MT"/>
              </a:rPr>
              <a:t>g</a:t>
            </a:r>
            <a:r>
              <a:rPr sz="2200" spc="-10" dirty="0">
                <a:latin typeface="Tw Cen MT"/>
                <a:cs typeface="Tw Cen MT"/>
              </a:rPr>
              <a:t>ativnu</a:t>
            </a:r>
            <a:r>
              <a:rPr sz="2200" spc="2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ocjenu</a:t>
            </a:r>
            <a:r>
              <a:rPr sz="2200" spc="1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iz</a:t>
            </a:r>
            <a:r>
              <a:rPr sz="2200" spc="10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mat</a:t>
            </a:r>
            <a:r>
              <a:rPr sz="2200" spc="-10" dirty="0">
                <a:latin typeface="Tw Cen MT"/>
                <a:cs typeface="Tw Cen MT"/>
              </a:rPr>
              <a:t>emati</a:t>
            </a:r>
            <a:r>
              <a:rPr sz="2200" spc="-60" dirty="0">
                <a:latin typeface="Tw Cen MT"/>
                <a:cs typeface="Tw Cen MT"/>
              </a:rPr>
              <a:t>k</a:t>
            </a:r>
            <a:r>
              <a:rPr sz="2200" spc="-35" dirty="0">
                <a:latin typeface="Tw Cen MT"/>
                <a:cs typeface="Tw Cen MT"/>
              </a:rPr>
              <a:t>e</a:t>
            </a:r>
            <a:r>
              <a:rPr sz="2200" spc="-5" dirty="0"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555" y="476707"/>
            <a:ext cx="2376297" cy="1056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2790" y="2368723"/>
            <a:ext cx="197358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Misao/</a:t>
            </a:r>
            <a:r>
              <a:rPr sz="2400" spc="-35" dirty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ognicij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endParaRPr sz="2400">
              <a:latin typeface="Tw Cen MT"/>
              <a:cs typeface="Tw Cen MT"/>
            </a:endParaRPr>
          </a:p>
          <a:p>
            <a:pPr marL="82550" marR="76835" algn="ctr">
              <a:lnSpc>
                <a:spcPts val="1960"/>
              </a:lnSpc>
              <a:spcBef>
                <a:spcPts val="925"/>
              </a:spcBef>
            </a:pPr>
            <a:r>
              <a:rPr sz="2000" i="1" spc="-150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j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000" i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s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mo</a:t>
            </a:r>
            <a:r>
              <a:rPr sz="2000" i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ocjen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, p</a:t>
            </a:r>
            <a:r>
              <a:rPr sz="2000" i="1" spc="1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kuš</a:t>
            </a:r>
            <a:r>
              <a:rPr sz="2000" i="1" spc="4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t</a:t>
            </a:r>
            <a:r>
              <a:rPr sz="2000" i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ću</a:t>
            </a:r>
            <a:r>
              <a:rPr sz="2000" i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b</a:t>
            </a:r>
            <a:r>
              <a:rPr sz="2000" i="1" spc="1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j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e d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ugi</a:t>
            </a:r>
            <a:r>
              <a:rPr sz="2000" i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put.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8230" y="3874389"/>
            <a:ext cx="436245" cy="544195"/>
          </a:xfrm>
          <a:custGeom>
            <a:avLst/>
            <a:gdLst/>
            <a:ahLst/>
            <a:cxnLst/>
            <a:rect l="l" t="t" r="r" b="b"/>
            <a:pathLst>
              <a:path w="436245" h="544195">
                <a:moveTo>
                  <a:pt x="280522" y="187960"/>
                </a:moveTo>
                <a:lnTo>
                  <a:pt x="55372" y="187960"/>
                </a:lnTo>
                <a:lnTo>
                  <a:pt x="214249" y="454787"/>
                </a:lnTo>
                <a:lnTo>
                  <a:pt x="158876" y="487806"/>
                </a:lnTo>
                <a:lnTo>
                  <a:pt x="379984" y="543813"/>
                </a:lnTo>
                <a:lnTo>
                  <a:pt x="427622" y="355854"/>
                </a:lnTo>
                <a:lnTo>
                  <a:pt x="380492" y="355854"/>
                </a:lnTo>
                <a:lnTo>
                  <a:pt x="280522" y="187960"/>
                </a:lnTo>
                <a:close/>
              </a:path>
              <a:path w="436245" h="544195">
                <a:moveTo>
                  <a:pt x="435991" y="322834"/>
                </a:moveTo>
                <a:lnTo>
                  <a:pt x="380492" y="355854"/>
                </a:lnTo>
                <a:lnTo>
                  <a:pt x="427622" y="355854"/>
                </a:lnTo>
                <a:lnTo>
                  <a:pt x="435991" y="322834"/>
                </a:lnTo>
                <a:close/>
              </a:path>
              <a:path w="436245" h="544195">
                <a:moveTo>
                  <a:pt x="56006" y="0"/>
                </a:moveTo>
                <a:lnTo>
                  <a:pt x="0" y="220980"/>
                </a:lnTo>
                <a:lnTo>
                  <a:pt x="55372" y="187960"/>
                </a:lnTo>
                <a:lnTo>
                  <a:pt x="280522" y="187960"/>
                </a:lnTo>
                <a:lnTo>
                  <a:pt x="221615" y="89027"/>
                </a:lnTo>
                <a:lnTo>
                  <a:pt x="277114" y="56006"/>
                </a:lnTo>
                <a:lnTo>
                  <a:pt x="56006" y="0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7471" y="4990846"/>
            <a:ext cx="2341245" cy="1239520"/>
          </a:xfrm>
          <a:custGeom>
            <a:avLst/>
            <a:gdLst/>
            <a:ahLst/>
            <a:cxnLst/>
            <a:rect l="l" t="t" r="r" b="b"/>
            <a:pathLst>
              <a:path w="2341245" h="1239520">
                <a:moveTo>
                  <a:pt x="2216911" y="0"/>
                </a:moveTo>
                <a:lnTo>
                  <a:pt x="112245" y="544"/>
                </a:lnTo>
                <a:lnTo>
                  <a:pt x="71278" y="11693"/>
                </a:lnTo>
                <a:lnTo>
                  <a:pt x="37308" y="35252"/>
                </a:lnTo>
                <a:lnTo>
                  <a:pt x="12960" y="68611"/>
                </a:lnTo>
                <a:lnTo>
                  <a:pt x="858" y="109161"/>
                </a:lnTo>
                <a:lnTo>
                  <a:pt x="0" y="123824"/>
                </a:lnTo>
                <a:lnTo>
                  <a:pt x="552" y="1126920"/>
                </a:lnTo>
                <a:lnTo>
                  <a:pt x="11738" y="1167854"/>
                </a:lnTo>
                <a:lnTo>
                  <a:pt x="35339" y="1201793"/>
                </a:lnTo>
                <a:lnTo>
                  <a:pt x="68730" y="1226117"/>
                </a:lnTo>
                <a:lnTo>
                  <a:pt x="109291" y="1238205"/>
                </a:lnTo>
                <a:lnTo>
                  <a:pt x="123951" y="1239062"/>
                </a:lnTo>
                <a:lnTo>
                  <a:pt x="2228686" y="1238511"/>
                </a:lnTo>
                <a:lnTo>
                  <a:pt x="2269630" y="1227328"/>
                </a:lnTo>
                <a:lnTo>
                  <a:pt x="2303580" y="1203737"/>
                </a:lnTo>
                <a:lnTo>
                  <a:pt x="2327912" y="1170356"/>
                </a:lnTo>
                <a:lnTo>
                  <a:pt x="2340005" y="1129806"/>
                </a:lnTo>
                <a:lnTo>
                  <a:pt x="2340863" y="1115148"/>
                </a:lnTo>
                <a:lnTo>
                  <a:pt x="2340318" y="112119"/>
                </a:lnTo>
                <a:lnTo>
                  <a:pt x="2329146" y="71175"/>
                </a:lnTo>
                <a:lnTo>
                  <a:pt x="2305549" y="37243"/>
                </a:lnTo>
                <a:lnTo>
                  <a:pt x="2272150" y="12934"/>
                </a:lnTo>
                <a:lnTo>
                  <a:pt x="2231577" y="856"/>
                </a:lnTo>
                <a:lnTo>
                  <a:pt x="221691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227" y="5130211"/>
            <a:ext cx="1945005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20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onašanje</a:t>
            </a:r>
            <a:endParaRPr sz="2400">
              <a:latin typeface="Tw Cen MT"/>
              <a:cs typeface="Tw Cen MT"/>
            </a:endParaRPr>
          </a:p>
          <a:p>
            <a:pPr marL="12065" marR="5080" algn="ctr">
              <a:lnSpc>
                <a:spcPts val="1960"/>
              </a:lnSpc>
              <a:spcBef>
                <a:spcPts val="925"/>
              </a:spcBef>
              <a:tabLst>
                <a:tab pos="557530" algn="l"/>
              </a:tabLst>
            </a:pP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Više	ću</a:t>
            </a:r>
            <a:r>
              <a:rPr sz="2000" i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2000" i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000" i="1" spc="1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trud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ti d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ugi</a:t>
            </a:r>
            <a:r>
              <a:rPr sz="2000" i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put!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85383" y="5449061"/>
            <a:ext cx="633095" cy="322580"/>
          </a:xfrm>
          <a:custGeom>
            <a:avLst/>
            <a:gdLst/>
            <a:ahLst/>
            <a:cxnLst/>
            <a:rect l="l" t="t" r="r" b="b"/>
            <a:pathLst>
              <a:path w="633095" h="322579">
                <a:moveTo>
                  <a:pt x="161162" y="0"/>
                </a:moveTo>
                <a:lnTo>
                  <a:pt x="0" y="161290"/>
                </a:lnTo>
                <a:lnTo>
                  <a:pt x="161162" y="322541"/>
                </a:lnTo>
                <a:lnTo>
                  <a:pt x="161162" y="258038"/>
                </a:lnTo>
                <a:lnTo>
                  <a:pt x="536196" y="258038"/>
                </a:lnTo>
                <a:lnTo>
                  <a:pt x="632967" y="161290"/>
                </a:lnTo>
                <a:lnTo>
                  <a:pt x="536193" y="64515"/>
                </a:lnTo>
                <a:lnTo>
                  <a:pt x="161162" y="64515"/>
                </a:lnTo>
                <a:lnTo>
                  <a:pt x="161162" y="0"/>
                </a:lnTo>
                <a:close/>
              </a:path>
              <a:path w="633095" h="322579">
                <a:moveTo>
                  <a:pt x="536196" y="258038"/>
                </a:moveTo>
                <a:lnTo>
                  <a:pt x="471677" y="258038"/>
                </a:lnTo>
                <a:lnTo>
                  <a:pt x="471677" y="322541"/>
                </a:lnTo>
                <a:lnTo>
                  <a:pt x="536196" y="258038"/>
                </a:lnTo>
                <a:close/>
              </a:path>
              <a:path w="633095" h="322579">
                <a:moveTo>
                  <a:pt x="471677" y="0"/>
                </a:moveTo>
                <a:lnTo>
                  <a:pt x="471677" y="64515"/>
                </a:lnTo>
                <a:lnTo>
                  <a:pt x="536193" y="64515"/>
                </a:lnTo>
                <a:lnTo>
                  <a:pt x="471677" y="0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1546" y="5013197"/>
            <a:ext cx="2164715" cy="1194435"/>
          </a:xfrm>
          <a:custGeom>
            <a:avLst/>
            <a:gdLst/>
            <a:ahLst/>
            <a:cxnLst/>
            <a:rect l="l" t="t" r="r" b="b"/>
            <a:pathLst>
              <a:path w="2164715" h="1194435">
                <a:moveTo>
                  <a:pt x="2045207" y="0"/>
                </a:moveTo>
                <a:lnTo>
                  <a:pt x="115031" y="77"/>
                </a:lnTo>
                <a:lnTo>
                  <a:pt x="73304" y="9222"/>
                </a:lnTo>
                <a:lnTo>
                  <a:pt x="38485" y="31598"/>
                </a:lnTo>
                <a:lnTo>
                  <a:pt x="13404" y="64379"/>
                </a:lnTo>
                <a:lnTo>
                  <a:pt x="890" y="104734"/>
                </a:lnTo>
                <a:lnTo>
                  <a:pt x="0" y="119379"/>
                </a:lnTo>
                <a:lnTo>
                  <a:pt x="79" y="1079294"/>
                </a:lnTo>
                <a:lnTo>
                  <a:pt x="9233" y="1121029"/>
                </a:lnTo>
                <a:lnTo>
                  <a:pt x="31612" y="1155850"/>
                </a:lnTo>
                <a:lnTo>
                  <a:pt x="64389" y="1180930"/>
                </a:lnTo>
                <a:lnTo>
                  <a:pt x="104737" y="1193443"/>
                </a:lnTo>
                <a:lnTo>
                  <a:pt x="119379" y="1194333"/>
                </a:lnTo>
                <a:lnTo>
                  <a:pt x="2049597" y="1194254"/>
                </a:lnTo>
                <a:lnTo>
                  <a:pt x="2091311" y="1185097"/>
                </a:lnTo>
                <a:lnTo>
                  <a:pt x="2126117" y="1162710"/>
                </a:lnTo>
                <a:lnTo>
                  <a:pt x="2151188" y="1129920"/>
                </a:lnTo>
                <a:lnTo>
                  <a:pt x="2163698" y="1089553"/>
                </a:lnTo>
                <a:lnTo>
                  <a:pt x="2164588" y="1074902"/>
                </a:lnTo>
                <a:lnTo>
                  <a:pt x="2164510" y="115031"/>
                </a:lnTo>
                <a:lnTo>
                  <a:pt x="2155365" y="73304"/>
                </a:lnTo>
                <a:lnTo>
                  <a:pt x="2132989" y="38485"/>
                </a:lnTo>
                <a:lnTo>
                  <a:pt x="2100208" y="13404"/>
                </a:lnTo>
                <a:lnTo>
                  <a:pt x="2059853" y="890"/>
                </a:lnTo>
                <a:lnTo>
                  <a:pt x="204520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0796" y="5130211"/>
            <a:ext cx="1466215" cy="94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66700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Emocija</a:t>
            </a:r>
            <a:endParaRPr sz="2400">
              <a:latin typeface="Tw Cen MT"/>
              <a:cs typeface="Tw Cen MT"/>
            </a:endParaRPr>
          </a:p>
          <a:p>
            <a:pPr marL="152400" marR="5080" indent="-140335">
              <a:lnSpc>
                <a:spcPts val="1960"/>
              </a:lnSpc>
              <a:spcBef>
                <a:spcPts val="925"/>
              </a:spcBef>
            </a:pP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OK, </a:t>
            </a:r>
            <a:r>
              <a:rPr sz="2000" i="1" spc="-5" dirty="0">
                <a:solidFill>
                  <a:srgbClr val="FFFFFF"/>
                </a:solidFill>
                <a:latin typeface="Tw Cen MT"/>
                <a:cs typeface="Tw Cen MT"/>
              </a:rPr>
              <a:t>i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Tw Cen MT"/>
                <a:cs typeface="Tw Cen MT"/>
              </a:rPr>
              <a:t>k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000" i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ma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l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o uznemiren</a:t>
            </a:r>
            <a:r>
              <a:rPr sz="2000" i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000" i="1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3929" y="3909059"/>
            <a:ext cx="433070" cy="553085"/>
          </a:xfrm>
          <a:custGeom>
            <a:avLst/>
            <a:gdLst/>
            <a:ahLst/>
            <a:cxnLst/>
            <a:rect l="l" t="t" r="r" b="b"/>
            <a:pathLst>
              <a:path w="433070" h="553085">
                <a:moveTo>
                  <a:pt x="0" y="333120"/>
                </a:moveTo>
                <a:lnTo>
                  <a:pt x="61975" y="552576"/>
                </a:lnTo>
                <a:lnTo>
                  <a:pt x="281432" y="490473"/>
                </a:lnTo>
                <a:lnTo>
                  <a:pt x="225171" y="458977"/>
                </a:lnTo>
                <a:lnTo>
                  <a:pt x="277993" y="364489"/>
                </a:lnTo>
                <a:lnTo>
                  <a:pt x="56261" y="364489"/>
                </a:lnTo>
                <a:lnTo>
                  <a:pt x="0" y="333120"/>
                </a:lnTo>
                <a:close/>
              </a:path>
              <a:path w="433070" h="553085">
                <a:moveTo>
                  <a:pt x="370967" y="0"/>
                </a:moveTo>
                <a:lnTo>
                  <a:pt x="151511" y="61975"/>
                </a:lnTo>
                <a:lnTo>
                  <a:pt x="207772" y="93471"/>
                </a:lnTo>
                <a:lnTo>
                  <a:pt x="56261" y="364489"/>
                </a:lnTo>
                <a:lnTo>
                  <a:pt x="277993" y="364489"/>
                </a:lnTo>
                <a:lnTo>
                  <a:pt x="376682" y="187959"/>
                </a:lnTo>
                <a:lnTo>
                  <a:pt x="424048" y="187959"/>
                </a:lnTo>
                <a:lnTo>
                  <a:pt x="370967" y="0"/>
                </a:lnTo>
                <a:close/>
              </a:path>
              <a:path w="433070" h="553085">
                <a:moveTo>
                  <a:pt x="424048" y="187959"/>
                </a:moveTo>
                <a:lnTo>
                  <a:pt x="376682" y="187959"/>
                </a:lnTo>
                <a:lnTo>
                  <a:pt x="432943" y="219456"/>
                </a:lnTo>
                <a:lnTo>
                  <a:pt x="424048" y="187959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7484" y="1134537"/>
            <a:ext cx="3553460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548ED4"/>
                </a:solidFill>
                <a:latin typeface="Tw Cen MT"/>
                <a:cs typeface="Tw Cen MT"/>
              </a:rPr>
              <a:t>Situacija</a:t>
            </a:r>
            <a:r>
              <a:rPr sz="2400" spc="-10" dirty="0">
                <a:latin typeface="Tw Cen MT"/>
                <a:cs typeface="Tw Cen MT"/>
              </a:rPr>
              <a:t>:</a:t>
            </a:r>
            <a:r>
              <a:rPr sz="2400" spc="-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Dje</a:t>
            </a:r>
            <a:r>
              <a:rPr sz="2200" spc="-65" dirty="0">
                <a:latin typeface="Tw Cen MT"/>
                <a:cs typeface="Tw Cen MT"/>
              </a:rPr>
              <a:t>v</a:t>
            </a:r>
            <a:r>
              <a:rPr sz="2200" spc="-10" dirty="0">
                <a:latin typeface="Tw Cen MT"/>
                <a:cs typeface="Tw Cen MT"/>
              </a:rPr>
              <a:t>ojči</a:t>
            </a:r>
            <a:r>
              <a:rPr sz="2200" spc="-20" dirty="0">
                <a:latin typeface="Tw Cen MT"/>
                <a:cs typeface="Tw Cen MT"/>
              </a:rPr>
              <a:t>c</a:t>
            </a:r>
            <a:r>
              <a:rPr sz="2200" spc="-15" dirty="0">
                <a:latin typeface="Tw Cen MT"/>
                <a:cs typeface="Tw Cen MT"/>
              </a:rPr>
              <a:t>a</a:t>
            </a:r>
            <a:r>
              <a:rPr sz="2200" spc="3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dobi</a:t>
            </a:r>
            <a:r>
              <a:rPr sz="2200" spc="-60" dirty="0">
                <a:latin typeface="Tw Cen MT"/>
                <a:cs typeface="Tw Cen MT"/>
              </a:rPr>
              <a:t>v</a:t>
            </a:r>
            <a:r>
              <a:rPr sz="2200" spc="-15" dirty="0">
                <a:latin typeface="Tw Cen MT"/>
                <a:cs typeface="Tw Cen MT"/>
              </a:rPr>
              <a:t>a</a:t>
            </a:r>
            <a:r>
              <a:rPr sz="2200" spc="-10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ne</a:t>
            </a:r>
            <a:r>
              <a:rPr sz="2200" spc="-60" dirty="0">
                <a:latin typeface="Tw Cen MT"/>
                <a:cs typeface="Tw Cen MT"/>
              </a:rPr>
              <a:t>g</a:t>
            </a:r>
            <a:r>
              <a:rPr sz="2200" spc="-10" dirty="0">
                <a:latin typeface="Tw Cen MT"/>
                <a:cs typeface="Tw Cen MT"/>
              </a:rPr>
              <a:t>ativnu</a:t>
            </a:r>
            <a:r>
              <a:rPr sz="2200" spc="20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ocjenu</a:t>
            </a:r>
            <a:r>
              <a:rPr sz="2200" spc="15" dirty="0">
                <a:latin typeface="Tw Cen MT"/>
                <a:cs typeface="Tw Cen MT"/>
              </a:rPr>
              <a:t> </a:t>
            </a:r>
            <a:r>
              <a:rPr sz="2200" spc="-10" dirty="0">
                <a:latin typeface="Tw Cen MT"/>
                <a:cs typeface="Tw Cen MT"/>
              </a:rPr>
              <a:t>iz</a:t>
            </a:r>
            <a:r>
              <a:rPr sz="2200" spc="10" dirty="0">
                <a:latin typeface="Tw Cen MT"/>
                <a:cs typeface="Tw Cen MT"/>
              </a:rPr>
              <a:t> </a:t>
            </a:r>
            <a:r>
              <a:rPr sz="2200" spc="-15" dirty="0">
                <a:latin typeface="Tw Cen MT"/>
                <a:cs typeface="Tw Cen MT"/>
              </a:rPr>
              <a:t>mat</a:t>
            </a:r>
            <a:r>
              <a:rPr sz="2200" spc="-10" dirty="0">
                <a:latin typeface="Tw Cen MT"/>
                <a:cs typeface="Tw Cen MT"/>
              </a:rPr>
              <a:t>emati</a:t>
            </a:r>
            <a:r>
              <a:rPr sz="2200" spc="-60" dirty="0">
                <a:latin typeface="Tw Cen MT"/>
                <a:cs typeface="Tw Cen MT"/>
              </a:rPr>
              <a:t>k</a:t>
            </a:r>
            <a:r>
              <a:rPr sz="2200" spc="-35" dirty="0">
                <a:latin typeface="Tw Cen MT"/>
                <a:cs typeface="Tw Cen MT"/>
              </a:rPr>
              <a:t>e</a:t>
            </a:r>
            <a:r>
              <a:rPr sz="2200" spc="-5" dirty="0"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555" y="476707"/>
            <a:ext cx="2376297" cy="1056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3532" y="2060829"/>
            <a:ext cx="3781425" cy="2592705"/>
          </a:xfrm>
          <a:prstGeom prst="rect">
            <a:avLst/>
          </a:prstGeom>
          <a:ln w="9524">
            <a:solidFill>
              <a:srgbClr val="94B3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9230" marR="186055" indent="635" algn="ctr">
              <a:lnSpc>
                <a:spcPct val="80000"/>
              </a:lnSpc>
            </a:pP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Situ</a:t>
            </a:r>
            <a:r>
              <a:rPr sz="2900" spc="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cija</a:t>
            </a:r>
            <a:r>
              <a:rPr sz="2900" spc="-2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ne od</a:t>
            </a:r>
            <a:r>
              <a:rPr sz="2900" spc="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eđuje osjećaj</a:t>
            </a:r>
            <a:r>
              <a:rPr sz="2900" spc="-114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,</a:t>
            </a:r>
            <a:r>
              <a:rPr sz="2900" spc="-2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osjećaji</a:t>
            </a:r>
            <a:r>
              <a:rPr sz="2900" spc="-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su odre</a:t>
            </a:r>
            <a:r>
              <a:rPr sz="2900" spc="5" dirty="0">
                <a:solidFill>
                  <a:srgbClr val="548ED4"/>
                </a:solidFill>
                <a:latin typeface="Tw Cen MT"/>
                <a:cs typeface="Tw Cen MT"/>
              </a:rPr>
              <a:t>đ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eni </a:t>
            </a:r>
            <a:r>
              <a:rPr sz="2900" spc="-5" dirty="0">
                <a:solidFill>
                  <a:srgbClr val="548ED4"/>
                </a:solidFill>
                <a:latin typeface="Tw Cen MT"/>
                <a:cs typeface="Tw Cen MT"/>
              </a:rPr>
              <a:t>inte</a:t>
            </a:r>
            <a:r>
              <a:rPr sz="2900" spc="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2900" spc="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etacijom</a:t>
            </a:r>
            <a:r>
              <a:rPr sz="2900" spc="-4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vla</a:t>
            </a:r>
            <a:r>
              <a:rPr sz="2900" spc="5" dirty="0">
                <a:solidFill>
                  <a:srgbClr val="548ED4"/>
                </a:solidFill>
                <a:latin typeface="Tw Cen MT"/>
                <a:cs typeface="Tw Cen MT"/>
              </a:rPr>
              <a:t>s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ti</a:t>
            </a:r>
            <a:r>
              <a:rPr sz="2900" spc="5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2900" spc="-5" dirty="0">
                <a:solidFill>
                  <a:srgbClr val="548ED4"/>
                </a:solidFill>
                <a:latin typeface="Tw Cen MT"/>
                <a:cs typeface="Tw Cen MT"/>
              </a:rPr>
              <a:t>ih 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misli</a:t>
            </a:r>
            <a:r>
              <a:rPr sz="29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900" dirty="0">
                <a:solidFill>
                  <a:srgbClr val="548ED4"/>
                </a:solidFill>
                <a:latin typeface="Tw Cen MT"/>
                <a:cs typeface="Tw Cen MT"/>
              </a:rPr>
              <a:t>o situaciji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Osnovne</a:t>
            </a:r>
            <a:r>
              <a:rPr spc="-30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pret</a:t>
            </a:r>
            <a:r>
              <a:rPr spc="-20" dirty="0">
                <a:latin typeface="Tw Cen MT"/>
                <a:cs typeface="Tw Cen MT"/>
              </a:rPr>
              <a:t>p</a:t>
            </a:r>
            <a:r>
              <a:rPr dirty="0">
                <a:latin typeface="Tw Cen MT"/>
                <a:cs typeface="Tw Cen MT"/>
              </a:rPr>
              <a:t>ostav</a:t>
            </a:r>
            <a:r>
              <a:rPr spc="-90" dirty="0">
                <a:latin typeface="Tw Cen MT"/>
                <a:cs typeface="Tw Cen MT"/>
              </a:rPr>
              <a:t>k</a:t>
            </a:r>
            <a:r>
              <a:rPr dirty="0">
                <a:latin typeface="Tw Cen MT"/>
                <a:cs typeface="Tw Cen MT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841214"/>
            <a:ext cx="8008620" cy="406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6375" indent="-342900">
              <a:lnSpc>
                <a:spcPts val="3070"/>
              </a:lnSpc>
              <a:buClr>
                <a:srgbClr val="974707"/>
              </a:buClr>
              <a:buFont typeface="Arial"/>
              <a:buChar char="•"/>
              <a:tabLst>
                <a:tab pos="46863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Miš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jenj</a:t>
            </a:r>
            <a:r>
              <a:rPr sz="3200" spc="-13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em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ci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spc="-12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ponašanj</a:t>
            </a:r>
            <a:r>
              <a:rPr sz="3200" spc="-14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bio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ogi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 soc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jalna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ina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su 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otenc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jalni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iz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ori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psihičk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h poteš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oća</a:t>
            </a:r>
            <a:endParaRPr sz="3200">
              <a:latin typeface="Tw Cen MT"/>
              <a:cs typeface="Tw Cen MT"/>
            </a:endParaRPr>
          </a:p>
          <a:p>
            <a:pPr marL="355600" marR="5080" indent="-342900">
              <a:lnSpc>
                <a:spcPct val="80000"/>
              </a:lnSpc>
              <a:spcBef>
                <a:spcPts val="1989"/>
              </a:spcBef>
              <a:buClr>
                <a:srgbClr val="974707"/>
              </a:buClr>
              <a:buFont typeface="Arial"/>
              <a:buChar char="•"/>
              <a:tabLst>
                <a:tab pos="46863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sred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štu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pažnje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ognit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vnih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te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apeuta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su mišl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enje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 ponašanj</a:t>
            </a:r>
            <a:r>
              <a:rPr sz="3200" spc="-14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to ne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znači 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 je eti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ija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porem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ćaja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isk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juči</a:t>
            </a:r>
            <a:r>
              <a:rPr sz="32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sferi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miš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nja</a:t>
            </a:r>
            <a:endParaRPr sz="3200">
              <a:latin typeface="Tw Cen MT"/>
              <a:cs typeface="Tw Cen MT"/>
            </a:endParaRPr>
          </a:p>
          <a:p>
            <a:pPr marL="355600" marR="995680" indent="-342900">
              <a:lnSpc>
                <a:spcPct val="80000"/>
              </a:lnSpc>
              <a:spcBef>
                <a:spcPts val="1964"/>
              </a:spcBef>
              <a:buClr>
                <a:srgbClr val="974707"/>
              </a:buClr>
              <a:buFont typeface="Arial"/>
              <a:buChar char="•"/>
              <a:tabLst>
                <a:tab pos="468630" algn="l"/>
              </a:tabLst>
            </a:pP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Mis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spc="-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ig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aju</a:t>
            </a:r>
            <a:r>
              <a:rPr sz="3200" spc="-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bitnu</a:t>
            </a:r>
            <a:r>
              <a:rPr sz="3200" spc="-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ul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gu</a:t>
            </a:r>
            <a:r>
              <a:rPr sz="3200" spc="-3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u o</a:t>
            </a:r>
            <a:r>
              <a:rPr sz="3200" spc="-10" dirty="0">
                <a:solidFill>
                  <a:srgbClr val="548ED4"/>
                </a:solidFill>
                <a:latin typeface="Tw Cen MT"/>
                <a:cs typeface="Tw Cen MT"/>
              </a:rPr>
              <a:t>d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rža</a:t>
            </a:r>
            <a:r>
              <a:rPr sz="3200" spc="-7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anju disfunkc</a:t>
            </a:r>
            <a:r>
              <a:rPr sz="3200" spc="10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on</a:t>
            </a:r>
            <a:r>
              <a:rPr sz="3200" spc="-1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ln</a:t>
            </a:r>
            <a:r>
              <a:rPr sz="3200" spc="-10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h</a:t>
            </a:r>
            <a:r>
              <a:rPr sz="3200" spc="-3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em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ci</a:t>
            </a:r>
            <a:r>
              <a:rPr sz="3200" spc="10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i ponašanja,</a:t>
            </a:r>
            <a:r>
              <a:rPr sz="3200" spc="-3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bez obzi</a:t>
            </a:r>
            <a:r>
              <a:rPr sz="3200" spc="-3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200" spc="-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na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nj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hovu</a:t>
            </a:r>
            <a:r>
              <a:rPr sz="3200" spc="-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eti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spc="-5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g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spc="-5" dirty="0">
                <a:solidFill>
                  <a:srgbClr val="548ED4"/>
                </a:solidFill>
                <a:latin typeface="Tw Cen MT"/>
                <a:cs typeface="Tw Cen MT"/>
              </a:rPr>
              <a:t>ju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09800" y="2286000"/>
            <a:ext cx="4051300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35" dirty="0">
                <a:solidFill>
                  <a:srgbClr val="8EB4E2"/>
                </a:solidFill>
                <a:latin typeface="Tw Cen MT"/>
                <a:cs typeface="Tw Cen MT"/>
              </a:rPr>
              <a:t>R</a:t>
            </a:r>
            <a:r>
              <a:rPr sz="4400" b="1" dirty="0">
                <a:solidFill>
                  <a:srgbClr val="8EB4E2"/>
                </a:solidFill>
                <a:latin typeface="Tw Cen MT"/>
                <a:cs typeface="Tw Cen MT"/>
              </a:rPr>
              <a:t>azine</a:t>
            </a:r>
            <a:endParaRPr sz="44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4400" b="1" spc="-45" dirty="0">
                <a:solidFill>
                  <a:srgbClr val="8EB4E2"/>
                </a:solidFill>
                <a:latin typeface="Tw Cen MT"/>
                <a:cs typeface="Tw Cen MT"/>
              </a:rPr>
              <a:t>k</a:t>
            </a:r>
            <a:r>
              <a:rPr sz="4400" b="1" dirty="0">
                <a:solidFill>
                  <a:srgbClr val="8EB4E2"/>
                </a:solidFill>
                <a:latin typeface="Tw Cen MT"/>
                <a:cs typeface="Tw Cen MT"/>
              </a:rPr>
              <a:t>once</a:t>
            </a:r>
            <a:r>
              <a:rPr sz="4400" b="1" spc="10" dirty="0">
                <a:solidFill>
                  <a:srgbClr val="8EB4E2"/>
                </a:solidFill>
                <a:latin typeface="Tw Cen MT"/>
                <a:cs typeface="Tw Cen MT"/>
              </a:rPr>
              <a:t>p</a:t>
            </a:r>
            <a:r>
              <a:rPr sz="4400" b="1" dirty="0">
                <a:solidFill>
                  <a:srgbClr val="8EB4E2"/>
                </a:solidFill>
                <a:latin typeface="Tw Cen MT"/>
                <a:cs typeface="Tw Cen MT"/>
              </a:rPr>
              <a:t>tualizacije</a:t>
            </a:r>
            <a:endParaRPr sz="4400" dirty="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sz="4000" spc="-25" dirty="0">
                <a:latin typeface="Tw Cen MT"/>
                <a:cs typeface="Tw Cen MT"/>
              </a:rPr>
              <a:t>Mak</a:t>
            </a:r>
            <a:r>
              <a:rPr sz="4000" spc="-95" dirty="0">
                <a:latin typeface="Tw Cen MT"/>
                <a:cs typeface="Tw Cen MT"/>
              </a:rPr>
              <a:t>r</a:t>
            </a:r>
            <a:r>
              <a:rPr sz="4000" spc="-20" dirty="0">
                <a:latin typeface="Tw Cen MT"/>
                <a:cs typeface="Tw Cen MT"/>
              </a:rPr>
              <a:t>o</a:t>
            </a:r>
            <a:r>
              <a:rPr sz="4000" spc="-50" dirty="0">
                <a:latin typeface="Tw Cen MT"/>
                <a:cs typeface="Tw Cen MT"/>
              </a:rPr>
              <a:t>r</a:t>
            </a:r>
            <a:r>
              <a:rPr sz="4000" spc="-20" dirty="0">
                <a:latin typeface="Tw Cen MT"/>
                <a:cs typeface="Tw Cen MT"/>
              </a:rPr>
              <a:t>azina:</a:t>
            </a:r>
            <a:r>
              <a:rPr sz="4000" dirty="0">
                <a:latin typeface="Tw Cen MT"/>
                <a:cs typeface="Tw Cen MT"/>
              </a:rPr>
              <a:t> </a:t>
            </a:r>
            <a:r>
              <a:rPr sz="4000" spc="-20" dirty="0">
                <a:latin typeface="Tw Cen MT"/>
                <a:cs typeface="Tw Cen MT"/>
              </a:rPr>
              <a:t>identifici</a:t>
            </a:r>
            <a:r>
              <a:rPr sz="4000" spc="-45" dirty="0">
                <a:latin typeface="Tw Cen MT"/>
                <a:cs typeface="Tw Cen MT"/>
              </a:rPr>
              <a:t>r</a:t>
            </a:r>
            <a:r>
              <a:rPr sz="4000" spc="-15" dirty="0">
                <a:latin typeface="Tw Cen MT"/>
                <a:cs typeface="Tw Cen MT"/>
              </a:rPr>
              <a:t>ati</a:t>
            </a:r>
            <a:r>
              <a:rPr sz="4000" spc="15" dirty="0">
                <a:latin typeface="Tw Cen MT"/>
                <a:cs typeface="Tw Cen MT"/>
              </a:rPr>
              <a:t> </a:t>
            </a:r>
            <a:r>
              <a:rPr sz="4000" spc="-15" dirty="0">
                <a:latin typeface="Tw Cen MT"/>
                <a:cs typeface="Tw Cen MT"/>
              </a:rPr>
              <a:t>vidlji</a:t>
            </a:r>
            <a:r>
              <a:rPr sz="4000" spc="-105" dirty="0">
                <a:latin typeface="Tw Cen MT"/>
                <a:cs typeface="Tw Cen MT"/>
              </a:rPr>
              <a:t>v</a:t>
            </a:r>
            <a:r>
              <a:rPr sz="4000" spc="-20" dirty="0">
                <a:latin typeface="Tw Cen MT"/>
                <a:cs typeface="Tw Cen MT"/>
              </a:rPr>
              <a:t>e</a:t>
            </a:r>
            <a:endParaRPr sz="4000" dirty="0">
              <a:latin typeface="Tw Cen MT"/>
              <a:cs typeface="Tw Cen MT"/>
            </a:endParaRPr>
          </a:p>
          <a:p>
            <a:pPr marL="943610">
              <a:lnSpc>
                <a:spcPct val="100000"/>
              </a:lnSpc>
            </a:pPr>
            <a:r>
              <a:rPr sz="4000" spc="-15" dirty="0"/>
              <a:t>teš</a:t>
            </a:r>
            <a:r>
              <a:rPr sz="4000" spc="-50" dirty="0"/>
              <a:t>k</a:t>
            </a:r>
            <a:r>
              <a:rPr sz="4000" spc="-20" dirty="0"/>
              <a:t>oće</a:t>
            </a:r>
            <a:r>
              <a:rPr sz="4000" spc="-5" dirty="0"/>
              <a:t> </a:t>
            </a:r>
            <a:r>
              <a:rPr sz="4000" spc="-20" dirty="0"/>
              <a:t>(simptome)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2076799"/>
            <a:ext cx="7726045" cy="278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Neuspj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h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s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udiju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200" spc="-6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blj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St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ah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od izlaska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iz kuće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Nesani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Intenz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oda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pri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socijalnim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ontak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ima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spc="-5" dirty="0">
                <a:latin typeface="Tw Cen MT"/>
                <a:cs typeface="Tw Cen MT"/>
              </a:rPr>
              <a:t>Iz</a:t>
            </a:r>
            <a:r>
              <a:rPr spc="-55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a</a:t>
            </a:r>
            <a:r>
              <a:rPr spc="-15" dirty="0">
                <a:latin typeface="Tw Cen MT"/>
                <a:cs typeface="Tw Cen MT"/>
              </a:rPr>
              <a:t>d</a:t>
            </a:r>
            <a:r>
              <a:rPr dirty="0">
                <a:latin typeface="Tw Cen MT"/>
                <a:cs typeface="Tw Cen MT"/>
              </a:rPr>
              <a:t>a </a:t>
            </a:r>
            <a:r>
              <a:rPr spc="-15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scr</a:t>
            </a:r>
            <a:r>
              <a:rPr spc="-20" dirty="0">
                <a:latin typeface="Tw Cen MT"/>
                <a:cs typeface="Tw Cen MT"/>
              </a:rPr>
              <a:t>p</a:t>
            </a:r>
            <a:r>
              <a:rPr dirty="0">
                <a:latin typeface="Tw Cen MT"/>
                <a:cs typeface="Tw Cen MT"/>
              </a:rPr>
              <a:t>ne </a:t>
            </a:r>
            <a:r>
              <a:rPr spc="-5" dirty="0">
                <a:latin typeface="Tw Cen MT"/>
                <a:cs typeface="Tw Cen MT"/>
              </a:rPr>
              <a:t>l</a:t>
            </a:r>
            <a:r>
              <a:rPr spc="-15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ste</a:t>
            </a:r>
            <a:r>
              <a:rPr spc="-20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p</a:t>
            </a:r>
            <a:r>
              <a:rPr spc="-95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oblema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810392"/>
            <a:ext cx="7914005" cy="415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06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Uključiti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 one p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obleme </a:t>
            </a:r>
            <a:r>
              <a:rPr sz="30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oji možda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eće biti</a:t>
            </a:r>
            <a:endParaRPr sz="3000">
              <a:latin typeface="Tw Cen MT"/>
              <a:cs typeface="Tw Cen MT"/>
            </a:endParaRPr>
          </a:p>
          <a:p>
            <a:pPr marL="355600">
              <a:lnSpc>
                <a:spcPts val="3060"/>
              </a:lnSpc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ljuče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000" spc="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u t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etman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(np</a:t>
            </a:r>
            <a:r>
              <a:rPr sz="3000" spc="-21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.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z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aposle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ost)</a:t>
            </a:r>
            <a:endParaRPr sz="30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spc="-8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oristiti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pacijentovu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te</a:t>
            </a:r>
            <a:r>
              <a:rPr sz="3000" spc="5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minologiju</a:t>
            </a:r>
            <a:endParaRPr sz="3000">
              <a:latin typeface="Tw Cen MT"/>
              <a:cs typeface="Tw Cen MT"/>
            </a:endParaRPr>
          </a:p>
          <a:p>
            <a:pPr marL="355600" indent="-342900">
              <a:lnSpc>
                <a:spcPts val="3060"/>
              </a:lnSpc>
              <a:spcBef>
                <a:spcPts val="60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Na</a:t>
            </a:r>
            <a:r>
              <a:rPr sz="3000" spc="-8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esti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izbje</a:t>
            </a:r>
            <a:r>
              <a:rPr sz="3000" spc="-7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000" spc="-8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anje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pacijenta</a:t>
            </a:r>
            <a:r>
              <a:rPr sz="30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(jer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se 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000" spc="-7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oblemi</a:t>
            </a:r>
            <a:endParaRPr sz="3000">
              <a:latin typeface="Tw Cen MT"/>
              <a:cs typeface="Tw Cen MT"/>
            </a:endParaRPr>
          </a:p>
          <a:p>
            <a:pPr marL="355600">
              <a:lnSpc>
                <a:spcPts val="3060"/>
              </a:lnSpc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čine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pre</a:t>
            </a:r>
            <a:r>
              <a:rPr sz="30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eliki,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preteš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i,</a:t>
            </a:r>
            <a:r>
              <a:rPr sz="30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3000" spc="4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ješivi,</a:t>
            </a:r>
            <a:r>
              <a:rPr sz="30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bitni i sl.)</a:t>
            </a:r>
            <a:endParaRPr sz="3000">
              <a:latin typeface="Tw Cen MT"/>
              <a:cs typeface="Tw Cen MT"/>
            </a:endParaRPr>
          </a:p>
          <a:p>
            <a:pPr marL="355600" marR="431165" indent="-342900">
              <a:lnSpc>
                <a:spcPct val="70000"/>
              </a:lnSpc>
              <a:spcBef>
                <a:spcPts val="168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Analizi</a:t>
            </a:r>
            <a:r>
              <a:rPr sz="30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ati s</a:t>
            </a:r>
            <a:r>
              <a:rPr sz="30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 </a:t>
            </a:r>
            <a:r>
              <a:rPr sz="3000" spc="-3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ompone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te p</a:t>
            </a:r>
            <a:r>
              <a:rPr sz="3000" spc="-6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oblema;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poželjno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spc="-9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antifici</a:t>
            </a:r>
            <a:r>
              <a:rPr sz="30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ati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pojedine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aspe</a:t>
            </a:r>
            <a:r>
              <a:rPr sz="3000" spc="-3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te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000" spc="-7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oblema</a:t>
            </a:r>
            <a:endParaRPr sz="3000">
              <a:latin typeface="Tw Cen MT"/>
              <a:cs typeface="Tw Cen MT"/>
            </a:endParaRPr>
          </a:p>
          <a:p>
            <a:pPr marL="355600" marR="5080" indent="-342900">
              <a:lnSpc>
                <a:spcPct val="70000"/>
              </a:lnSpc>
              <a:spcBef>
                <a:spcPts val="168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Uz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dob</a:t>
            </a:r>
            <a:r>
              <a:rPr sz="3000" spc="4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u </a:t>
            </a:r>
            <a:r>
              <a:rPr sz="30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on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eptuali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z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aciju,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ad</a:t>
            </a:r>
            <a:r>
              <a:rPr sz="30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na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im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0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oblem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ma</a:t>
            </a:r>
            <a:r>
              <a:rPr sz="30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tr</a:t>
            </a:r>
            <a:r>
              <a:rPr sz="3000" spc="-6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bao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bi do</a:t>
            </a:r>
            <a:r>
              <a:rPr sz="30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esti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do poboljšanja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 na 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000" spc="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ugima</a:t>
            </a:r>
            <a:endParaRPr sz="30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Mik</a:t>
            </a:r>
            <a:r>
              <a:rPr spc="-90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o</a:t>
            </a:r>
            <a:r>
              <a:rPr spc="-45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azina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473" y="2076799"/>
            <a:ext cx="2011045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ogni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Emoc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je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15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onašanja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039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sz="4000" spc="-20" dirty="0">
                <a:latin typeface="Tw Cen MT"/>
                <a:cs typeface="Tw Cen MT"/>
              </a:rPr>
              <a:t>Pr</a:t>
            </a:r>
            <a:r>
              <a:rPr sz="4000" spc="-15" dirty="0">
                <a:latin typeface="Tw Cen MT"/>
                <a:cs typeface="Tw Cen MT"/>
              </a:rPr>
              <a:t>ezenti</a:t>
            </a:r>
            <a:r>
              <a:rPr sz="4000" spc="-45" dirty="0">
                <a:latin typeface="Tw Cen MT"/>
                <a:cs typeface="Tw Cen MT"/>
              </a:rPr>
              <a:t>r</a:t>
            </a:r>
            <a:r>
              <a:rPr sz="4000" spc="-20" dirty="0">
                <a:latin typeface="Tw Cen MT"/>
                <a:cs typeface="Tw Cen MT"/>
              </a:rPr>
              <a:t>anje</a:t>
            </a:r>
            <a:r>
              <a:rPr sz="4000" spc="-10" dirty="0">
                <a:latin typeface="Tw Cen MT"/>
                <a:cs typeface="Tw Cen MT"/>
              </a:rPr>
              <a:t> </a:t>
            </a:r>
            <a:r>
              <a:rPr sz="4000" spc="-60" dirty="0">
                <a:latin typeface="Tw Cen MT"/>
                <a:cs typeface="Tw Cen MT"/>
              </a:rPr>
              <a:t>k</a:t>
            </a:r>
            <a:r>
              <a:rPr sz="4000" spc="-15" dirty="0">
                <a:latin typeface="Tw Cen MT"/>
                <a:cs typeface="Tw Cen MT"/>
              </a:rPr>
              <a:t>ognitivn</a:t>
            </a:r>
            <a:r>
              <a:rPr sz="4000" spc="-25" dirty="0">
                <a:latin typeface="Tw Cen MT"/>
                <a:cs typeface="Tw Cen MT"/>
              </a:rPr>
              <a:t>og</a:t>
            </a:r>
            <a:r>
              <a:rPr sz="4000" spc="-5" dirty="0">
                <a:latin typeface="Tw Cen MT"/>
                <a:cs typeface="Tw Cen MT"/>
              </a:rPr>
              <a:t> </a:t>
            </a:r>
            <a:r>
              <a:rPr sz="4000" spc="-30" dirty="0">
                <a:latin typeface="Tw Cen MT"/>
                <a:cs typeface="Tw Cen MT"/>
              </a:rPr>
              <a:t>m</a:t>
            </a:r>
            <a:r>
              <a:rPr sz="4000" spc="-15" dirty="0">
                <a:latin typeface="Tw Cen MT"/>
                <a:cs typeface="Tw Cen MT"/>
              </a:rPr>
              <a:t>o</a:t>
            </a:r>
            <a:r>
              <a:rPr sz="4000" spc="-20" dirty="0">
                <a:latin typeface="Tw Cen MT"/>
                <a:cs typeface="Tw Cen MT"/>
              </a:rPr>
              <a:t>dela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97680" y="2637408"/>
            <a:ext cx="1044575" cy="522605"/>
          </a:xfrm>
          <a:custGeom>
            <a:avLst/>
            <a:gdLst/>
            <a:ahLst/>
            <a:cxnLst/>
            <a:rect l="l" t="t" r="r" b="b"/>
            <a:pathLst>
              <a:path w="1044575" h="522605">
                <a:moveTo>
                  <a:pt x="992378" y="0"/>
                </a:moveTo>
                <a:lnTo>
                  <a:pt x="40473" y="1340"/>
                </a:lnTo>
                <a:lnTo>
                  <a:pt x="7558" y="25135"/>
                </a:lnTo>
                <a:lnTo>
                  <a:pt x="0" y="52196"/>
                </a:lnTo>
                <a:lnTo>
                  <a:pt x="1340" y="481831"/>
                </a:lnTo>
                <a:lnTo>
                  <a:pt x="25171" y="514670"/>
                </a:lnTo>
                <a:lnTo>
                  <a:pt x="52324" y="522224"/>
                </a:lnTo>
                <a:lnTo>
                  <a:pt x="1004097" y="520903"/>
                </a:lnTo>
                <a:lnTo>
                  <a:pt x="1037004" y="497117"/>
                </a:lnTo>
                <a:lnTo>
                  <a:pt x="1044575" y="470026"/>
                </a:lnTo>
                <a:lnTo>
                  <a:pt x="1043254" y="40477"/>
                </a:lnTo>
                <a:lnTo>
                  <a:pt x="1019468" y="7570"/>
                </a:lnTo>
                <a:lnTo>
                  <a:pt x="99237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1811877"/>
            <a:ext cx="4544695" cy="124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 p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ci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ento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om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primj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5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endParaRPr sz="3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R="645160" algn="r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Tw Cen MT"/>
                <a:cs typeface="Tw Cen MT"/>
              </a:rPr>
              <a:t>M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1652" y="3409569"/>
            <a:ext cx="339090" cy="471170"/>
          </a:xfrm>
          <a:custGeom>
            <a:avLst/>
            <a:gdLst/>
            <a:ahLst/>
            <a:cxnLst/>
            <a:rect l="l" t="t" r="r" b="b"/>
            <a:pathLst>
              <a:path w="339089" h="471170">
                <a:moveTo>
                  <a:pt x="158310" y="106679"/>
                </a:moveTo>
                <a:lnTo>
                  <a:pt x="31623" y="106679"/>
                </a:lnTo>
                <a:lnTo>
                  <a:pt x="212089" y="419099"/>
                </a:lnTo>
                <a:lnTo>
                  <a:pt x="180339" y="437387"/>
                </a:lnTo>
                <a:lnTo>
                  <a:pt x="305181" y="470915"/>
                </a:lnTo>
                <a:lnTo>
                  <a:pt x="333802" y="364235"/>
                </a:lnTo>
                <a:lnTo>
                  <a:pt x="307086" y="364235"/>
                </a:lnTo>
                <a:lnTo>
                  <a:pt x="158310" y="106679"/>
                </a:lnTo>
                <a:close/>
              </a:path>
              <a:path w="339089" h="471170">
                <a:moveTo>
                  <a:pt x="338709" y="345947"/>
                </a:moveTo>
                <a:lnTo>
                  <a:pt x="307086" y="364235"/>
                </a:lnTo>
                <a:lnTo>
                  <a:pt x="333802" y="364235"/>
                </a:lnTo>
                <a:lnTo>
                  <a:pt x="338709" y="345947"/>
                </a:lnTo>
                <a:close/>
              </a:path>
              <a:path w="339089" h="471170">
                <a:moveTo>
                  <a:pt x="33400" y="0"/>
                </a:moveTo>
                <a:lnTo>
                  <a:pt x="0" y="124840"/>
                </a:lnTo>
                <a:lnTo>
                  <a:pt x="31623" y="106679"/>
                </a:lnTo>
                <a:lnTo>
                  <a:pt x="158310" y="106679"/>
                </a:lnTo>
                <a:lnTo>
                  <a:pt x="126619" y="51815"/>
                </a:lnTo>
                <a:lnTo>
                  <a:pt x="158242" y="33527"/>
                </a:lnTo>
                <a:lnTo>
                  <a:pt x="33400" y="0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9757" y="4130421"/>
            <a:ext cx="1044575" cy="522605"/>
          </a:xfrm>
          <a:custGeom>
            <a:avLst/>
            <a:gdLst/>
            <a:ahLst/>
            <a:cxnLst/>
            <a:rect l="l" t="t" r="r" b="b"/>
            <a:pathLst>
              <a:path w="1044575" h="522604">
                <a:moveTo>
                  <a:pt x="992251" y="0"/>
                </a:moveTo>
                <a:lnTo>
                  <a:pt x="40477" y="1320"/>
                </a:lnTo>
                <a:lnTo>
                  <a:pt x="7570" y="25106"/>
                </a:lnTo>
                <a:lnTo>
                  <a:pt x="0" y="52196"/>
                </a:lnTo>
                <a:lnTo>
                  <a:pt x="1320" y="481746"/>
                </a:lnTo>
                <a:lnTo>
                  <a:pt x="25106" y="514653"/>
                </a:lnTo>
                <a:lnTo>
                  <a:pt x="52196" y="522223"/>
                </a:lnTo>
                <a:lnTo>
                  <a:pt x="1003970" y="520903"/>
                </a:lnTo>
                <a:lnTo>
                  <a:pt x="1036877" y="497117"/>
                </a:lnTo>
                <a:lnTo>
                  <a:pt x="1044447" y="470026"/>
                </a:lnTo>
                <a:lnTo>
                  <a:pt x="1043127" y="40477"/>
                </a:lnTo>
                <a:lnTo>
                  <a:pt x="1019341" y="7570"/>
                </a:lnTo>
                <a:lnTo>
                  <a:pt x="99225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8125" y="4300220"/>
            <a:ext cx="544195" cy="182880"/>
          </a:xfrm>
          <a:custGeom>
            <a:avLst/>
            <a:gdLst/>
            <a:ahLst/>
            <a:cxnLst/>
            <a:rect l="l" t="t" r="r" b="b"/>
            <a:pathLst>
              <a:path w="544195" h="182879">
                <a:moveTo>
                  <a:pt x="91439" y="0"/>
                </a:moveTo>
                <a:lnTo>
                  <a:pt x="0" y="91312"/>
                </a:lnTo>
                <a:lnTo>
                  <a:pt x="91439" y="182752"/>
                </a:lnTo>
                <a:lnTo>
                  <a:pt x="91439" y="146176"/>
                </a:lnTo>
                <a:lnTo>
                  <a:pt x="488823" y="146176"/>
                </a:lnTo>
                <a:lnTo>
                  <a:pt x="543687" y="91312"/>
                </a:lnTo>
                <a:lnTo>
                  <a:pt x="488746" y="36448"/>
                </a:lnTo>
                <a:lnTo>
                  <a:pt x="91439" y="36448"/>
                </a:lnTo>
                <a:lnTo>
                  <a:pt x="91439" y="0"/>
                </a:lnTo>
                <a:close/>
              </a:path>
              <a:path w="544195" h="182879">
                <a:moveTo>
                  <a:pt x="488823" y="146176"/>
                </a:moveTo>
                <a:lnTo>
                  <a:pt x="452247" y="146176"/>
                </a:lnTo>
                <a:lnTo>
                  <a:pt x="452247" y="182752"/>
                </a:lnTo>
                <a:lnTo>
                  <a:pt x="488823" y="146176"/>
                </a:lnTo>
                <a:close/>
              </a:path>
              <a:path w="544195" h="182879">
                <a:moveTo>
                  <a:pt x="452247" y="0"/>
                </a:moveTo>
                <a:lnTo>
                  <a:pt x="452247" y="36448"/>
                </a:lnTo>
                <a:lnTo>
                  <a:pt x="488746" y="36448"/>
                </a:lnTo>
                <a:lnTo>
                  <a:pt x="452247" y="0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5732" y="4130421"/>
            <a:ext cx="1044575" cy="522605"/>
          </a:xfrm>
          <a:custGeom>
            <a:avLst/>
            <a:gdLst/>
            <a:ahLst/>
            <a:cxnLst/>
            <a:rect l="l" t="t" r="r" b="b"/>
            <a:pathLst>
              <a:path w="1044575" h="522604">
                <a:moveTo>
                  <a:pt x="992251" y="0"/>
                </a:moveTo>
                <a:lnTo>
                  <a:pt x="40477" y="1320"/>
                </a:lnTo>
                <a:lnTo>
                  <a:pt x="7570" y="25106"/>
                </a:lnTo>
                <a:lnTo>
                  <a:pt x="0" y="52196"/>
                </a:lnTo>
                <a:lnTo>
                  <a:pt x="1320" y="481746"/>
                </a:lnTo>
                <a:lnTo>
                  <a:pt x="25106" y="514653"/>
                </a:lnTo>
                <a:lnTo>
                  <a:pt x="52197" y="522223"/>
                </a:lnTo>
                <a:lnTo>
                  <a:pt x="1003970" y="520903"/>
                </a:lnTo>
                <a:lnTo>
                  <a:pt x="1036877" y="497117"/>
                </a:lnTo>
                <a:lnTo>
                  <a:pt x="1044447" y="470026"/>
                </a:lnTo>
                <a:lnTo>
                  <a:pt x="1043127" y="40477"/>
                </a:lnTo>
                <a:lnTo>
                  <a:pt x="1019341" y="7570"/>
                </a:lnTo>
                <a:lnTo>
                  <a:pt x="99225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303" y="4217603"/>
            <a:ext cx="7388225" cy="169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 algn="ctr">
              <a:lnSpc>
                <a:spcPct val="100000"/>
              </a:lnSpc>
              <a:tabLst>
                <a:tab pos="1882139" algn="l"/>
              </a:tabLst>
            </a:pP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P	E</a:t>
            </a:r>
            <a:endParaRPr sz="2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ts val="365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Inte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akcija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su</a:t>
            </a:r>
            <a:r>
              <a:rPr sz="3200" spc="-70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er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će p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omj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endParaRPr sz="3200">
              <a:latin typeface="Tw Cen MT"/>
              <a:cs typeface="Tw Cen MT"/>
            </a:endParaRPr>
          </a:p>
          <a:p>
            <a:pPr marL="355600">
              <a:lnSpc>
                <a:spcPts val="3650"/>
              </a:lnSpc>
            </a:pP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em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aspektu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izaz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ati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om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enu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d</a:t>
            </a:r>
            <a:r>
              <a:rPr sz="3200" spc="5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ugima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9576" y="3409569"/>
            <a:ext cx="339090" cy="471170"/>
          </a:xfrm>
          <a:custGeom>
            <a:avLst/>
            <a:gdLst/>
            <a:ahLst/>
            <a:cxnLst/>
            <a:rect l="l" t="t" r="r" b="b"/>
            <a:pathLst>
              <a:path w="339089" h="471170">
                <a:moveTo>
                  <a:pt x="0" y="345947"/>
                </a:moveTo>
                <a:lnTo>
                  <a:pt x="33527" y="470915"/>
                </a:lnTo>
                <a:lnTo>
                  <a:pt x="158369" y="437387"/>
                </a:lnTo>
                <a:lnTo>
                  <a:pt x="126619" y="419099"/>
                </a:lnTo>
                <a:lnTo>
                  <a:pt x="158310" y="364235"/>
                </a:lnTo>
                <a:lnTo>
                  <a:pt x="31623" y="364235"/>
                </a:lnTo>
                <a:lnTo>
                  <a:pt x="0" y="345947"/>
                </a:lnTo>
                <a:close/>
              </a:path>
              <a:path w="339089" h="471170">
                <a:moveTo>
                  <a:pt x="305308" y="0"/>
                </a:moveTo>
                <a:lnTo>
                  <a:pt x="180466" y="33527"/>
                </a:lnTo>
                <a:lnTo>
                  <a:pt x="212089" y="51815"/>
                </a:lnTo>
                <a:lnTo>
                  <a:pt x="31623" y="364235"/>
                </a:lnTo>
                <a:lnTo>
                  <a:pt x="158310" y="364235"/>
                </a:lnTo>
                <a:lnTo>
                  <a:pt x="307086" y="106679"/>
                </a:lnTo>
                <a:lnTo>
                  <a:pt x="333850" y="106679"/>
                </a:lnTo>
                <a:lnTo>
                  <a:pt x="305308" y="0"/>
                </a:lnTo>
                <a:close/>
              </a:path>
              <a:path w="339089" h="471170">
                <a:moveTo>
                  <a:pt x="333850" y="106679"/>
                </a:moveTo>
                <a:lnTo>
                  <a:pt x="307086" y="106679"/>
                </a:lnTo>
                <a:lnTo>
                  <a:pt x="338709" y="124840"/>
                </a:lnTo>
                <a:lnTo>
                  <a:pt x="333850" y="106679"/>
                </a:lnTo>
                <a:close/>
              </a:path>
            </a:pathLst>
          </a:custGeom>
          <a:solidFill>
            <a:srgbClr val="F9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17711" y="2590800"/>
            <a:ext cx="2388235" cy="175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548ED4"/>
                </a:solidFill>
                <a:latin typeface="Tw Cen MT"/>
                <a:cs typeface="Tw Cen MT"/>
              </a:rPr>
              <a:t>Meh</a:t>
            </a:r>
            <a:r>
              <a:rPr sz="4000" b="1" spc="-20" dirty="0">
                <a:solidFill>
                  <a:srgbClr val="548ED4"/>
                </a:solidFill>
                <a:latin typeface="Tw Cen MT"/>
                <a:cs typeface="Tw Cen MT"/>
              </a:rPr>
              <a:t>ani</a:t>
            </a:r>
            <a:r>
              <a:rPr sz="4000" b="1" spc="-15" dirty="0">
                <a:solidFill>
                  <a:srgbClr val="548ED4"/>
                </a:solidFill>
                <a:latin typeface="Tw Cen MT"/>
                <a:cs typeface="Tw Cen MT"/>
              </a:rPr>
              <a:t>z</a:t>
            </a:r>
            <a:r>
              <a:rPr sz="4000" b="1" spc="-25" dirty="0">
                <a:solidFill>
                  <a:srgbClr val="548ED4"/>
                </a:solidFill>
                <a:latin typeface="Tw Cen MT"/>
                <a:cs typeface="Tw Cen MT"/>
              </a:rPr>
              <a:t>mi</a:t>
            </a:r>
            <a:endParaRPr sz="40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548ED4"/>
                </a:solidFill>
                <a:latin typeface="Tw Cen MT"/>
                <a:cs typeface="Tw Cen MT"/>
              </a:rPr>
              <a:t>u</a:t>
            </a:r>
            <a:endParaRPr sz="40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4000" b="1" spc="-20" dirty="0">
                <a:solidFill>
                  <a:srgbClr val="548ED4"/>
                </a:solidFill>
                <a:latin typeface="Tw Cen MT"/>
                <a:cs typeface="Tw Cen MT"/>
              </a:rPr>
              <a:t>osn</a:t>
            </a:r>
            <a:r>
              <a:rPr sz="4000" b="1" spc="-14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4000" b="1" spc="-20" dirty="0">
                <a:solidFill>
                  <a:srgbClr val="548ED4"/>
                </a:solidFill>
                <a:latin typeface="Tw Cen MT"/>
                <a:cs typeface="Tw Cen MT"/>
              </a:rPr>
              <a:t>vi</a:t>
            </a:r>
            <a:endParaRPr sz="4000" dirty="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2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Mehanizmi</a:t>
            </a:r>
            <a:r>
              <a:rPr spc="-40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u osno</a:t>
            </a:r>
            <a:r>
              <a:rPr spc="5" dirty="0">
                <a:latin typeface="Tw Cen MT"/>
                <a:cs typeface="Tw Cen MT"/>
              </a:rPr>
              <a:t>v</a:t>
            </a:r>
            <a:r>
              <a:rPr dirty="0">
                <a:latin typeface="Tw Cen MT"/>
                <a:cs typeface="Tw Cen MT"/>
              </a:rPr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1864"/>
            <a:ext cx="7745095" cy="394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Glavni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dio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onc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ualiz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ci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1964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Objašnja</a:t>
            </a:r>
            <a:r>
              <a:rPr sz="32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simptome</a:t>
            </a:r>
            <a:endParaRPr sz="3200">
              <a:latin typeface="Tw Cen MT"/>
              <a:cs typeface="Tw Cen MT"/>
            </a:endParaRPr>
          </a:p>
          <a:p>
            <a:pPr marL="355600" marR="396875" indent="-342900" algn="just">
              <a:lnSpc>
                <a:spcPts val="3460"/>
              </a:lnSpc>
              <a:spcBef>
                <a:spcPts val="2400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hij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tr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js</a:t>
            </a:r>
            <a:r>
              <a:rPr sz="3200" spc="-8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dijagnoze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se 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onose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osnovi simptoma,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 ne mehanizama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osnovi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pa su sto</a:t>
            </a:r>
            <a:r>
              <a:rPr sz="3200" spc="-60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slabo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or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sne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za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plani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anje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tretmana</a:t>
            </a:r>
            <a:endParaRPr sz="3200">
              <a:latin typeface="Tw Cen MT"/>
              <a:cs typeface="Tw Cen MT"/>
            </a:endParaRPr>
          </a:p>
          <a:p>
            <a:pPr marL="355600" marR="5080" indent="-342900">
              <a:lnSpc>
                <a:spcPts val="3460"/>
              </a:lnSpc>
              <a:spcBef>
                <a:spcPts val="2350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ad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se ne može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odred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ti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mehanizam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osnov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 tretman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se usmj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 simptome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870" y="594455"/>
            <a:ext cx="7198359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Što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je</a:t>
            </a:r>
            <a:r>
              <a:rPr sz="4000" spc="1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65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ognitivn</a:t>
            </a: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55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oncep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tualizacija?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2076799"/>
            <a:ext cx="6800850" cy="258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41375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gu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osn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cu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za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te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apeuto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azumije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nje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pacij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nta</a:t>
            </a:r>
            <a:endParaRPr sz="3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74707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te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apeut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si postavlja</a:t>
            </a:r>
            <a:r>
              <a:rPr sz="3200" spc="-5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niz pitanja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bi</a:t>
            </a:r>
            <a:endParaRPr sz="3200">
              <a:latin typeface="Tw Cen MT"/>
              <a:cs typeface="Tw Cen MT"/>
            </a:endParaRPr>
          </a:p>
          <a:p>
            <a:pPr marL="354965">
              <a:lnSpc>
                <a:spcPct val="10000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za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oč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obl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slučaja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0631" rIns="0" bIns="0" rtlCol="0">
            <a:spAutoFit/>
          </a:bodyPr>
          <a:lstStyle/>
          <a:p>
            <a:pPr marL="166370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Mehanizmi</a:t>
            </a:r>
            <a:r>
              <a:rPr spc="-40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u osno</a:t>
            </a:r>
            <a:r>
              <a:rPr spc="5" dirty="0">
                <a:latin typeface="Tw Cen MT"/>
                <a:cs typeface="Tw Cen MT"/>
              </a:rPr>
              <a:t>v</a:t>
            </a:r>
            <a:r>
              <a:rPr dirty="0">
                <a:latin typeface="Tw Cen MT"/>
                <a:cs typeface="Tw Cen MT"/>
              </a:rPr>
              <a:t>i</a:t>
            </a:r>
          </a:p>
        </p:txBody>
      </p:sp>
      <p:sp>
        <p:nvSpPr>
          <p:cNvPr id="3" name="object 3"/>
          <p:cNvSpPr/>
          <p:nvPr/>
        </p:nvSpPr>
        <p:spPr>
          <a:xfrm>
            <a:off x="1043609" y="2852940"/>
            <a:ext cx="792086" cy="792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7936" y="3933075"/>
            <a:ext cx="792086" cy="792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8342" y="2780931"/>
            <a:ext cx="792086" cy="792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564" y="3861053"/>
            <a:ext cx="1584325" cy="648335"/>
          </a:xfrm>
          <a:custGeom>
            <a:avLst/>
            <a:gdLst/>
            <a:ahLst/>
            <a:cxnLst/>
            <a:rect l="l" t="t" r="r" b="b"/>
            <a:pathLst>
              <a:path w="1584325" h="648335">
                <a:moveTo>
                  <a:pt x="0" y="107950"/>
                </a:moveTo>
                <a:lnTo>
                  <a:pt x="8455" y="66033"/>
                </a:lnTo>
                <a:lnTo>
                  <a:pt x="31518" y="31757"/>
                </a:lnTo>
                <a:lnTo>
                  <a:pt x="65735" y="8591"/>
                </a:lnTo>
                <a:lnTo>
                  <a:pt x="107651" y="0"/>
                </a:lnTo>
                <a:lnTo>
                  <a:pt x="1476197" y="0"/>
                </a:lnTo>
                <a:lnTo>
                  <a:pt x="1490808" y="983"/>
                </a:lnTo>
                <a:lnTo>
                  <a:pt x="1530573" y="14702"/>
                </a:lnTo>
                <a:lnTo>
                  <a:pt x="1561534" y="41876"/>
                </a:lnTo>
                <a:lnTo>
                  <a:pt x="1580221" y="79034"/>
                </a:lnTo>
                <a:lnTo>
                  <a:pt x="1584147" y="540004"/>
                </a:lnTo>
                <a:lnTo>
                  <a:pt x="1583165" y="554636"/>
                </a:lnTo>
                <a:lnTo>
                  <a:pt x="1569461" y="594441"/>
                </a:lnTo>
                <a:lnTo>
                  <a:pt x="1542315" y="625424"/>
                </a:lnTo>
                <a:lnTo>
                  <a:pt x="1505192" y="644132"/>
                </a:lnTo>
                <a:lnTo>
                  <a:pt x="108013" y="648081"/>
                </a:lnTo>
                <a:lnTo>
                  <a:pt x="93394" y="647099"/>
                </a:lnTo>
                <a:lnTo>
                  <a:pt x="53623" y="633398"/>
                </a:lnTo>
                <a:lnTo>
                  <a:pt x="22661" y="606247"/>
                </a:lnTo>
                <a:lnTo>
                  <a:pt x="3957" y="56909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1603" y="3948271"/>
            <a:ext cx="8667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misli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3873" y="4941189"/>
            <a:ext cx="2448560" cy="648335"/>
          </a:xfrm>
          <a:custGeom>
            <a:avLst/>
            <a:gdLst/>
            <a:ahLst/>
            <a:cxnLst/>
            <a:rect l="l" t="t" r="r" b="b"/>
            <a:pathLst>
              <a:path w="2448560" h="648335">
                <a:moveTo>
                  <a:pt x="0" y="107950"/>
                </a:moveTo>
                <a:lnTo>
                  <a:pt x="8455" y="66044"/>
                </a:lnTo>
                <a:lnTo>
                  <a:pt x="31518" y="31774"/>
                </a:lnTo>
                <a:lnTo>
                  <a:pt x="65738" y="8605"/>
                </a:lnTo>
                <a:lnTo>
                  <a:pt x="107661" y="0"/>
                </a:lnTo>
                <a:lnTo>
                  <a:pt x="2340229" y="0"/>
                </a:lnTo>
                <a:lnTo>
                  <a:pt x="2354861" y="982"/>
                </a:lnTo>
                <a:lnTo>
                  <a:pt x="2394666" y="14685"/>
                </a:lnTo>
                <a:lnTo>
                  <a:pt x="2425649" y="41831"/>
                </a:lnTo>
                <a:lnTo>
                  <a:pt x="2444357" y="78954"/>
                </a:lnTo>
                <a:lnTo>
                  <a:pt x="2448305" y="540004"/>
                </a:lnTo>
                <a:lnTo>
                  <a:pt x="2447324" y="554628"/>
                </a:lnTo>
                <a:lnTo>
                  <a:pt x="2433628" y="594412"/>
                </a:lnTo>
                <a:lnTo>
                  <a:pt x="2406485" y="625380"/>
                </a:lnTo>
                <a:lnTo>
                  <a:pt x="2369342" y="644091"/>
                </a:lnTo>
                <a:lnTo>
                  <a:pt x="108076" y="648055"/>
                </a:lnTo>
                <a:lnTo>
                  <a:pt x="93451" y="647074"/>
                </a:lnTo>
                <a:lnTo>
                  <a:pt x="53662" y="633384"/>
                </a:lnTo>
                <a:lnTo>
                  <a:pt x="22684" y="606250"/>
                </a:lnTo>
                <a:lnTo>
                  <a:pt x="3966" y="569115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24402" y="5028547"/>
            <a:ext cx="21259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ponašanja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04279" y="3861053"/>
            <a:ext cx="2016760" cy="648335"/>
          </a:xfrm>
          <a:custGeom>
            <a:avLst/>
            <a:gdLst/>
            <a:ahLst/>
            <a:cxnLst/>
            <a:rect l="l" t="t" r="r" b="b"/>
            <a:pathLst>
              <a:path w="2016759" h="648335">
                <a:moveTo>
                  <a:pt x="0" y="107950"/>
                </a:moveTo>
                <a:lnTo>
                  <a:pt x="8462" y="66021"/>
                </a:lnTo>
                <a:lnTo>
                  <a:pt x="31537" y="31740"/>
                </a:lnTo>
                <a:lnTo>
                  <a:pt x="65753" y="8576"/>
                </a:lnTo>
                <a:lnTo>
                  <a:pt x="107640" y="0"/>
                </a:lnTo>
                <a:lnTo>
                  <a:pt x="1908175" y="0"/>
                </a:lnTo>
                <a:lnTo>
                  <a:pt x="1922807" y="982"/>
                </a:lnTo>
                <a:lnTo>
                  <a:pt x="1962612" y="14685"/>
                </a:lnTo>
                <a:lnTo>
                  <a:pt x="1993595" y="41831"/>
                </a:lnTo>
                <a:lnTo>
                  <a:pt x="2012303" y="78954"/>
                </a:lnTo>
                <a:lnTo>
                  <a:pt x="2016252" y="540004"/>
                </a:lnTo>
                <a:lnTo>
                  <a:pt x="2015271" y="554627"/>
                </a:lnTo>
                <a:lnTo>
                  <a:pt x="2001578" y="594413"/>
                </a:lnTo>
                <a:lnTo>
                  <a:pt x="1974440" y="625389"/>
                </a:lnTo>
                <a:lnTo>
                  <a:pt x="1937304" y="644110"/>
                </a:lnTo>
                <a:lnTo>
                  <a:pt x="107950" y="648081"/>
                </a:lnTo>
                <a:lnTo>
                  <a:pt x="93346" y="647098"/>
                </a:lnTo>
                <a:lnTo>
                  <a:pt x="53601" y="633390"/>
                </a:lnTo>
                <a:lnTo>
                  <a:pt x="22647" y="606224"/>
                </a:lnTo>
                <a:lnTo>
                  <a:pt x="3947" y="56905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41642" y="3948271"/>
            <a:ext cx="154305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emocije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9758" y="4797171"/>
            <a:ext cx="6121400" cy="1589405"/>
          </a:xfrm>
          <a:custGeom>
            <a:avLst/>
            <a:gdLst/>
            <a:ahLst/>
            <a:cxnLst/>
            <a:rect l="l" t="t" r="r" b="b"/>
            <a:pathLst>
              <a:path w="6121400" h="1589404">
                <a:moveTo>
                  <a:pt x="64851" y="40270"/>
                </a:moveTo>
                <a:lnTo>
                  <a:pt x="622427" y="444245"/>
                </a:lnTo>
                <a:lnTo>
                  <a:pt x="830325" y="585596"/>
                </a:lnTo>
                <a:lnTo>
                  <a:pt x="1037716" y="722375"/>
                </a:lnTo>
                <a:lnTo>
                  <a:pt x="1141094" y="788669"/>
                </a:lnTo>
                <a:lnTo>
                  <a:pt x="1244473" y="853376"/>
                </a:lnTo>
                <a:lnTo>
                  <a:pt x="1347597" y="916368"/>
                </a:lnTo>
                <a:lnTo>
                  <a:pt x="1450467" y="977353"/>
                </a:lnTo>
                <a:lnTo>
                  <a:pt x="1553083" y="1036446"/>
                </a:lnTo>
                <a:lnTo>
                  <a:pt x="1655444" y="1093342"/>
                </a:lnTo>
                <a:lnTo>
                  <a:pt x="1757679" y="1147864"/>
                </a:lnTo>
                <a:lnTo>
                  <a:pt x="1859406" y="1199908"/>
                </a:lnTo>
                <a:lnTo>
                  <a:pt x="1961133" y="1249387"/>
                </a:lnTo>
                <a:lnTo>
                  <a:pt x="2062352" y="1296098"/>
                </a:lnTo>
                <a:lnTo>
                  <a:pt x="2163191" y="1339964"/>
                </a:lnTo>
                <a:lnTo>
                  <a:pt x="2263775" y="1380680"/>
                </a:lnTo>
                <a:lnTo>
                  <a:pt x="2363978" y="1418348"/>
                </a:lnTo>
                <a:lnTo>
                  <a:pt x="2463800" y="1452587"/>
                </a:lnTo>
                <a:lnTo>
                  <a:pt x="2563114" y="1483309"/>
                </a:lnTo>
                <a:lnTo>
                  <a:pt x="2662174" y="1510487"/>
                </a:lnTo>
                <a:lnTo>
                  <a:pt x="2760726" y="1533867"/>
                </a:lnTo>
                <a:lnTo>
                  <a:pt x="2858769" y="1553248"/>
                </a:lnTo>
                <a:lnTo>
                  <a:pt x="2956559" y="1568703"/>
                </a:lnTo>
                <a:lnTo>
                  <a:pt x="3053715" y="1579879"/>
                </a:lnTo>
                <a:lnTo>
                  <a:pt x="3150362" y="1586661"/>
                </a:lnTo>
                <a:lnTo>
                  <a:pt x="3246501" y="1588960"/>
                </a:lnTo>
                <a:lnTo>
                  <a:pt x="3294761" y="1588008"/>
                </a:lnTo>
                <a:lnTo>
                  <a:pt x="3343529" y="1585137"/>
                </a:lnTo>
                <a:lnTo>
                  <a:pt x="3392678" y="1580464"/>
                </a:lnTo>
                <a:lnTo>
                  <a:pt x="3400658" y="1579435"/>
                </a:lnTo>
                <a:lnTo>
                  <a:pt x="3246628" y="1579435"/>
                </a:lnTo>
                <a:lnTo>
                  <a:pt x="3150996" y="1577162"/>
                </a:lnTo>
                <a:lnTo>
                  <a:pt x="3054857" y="1570418"/>
                </a:lnTo>
                <a:lnTo>
                  <a:pt x="2958083" y="1559293"/>
                </a:lnTo>
                <a:lnTo>
                  <a:pt x="2860675" y="1543900"/>
                </a:lnTo>
                <a:lnTo>
                  <a:pt x="2762884" y="1524596"/>
                </a:lnTo>
                <a:lnTo>
                  <a:pt x="2664714" y="1501305"/>
                </a:lnTo>
                <a:lnTo>
                  <a:pt x="2566034" y="1474203"/>
                </a:lnTo>
                <a:lnTo>
                  <a:pt x="2466847" y="1443583"/>
                </a:lnTo>
                <a:lnTo>
                  <a:pt x="2367279" y="1409433"/>
                </a:lnTo>
                <a:lnTo>
                  <a:pt x="2267330" y="1371853"/>
                </a:lnTo>
                <a:lnTo>
                  <a:pt x="2167001" y="1331226"/>
                </a:lnTo>
                <a:lnTo>
                  <a:pt x="2066289" y="1287449"/>
                </a:lnTo>
                <a:lnTo>
                  <a:pt x="1965197" y="1240828"/>
                </a:lnTo>
                <a:lnTo>
                  <a:pt x="1863852" y="1191425"/>
                </a:lnTo>
                <a:lnTo>
                  <a:pt x="1762125" y="1139469"/>
                </a:lnTo>
                <a:lnTo>
                  <a:pt x="1660143" y="1085024"/>
                </a:lnTo>
                <a:lnTo>
                  <a:pt x="1557909" y="1028191"/>
                </a:lnTo>
                <a:lnTo>
                  <a:pt x="1455292" y="969162"/>
                </a:lnTo>
                <a:lnTo>
                  <a:pt x="1352549" y="908240"/>
                </a:lnTo>
                <a:lnTo>
                  <a:pt x="1249553" y="845311"/>
                </a:lnTo>
                <a:lnTo>
                  <a:pt x="1146302" y="780668"/>
                </a:lnTo>
                <a:lnTo>
                  <a:pt x="1043050" y="714374"/>
                </a:lnTo>
                <a:lnTo>
                  <a:pt x="835660" y="577722"/>
                </a:lnTo>
                <a:lnTo>
                  <a:pt x="627887" y="436371"/>
                </a:lnTo>
                <a:lnTo>
                  <a:pt x="419734" y="291591"/>
                </a:lnTo>
                <a:lnTo>
                  <a:pt x="64851" y="40270"/>
                </a:lnTo>
                <a:close/>
              </a:path>
              <a:path w="6121400" h="1589404">
                <a:moveTo>
                  <a:pt x="6053427" y="35278"/>
                </a:moveTo>
                <a:lnTo>
                  <a:pt x="6018530" y="57149"/>
                </a:lnTo>
                <a:lnTo>
                  <a:pt x="5961252" y="95884"/>
                </a:lnTo>
                <a:lnTo>
                  <a:pt x="5899276" y="139572"/>
                </a:lnTo>
                <a:lnTo>
                  <a:pt x="5833110" y="187705"/>
                </a:lnTo>
                <a:lnTo>
                  <a:pt x="5762751" y="239902"/>
                </a:lnTo>
                <a:lnTo>
                  <a:pt x="5357748" y="545718"/>
                </a:lnTo>
                <a:lnTo>
                  <a:pt x="5174995" y="680846"/>
                </a:lnTo>
                <a:lnTo>
                  <a:pt x="5079999" y="749553"/>
                </a:lnTo>
                <a:lnTo>
                  <a:pt x="4983098" y="818286"/>
                </a:lnTo>
                <a:lnTo>
                  <a:pt x="4884420" y="886637"/>
                </a:lnTo>
                <a:lnTo>
                  <a:pt x="4784090" y="954227"/>
                </a:lnTo>
                <a:lnTo>
                  <a:pt x="4682363" y="1020673"/>
                </a:lnTo>
                <a:lnTo>
                  <a:pt x="4579620" y="1085392"/>
                </a:lnTo>
                <a:lnTo>
                  <a:pt x="4475988" y="1148016"/>
                </a:lnTo>
                <a:lnTo>
                  <a:pt x="4371594" y="1208252"/>
                </a:lnTo>
                <a:lnTo>
                  <a:pt x="4266819" y="1265440"/>
                </a:lnTo>
                <a:lnTo>
                  <a:pt x="4161916" y="1319199"/>
                </a:lnTo>
                <a:lnTo>
                  <a:pt x="4056888" y="1369237"/>
                </a:lnTo>
                <a:lnTo>
                  <a:pt x="3952366" y="1414983"/>
                </a:lnTo>
                <a:lnTo>
                  <a:pt x="3848100" y="1455966"/>
                </a:lnTo>
                <a:lnTo>
                  <a:pt x="3744721" y="1491907"/>
                </a:lnTo>
                <a:lnTo>
                  <a:pt x="3642232" y="1522247"/>
                </a:lnTo>
                <a:lnTo>
                  <a:pt x="3591305" y="1535264"/>
                </a:lnTo>
                <a:lnTo>
                  <a:pt x="3540887" y="1546656"/>
                </a:lnTo>
                <a:lnTo>
                  <a:pt x="3490849" y="1556448"/>
                </a:lnTo>
                <a:lnTo>
                  <a:pt x="3441065" y="1564614"/>
                </a:lnTo>
                <a:lnTo>
                  <a:pt x="3391789" y="1570977"/>
                </a:lnTo>
                <a:lnTo>
                  <a:pt x="3343020" y="1575625"/>
                </a:lnTo>
                <a:lnTo>
                  <a:pt x="3294506" y="1578483"/>
                </a:lnTo>
                <a:lnTo>
                  <a:pt x="3246628" y="1579435"/>
                </a:lnTo>
                <a:lnTo>
                  <a:pt x="3400658" y="1579435"/>
                </a:lnTo>
                <a:lnTo>
                  <a:pt x="3442334" y="1574063"/>
                </a:lnTo>
                <a:lnTo>
                  <a:pt x="3492372" y="1565846"/>
                </a:lnTo>
                <a:lnTo>
                  <a:pt x="3542791" y="1556003"/>
                </a:lnTo>
                <a:lnTo>
                  <a:pt x="3593465" y="1544548"/>
                </a:lnTo>
                <a:lnTo>
                  <a:pt x="3644518" y="1531467"/>
                </a:lnTo>
                <a:lnTo>
                  <a:pt x="3747389" y="1501038"/>
                </a:lnTo>
                <a:lnTo>
                  <a:pt x="3851275" y="1464970"/>
                </a:lnTo>
                <a:lnTo>
                  <a:pt x="3955795" y="1423847"/>
                </a:lnTo>
                <a:lnTo>
                  <a:pt x="4060825" y="1377962"/>
                </a:lnTo>
                <a:lnTo>
                  <a:pt x="4165980" y="1327797"/>
                </a:lnTo>
                <a:lnTo>
                  <a:pt x="4271137" y="1273924"/>
                </a:lnTo>
                <a:lnTo>
                  <a:pt x="4376166" y="1216621"/>
                </a:lnTo>
                <a:lnTo>
                  <a:pt x="4480687" y="1156271"/>
                </a:lnTo>
                <a:lnTo>
                  <a:pt x="4584572" y="1093546"/>
                </a:lnTo>
                <a:lnTo>
                  <a:pt x="4687443" y="1028725"/>
                </a:lnTo>
                <a:lnTo>
                  <a:pt x="4789296" y="962202"/>
                </a:lnTo>
                <a:lnTo>
                  <a:pt x="4889753" y="894537"/>
                </a:lnTo>
                <a:lnTo>
                  <a:pt x="4988560" y="826109"/>
                </a:lnTo>
                <a:lnTo>
                  <a:pt x="5085588" y="757300"/>
                </a:lnTo>
                <a:lnTo>
                  <a:pt x="5180584" y="688593"/>
                </a:lnTo>
                <a:lnTo>
                  <a:pt x="5363337" y="553338"/>
                </a:lnTo>
                <a:lnTo>
                  <a:pt x="5768467" y="247522"/>
                </a:lnTo>
                <a:lnTo>
                  <a:pt x="5838824" y="195325"/>
                </a:lnTo>
                <a:lnTo>
                  <a:pt x="5904992" y="147319"/>
                </a:lnTo>
                <a:lnTo>
                  <a:pt x="5966714" y="103758"/>
                </a:lnTo>
                <a:lnTo>
                  <a:pt x="6023864" y="65023"/>
                </a:lnTo>
                <a:lnTo>
                  <a:pt x="6058258" y="43382"/>
                </a:lnTo>
                <a:lnTo>
                  <a:pt x="6053427" y="35278"/>
                </a:lnTo>
                <a:close/>
              </a:path>
              <a:path w="6121400" h="1589404">
                <a:moveTo>
                  <a:pt x="0" y="0"/>
                </a:moveTo>
                <a:lnTo>
                  <a:pt x="40004" y="75183"/>
                </a:lnTo>
                <a:lnTo>
                  <a:pt x="59316" y="48048"/>
                </a:lnTo>
                <a:lnTo>
                  <a:pt x="48894" y="40639"/>
                </a:lnTo>
                <a:lnTo>
                  <a:pt x="54483" y="32892"/>
                </a:lnTo>
                <a:lnTo>
                  <a:pt x="70101" y="32892"/>
                </a:lnTo>
                <a:lnTo>
                  <a:pt x="84200" y="13080"/>
                </a:lnTo>
                <a:lnTo>
                  <a:pt x="0" y="0"/>
                </a:lnTo>
                <a:close/>
              </a:path>
              <a:path w="6121400" h="1589404">
                <a:moveTo>
                  <a:pt x="6102837" y="28574"/>
                </a:moveTo>
                <a:lnTo>
                  <a:pt x="6064122" y="28574"/>
                </a:lnTo>
                <a:lnTo>
                  <a:pt x="6069075" y="36575"/>
                </a:lnTo>
                <a:lnTo>
                  <a:pt x="6058258" y="43382"/>
                </a:lnTo>
                <a:lnTo>
                  <a:pt x="6075171" y="71754"/>
                </a:lnTo>
                <a:lnTo>
                  <a:pt x="6102837" y="28574"/>
                </a:lnTo>
                <a:close/>
              </a:path>
              <a:path w="6121400" h="1589404">
                <a:moveTo>
                  <a:pt x="54483" y="32892"/>
                </a:moveTo>
                <a:lnTo>
                  <a:pt x="48894" y="40639"/>
                </a:lnTo>
                <a:lnTo>
                  <a:pt x="59316" y="48048"/>
                </a:lnTo>
                <a:lnTo>
                  <a:pt x="64851" y="40270"/>
                </a:lnTo>
                <a:lnTo>
                  <a:pt x="54483" y="32892"/>
                </a:lnTo>
                <a:close/>
              </a:path>
              <a:path w="6121400" h="1589404">
                <a:moveTo>
                  <a:pt x="6064122" y="28574"/>
                </a:moveTo>
                <a:lnTo>
                  <a:pt x="6053427" y="35278"/>
                </a:lnTo>
                <a:lnTo>
                  <a:pt x="6058258" y="43382"/>
                </a:lnTo>
                <a:lnTo>
                  <a:pt x="6069075" y="36575"/>
                </a:lnTo>
                <a:lnTo>
                  <a:pt x="6064122" y="28574"/>
                </a:lnTo>
                <a:close/>
              </a:path>
              <a:path w="6121400" h="1589404">
                <a:moveTo>
                  <a:pt x="70101" y="32892"/>
                </a:moveTo>
                <a:lnTo>
                  <a:pt x="54483" y="32892"/>
                </a:lnTo>
                <a:lnTo>
                  <a:pt x="64851" y="40270"/>
                </a:lnTo>
                <a:lnTo>
                  <a:pt x="70101" y="32892"/>
                </a:lnTo>
                <a:close/>
              </a:path>
              <a:path w="6121400" h="1589404">
                <a:moveTo>
                  <a:pt x="6121145" y="0"/>
                </a:moveTo>
                <a:lnTo>
                  <a:pt x="6036183" y="6349"/>
                </a:lnTo>
                <a:lnTo>
                  <a:pt x="6053427" y="35278"/>
                </a:lnTo>
                <a:lnTo>
                  <a:pt x="6064122" y="28574"/>
                </a:lnTo>
                <a:lnTo>
                  <a:pt x="6102837" y="28574"/>
                </a:lnTo>
                <a:lnTo>
                  <a:pt x="612114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5657" y="1844801"/>
            <a:ext cx="1368425" cy="1008380"/>
          </a:xfrm>
          <a:custGeom>
            <a:avLst/>
            <a:gdLst/>
            <a:ahLst/>
            <a:cxnLst/>
            <a:rect l="l" t="t" r="r" b="b"/>
            <a:pathLst>
              <a:path w="1368425" h="1008380">
                <a:moveTo>
                  <a:pt x="42037" y="916177"/>
                </a:moveTo>
                <a:lnTo>
                  <a:pt x="39243" y="917194"/>
                </a:lnTo>
                <a:lnTo>
                  <a:pt x="38227" y="919607"/>
                </a:lnTo>
                <a:lnTo>
                  <a:pt x="0" y="1008126"/>
                </a:lnTo>
                <a:lnTo>
                  <a:pt x="16572" y="1006348"/>
                </a:lnTo>
                <a:lnTo>
                  <a:pt x="10414" y="1006348"/>
                </a:lnTo>
                <a:lnTo>
                  <a:pt x="4825" y="998727"/>
                </a:lnTo>
                <a:lnTo>
                  <a:pt x="18895" y="988360"/>
                </a:lnTo>
                <a:lnTo>
                  <a:pt x="46990" y="923417"/>
                </a:lnTo>
                <a:lnTo>
                  <a:pt x="48006" y="921003"/>
                </a:lnTo>
                <a:lnTo>
                  <a:pt x="46862" y="918210"/>
                </a:lnTo>
                <a:lnTo>
                  <a:pt x="42037" y="916177"/>
                </a:lnTo>
                <a:close/>
              </a:path>
              <a:path w="1368425" h="1008380">
                <a:moveTo>
                  <a:pt x="18895" y="988360"/>
                </a:moveTo>
                <a:lnTo>
                  <a:pt x="4825" y="998727"/>
                </a:lnTo>
                <a:lnTo>
                  <a:pt x="10414" y="1006348"/>
                </a:lnTo>
                <a:lnTo>
                  <a:pt x="12999" y="1004443"/>
                </a:lnTo>
                <a:lnTo>
                  <a:pt x="11937" y="1004443"/>
                </a:lnTo>
                <a:lnTo>
                  <a:pt x="7112" y="997838"/>
                </a:lnTo>
                <a:lnTo>
                  <a:pt x="15168" y="996976"/>
                </a:lnTo>
                <a:lnTo>
                  <a:pt x="18895" y="988360"/>
                </a:lnTo>
                <a:close/>
              </a:path>
              <a:path w="1368425" h="1008380">
                <a:moveTo>
                  <a:pt x="97409" y="988060"/>
                </a:moveTo>
                <a:lnTo>
                  <a:pt x="94868" y="988440"/>
                </a:lnTo>
                <a:lnTo>
                  <a:pt x="24487" y="995978"/>
                </a:lnTo>
                <a:lnTo>
                  <a:pt x="10414" y="1006348"/>
                </a:lnTo>
                <a:lnTo>
                  <a:pt x="16572" y="1006348"/>
                </a:lnTo>
                <a:lnTo>
                  <a:pt x="98425" y="997585"/>
                </a:lnTo>
                <a:lnTo>
                  <a:pt x="100330" y="995172"/>
                </a:lnTo>
                <a:lnTo>
                  <a:pt x="99822" y="989964"/>
                </a:lnTo>
                <a:lnTo>
                  <a:pt x="97409" y="988060"/>
                </a:lnTo>
                <a:close/>
              </a:path>
              <a:path w="1368425" h="1008380">
                <a:moveTo>
                  <a:pt x="15168" y="996976"/>
                </a:moveTo>
                <a:lnTo>
                  <a:pt x="7112" y="997838"/>
                </a:lnTo>
                <a:lnTo>
                  <a:pt x="11937" y="1004443"/>
                </a:lnTo>
                <a:lnTo>
                  <a:pt x="15168" y="996976"/>
                </a:lnTo>
                <a:close/>
              </a:path>
              <a:path w="1368425" h="1008380">
                <a:moveTo>
                  <a:pt x="24487" y="995978"/>
                </a:moveTo>
                <a:lnTo>
                  <a:pt x="15168" y="996976"/>
                </a:lnTo>
                <a:lnTo>
                  <a:pt x="11937" y="1004443"/>
                </a:lnTo>
                <a:lnTo>
                  <a:pt x="12999" y="1004443"/>
                </a:lnTo>
                <a:lnTo>
                  <a:pt x="24487" y="995978"/>
                </a:lnTo>
                <a:close/>
              </a:path>
              <a:path w="1368425" h="1008380">
                <a:moveTo>
                  <a:pt x="1352957" y="11282"/>
                </a:moveTo>
                <a:lnTo>
                  <a:pt x="1343478" y="12299"/>
                </a:lnTo>
                <a:lnTo>
                  <a:pt x="18895" y="988360"/>
                </a:lnTo>
                <a:lnTo>
                  <a:pt x="15168" y="996976"/>
                </a:lnTo>
                <a:lnTo>
                  <a:pt x="24487" y="995978"/>
                </a:lnTo>
                <a:lnTo>
                  <a:pt x="1349254" y="19873"/>
                </a:lnTo>
                <a:lnTo>
                  <a:pt x="1352957" y="11282"/>
                </a:lnTo>
                <a:close/>
              </a:path>
              <a:path w="1368425" h="1008380">
                <a:moveTo>
                  <a:pt x="1367403" y="1777"/>
                </a:moveTo>
                <a:lnTo>
                  <a:pt x="1357757" y="1777"/>
                </a:lnTo>
                <a:lnTo>
                  <a:pt x="1363472" y="9398"/>
                </a:lnTo>
                <a:lnTo>
                  <a:pt x="1349254" y="19873"/>
                </a:lnTo>
                <a:lnTo>
                  <a:pt x="1321308" y="84709"/>
                </a:lnTo>
                <a:lnTo>
                  <a:pt x="1320165" y="87122"/>
                </a:lnTo>
                <a:lnTo>
                  <a:pt x="1321308" y="89915"/>
                </a:lnTo>
                <a:lnTo>
                  <a:pt x="1323721" y="90932"/>
                </a:lnTo>
                <a:lnTo>
                  <a:pt x="1326134" y="92075"/>
                </a:lnTo>
                <a:lnTo>
                  <a:pt x="1328928" y="90932"/>
                </a:lnTo>
                <a:lnTo>
                  <a:pt x="1329944" y="88519"/>
                </a:lnTo>
                <a:lnTo>
                  <a:pt x="1367403" y="1777"/>
                </a:lnTo>
                <a:close/>
              </a:path>
              <a:path w="1368425" h="1008380">
                <a:moveTo>
                  <a:pt x="1368171" y="0"/>
                </a:moveTo>
                <a:lnTo>
                  <a:pt x="1272413" y="10287"/>
                </a:lnTo>
                <a:lnTo>
                  <a:pt x="1269746" y="10540"/>
                </a:lnTo>
                <a:lnTo>
                  <a:pt x="1267841" y="12953"/>
                </a:lnTo>
                <a:lnTo>
                  <a:pt x="1268095" y="15494"/>
                </a:lnTo>
                <a:lnTo>
                  <a:pt x="1268476" y="18161"/>
                </a:lnTo>
                <a:lnTo>
                  <a:pt x="1270762" y="20065"/>
                </a:lnTo>
                <a:lnTo>
                  <a:pt x="1273429" y="19812"/>
                </a:lnTo>
                <a:lnTo>
                  <a:pt x="1343478" y="12299"/>
                </a:lnTo>
                <a:lnTo>
                  <a:pt x="1357757" y="1777"/>
                </a:lnTo>
                <a:lnTo>
                  <a:pt x="1367403" y="1777"/>
                </a:lnTo>
                <a:lnTo>
                  <a:pt x="1368171" y="0"/>
                </a:lnTo>
                <a:close/>
              </a:path>
              <a:path w="1368425" h="1008380">
                <a:moveTo>
                  <a:pt x="1359185" y="3683"/>
                </a:moveTo>
                <a:lnTo>
                  <a:pt x="1356233" y="3683"/>
                </a:lnTo>
                <a:lnTo>
                  <a:pt x="1361059" y="10413"/>
                </a:lnTo>
                <a:lnTo>
                  <a:pt x="1352957" y="11282"/>
                </a:lnTo>
                <a:lnTo>
                  <a:pt x="1349254" y="19873"/>
                </a:lnTo>
                <a:lnTo>
                  <a:pt x="1363472" y="9398"/>
                </a:lnTo>
                <a:lnTo>
                  <a:pt x="1359185" y="3683"/>
                </a:lnTo>
                <a:close/>
              </a:path>
              <a:path w="1368425" h="1008380">
                <a:moveTo>
                  <a:pt x="1357757" y="1777"/>
                </a:moveTo>
                <a:lnTo>
                  <a:pt x="1343478" y="12299"/>
                </a:lnTo>
                <a:lnTo>
                  <a:pt x="1352957" y="11282"/>
                </a:lnTo>
                <a:lnTo>
                  <a:pt x="1356233" y="3683"/>
                </a:lnTo>
                <a:lnTo>
                  <a:pt x="1359185" y="3683"/>
                </a:lnTo>
                <a:lnTo>
                  <a:pt x="1357757" y="1777"/>
                </a:lnTo>
                <a:close/>
              </a:path>
              <a:path w="1368425" h="1008380">
                <a:moveTo>
                  <a:pt x="1356233" y="3683"/>
                </a:moveTo>
                <a:lnTo>
                  <a:pt x="1352957" y="11282"/>
                </a:lnTo>
                <a:lnTo>
                  <a:pt x="1361059" y="10413"/>
                </a:lnTo>
                <a:lnTo>
                  <a:pt x="1356233" y="368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6153" y="1700783"/>
            <a:ext cx="1368425" cy="936625"/>
          </a:xfrm>
          <a:custGeom>
            <a:avLst/>
            <a:gdLst/>
            <a:ahLst/>
            <a:cxnLst/>
            <a:rect l="l" t="t" r="r" b="b"/>
            <a:pathLst>
              <a:path w="1368425" h="936625">
                <a:moveTo>
                  <a:pt x="1270127" y="919479"/>
                </a:moveTo>
                <a:lnTo>
                  <a:pt x="1267841" y="921512"/>
                </a:lnTo>
                <a:lnTo>
                  <a:pt x="1267587" y="924178"/>
                </a:lnTo>
                <a:lnTo>
                  <a:pt x="1267565" y="926845"/>
                </a:lnTo>
                <a:lnTo>
                  <a:pt x="1269365" y="929004"/>
                </a:lnTo>
                <a:lnTo>
                  <a:pt x="1272031" y="929258"/>
                </a:lnTo>
                <a:lnTo>
                  <a:pt x="1368171" y="936116"/>
                </a:lnTo>
                <a:lnTo>
                  <a:pt x="1367509" y="934719"/>
                </a:lnTo>
                <a:lnTo>
                  <a:pt x="1357629" y="934719"/>
                </a:lnTo>
                <a:lnTo>
                  <a:pt x="1343161" y="924820"/>
                </a:lnTo>
                <a:lnTo>
                  <a:pt x="1272667" y="919733"/>
                </a:lnTo>
                <a:lnTo>
                  <a:pt x="1270127" y="919479"/>
                </a:lnTo>
                <a:close/>
              </a:path>
              <a:path w="1368425" h="936625">
                <a:moveTo>
                  <a:pt x="1343161" y="924820"/>
                </a:moveTo>
                <a:lnTo>
                  <a:pt x="1357629" y="934719"/>
                </a:lnTo>
                <a:lnTo>
                  <a:pt x="1358951" y="932814"/>
                </a:lnTo>
                <a:lnTo>
                  <a:pt x="1356105" y="932814"/>
                </a:lnTo>
                <a:lnTo>
                  <a:pt x="1352631" y="925503"/>
                </a:lnTo>
                <a:lnTo>
                  <a:pt x="1343161" y="924820"/>
                </a:lnTo>
                <a:close/>
              </a:path>
              <a:path w="1368425" h="936625">
                <a:moveTo>
                  <a:pt x="1322958" y="845692"/>
                </a:moveTo>
                <a:lnTo>
                  <a:pt x="1320546" y="846836"/>
                </a:lnTo>
                <a:lnTo>
                  <a:pt x="1318132" y="847851"/>
                </a:lnTo>
                <a:lnTo>
                  <a:pt x="1317117" y="850773"/>
                </a:lnTo>
                <a:lnTo>
                  <a:pt x="1348537" y="916889"/>
                </a:lnTo>
                <a:lnTo>
                  <a:pt x="1363091" y="926845"/>
                </a:lnTo>
                <a:lnTo>
                  <a:pt x="1357629" y="934719"/>
                </a:lnTo>
                <a:lnTo>
                  <a:pt x="1367509" y="934719"/>
                </a:lnTo>
                <a:lnTo>
                  <a:pt x="1326896" y="848994"/>
                </a:lnTo>
                <a:lnTo>
                  <a:pt x="1325752" y="846708"/>
                </a:lnTo>
                <a:lnTo>
                  <a:pt x="1322958" y="845692"/>
                </a:lnTo>
                <a:close/>
              </a:path>
              <a:path w="1368425" h="936625">
                <a:moveTo>
                  <a:pt x="1352631" y="925503"/>
                </a:moveTo>
                <a:lnTo>
                  <a:pt x="1356105" y="932814"/>
                </a:lnTo>
                <a:lnTo>
                  <a:pt x="1360677" y="926083"/>
                </a:lnTo>
                <a:lnTo>
                  <a:pt x="1352631" y="925503"/>
                </a:lnTo>
                <a:close/>
              </a:path>
              <a:path w="1368425" h="936625">
                <a:moveTo>
                  <a:pt x="1348537" y="916889"/>
                </a:moveTo>
                <a:lnTo>
                  <a:pt x="1352631" y="925503"/>
                </a:lnTo>
                <a:lnTo>
                  <a:pt x="1360677" y="926083"/>
                </a:lnTo>
                <a:lnTo>
                  <a:pt x="1356105" y="932814"/>
                </a:lnTo>
                <a:lnTo>
                  <a:pt x="1358951" y="932814"/>
                </a:lnTo>
                <a:lnTo>
                  <a:pt x="1363091" y="926845"/>
                </a:lnTo>
                <a:lnTo>
                  <a:pt x="1348537" y="916889"/>
                </a:lnTo>
                <a:close/>
              </a:path>
              <a:path w="1368425" h="936625">
                <a:moveTo>
                  <a:pt x="15595" y="10741"/>
                </a:moveTo>
                <a:lnTo>
                  <a:pt x="19617" y="19217"/>
                </a:lnTo>
                <a:lnTo>
                  <a:pt x="1343161" y="924820"/>
                </a:lnTo>
                <a:lnTo>
                  <a:pt x="1352631" y="925503"/>
                </a:lnTo>
                <a:lnTo>
                  <a:pt x="1348537" y="916889"/>
                </a:lnTo>
                <a:lnTo>
                  <a:pt x="25050" y="11410"/>
                </a:lnTo>
                <a:lnTo>
                  <a:pt x="15595" y="10741"/>
                </a:lnTo>
                <a:close/>
              </a:path>
              <a:path w="1368425" h="936625">
                <a:moveTo>
                  <a:pt x="0" y="0"/>
                </a:moveTo>
                <a:lnTo>
                  <a:pt x="42418" y="89535"/>
                </a:lnTo>
                <a:lnTo>
                  <a:pt x="45212" y="90550"/>
                </a:lnTo>
                <a:lnTo>
                  <a:pt x="47625" y="89407"/>
                </a:lnTo>
                <a:lnTo>
                  <a:pt x="49911" y="88264"/>
                </a:lnTo>
                <a:lnTo>
                  <a:pt x="50926" y="85343"/>
                </a:lnTo>
                <a:lnTo>
                  <a:pt x="49911" y="83057"/>
                </a:lnTo>
                <a:lnTo>
                  <a:pt x="19617" y="19217"/>
                </a:lnTo>
                <a:lnTo>
                  <a:pt x="5080" y="9270"/>
                </a:lnTo>
                <a:lnTo>
                  <a:pt x="10413" y="1396"/>
                </a:lnTo>
                <a:lnTo>
                  <a:pt x="19227" y="1396"/>
                </a:lnTo>
                <a:lnTo>
                  <a:pt x="0" y="0"/>
                </a:lnTo>
                <a:close/>
              </a:path>
              <a:path w="1368425" h="936625">
                <a:moveTo>
                  <a:pt x="10413" y="1396"/>
                </a:moveTo>
                <a:lnTo>
                  <a:pt x="5080" y="9270"/>
                </a:lnTo>
                <a:lnTo>
                  <a:pt x="19617" y="19217"/>
                </a:lnTo>
                <a:lnTo>
                  <a:pt x="15595" y="10741"/>
                </a:lnTo>
                <a:lnTo>
                  <a:pt x="7366" y="10160"/>
                </a:lnTo>
                <a:lnTo>
                  <a:pt x="12064" y="3301"/>
                </a:lnTo>
                <a:lnTo>
                  <a:pt x="13198" y="3301"/>
                </a:lnTo>
                <a:lnTo>
                  <a:pt x="10413" y="1396"/>
                </a:lnTo>
                <a:close/>
              </a:path>
              <a:path w="1368425" h="936625">
                <a:moveTo>
                  <a:pt x="19227" y="1396"/>
                </a:moveTo>
                <a:lnTo>
                  <a:pt x="10413" y="1396"/>
                </a:lnTo>
                <a:lnTo>
                  <a:pt x="25050" y="11410"/>
                </a:lnTo>
                <a:lnTo>
                  <a:pt x="95376" y="16382"/>
                </a:lnTo>
                <a:lnTo>
                  <a:pt x="98044" y="16637"/>
                </a:lnTo>
                <a:lnTo>
                  <a:pt x="100330" y="14604"/>
                </a:lnTo>
                <a:lnTo>
                  <a:pt x="100457" y="12064"/>
                </a:lnTo>
                <a:lnTo>
                  <a:pt x="100638" y="10160"/>
                </a:lnTo>
                <a:lnTo>
                  <a:pt x="100598" y="9270"/>
                </a:lnTo>
                <a:lnTo>
                  <a:pt x="98679" y="7112"/>
                </a:lnTo>
                <a:lnTo>
                  <a:pt x="96138" y="6985"/>
                </a:lnTo>
                <a:lnTo>
                  <a:pt x="19227" y="1396"/>
                </a:lnTo>
                <a:close/>
              </a:path>
              <a:path w="1368425" h="936625">
                <a:moveTo>
                  <a:pt x="13198" y="3301"/>
                </a:moveTo>
                <a:lnTo>
                  <a:pt x="12064" y="3301"/>
                </a:lnTo>
                <a:lnTo>
                  <a:pt x="15595" y="10741"/>
                </a:lnTo>
                <a:lnTo>
                  <a:pt x="25050" y="11410"/>
                </a:lnTo>
                <a:lnTo>
                  <a:pt x="13198" y="3301"/>
                </a:lnTo>
                <a:close/>
              </a:path>
              <a:path w="1368425" h="936625">
                <a:moveTo>
                  <a:pt x="12064" y="3301"/>
                </a:moveTo>
                <a:lnTo>
                  <a:pt x="7366" y="10160"/>
                </a:lnTo>
                <a:lnTo>
                  <a:pt x="15595" y="10741"/>
                </a:lnTo>
                <a:lnTo>
                  <a:pt x="12064" y="330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94225" y="1844801"/>
            <a:ext cx="101600" cy="2016760"/>
          </a:xfrm>
          <a:custGeom>
            <a:avLst/>
            <a:gdLst/>
            <a:ahLst/>
            <a:cxnLst/>
            <a:rect l="l" t="t" r="r" b="b"/>
            <a:pathLst>
              <a:path w="101600" h="2016760">
                <a:moveTo>
                  <a:pt x="5334" y="1925193"/>
                </a:moveTo>
                <a:lnTo>
                  <a:pt x="762" y="1927733"/>
                </a:lnTo>
                <a:lnTo>
                  <a:pt x="0" y="1930654"/>
                </a:lnTo>
                <a:lnTo>
                  <a:pt x="1343" y="1933067"/>
                </a:lnTo>
                <a:lnTo>
                  <a:pt x="49784" y="2016252"/>
                </a:lnTo>
                <a:lnTo>
                  <a:pt x="55279" y="2006854"/>
                </a:lnTo>
                <a:lnTo>
                  <a:pt x="45085" y="2006854"/>
                </a:lnTo>
                <a:lnTo>
                  <a:pt x="45098" y="1989398"/>
                </a:lnTo>
                <a:lnTo>
                  <a:pt x="9242" y="1927733"/>
                </a:lnTo>
                <a:lnTo>
                  <a:pt x="8254" y="1925955"/>
                </a:lnTo>
                <a:lnTo>
                  <a:pt x="5334" y="1925193"/>
                </a:lnTo>
                <a:close/>
              </a:path>
              <a:path w="101600" h="2016760">
                <a:moveTo>
                  <a:pt x="45098" y="1989398"/>
                </a:moveTo>
                <a:lnTo>
                  <a:pt x="45085" y="2006854"/>
                </a:lnTo>
                <a:lnTo>
                  <a:pt x="54610" y="2006854"/>
                </a:lnTo>
                <a:lnTo>
                  <a:pt x="54611" y="2004441"/>
                </a:lnTo>
                <a:lnTo>
                  <a:pt x="45720" y="2004441"/>
                </a:lnTo>
                <a:lnTo>
                  <a:pt x="49789" y="1997464"/>
                </a:lnTo>
                <a:lnTo>
                  <a:pt x="45098" y="1989398"/>
                </a:lnTo>
                <a:close/>
              </a:path>
              <a:path w="101600" h="2016760">
                <a:moveTo>
                  <a:pt x="94487" y="1925193"/>
                </a:moveTo>
                <a:lnTo>
                  <a:pt x="91566" y="1925955"/>
                </a:lnTo>
                <a:lnTo>
                  <a:pt x="90170" y="1928241"/>
                </a:lnTo>
                <a:lnTo>
                  <a:pt x="54623" y="1989177"/>
                </a:lnTo>
                <a:lnTo>
                  <a:pt x="54610" y="2006854"/>
                </a:lnTo>
                <a:lnTo>
                  <a:pt x="55279" y="2006854"/>
                </a:lnTo>
                <a:lnTo>
                  <a:pt x="98495" y="1932940"/>
                </a:lnTo>
                <a:lnTo>
                  <a:pt x="99695" y="1930781"/>
                </a:lnTo>
                <a:lnTo>
                  <a:pt x="98933" y="1927860"/>
                </a:lnTo>
                <a:lnTo>
                  <a:pt x="96647" y="1926590"/>
                </a:lnTo>
                <a:lnTo>
                  <a:pt x="94487" y="1925193"/>
                </a:lnTo>
                <a:close/>
              </a:path>
              <a:path w="101600" h="2016760">
                <a:moveTo>
                  <a:pt x="49789" y="1997464"/>
                </a:moveTo>
                <a:lnTo>
                  <a:pt x="45720" y="2004441"/>
                </a:lnTo>
                <a:lnTo>
                  <a:pt x="53848" y="2004441"/>
                </a:lnTo>
                <a:lnTo>
                  <a:pt x="49789" y="1997464"/>
                </a:lnTo>
                <a:close/>
              </a:path>
              <a:path w="101600" h="2016760">
                <a:moveTo>
                  <a:pt x="54623" y="1989177"/>
                </a:moveTo>
                <a:lnTo>
                  <a:pt x="49789" y="1997464"/>
                </a:lnTo>
                <a:lnTo>
                  <a:pt x="53848" y="2004441"/>
                </a:lnTo>
                <a:lnTo>
                  <a:pt x="54611" y="2004441"/>
                </a:lnTo>
                <a:lnTo>
                  <a:pt x="54623" y="1989177"/>
                </a:lnTo>
                <a:close/>
              </a:path>
              <a:path w="101600" h="2016760">
                <a:moveTo>
                  <a:pt x="51362" y="18881"/>
                </a:moveTo>
                <a:lnTo>
                  <a:pt x="46595" y="27030"/>
                </a:lnTo>
                <a:lnTo>
                  <a:pt x="45098" y="1989398"/>
                </a:lnTo>
                <a:lnTo>
                  <a:pt x="49789" y="1997464"/>
                </a:lnTo>
                <a:lnTo>
                  <a:pt x="54623" y="1989177"/>
                </a:lnTo>
                <a:lnTo>
                  <a:pt x="56109" y="27030"/>
                </a:lnTo>
                <a:lnTo>
                  <a:pt x="51362" y="18881"/>
                </a:lnTo>
                <a:close/>
              </a:path>
              <a:path w="101600" h="2016760">
                <a:moveTo>
                  <a:pt x="56780" y="9398"/>
                </a:moveTo>
                <a:lnTo>
                  <a:pt x="56134" y="9398"/>
                </a:lnTo>
                <a:lnTo>
                  <a:pt x="56120" y="27049"/>
                </a:lnTo>
                <a:lnTo>
                  <a:pt x="92963" y="90297"/>
                </a:lnTo>
                <a:lnTo>
                  <a:pt x="95885" y="91186"/>
                </a:lnTo>
                <a:lnTo>
                  <a:pt x="98171" y="89788"/>
                </a:lnTo>
                <a:lnTo>
                  <a:pt x="100457" y="88519"/>
                </a:lnTo>
                <a:lnTo>
                  <a:pt x="101219" y="85598"/>
                </a:lnTo>
                <a:lnTo>
                  <a:pt x="99748" y="83185"/>
                </a:lnTo>
                <a:lnTo>
                  <a:pt x="56780" y="9398"/>
                </a:lnTo>
                <a:close/>
              </a:path>
              <a:path w="101600" h="2016760">
                <a:moveTo>
                  <a:pt x="51308" y="0"/>
                </a:moveTo>
                <a:lnTo>
                  <a:pt x="2716" y="83312"/>
                </a:lnTo>
                <a:lnTo>
                  <a:pt x="1397" y="85471"/>
                </a:lnTo>
                <a:lnTo>
                  <a:pt x="2159" y="88392"/>
                </a:lnTo>
                <a:lnTo>
                  <a:pt x="4445" y="89788"/>
                </a:lnTo>
                <a:lnTo>
                  <a:pt x="6730" y="91059"/>
                </a:lnTo>
                <a:lnTo>
                  <a:pt x="9651" y="90297"/>
                </a:lnTo>
                <a:lnTo>
                  <a:pt x="10922" y="88011"/>
                </a:lnTo>
                <a:lnTo>
                  <a:pt x="46584" y="27049"/>
                </a:lnTo>
                <a:lnTo>
                  <a:pt x="46609" y="9398"/>
                </a:lnTo>
                <a:lnTo>
                  <a:pt x="56780" y="9398"/>
                </a:lnTo>
                <a:lnTo>
                  <a:pt x="51308" y="0"/>
                </a:lnTo>
                <a:close/>
              </a:path>
              <a:path w="101600" h="2016760">
                <a:moveTo>
                  <a:pt x="56132" y="11811"/>
                </a:moveTo>
                <a:lnTo>
                  <a:pt x="55499" y="11811"/>
                </a:lnTo>
                <a:lnTo>
                  <a:pt x="51362" y="18881"/>
                </a:lnTo>
                <a:lnTo>
                  <a:pt x="56120" y="27049"/>
                </a:lnTo>
                <a:lnTo>
                  <a:pt x="56132" y="11811"/>
                </a:lnTo>
                <a:close/>
              </a:path>
              <a:path w="101600" h="2016760">
                <a:moveTo>
                  <a:pt x="56134" y="9398"/>
                </a:moveTo>
                <a:lnTo>
                  <a:pt x="46609" y="9398"/>
                </a:lnTo>
                <a:lnTo>
                  <a:pt x="46595" y="27030"/>
                </a:lnTo>
                <a:lnTo>
                  <a:pt x="51362" y="18881"/>
                </a:lnTo>
                <a:lnTo>
                  <a:pt x="47244" y="11811"/>
                </a:lnTo>
                <a:lnTo>
                  <a:pt x="56132" y="11811"/>
                </a:lnTo>
                <a:lnTo>
                  <a:pt x="56134" y="9398"/>
                </a:lnTo>
                <a:close/>
              </a:path>
              <a:path w="101600" h="2016760">
                <a:moveTo>
                  <a:pt x="55499" y="11811"/>
                </a:moveTo>
                <a:lnTo>
                  <a:pt x="47244" y="11811"/>
                </a:lnTo>
                <a:lnTo>
                  <a:pt x="51362" y="18881"/>
                </a:lnTo>
                <a:lnTo>
                  <a:pt x="55499" y="1181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Automats</a:t>
            </a:r>
            <a:r>
              <a:rPr spc="-90" dirty="0">
                <a:latin typeface="Tw Cen MT"/>
                <a:cs typeface="Tw Cen MT"/>
              </a:rPr>
              <a:t>k</a:t>
            </a:r>
            <a:r>
              <a:rPr dirty="0">
                <a:latin typeface="Tw Cen MT"/>
                <a:cs typeface="Tw Cen MT"/>
              </a:rPr>
              <a:t>e</a:t>
            </a:r>
            <a:r>
              <a:rPr spc="-3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misli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788516"/>
            <a:ext cx="7823834" cy="349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Dok sluša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pred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:</a:t>
            </a:r>
            <a:endParaRPr sz="3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974707"/>
              </a:buClr>
              <a:buFont typeface="Arial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984885" marR="5080" lvl="1" indent="-514984">
              <a:lnSpc>
                <a:spcPct val="100000"/>
              </a:lnSpc>
              <a:buClr>
                <a:srgbClr val="1F487C"/>
              </a:buClr>
              <a:buSzPct val="81666"/>
              <a:buFont typeface="Tw Cen MT"/>
              <a:buAutoNum type="arabicPeriod"/>
              <a:tabLst>
                <a:tab pos="985519" algn="l"/>
              </a:tabLst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Dio s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ijesti</a:t>
            </a:r>
            <a:r>
              <a:rPr sz="30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mjeren na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to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što go</a:t>
            </a:r>
            <a:r>
              <a:rPr sz="30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orim, pok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ša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ate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az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mje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 i po</a:t>
            </a:r>
            <a:r>
              <a:rPr sz="3000" spc="-6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ezati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in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f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000" spc="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macije</a:t>
            </a:r>
            <a:r>
              <a:rPr sz="30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 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eć po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z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natim</a:t>
            </a:r>
            <a:endParaRPr sz="3000">
              <a:latin typeface="Tw Cen MT"/>
              <a:cs typeface="Tw Cen MT"/>
            </a:endParaRPr>
          </a:p>
          <a:p>
            <a:pPr marL="984885" lvl="1" indent="-514984">
              <a:lnSpc>
                <a:spcPct val="100000"/>
              </a:lnSpc>
              <a:spcBef>
                <a:spcPts val="720"/>
              </a:spcBef>
              <a:buClr>
                <a:srgbClr val="1F487C"/>
              </a:buClr>
              <a:buSzPct val="81666"/>
              <a:buFont typeface="Tw Cen MT"/>
              <a:buAutoNum type="arabicPeriod"/>
              <a:tabLst>
                <a:tab pos="985519" algn="l"/>
              </a:tabLst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000" spc="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azi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a,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br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z</a:t>
            </a:r>
            <a:r>
              <a:rPr sz="3000" spc="-12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, e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alua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ijs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misli</a:t>
            </a:r>
            <a:r>
              <a:rPr sz="3000" spc="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–</a:t>
            </a:r>
            <a:endParaRPr sz="3000">
              <a:latin typeface="Tw Cen MT"/>
              <a:cs typeface="Tw Cen MT"/>
            </a:endParaRPr>
          </a:p>
          <a:p>
            <a:pPr marL="984885">
              <a:lnSpc>
                <a:spcPct val="100000"/>
              </a:lnSpc>
            </a:pPr>
            <a:r>
              <a:rPr sz="3000" i="1" dirty="0">
                <a:solidFill>
                  <a:srgbClr val="974707"/>
                </a:solidFill>
                <a:latin typeface="Tw Cen MT"/>
                <a:cs typeface="Tw Cen MT"/>
              </a:rPr>
              <a:t>autom</a:t>
            </a:r>
            <a:r>
              <a:rPr sz="3000" i="1" spc="6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000" i="1" spc="-10" dirty="0">
                <a:solidFill>
                  <a:srgbClr val="974707"/>
                </a:solidFill>
                <a:latin typeface="Tw Cen MT"/>
                <a:cs typeface="Tw Cen MT"/>
              </a:rPr>
              <a:t>ts</a:t>
            </a:r>
            <a:r>
              <a:rPr sz="3000" i="1" spc="-8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i="1" spc="-1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000" i="1" dirty="0">
                <a:solidFill>
                  <a:srgbClr val="974707"/>
                </a:solidFill>
                <a:latin typeface="Tw Cen MT"/>
                <a:cs typeface="Tw Cen MT"/>
              </a:rPr>
              <a:t> misli</a:t>
            </a:r>
            <a:endParaRPr sz="30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Automats</a:t>
            </a:r>
            <a:r>
              <a:rPr spc="-90" dirty="0">
                <a:latin typeface="Tw Cen MT"/>
                <a:cs typeface="Tw Cen MT"/>
              </a:rPr>
              <a:t>k</a:t>
            </a:r>
            <a:r>
              <a:rPr dirty="0">
                <a:latin typeface="Tw Cen MT"/>
                <a:cs typeface="Tw Cen MT"/>
              </a:rPr>
              <a:t>e</a:t>
            </a:r>
            <a:r>
              <a:rPr spc="-3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misli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820761"/>
            <a:ext cx="8032750" cy="409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SzPct val="80000"/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brz</a:t>
            </a:r>
            <a:r>
              <a:rPr sz="3000" spc="-13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at</a:t>
            </a:r>
            <a:r>
              <a:rPr sz="3000" spc="-8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endParaRPr sz="3000">
              <a:latin typeface="Tw Cen MT"/>
              <a:cs typeface="Tw Cen MT"/>
            </a:endParaRPr>
          </a:p>
          <a:p>
            <a:pPr marL="355600" marR="231140" indent="-342900">
              <a:lnSpc>
                <a:spcPts val="3240"/>
              </a:lnSpc>
              <a:spcBef>
                <a:spcPts val="1970"/>
              </a:spcBef>
              <a:buClr>
                <a:srgbClr val="974707"/>
              </a:buClr>
              <a:buSzPct val="80000"/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jed</a:t>
            </a:r>
            <a:r>
              <a:rPr sz="30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ih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možemo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biti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svje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ni,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jesniji</a:t>
            </a:r>
            <a:r>
              <a:rPr sz="3000" spc="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smo emocija </a:t>
            </a:r>
            <a:r>
              <a:rPr sz="3000" spc="-4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oje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i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h 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0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ate</a:t>
            </a:r>
            <a:endParaRPr sz="30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Clr>
                <a:srgbClr val="974707"/>
              </a:buClr>
              <a:buSzPct val="80000"/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re</a:t>
            </a:r>
            <a:r>
              <a:rPr sz="3000" spc="-25" dirty="0">
                <a:solidFill>
                  <a:srgbClr val="974707"/>
                </a:solidFill>
                <a:latin typeface="Tw Cen MT"/>
                <a:cs typeface="Tw Cen MT"/>
              </a:rPr>
              <a:t>z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ultat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– ne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ritično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prih</a:t>
            </a:r>
            <a:r>
              <a:rPr sz="30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aća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je t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h misli kao toč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ih</a:t>
            </a:r>
            <a:endParaRPr sz="30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974707"/>
              </a:buClr>
              <a:buSzPct val="80000"/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3000" spc="-5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 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h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prepo</a:t>
            </a:r>
            <a:r>
              <a:rPr sz="3000" spc="-30" dirty="0">
                <a:solidFill>
                  <a:srgbClr val="974707"/>
                </a:solidFill>
                <a:latin typeface="Tw Cen MT"/>
                <a:cs typeface="Tw Cen MT"/>
              </a:rPr>
              <a:t>z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nati?</a:t>
            </a:r>
            <a:endParaRPr sz="30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974707"/>
              </a:buClr>
              <a:buSzPct val="80000"/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kada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se osjećamo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z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nemire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spc="-8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0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pita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se:</a:t>
            </a:r>
            <a:endParaRPr sz="3000">
              <a:latin typeface="Tw Cen MT"/>
              <a:cs typeface="Tw Cen MT"/>
            </a:endParaRPr>
          </a:p>
          <a:p>
            <a:pPr marL="1059815">
              <a:lnSpc>
                <a:spcPct val="100000"/>
              </a:lnSpc>
              <a:spcBef>
                <a:spcPts val="1560"/>
              </a:spcBef>
            </a:pPr>
            <a:r>
              <a:rPr sz="3000" i="1" dirty="0">
                <a:solidFill>
                  <a:srgbClr val="548ED4"/>
                </a:solidFill>
                <a:latin typeface="Tw Cen MT"/>
                <a:cs typeface="Tw Cen MT"/>
              </a:rPr>
              <a:t>Što </a:t>
            </a:r>
            <a:r>
              <a:rPr sz="3000" i="1" spc="5" dirty="0">
                <a:solidFill>
                  <a:srgbClr val="548ED4"/>
                </a:solidFill>
                <a:latin typeface="Tw Cen MT"/>
                <a:cs typeface="Tw Cen MT"/>
              </a:rPr>
              <a:t>m</a:t>
            </a:r>
            <a:r>
              <a:rPr sz="3000" i="1" dirty="0">
                <a:solidFill>
                  <a:srgbClr val="548ED4"/>
                </a:solidFill>
                <a:latin typeface="Tw Cen MT"/>
                <a:cs typeface="Tw Cen MT"/>
              </a:rPr>
              <a:t>i je tada</a:t>
            </a:r>
            <a:r>
              <a:rPr sz="3000" i="1" spc="-1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000" i="1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3000" i="1" spc="-3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000" i="1" dirty="0">
                <a:solidFill>
                  <a:srgbClr val="548ED4"/>
                </a:solidFill>
                <a:latin typeface="Tw Cen MT"/>
                <a:cs typeface="Tw Cen MT"/>
              </a:rPr>
              <a:t>olazilo</a:t>
            </a:r>
            <a:r>
              <a:rPr sz="3000" i="1" spc="1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000" i="1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3000" i="1" spc="-3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000" i="1" dirty="0">
                <a:solidFill>
                  <a:srgbClr val="548ED4"/>
                </a:solidFill>
                <a:latin typeface="Tw Cen MT"/>
                <a:cs typeface="Tw Cen MT"/>
              </a:rPr>
              <a:t>oz gl</a:t>
            </a:r>
            <a:r>
              <a:rPr sz="3000" i="1" spc="5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000" i="1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3000" i="1" spc="-15" dirty="0">
                <a:solidFill>
                  <a:srgbClr val="548ED4"/>
                </a:solidFill>
                <a:latin typeface="Tw Cen MT"/>
                <a:cs typeface="Tw Cen MT"/>
              </a:rPr>
              <a:t>u</a:t>
            </a:r>
            <a:r>
              <a:rPr sz="3000" i="1" dirty="0">
                <a:solidFill>
                  <a:srgbClr val="548ED4"/>
                </a:solidFill>
                <a:latin typeface="Tw Cen MT"/>
                <a:cs typeface="Tw Cen MT"/>
              </a:rPr>
              <a:t>?</a:t>
            </a:r>
            <a:endParaRPr sz="30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2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Automats</a:t>
            </a:r>
            <a:r>
              <a:rPr spc="-90" dirty="0">
                <a:latin typeface="Tw Cen MT"/>
                <a:cs typeface="Tw Cen MT"/>
              </a:rPr>
              <a:t>k</a:t>
            </a:r>
            <a:r>
              <a:rPr dirty="0">
                <a:latin typeface="Tw Cen MT"/>
                <a:cs typeface="Tw Cen MT"/>
              </a:rPr>
              <a:t>e</a:t>
            </a:r>
            <a:r>
              <a:rPr spc="-3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misli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61725"/>
            <a:ext cx="7045325" cy="424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650"/>
              </a:lnSpc>
              <a:buClr>
                <a:srgbClr val="C0504D"/>
              </a:buClr>
              <a:buSzPct val="79687"/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prepozna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au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omats</a:t>
            </a:r>
            <a:r>
              <a:rPr sz="3200" spc="-7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misl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endParaRPr sz="3200">
              <a:latin typeface="Tw Cen MT"/>
              <a:cs typeface="Tw Cen MT"/>
            </a:endParaRPr>
          </a:p>
          <a:p>
            <a:pPr marL="355600">
              <a:lnSpc>
                <a:spcPts val="365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oc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enjujemo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hovu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aljanost</a:t>
            </a:r>
            <a:endParaRPr sz="3200">
              <a:latin typeface="Tw Cen MT"/>
              <a:cs typeface="Tw Cen MT"/>
            </a:endParaRPr>
          </a:p>
          <a:p>
            <a:pPr marL="355600" marR="5080" indent="-342900">
              <a:lnSpc>
                <a:spcPts val="3460"/>
              </a:lnSpc>
              <a:spcBef>
                <a:spcPts val="2014"/>
              </a:spcBef>
              <a:buClr>
                <a:srgbClr val="C0504D"/>
              </a:buClr>
              <a:buSzPct val="79687"/>
              <a:buFont typeface="Arial"/>
              <a:buChar char="•"/>
              <a:tabLst>
                <a:tab pos="356235" algn="l"/>
                <a:tab pos="279971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je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interpre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acija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pogrešna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pa je isp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avimo	mi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aspol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ženje</a:t>
            </a:r>
            <a:endParaRPr sz="3200">
              <a:latin typeface="Tw Cen MT"/>
              <a:cs typeface="Tw Cen MT"/>
            </a:endParaRPr>
          </a:p>
          <a:p>
            <a:pPr marL="355600" marR="232410" indent="-342900" algn="just">
              <a:lnSpc>
                <a:spcPct val="90000"/>
              </a:lnSpc>
              <a:spcBef>
                <a:spcPts val="1914"/>
              </a:spcBef>
              <a:buClr>
                <a:srgbClr val="C0504D"/>
              </a:buClr>
              <a:buSzPct val="79687"/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se disfunkcion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ln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misao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acionalno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azmotri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 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isp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avi,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emoc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misao 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izaz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ala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mi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en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se</a:t>
            </a:r>
            <a:endParaRPr sz="3200">
              <a:latin typeface="Tw Cen MT"/>
              <a:cs typeface="Tw Cen MT"/>
            </a:endParaRPr>
          </a:p>
          <a:p>
            <a:pPr marL="463550" indent="-450850">
              <a:lnSpc>
                <a:spcPct val="100000"/>
              </a:lnSpc>
              <a:spcBef>
                <a:spcPts val="1585"/>
              </a:spcBef>
              <a:buClr>
                <a:srgbClr val="C0504D"/>
              </a:buClr>
              <a:buSzPct val="79687"/>
              <a:buFont typeface="Arial"/>
              <a:buChar char="•"/>
              <a:tabLst>
                <a:tab pos="464184" algn="l"/>
              </a:tabLst>
            </a:pP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AM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–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situacijski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specif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čne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9766" y="3379089"/>
            <a:ext cx="504190" cy="100330"/>
          </a:xfrm>
          <a:custGeom>
            <a:avLst/>
            <a:gdLst/>
            <a:ahLst/>
            <a:cxnLst/>
            <a:rect l="l" t="t" r="r" b="b"/>
            <a:pathLst>
              <a:path w="504189" h="100329">
                <a:moveTo>
                  <a:pt x="485285" y="49911"/>
                </a:moveTo>
                <a:lnTo>
                  <a:pt x="416051" y="90297"/>
                </a:lnTo>
                <a:lnTo>
                  <a:pt x="413765" y="91566"/>
                </a:lnTo>
                <a:lnTo>
                  <a:pt x="413003" y="94487"/>
                </a:lnTo>
                <a:lnTo>
                  <a:pt x="414273" y="96774"/>
                </a:lnTo>
                <a:lnTo>
                  <a:pt x="415670" y="99060"/>
                </a:lnTo>
                <a:lnTo>
                  <a:pt x="418591" y="99822"/>
                </a:lnTo>
                <a:lnTo>
                  <a:pt x="420877" y="98425"/>
                </a:lnTo>
                <a:lnTo>
                  <a:pt x="496005" y="54610"/>
                </a:lnTo>
                <a:lnTo>
                  <a:pt x="494664" y="54610"/>
                </a:lnTo>
                <a:lnTo>
                  <a:pt x="494664" y="53975"/>
                </a:lnTo>
                <a:lnTo>
                  <a:pt x="492251" y="53975"/>
                </a:lnTo>
                <a:lnTo>
                  <a:pt x="485285" y="49911"/>
                </a:lnTo>
                <a:close/>
              </a:path>
              <a:path w="504189" h="100329">
                <a:moveTo>
                  <a:pt x="477012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477229" y="54610"/>
                </a:lnTo>
                <a:lnTo>
                  <a:pt x="485285" y="49911"/>
                </a:lnTo>
                <a:lnTo>
                  <a:pt x="477012" y="45085"/>
                </a:lnTo>
                <a:close/>
              </a:path>
              <a:path w="504189" h="100329">
                <a:moveTo>
                  <a:pt x="495788" y="45085"/>
                </a:moveTo>
                <a:lnTo>
                  <a:pt x="494664" y="45085"/>
                </a:lnTo>
                <a:lnTo>
                  <a:pt x="494664" y="54610"/>
                </a:lnTo>
                <a:lnTo>
                  <a:pt x="496005" y="54610"/>
                </a:lnTo>
                <a:lnTo>
                  <a:pt x="504063" y="49911"/>
                </a:lnTo>
                <a:lnTo>
                  <a:pt x="495788" y="45085"/>
                </a:lnTo>
                <a:close/>
              </a:path>
              <a:path w="504189" h="100329">
                <a:moveTo>
                  <a:pt x="492251" y="45847"/>
                </a:moveTo>
                <a:lnTo>
                  <a:pt x="485285" y="49911"/>
                </a:lnTo>
                <a:lnTo>
                  <a:pt x="492251" y="53975"/>
                </a:lnTo>
                <a:lnTo>
                  <a:pt x="492251" y="45847"/>
                </a:lnTo>
                <a:close/>
              </a:path>
              <a:path w="504189" h="100329">
                <a:moveTo>
                  <a:pt x="494664" y="45847"/>
                </a:moveTo>
                <a:lnTo>
                  <a:pt x="492251" y="45847"/>
                </a:lnTo>
                <a:lnTo>
                  <a:pt x="492251" y="53975"/>
                </a:lnTo>
                <a:lnTo>
                  <a:pt x="494664" y="53975"/>
                </a:lnTo>
                <a:lnTo>
                  <a:pt x="494664" y="45847"/>
                </a:lnTo>
                <a:close/>
              </a:path>
              <a:path w="504189" h="100329">
                <a:moveTo>
                  <a:pt x="418591" y="0"/>
                </a:moveTo>
                <a:lnTo>
                  <a:pt x="415670" y="762"/>
                </a:lnTo>
                <a:lnTo>
                  <a:pt x="414273" y="3048"/>
                </a:lnTo>
                <a:lnTo>
                  <a:pt x="413003" y="5334"/>
                </a:lnTo>
                <a:lnTo>
                  <a:pt x="413765" y="8255"/>
                </a:lnTo>
                <a:lnTo>
                  <a:pt x="416051" y="9525"/>
                </a:lnTo>
                <a:lnTo>
                  <a:pt x="485285" y="49911"/>
                </a:lnTo>
                <a:lnTo>
                  <a:pt x="492251" y="45847"/>
                </a:lnTo>
                <a:lnTo>
                  <a:pt x="494664" y="45847"/>
                </a:lnTo>
                <a:lnTo>
                  <a:pt x="494664" y="45085"/>
                </a:lnTo>
                <a:lnTo>
                  <a:pt x="495788" y="45085"/>
                </a:lnTo>
                <a:lnTo>
                  <a:pt x="420877" y="1397"/>
                </a:lnTo>
                <a:lnTo>
                  <a:pt x="41859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173" rIns="0" bIns="0" rtlCol="0">
            <a:spAutoFit/>
          </a:bodyPr>
          <a:lstStyle/>
          <a:p>
            <a:pPr marL="2709545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Vje</a:t>
            </a:r>
            <a:r>
              <a:rPr spc="-85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o</a:t>
            </a:r>
            <a:r>
              <a:rPr spc="-75" dirty="0">
                <a:latin typeface="Tw Cen MT"/>
                <a:cs typeface="Tw Cen MT"/>
              </a:rPr>
              <a:t>v</a:t>
            </a:r>
            <a:r>
              <a:rPr dirty="0">
                <a:latin typeface="Tw Cen MT"/>
                <a:cs typeface="Tw Cen MT"/>
              </a:rPr>
              <a:t>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2439" y="1464412"/>
            <a:ext cx="7418070" cy="85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indent="-455930">
              <a:lnSpc>
                <a:spcPts val="3650"/>
              </a:lnSpc>
              <a:buClr>
                <a:srgbClr val="974707"/>
              </a:buClr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s</a:t>
            </a:r>
            <a:r>
              <a:rPr sz="3200" spc="-6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samim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200" spc="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ugima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 svij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tu</a:t>
            </a:r>
            <a:endParaRPr sz="3200">
              <a:latin typeface="Tw Cen MT"/>
              <a:cs typeface="Tw Cen MT"/>
            </a:endParaRPr>
          </a:p>
          <a:p>
            <a:pPr marL="344170" algn="ctr">
              <a:lnSpc>
                <a:spcPts val="365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s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be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4611" y="4046912"/>
            <a:ext cx="7712709" cy="194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7790">
              <a:lnSpc>
                <a:spcPct val="100000"/>
              </a:lnSpc>
            </a:pPr>
            <a:r>
              <a:rPr sz="3200" dirty="0">
                <a:solidFill>
                  <a:srgbClr val="4F81BC"/>
                </a:solidFill>
                <a:latin typeface="Tw Cen MT"/>
                <a:cs typeface="Tw Cen MT"/>
              </a:rPr>
              <a:t>središnja</a:t>
            </a:r>
            <a:r>
              <a:rPr sz="3200" spc="-40" dirty="0">
                <a:solidFill>
                  <a:srgbClr val="4F81BC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4F81BC"/>
                </a:solidFill>
                <a:latin typeface="Tw Cen MT"/>
                <a:cs typeface="Tw Cen MT"/>
              </a:rPr>
              <a:t>i</a:t>
            </a:r>
            <a:r>
              <a:rPr sz="3200" spc="5" dirty="0">
                <a:solidFill>
                  <a:srgbClr val="4F81BC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4F81BC"/>
                </a:solidFill>
                <a:latin typeface="Tw Cen MT"/>
                <a:cs typeface="Tw Cen MT"/>
              </a:rPr>
              <a:t>i</a:t>
            </a:r>
            <a:r>
              <a:rPr sz="3200" spc="-15" dirty="0">
                <a:solidFill>
                  <a:srgbClr val="4F81BC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4F81BC"/>
                </a:solidFill>
                <a:latin typeface="Tw Cen MT"/>
                <a:cs typeface="Tw Cen MT"/>
              </a:rPr>
              <a:t>b</a:t>
            </a:r>
            <a:r>
              <a:rPr sz="3200" spc="-15" dirty="0">
                <a:solidFill>
                  <a:srgbClr val="4F81BC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4F81BC"/>
                </a:solidFill>
                <a:latin typeface="Tw Cen MT"/>
                <a:cs typeface="Tw Cen MT"/>
              </a:rPr>
              <a:t>zična</a:t>
            </a:r>
            <a:r>
              <a:rPr sz="3200" spc="-20" dirty="0">
                <a:solidFill>
                  <a:srgbClr val="4F81BC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4F81BC"/>
                </a:solidFill>
                <a:latin typeface="Tw Cen MT"/>
                <a:cs typeface="Tw Cen MT"/>
              </a:rPr>
              <a:t>vj</a:t>
            </a:r>
            <a:r>
              <a:rPr sz="3200" spc="5" dirty="0">
                <a:solidFill>
                  <a:srgbClr val="4F81BC"/>
                </a:solidFill>
                <a:latin typeface="Tw Cen MT"/>
                <a:cs typeface="Tw Cen MT"/>
              </a:rPr>
              <a:t>e</a:t>
            </a:r>
            <a:r>
              <a:rPr sz="3200" spc="-65" dirty="0">
                <a:solidFill>
                  <a:srgbClr val="4F81BC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4F81BC"/>
                </a:solidFill>
                <a:latin typeface="Tw Cen MT"/>
                <a:cs typeface="Tw Cen MT"/>
              </a:rPr>
              <a:t>o</a:t>
            </a:r>
            <a:r>
              <a:rPr sz="3200" spc="-55" dirty="0">
                <a:solidFill>
                  <a:srgbClr val="4F81BC"/>
                </a:solidFill>
                <a:latin typeface="Tw Cen MT"/>
                <a:cs typeface="Tw Cen MT"/>
              </a:rPr>
              <a:t>v</a:t>
            </a:r>
            <a:r>
              <a:rPr sz="3200" spc="-20" dirty="0">
                <a:solidFill>
                  <a:srgbClr val="4F81BC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4F81BC"/>
                </a:solidFill>
                <a:latin typeface="Tw Cen MT"/>
                <a:cs typeface="Tw Cen MT"/>
              </a:rPr>
              <a:t>nja</a:t>
            </a:r>
            <a:endParaRPr sz="3200">
              <a:latin typeface="Tw Cen MT"/>
              <a:cs typeface="Tw Cen MT"/>
            </a:endParaRPr>
          </a:p>
          <a:p>
            <a:pPr marL="494030" indent="-342900">
              <a:lnSpc>
                <a:spcPts val="3650"/>
              </a:lnSpc>
              <a:spcBef>
                <a:spcPts val="384"/>
              </a:spcBef>
              <a:buClr>
                <a:srgbClr val="974707"/>
              </a:buClr>
              <a:buFont typeface="Arial"/>
              <a:buChar char="•"/>
              <a:tabLst>
                <a:tab pos="49466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teme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jna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 du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oka,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često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se ne izgo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ni</a:t>
            </a:r>
            <a:endParaRPr sz="3200">
              <a:latin typeface="Tw Cen MT"/>
              <a:cs typeface="Tw Cen MT"/>
            </a:endParaRPr>
          </a:p>
          <a:p>
            <a:pPr marL="344805" algn="ctr">
              <a:lnSpc>
                <a:spcPts val="365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samome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bi</a:t>
            </a:r>
            <a:endParaRPr sz="3200">
              <a:latin typeface="Tw Cen MT"/>
              <a:cs typeface="Tw Cen MT"/>
            </a:endParaRPr>
          </a:p>
          <a:p>
            <a:pPr marL="468630" indent="-455930">
              <a:lnSpc>
                <a:spcPct val="100000"/>
              </a:lnSpc>
              <a:spcBef>
                <a:spcPts val="385"/>
              </a:spcBef>
              <a:buClr>
                <a:srgbClr val="974707"/>
              </a:buClr>
              <a:buFont typeface="Arial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ide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sma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utnom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istin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Vje</a:t>
            </a:r>
            <a:r>
              <a:rPr spc="-85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o</a:t>
            </a:r>
            <a:r>
              <a:rPr spc="-75" dirty="0">
                <a:latin typeface="Tw Cen MT"/>
                <a:cs typeface="Tw Cen MT"/>
              </a:rPr>
              <a:t>v</a:t>
            </a:r>
            <a:r>
              <a:rPr dirty="0">
                <a:latin typeface="Tw Cen MT"/>
                <a:cs typeface="Tw Cen MT"/>
              </a:rPr>
              <a:t>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7793"/>
            <a:ext cx="7274559" cy="387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504D"/>
              </a:buClr>
              <a:buSzPct val="79687"/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Vje</a:t>
            </a:r>
            <a:r>
              <a:rPr sz="3200" spc="-6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–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globalna,</a:t>
            </a:r>
            <a:r>
              <a:rPr sz="3200" spc="-6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rigidna,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pretje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ano</a:t>
            </a:r>
            <a:endParaRPr sz="3200">
              <a:latin typeface="Tw Cen MT"/>
              <a:cs typeface="Tw Cen MT"/>
            </a:endParaRPr>
          </a:p>
          <a:p>
            <a:pPr marL="355600">
              <a:lnSpc>
                <a:spcPct val="100000"/>
              </a:lnSpc>
            </a:pP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alizi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ana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1970"/>
              </a:spcBef>
              <a:buClr>
                <a:srgbClr val="C0504D"/>
              </a:buClr>
              <a:buSzPct val="79687"/>
              <a:buFont typeface="Arial"/>
              <a:buChar char="•"/>
              <a:tabLst>
                <a:tab pos="356235" algn="l"/>
              </a:tabLst>
            </a:pPr>
            <a:r>
              <a:rPr sz="3200" spc="-16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ba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se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usmjer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ti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na:</a:t>
            </a:r>
            <a:endParaRPr sz="3200">
              <a:latin typeface="Tw Cen MT"/>
              <a:cs typeface="Tw Cen MT"/>
            </a:endParaRPr>
          </a:p>
          <a:p>
            <a:pPr marL="756285" lvl="1" indent="-286385">
              <a:lnSpc>
                <a:spcPct val="100000"/>
              </a:lnSpc>
              <a:spcBef>
                <a:spcPts val="1964"/>
              </a:spcBef>
              <a:buClr>
                <a:srgbClr val="974707"/>
              </a:buClr>
              <a:buSzPct val="59375"/>
              <a:buFont typeface="Wingdings"/>
              <a:buChar char=""/>
              <a:tabLst>
                <a:tab pos="75692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ono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što ih 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održa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endParaRPr sz="3200">
              <a:latin typeface="Tw Cen MT"/>
              <a:cs typeface="Tw Cen MT"/>
            </a:endParaRPr>
          </a:p>
          <a:p>
            <a:pPr marL="756285" lvl="1" indent="-286385">
              <a:lnSpc>
                <a:spcPct val="100000"/>
              </a:lnSpc>
              <a:spcBef>
                <a:spcPts val="1970"/>
              </a:spcBef>
              <a:buClr>
                <a:srgbClr val="974707"/>
              </a:buClr>
              <a:buSzPct val="59375"/>
              <a:buFont typeface="Wingdings"/>
              <a:buChar char=""/>
              <a:tabLst>
                <a:tab pos="75692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su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nas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ala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(k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su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naučena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)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?</a:t>
            </a:r>
            <a:endParaRPr sz="3200">
              <a:latin typeface="Tw Cen MT"/>
              <a:cs typeface="Tw Cen MT"/>
            </a:endParaRPr>
          </a:p>
          <a:p>
            <a:pPr marL="756285" lvl="1" indent="-286385">
              <a:lnSpc>
                <a:spcPct val="100000"/>
              </a:lnSpc>
              <a:spcBef>
                <a:spcPts val="1964"/>
              </a:spcBef>
              <a:buClr>
                <a:srgbClr val="974707"/>
              </a:buClr>
              <a:buSzPct val="59375"/>
              <a:buFont typeface="Wingdings"/>
              <a:buChar char=""/>
              <a:tabLst>
                <a:tab pos="75692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se mogu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at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?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2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Vje</a:t>
            </a:r>
            <a:r>
              <a:rPr spc="-85" dirty="0">
                <a:latin typeface="Tw Cen MT"/>
                <a:cs typeface="Tw Cen MT"/>
              </a:rPr>
              <a:t>r</a:t>
            </a:r>
            <a:r>
              <a:rPr dirty="0">
                <a:latin typeface="Tw Cen MT"/>
                <a:cs typeface="Tw Cen MT"/>
              </a:rPr>
              <a:t>o</a:t>
            </a:r>
            <a:r>
              <a:rPr spc="-75" dirty="0">
                <a:latin typeface="Tw Cen MT"/>
                <a:cs typeface="Tw Cen MT"/>
              </a:rPr>
              <a:t>v</a:t>
            </a:r>
            <a:r>
              <a:rPr dirty="0">
                <a:latin typeface="Tw Cen MT"/>
                <a:cs typeface="Tw Cen MT"/>
              </a:rPr>
              <a:t>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115" y="1639730"/>
            <a:ext cx="7573009" cy="493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np</a:t>
            </a:r>
            <a:r>
              <a:rPr sz="3100" spc="-2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.</a:t>
            </a:r>
            <a:r>
              <a:rPr sz="31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“</a:t>
            </a:r>
            <a:r>
              <a:rPr sz="3100" spc="-6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sam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posobn</a:t>
            </a:r>
            <a:r>
              <a:rPr sz="3100" spc="-4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”</a:t>
            </a:r>
            <a:endParaRPr sz="3100">
              <a:latin typeface="Tw Cen MT"/>
              <a:cs typeface="Tw Cen MT"/>
            </a:endParaRPr>
          </a:p>
          <a:p>
            <a:pPr marL="355600" indent="-342900">
              <a:lnSpc>
                <a:spcPts val="3350"/>
              </a:lnSpc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Vje</a:t>
            </a:r>
            <a:r>
              <a:rPr sz="3100" spc="-7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-8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anje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može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biti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aktivi</a:t>
            </a:r>
            <a:r>
              <a:rPr sz="3100" spc="-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ano</a:t>
            </a:r>
            <a:r>
              <a:rPr sz="3100" spc="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samo</a:t>
            </a: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kada</a:t>
            </a:r>
            <a:r>
              <a:rPr sz="31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je</a:t>
            </a:r>
            <a:endParaRPr sz="3100">
              <a:latin typeface="Tw Cen MT"/>
              <a:cs typeface="Tw Cen MT"/>
            </a:endParaRPr>
          </a:p>
          <a:p>
            <a:pPr marL="355600">
              <a:lnSpc>
                <a:spcPts val="3350"/>
              </a:lnSpc>
            </a:pP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osoba</a:t>
            </a:r>
            <a:r>
              <a:rPr sz="31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de</a:t>
            </a:r>
            <a:r>
              <a:rPr sz="3100" spc="-3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resivna</a:t>
            </a:r>
            <a:r>
              <a:rPr sz="3100" spc="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1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5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ontinu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100" spc="-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ano</a:t>
            </a:r>
            <a:endParaRPr sz="3100">
              <a:latin typeface="Tw Cen MT"/>
              <a:cs typeface="Tw Cen MT"/>
            </a:endParaRPr>
          </a:p>
          <a:p>
            <a:pPr marL="355600" marR="876935" indent="-342900">
              <a:lnSpc>
                <a:spcPct val="80000"/>
              </a:lnSpc>
              <a:spcBef>
                <a:spcPts val="745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100" spc="-8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-3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100" spc="-7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anje</a:t>
            </a:r>
            <a:r>
              <a:rPr sz="31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aktivi</a:t>
            </a:r>
            <a:r>
              <a:rPr sz="3100" spc="-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ano</a:t>
            </a:r>
            <a:r>
              <a:rPr sz="31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osoba</a:t>
            </a: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interpret</a:t>
            </a:r>
            <a:r>
              <a:rPr sz="3100" spc="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100" spc="-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situaci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100" spc="-8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oz</a:t>
            </a:r>
            <a:r>
              <a:rPr sz="31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priz</a:t>
            </a:r>
            <a:r>
              <a:rPr sz="3100" spc="3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1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to</a:t>
            </a:r>
            <a:r>
              <a:rPr sz="3100" spc="-8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 vje</a:t>
            </a:r>
            <a:r>
              <a:rPr sz="3100" spc="-7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anja</a:t>
            </a:r>
            <a:r>
              <a:rPr sz="31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–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4F81BC"/>
                </a:solidFill>
                <a:latin typeface="Tw Cen MT"/>
                <a:cs typeface="Tw Cen MT"/>
              </a:rPr>
              <a:t>ia</a:t>
            </a:r>
            <a:r>
              <a:rPr sz="3100" spc="-50" dirty="0">
                <a:solidFill>
                  <a:srgbClr val="4F81BC"/>
                </a:solidFill>
                <a:latin typeface="Tw Cen MT"/>
                <a:cs typeface="Tw Cen MT"/>
              </a:rPr>
              <a:t>k</a:t>
            </a:r>
            <a:r>
              <a:rPr sz="3100" spc="-20" dirty="0">
                <a:solidFill>
                  <a:srgbClr val="4F81BC"/>
                </a:solidFill>
                <a:latin typeface="Tw Cen MT"/>
                <a:cs typeface="Tw Cen MT"/>
              </a:rPr>
              <a:t>o</a:t>
            </a:r>
            <a:r>
              <a:rPr sz="3100" spc="5" dirty="0">
                <a:solidFill>
                  <a:srgbClr val="4F81BC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4F81BC"/>
                </a:solidFill>
                <a:latin typeface="Tw Cen MT"/>
                <a:cs typeface="Tw Cen MT"/>
              </a:rPr>
              <a:t>j</a:t>
            </a:r>
            <a:r>
              <a:rPr sz="3100" spc="-20" dirty="0">
                <a:solidFill>
                  <a:srgbClr val="4F81BC"/>
                </a:solidFill>
                <a:latin typeface="Tw Cen MT"/>
                <a:cs typeface="Tw Cen MT"/>
              </a:rPr>
              <a:t>e</a:t>
            </a:r>
            <a:r>
              <a:rPr sz="3100" spc="-5" dirty="0">
                <a:solidFill>
                  <a:srgbClr val="4F81BC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4F81BC"/>
                </a:solidFill>
                <a:latin typeface="Tw Cen MT"/>
                <a:cs typeface="Tw Cen MT"/>
              </a:rPr>
              <a:t>interpretaci</a:t>
            </a:r>
            <a:r>
              <a:rPr sz="3100" spc="-5" dirty="0">
                <a:solidFill>
                  <a:srgbClr val="4F81BC"/>
                </a:solidFill>
                <a:latin typeface="Tw Cen MT"/>
                <a:cs typeface="Tw Cen MT"/>
              </a:rPr>
              <a:t>j</a:t>
            </a:r>
            <a:r>
              <a:rPr sz="3100" spc="-20" dirty="0">
                <a:solidFill>
                  <a:srgbClr val="4F81BC"/>
                </a:solidFill>
                <a:latin typeface="Tw Cen MT"/>
                <a:cs typeface="Tw Cen MT"/>
              </a:rPr>
              <a:t>a</a:t>
            </a:r>
            <a:r>
              <a:rPr sz="3100" spc="-5" dirty="0">
                <a:solidFill>
                  <a:srgbClr val="4F81BC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4F81BC"/>
                </a:solidFill>
                <a:latin typeface="Tw Cen MT"/>
                <a:cs typeface="Tw Cen MT"/>
              </a:rPr>
              <a:t>pos</a:t>
            </a:r>
            <a:r>
              <a:rPr sz="3100" spc="-80" dirty="0">
                <a:solidFill>
                  <a:srgbClr val="4F81BC"/>
                </a:solidFill>
                <a:latin typeface="Tw Cen MT"/>
                <a:cs typeface="Tw Cen MT"/>
              </a:rPr>
              <a:t>v</a:t>
            </a:r>
            <a:r>
              <a:rPr sz="3100" spc="-20" dirty="0">
                <a:solidFill>
                  <a:srgbClr val="4F81BC"/>
                </a:solidFill>
                <a:latin typeface="Tw Cen MT"/>
                <a:cs typeface="Tw Cen MT"/>
              </a:rPr>
              <a:t>e</a:t>
            </a:r>
            <a:r>
              <a:rPr sz="3100" spc="-10" dirty="0">
                <a:solidFill>
                  <a:srgbClr val="4F81BC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4F81BC"/>
                </a:solidFill>
                <a:latin typeface="Tw Cen MT"/>
                <a:cs typeface="Tw Cen MT"/>
              </a:rPr>
              <a:t>netočna</a:t>
            </a:r>
            <a:endParaRPr sz="3100">
              <a:latin typeface="Tw Cen MT"/>
              <a:cs typeface="Tw Cen MT"/>
            </a:endParaRPr>
          </a:p>
          <a:p>
            <a:pPr marL="355600" marR="5080" indent="-342900">
              <a:lnSpc>
                <a:spcPts val="2980"/>
              </a:lnSpc>
              <a:spcBef>
                <a:spcPts val="715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Selektivno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usmje</a:t>
            </a:r>
            <a:r>
              <a:rPr sz="3100" spc="-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-8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anje</a:t>
            </a:r>
            <a:r>
              <a:rPr sz="3100" spc="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na</a:t>
            </a:r>
            <a:r>
              <a:rPr sz="31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in</a:t>
            </a:r>
            <a:r>
              <a:rPr sz="3100" spc="-70" dirty="0">
                <a:solidFill>
                  <a:srgbClr val="974707"/>
                </a:solidFill>
                <a:latin typeface="Tw Cen MT"/>
                <a:cs typeface="Tw Cen MT"/>
              </a:rPr>
              <a:t>f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ma</a:t>
            </a:r>
            <a:r>
              <a:rPr sz="3100" spc="-30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1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1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–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 potvrđuje</a:t>
            </a:r>
            <a:r>
              <a:rPr sz="31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3100" spc="-3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zično</a:t>
            </a:r>
            <a:r>
              <a:rPr sz="3100" spc="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vje</a:t>
            </a:r>
            <a:r>
              <a:rPr sz="3100" spc="-7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anje</a:t>
            </a:r>
            <a:r>
              <a:rPr sz="31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–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zanem</a:t>
            </a:r>
            <a:r>
              <a:rPr sz="3100" spc="-3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uju</a:t>
            </a:r>
            <a:r>
              <a:rPr sz="3100" spc="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se</a:t>
            </a: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in</a:t>
            </a:r>
            <a:r>
              <a:rPr sz="3100" spc="-70" dirty="0">
                <a:solidFill>
                  <a:srgbClr val="974707"/>
                </a:solidFill>
                <a:latin typeface="Tw Cen MT"/>
                <a:cs typeface="Tw Cen MT"/>
              </a:rPr>
              <a:t>f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ma</a:t>
            </a:r>
            <a:r>
              <a:rPr sz="3100" spc="-25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sup</a:t>
            </a:r>
            <a:r>
              <a:rPr sz="3100" spc="-8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otne</a:t>
            </a:r>
            <a:r>
              <a:rPr sz="31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vje</a:t>
            </a:r>
            <a:r>
              <a:rPr sz="3100" spc="-7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anju</a:t>
            </a:r>
            <a:endParaRPr sz="3100">
              <a:latin typeface="Tw Cen MT"/>
              <a:cs typeface="Tw Cen MT"/>
            </a:endParaRPr>
          </a:p>
          <a:p>
            <a:pPr marL="355600" indent="-342900">
              <a:lnSpc>
                <a:spcPts val="3350"/>
              </a:lnSpc>
              <a:spcBef>
                <a:spcPts val="25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Vje</a:t>
            </a:r>
            <a:r>
              <a:rPr sz="3100" spc="-7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-8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anje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se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ta</a:t>
            </a:r>
            <a:r>
              <a:rPr sz="3100" spc="-6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održ</a:t>
            </a:r>
            <a:r>
              <a:rPr sz="3100" spc="-4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-8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100" spc="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–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ia</a:t>
            </a:r>
            <a:r>
              <a:rPr sz="3100" spc="-5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j</a:t>
            </a:r>
            <a:r>
              <a:rPr sz="3100" spc="-2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neto</a:t>
            </a:r>
            <a:r>
              <a:rPr sz="3100" spc="-30" dirty="0">
                <a:solidFill>
                  <a:srgbClr val="974707"/>
                </a:solidFill>
                <a:latin typeface="Tw Cen MT"/>
                <a:cs typeface="Tw Cen MT"/>
              </a:rPr>
              <a:t>č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no</a:t>
            </a:r>
            <a:endParaRPr sz="3100">
              <a:latin typeface="Tw Cen MT"/>
              <a:cs typeface="Tw Cen MT"/>
            </a:endParaRPr>
          </a:p>
          <a:p>
            <a:pPr marL="355600">
              <a:lnSpc>
                <a:spcPts val="3350"/>
              </a:lnSpc>
            </a:pP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3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isfunkc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onalno</a:t>
            </a:r>
            <a:r>
              <a:rPr sz="3100" spc="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(primjer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100" spc="-10" dirty="0">
                <a:solidFill>
                  <a:srgbClr val="974707"/>
                </a:solidFill>
                <a:latin typeface="Tw Cen MT"/>
                <a:cs typeface="Tw Cen MT"/>
              </a:rPr>
              <a:t>či</a:t>
            </a:r>
            <a:r>
              <a:rPr sz="3100" spc="-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100" spc="-15" dirty="0">
                <a:solidFill>
                  <a:srgbClr val="974707"/>
                </a:solidFill>
                <a:latin typeface="Tw Cen MT"/>
                <a:cs typeface="Tw Cen MT"/>
              </a:rPr>
              <a:t>atelja E)</a:t>
            </a:r>
            <a:endParaRPr sz="31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608312"/>
            <a:ext cx="791337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Bazična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vje</a:t>
            </a:r>
            <a:r>
              <a:rPr sz="4000" spc="-9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4000" spc="-10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anja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4000" spc="-50" dirty="0">
                <a:solidFill>
                  <a:srgbClr val="548ED4"/>
                </a:solidFill>
                <a:latin typeface="Tw Cen MT"/>
                <a:cs typeface="Tw Cen MT"/>
              </a:rPr>
              <a:t>s</a:t>
            </a:r>
            <a:r>
              <a:rPr sz="4000" spc="-10" dirty="0">
                <a:solidFill>
                  <a:srgbClr val="548ED4"/>
                </a:solidFill>
                <a:latin typeface="Tw Cen MT"/>
                <a:cs typeface="Tw Cen MT"/>
              </a:rPr>
              <a:t>.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Automats</a:t>
            </a:r>
            <a:r>
              <a:rPr sz="4000" spc="-110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4000" spc="1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misli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891800"/>
            <a:ext cx="7502525" cy="446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548ED4"/>
                </a:solidFill>
                <a:latin typeface="Tw Cen MT"/>
                <a:cs typeface="Tw Cen MT"/>
              </a:rPr>
              <a:t>Bazična</a:t>
            </a:r>
            <a:r>
              <a:rPr sz="28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548ED4"/>
                </a:solidFill>
                <a:latin typeface="Tw Cen MT"/>
                <a:cs typeface="Tw Cen MT"/>
              </a:rPr>
              <a:t>vje</a:t>
            </a:r>
            <a:r>
              <a:rPr sz="2800" spc="-6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2800" spc="-75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2800" spc="-15" dirty="0">
                <a:solidFill>
                  <a:srgbClr val="548ED4"/>
                </a:solidFill>
                <a:latin typeface="Tw Cen MT"/>
                <a:cs typeface="Tw Cen MT"/>
              </a:rPr>
              <a:t>anja</a:t>
            </a:r>
            <a:endParaRPr sz="28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najo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novnija</a:t>
            </a:r>
            <a:r>
              <a:rPr sz="28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azina</a:t>
            </a:r>
            <a:r>
              <a:rPr sz="28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vje</a:t>
            </a:r>
            <a:r>
              <a:rPr sz="28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anja</a:t>
            </a:r>
            <a:endParaRPr sz="28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opća,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igi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dna</a:t>
            </a:r>
            <a:r>
              <a:rPr sz="2800" spc="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pr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-80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en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alizi</a:t>
            </a:r>
            <a:r>
              <a:rPr sz="28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ana</a:t>
            </a:r>
            <a:endParaRPr sz="2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Clr>
                <a:srgbClr val="974707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974707"/>
              </a:buClr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15" dirty="0">
                <a:solidFill>
                  <a:srgbClr val="548ED4"/>
                </a:solidFill>
                <a:latin typeface="Tw Cen MT"/>
                <a:cs typeface="Tw Cen MT"/>
              </a:rPr>
              <a:t>Automat</a:t>
            </a:r>
            <a:r>
              <a:rPr sz="2800" spc="-5" dirty="0">
                <a:solidFill>
                  <a:srgbClr val="548ED4"/>
                </a:solidFill>
                <a:latin typeface="Tw Cen MT"/>
                <a:cs typeface="Tw Cen MT"/>
              </a:rPr>
              <a:t>s</a:t>
            </a:r>
            <a:r>
              <a:rPr sz="2800" spc="-80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2800" spc="-15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2800" spc="1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548ED4"/>
                </a:solidFill>
                <a:latin typeface="Tw Cen MT"/>
                <a:cs typeface="Tw Cen MT"/>
              </a:rPr>
              <a:t>misli</a:t>
            </a:r>
            <a:endParaRPr sz="2800">
              <a:latin typeface="Tw Cen MT"/>
              <a:cs typeface="Tw Cen MT"/>
            </a:endParaRPr>
          </a:p>
          <a:p>
            <a:pPr marL="2839720" lvl="1" indent="-342900">
              <a:lnSpc>
                <a:spcPts val="3190"/>
              </a:lnSpc>
              <a:spcBef>
                <a:spcPts val="335"/>
              </a:spcBef>
              <a:buClr>
                <a:srgbClr val="974707"/>
              </a:buClr>
              <a:buFont typeface="Arial"/>
              <a:buChar char="•"/>
              <a:tabLst>
                <a:tab pos="2840355" algn="l"/>
              </a:tabLst>
            </a:pPr>
            <a:r>
              <a:rPr sz="2800" spc="-16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re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nutne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iječi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ili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re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dodžbe</a:t>
            </a:r>
            <a:r>
              <a:rPr sz="28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4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oje</a:t>
            </a:r>
            <a:endParaRPr sz="2800">
              <a:latin typeface="Tw Cen MT"/>
              <a:cs typeface="Tw Cen MT"/>
            </a:endParaRPr>
          </a:p>
          <a:p>
            <a:pPr marL="2839720">
              <a:lnSpc>
                <a:spcPts val="3190"/>
              </a:lnSpc>
            </a:pP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8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ol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aze</a:t>
            </a:r>
            <a:r>
              <a:rPr sz="28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800" spc="-7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oz</a:t>
            </a:r>
            <a:r>
              <a:rPr sz="28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svijest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obe</a:t>
            </a:r>
            <a:endParaRPr sz="2800">
              <a:latin typeface="Tw Cen MT"/>
              <a:cs typeface="Tw Cen MT"/>
            </a:endParaRPr>
          </a:p>
          <a:p>
            <a:pPr marL="2839720" lvl="1" indent="-342900">
              <a:lnSpc>
                <a:spcPts val="3195"/>
              </a:lnSpc>
              <a:spcBef>
                <a:spcPts val="335"/>
              </a:spcBef>
              <a:buClr>
                <a:srgbClr val="974707"/>
              </a:buClr>
              <a:buFont typeface="Arial"/>
              <a:buChar char="•"/>
              <a:tabLst>
                <a:tab pos="2840355" algn="l"/>
              </a:tabLst>
            </a:pPr>
            <a:r>
              <a:rPr sz="2800" spc="-18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ezane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za</a:t>
            </a:r>
            <a:r>
              <a:rPr sz="28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situa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iju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8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mat</a:t>
            </a:r>
            <a:r>
              <a:rPr sz="28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aju</a:t>
            </a:r>
            <a:r>
              <a:rPr sz="28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se</a:t>
            </a:r>
            <a:endParaRPr sz="2800">
              <a:latin typeface="Tw Cen MT"/>
              <a:cs typeface="Tw Cen MT"/>
            </a:endParaRPr>
          </a:p>
          <a:p>
            <a:pPr marL="2406650" algn="ctr">
              <a:lnSpc>
                <a:spcPts val="3195"/>
              </a:lnSpc>
            </a:pP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pov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šins</a:t>
            </a:r>
            <a:r>
              <a:rPr sz="2800" spc="-3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om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2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azinom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5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ognicije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870" y="584710"/>
            <a:ext cx="685990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30015" algn="l"/>
              </a:tabLst>
            </a:pP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Sta</a:t>
            </a:r>
            <a:r>
              <a:rPr sz="4400" spc="-9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ovi,</a:t>
            </a:r>
            <a:r>
              <a:rPr sz="4400" spc="-3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4400" spc="-6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avila</a:t>
            </a:r>
            <a:r>
              <a:rPr sz="4400" spc="-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i	</a:t>
            </a:r>
            <a:r>
              <a:rPr sz="4400" spc="-20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retpost</a:t>
            </a:r>
            <a:r>
              <a:rPr sz="4400" spc="-2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4400" spc="-80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5339"/>
            <a:ext cx="7816850" cy="432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59765" indent="-342900">
              <a:lnSpc>
                <a:spcPct val="80000"/>
              </a:lnSpc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Bazič</a:t>
            </a:r>
            <a:r>
              <a:rPr sz="2700" spc="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7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vje</a:t>
            </a:r>
            <a:r>
              <a:rPr sz="2700" spc="-4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spc="-4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anja</a:t>
            </a:r>
            <a:r>
              <a:rPr sz="27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utje</a:t>
            </a:r>
            <a:r>
              <a:rPr sz="2700" spc="5" dirty="0">
                <a:solidFill>
                  <a:srgbClr val="974707"/>
                </a:solidFill>
                <a:latin typeface="Tw Cen MT"/>
                <a:cs typeface="Tw Cen MT"/>
              </a:rPr>
              <a:t>č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u na</a:t>
            </a:r>
            <a:r>
              <a:rPr sz="27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spc="-2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az</a:t>
            </a:r>
            <a:r>
              <a:rPr sz="2700" spc="-4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oj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posreduju</a:t>
            </a:r>
            <a:r>
              <a:rPr sz="2700" spc="5" dirty="0">
                <a:solidFill>
                  <a:srgbClr val="974707"/>
                </a:solidFill>
                <a:latin typeface="Tw Cen MT"/>
                <a:cs typeface="Tw Cen MT"/>
              </a:rPr>
              <a:t>ć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ih vje</a:t>
            </a:r>
            <a:r>
              <a:rPr sz="27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anja</a:t>
            </a:r>
            <a:r>
              <a:rPr sz="2700" spc="-35" dirty="0">
                <a:solidFill>
                  <a:srgbClr val="974707"/>
                </a:solidFill>
                <a:latin typeface="Tw Cen MT"/>
                <a:cs typeface="Tw Cen MT"/>
              </a:rPr>
              <a:t> k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oja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post</a:t>
            </a:r>
            <a:r>
              <a:rPr sz="2700" spc="-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spc="-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 u</a:t>
            </a:r>
            <a:r>
              <a:rPr sz="27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obliku</a:t>
            </a:r>
            <a:r>
              <a:rPr sz="27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sta</a:t>
            </a:r>
            <a:r>
              <a:rPr sz="27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a,</a:t>
            </a:r>
            <a:r>
              <a:rPr sz="27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7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avila</a:t>
            </a:r>
            <a:r>
              <a:rPr sz="27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i </a:t>
            </a:r>
            <a:r>
              <a:rPr sz="2700" spc="-15" dirty="0">
                <a:solidFill>
                  <a:srgbClr val="974707"/>
                </a:solidFill>
                <a:latin typeface="Tw Cen MT"/>
                <a:cs typeface="Tw Cen MT"/>
              </a:rPr>
              <a:t>pretpostav</a:t>
            </a:r>
            <a:r>
              <a:rPr sz="2700" spc="-1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700" spc="-5" dirty="0">
                <a:solidFill>
                  <a:srgbClr val="974707"/>
                </a:solidFill>
                <a:latin typeface="Tw Cen MT"/>
                <a:cs typeface="Tw Cen MT"/>
              </a:rPr>
              <a:t>i:</a:t>
            </a:r>
            <a:endParaRPr sz="27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Clr>
                <a:srgbClr val="974707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1362710" lvl="1" indent="-34290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1363345" algn="l"/>
              </a:tabLst>
            </a:pPr>
            <a:r>
              <a:rPr sz="2700" spc="-45" dirty="0">
                <a:solidFill>
                  <a:srgbClr val="548ED4"/>
                </a:solidFill>
                <a:latin typeface="Tw Cen MT"/>
                <a:cs typeface="Tw Cen MT"/>
              </a:rPr>
              <a:t>B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AZIČNO</a:t>
            </a:r>
            <a:r>
              <a:rPr sz="2150" spc="1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VJER</a:t>
            </a:r>
            <a:r>
              <a:rPr sz="2150" spc="-5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2150" spc="-155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ANJ</a:t>
            </a:r>
            <a:r>
              <a:rPr sz="2150" spc="-5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2700" i="1" dirty="0">
                <a:solidFill>
                  <a:srgbClr val="548ED4"/>
                </a:solidFill>
                <a:latin typeface="Tw Cen MT"/>
                <a:cs typeface="Tw Cen MT"/>
              </a:rPr>
              <a:t>:</a:t>
            </a:r>
            <a:r>
              <a:rPr sz="2700" i="1" spc="-3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“</a:t>
            </a:r>
            <a:r>
              <a:rPr sz="2700" i="1" spc="-4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700" i="1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sam nes</a:t>
            </a:r>
            <a:r>
              <a:rPr sz="2700" i="1" spc="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os</a:t>
            </a:r>
            <a:r>
              <a:rPr sz="2700" i="1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bn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700" spc="-114" dirty="0">
                <a:solidFill>
                  <a:srgbClr val="974707"/>
                </a:solidFill>
                <a:latin typeface="Tw Cen MT"/>
                <a:cs typeface="Tw Cen MT"/>
              </a:rPr>
              <a:t>.”</a:t>
            </a:r>
            <a:endParaRPr sz="2700">
              <a:latin typeface="Tw Cen MT"/>
              <a:cs typeface="Tw Cen MT"/>
            </a:endParaRPr>
          </a:p>
          <a:p>
            <a:pPr lvl="1">
              <a:lnSpc>
                <a:spcPct val="100000"/>
              </a:lnSpc>
              <a:spcBef>
                <a:spcPts val="4"/>
              </a:spcBef>
              <a:buClr>
                <a:srgbClr val="548ED4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971675" lvl="2" indent="-343535">
              <a:lnSpc>
                <a:spcPts val="3080"/>
              </a:lnSpc>
              <a:buClr>
                <a:srgbClr val="548ED4"/>
              </a:buClr>
              <a:buFont typeface="Arial"/>
              <a:buChar char="•"/>
              <a:tabLst>
                <a:tab pos="1971675" algn="l"/>
              </a:tabLst>
            </a:pPr>
            <a:r>
              <a:rPr sz="2700" spc="5" dirty="0">
                <a:solidFill>
                  <a:srgbClr val="548ED4"/>
                </a:solidFill>
                <a:latin typeface="Tw Cen MT"/>
                <a:cs typeface="Tw Cen MT"/>
              </a:rPr>
              <a:t>S</a:t>
            </a:r>
            <a:r>
              <a:rPr sz="2150" spc="-50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2150" spc="-16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150" spc="-6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2700" dirty="0">
                <a:solidFill>
                  <a:srgbClr val="548ED4"/>
                </a:solidFill>
                <a:latin typeface="Tw Cen MT"/>
                <a:cs typeface="Tw Cen MT"/>
              </a:rPr>
              <a:t>:</a:t>
            </a:r>
            <a:r>
              <a:rPr sz="2700" spc="-3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“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Str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šno </a:t>
            </a:r>
            <a:r>
              <a:rPr sz="2700" i="1" spc="-1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biti nes</a:t>
            </a:r>
            <a:r>
              <a:rPr sz="2700" i="1" spc="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os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2700" i="1" spc="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700" i="1" spc="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”</a:t>
            </a:r>
            <a:endParaRPr sz="2700">
              <a:latin typeface="Tw Cen MT"/>
              <a:cs typeface="Tw Cen MT"/>
            </a:endParaRPr>
          </a:p>
          <a:p>
            <a:pPr marL="1004569" indent="-342900">
              <a:lnSpc>
                <a:spcPts val="2920"/>
              </a:lnSpc>
              <a:buClr>
                <a:srgbClr val="548ED4"/>
              </a:buClr>
              <a:buFont typeface="Arial"/>
              <a:buChar char="•"/>
              <a:tabLst>
                <a:tab pos="1005205" algn="l"/>
              </a:tabLst>
            </a:pPr>
            <a:r>
              <a:rPr sz="2700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2150" spc="-16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VI</a:t>
            </a:r>
            <a:r>
              <a:rPr sz="2150" spc="-35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2150" spc="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2700" dirty="0">
                <a:solidFill>
                  <a:srgbClr val="548ED4"/>
                </a:solidFill>
                <a:latin typeface="Tw Cen MT"/>
                <a:cs typeface="Tw Cen MT"/>
              </a:rPr>
              <a:t>:</a:t>
            </a:r>
            <a:r>
              <a:rPr sz="2700" spc="-3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“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Uvijek moram ra</a:t>
            </a:r>
            <a:r>
              <a:rPr sz="2700" i="1" spc="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iti</a:t>
            </a:r>
            <a:r>
              <a:rPr sz="2700" i="1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najviše što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mog</a:t>
            </a:r>
            <a:r>
              <a:rPr sz="2700" i="1" spc="15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”.</a:t>
            </a:r>
            <a:endParaRPr sz="2700">
              <a:latin typeface="Tw Cen MT"/>
              <a:cs typeface="Tw Cen MT"/>
            </a:endParaRPr>
          </a:p>
          <a:p>
            <a:pPr marL="1784985" marR="5080" indent="-1519555">
              <a:lnSpc>
                <a:spcPct val="70000"/>
              </a:lnSpc>
              <a:spcBef>
                <a:spcPts val="810"/>
              </a:spcBef>
              <a:buClr>
                <a:srgbClr val="548ED4"/>
              </a:buClr>
              <a:buFont typeface="Arial"/>
              <a:buChar char="•"/>
              <a:tabLst>
                <a:tab pos="608965" algn="l"/>
              </a:tabLst>
            </a:pPr>
            <a:r>
              <a:rPr sz="2700" spc="5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RETPOS</a:t>
            </a:r>
            <a:r>
              <a:rPr sz="2150" spc="-50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2150" spc="-16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VK</a:t>
            </a:r>
            <a:r>
              <a:rPr sz="2150" spc="-1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700" dirty="0">
                <a:solidFill>
                  <a:srgbClr val="548ED4"/>
                </a:solidFill>
                <a:latin typeface="Tw Cen MT"/>
                <a:cs typeface="Tw Cen MT"/>
              </a:rPr>
              <a:t>:</a:t>
            </a:r>
            <a:r>
              <a:rPr sz="2700" spc="-3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“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700" i="1" spc="-4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ra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im ma</a:t>
            </a:r>
            <a:r>
              <a:rPr sz="2700" i="1" spc="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simaln</a:t>
            </a:r>
            <a:r>
              <a:rPr sz="2700" i="1" spc="-23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700" i="1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mo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ž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da</a:t>
            </a:r>
            <a:r>
              <a:rPr sz="2700" i="1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us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ijem ono</a:t>
            </a:r>
            <a:r>
              <a:rPr sz="2700" i="1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što</a:t>
            </a:r>
            <a:r>
              <a:rPr sz="2700" i="1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dr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gima</a:t>
            </a:r>
            <a:r>
              <a:rPr sz="2700" i="1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us</a:t>
            </a:r>
            <a:r>
              <a:rPr sz="2700" i="1" spc="1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ij</a:t>
            </a:r>
            <a:r>
              <a:rPr sz="2700" i="1" spc="-2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700" i="1" spc="-2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a s la</a:t>
            </a:r>
            <a:r>
              <a:rPr sz="2700" i="1" spc="-3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i="1" spc="5" dirty="0">
                <a:solidFill>
                  <a:srgbClr val="974707"/>
                </a:solidFill>
                <a:latin typeface="Tw Cen MT"/>
                <a:cs typeface="Tw Cen MT"/>
              </a:rPr>
              <a:t>ć</a:t>
            </a:r>
            <a:r>
              <a:rPr sz="27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700" i="1" spc="2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700" dirty="0">
                <a:solidFill>
                  <a:srgbClr val="974707"/>
                </a:solidFill>
                <a:latin typeface="Tw Cen MT"/>
                <a:cs typeface="Tw Cen MT"/>
              </a:rPr>
              <a:t>”</a:t>
            </a:r>
            <a:endParaRPr sz="27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548ED4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046095" lvl="1" indent="-34290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3046095" algn="l"/>
              </a:tabLst>
            </a:pPr>
            <a:r>
              <a:rPr sz="2700" spc="-8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U</a:t>
            </a:r>
            <a:r>
              <a:rPr sz="2150" spc="-50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OM</a:t>
            </a:r>
            <a:r>
              <a:rPr sz="2150" spc="-10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TSKE</a:t>
            </a:r>
            <a:r>
              <a:rPr sz="2150" spc="12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150" dirty="0">
                <a:solidFill>
                  <a:srgbClr val="548ED4"/>
                </a:solidFill>
                <a:latin typeface="Tw Cen MT"/>
                <a:cs typeface="Tw Cen MT"/>
              </a:rPr>
              <a:t>MIS</a:t>
            </a:r>
            <a:r>
              <a:rPr sz="2150" spc="-15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2150" spc="-5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2700" dirty="0">
                <a:solidFill>
                  <a:srgbClr val="548ED4"/>
                </a:solidFill>
                <a:latin typeface="Tw Cen MT"/>
                <a:cs typeface="Tw Cen MT"/>
              </a:rPr>
              <a:t>:</a:t>
            </a:r>
            <a:endParaRPr sz="27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1879600">
              <a:lnSpc>
                <a:spcPct val="100000"/>
              </a:lnSpc>
            </a:pPr>
            <a:r>
              <a:rPr spc="-90" dirty="0">
                <a:latin typeface="Tw Cen MT"/>
                <a:cs typeface="Tw Cen MT"/>
              </a:rPr>
              <a:t>K</a:t>
            </a:r>
            <a:r>
              <a:rPr dirty="0">
                <a:latin typeface="Tw Cen MT"/>
                <a:cs typeface="Tw Cen MT"/>
              </a:rPr>
              <a:t>ognitivni</a:t>
            </a:r>
            <a:r>
              <a:rPr spc="-1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m</a:t>
            </a:r>
            <a:r>
              <a:rPr spc="5" dirty="0">
                <a:latin typeface="Tw Cen MT"/>
                <a:cs typeface="Tw Cen MT"/>
              </a:rPr>
              <a:t>o</a:t>
            </a:r>
            <a:r>
              <a:rPr dirty="0">
                <a:latin typeface="Tw Cen MT"/>
                <a:cs typeface="Tw Cen MT"/>
              </a:rPr>
              <a:t>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1105" y="1893740"/>
            <a:ext cx="5034915" cy="257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Bazi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č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no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6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nje</a:t>
            </a:r>
            <a:endParaRPr sz="32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44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3200" spc="-15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osr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juća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nja</a:t>
            </a:r>
            <a:endParaRPr sz="32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(st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ov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avila,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pretpostav</a:t>
            </a:r>
            <a:r>
              <a:rPr sz="3200" spc="-9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e)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622" y="5649739"/>
            <a:ext cx="139192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tuacija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9432" y="5649739"/>
            <a:ext cx="26631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Automa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200" spc="-6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3218" y="5649739"/>
            <a:ext cx="12185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Emoc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je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50079" y="2492882"/>
            <a:ext cx="100330" cy="648335"/>
          </a:xfrm>
          <a:custGeom>
            <a:avLst/>
            <a:gdLst/>
            <a:ahLst/>
            <a:cxnLst/>
            <a:rect l="l" t="t" r="r" b="b"/>
            <a:pathLst>
              <a:path w="100329" h="648335">
                <a:moveTo>
                  <a:pt x="5334" y="557021"/>
                </a:moveTo>
                <a:lnTo>
                  <a:pt x="3048" y="558291"/>
                </a:lnTo>
                <a:lnTo>
                  <a:pt x="762" y="559688"/>
                </a:lnTo>
                <a:lnTo>
                  <a:pt x="0" y="562609"/>
                </a:lnTo>
                <a:lnTo>
                  <a:pt x="1397" y="564895"/>
                </a:lnTo>
                <a:lnTo>
                  <a:pt x="49911" y="648080"/>
                </a:lnTo>
                <a:lnTo>
                  <a:pt x="55391" y="638682"/>
                </a:lnTo>
                <a:lnTo>
                  <a:pt x="45212" y="638682"/>
                </a:lnTo>
                <a:lnTo>
                  <a:pt x="45088" y="621036"/>
                </a:lnTo>
                <a:lnTo>
                  <a:pt x="9525" y="560069"/>
                </a:lnTo>
                <a:lnTo>
                  <a:pt x="8255" y="557783"/>
                </a:lnTo>
                <a:lnTo>
                  <a:pt x="5334" y="557021"/>
                </a:lnTo>
                <a:close/>
              </a:path>
              <a:path w="100329" h="648335">
                <a:moveTo>
                  <a:pt x="45208" y="621241"/>
                </a:moveTo>
                <a:lnTo>
                  <a:pt x="45212" y="638682"/>
                </a:lnTo>
                <a:lnTo>
                  <a:pt x="54737" y="638682"/>
                </a:lnTo>
                <a:lnTo>
                  <a:pt x="54736" y="636269"/>
                </a:lnTo>
                <a:lnTo>
                  <a:pt x="45847" y="636269"/>
                </a:lnTo>
                <a:lnTo>
                  <a:pt x="49911" y="629303"/>
                </a:lnTo>
                <a:lnTo>
                  <a:pt x="45208" y="621241"/>
                </a:lnTo>
                <a:close/>
              </a:path>
              <a:path w="100329" h="648335">
                <a:moveTo>
                  <a:pt x="94487" y="557021"/>
                </a:moveTo>
                <a:lnTo>
                  <a:pt x="91567" y="557783"/>
                </a:lnTo>
                <a:lnTo>
                  <a:pt x="90297" y="560069"/>
                </a:lnTo>
                <a:lnTo>
                  <a:pt x="54733" y="621036"/>
                </a:lnTo>
                <a:lnTo>
                  <a:pt x="54737" y="638682"/>
                </a:lnTo>
                <a:lnTo>
                  <a:pt x="55391" y="638682"/>
                </a:lnTo>
                <a:lnTo>
                  <a:pt x="98425" y="564895"/>
                </a:lnTo>
                <a:lnTo>
                  <a:pt x="99822" y="562609"/>
                </a:lnTo>
                <a:lnTo>
                  <a:pt x="99060" y="559688"/>
                </a:lnTo>
                <a:lnTo>
                  <a:pt x="96774" y="558291"/>
                </a:lnTo>
                <a:lnTo>
                  <a:pt x="94487" y="557021"/>
                </a:lnTo>
                <a:close/>
              </a:path>
              <a:path w="100329" h="648335">
                <a:moveTo>
                  <a:pt x="49911" y="629303"/>
                </a:moveTo>
                <a:lnTo>
                  <a:pt x="45847" y="636269"/>
                </a:lnTo>
                <a:lnTo>
                  <a:pt x="53975" y="636269"/>
                </a:lnTo>
                <a:lnTo>
                  <a:pt x="49911" y="629303"/>
                </a:lnTo>
                <a:close/>
              </a:path>
              <a:path w="100329" h="648335">
                <a:moveTo>
                  <a:pt x="54733" y="621036"/>
                </a:moveTo>
                <a:lnTo>
                  <a:pt x="49911" y="629303"/>
                </a:lnTo>
                <a:lnTo>
                  <a:pt x="53975" y="636269"/>
                </a:lnTo>
                <a:lnTo>
                  <a:pt x="54736" y="636269"/>
                </a:lnTo>
                <a:lnTo>
                  <a:pt x="54733" y="621036"/>
                </a:lnTo>
                <a:close/>
              </a:path>
              <a:path w="100329" h="648335">
                <a:moveTo>
                  <a:pt x="54610" y="0"/>
                </a:moveTo>
                <a:lnTo>
                  <a:pt x="45085" y="0"/>
                </a:lnTo>
                <a:lnTo>
                  <a:pt x="45208" y="621241"/>
                </a:lnTo>
                <a:lnTo>
                  <a:pt x="49911" y="629303"/>
                </a:lnTo>
                <a:lnTo>
                  <a:pt x="54613" y="621241"/>
                </a:lnTo>
                <a:lnTo>
                  <a:pt x="5461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0079" y="4581144"/>
            <a:ext cx="100330" cy="864235"/>
          </a:xfrm>
          <a:custGeom>
            <a:avLst/>
            <a:gdLst/>
            <a:ahLst/>
            <a:cxnLst/>
            <a:rect l="l" t="t" r="r" b="b"/>
            <a:pathLst>
              <a:path w="100329" h="864235">
                <a:moveTo>
                  <a:pt x="5334" y="773048"/>
                </a:moveTo>
                <a:lnTo>
                  <a:pt x="3048" y="774318"/>
                </a:lnTo>
                <a:lnTo>
                  <a:pt x="762" y="775715"/>
                </a:lnTo>
                <a:lnTo>
                  <a:pt x="0" y="778636"/>
                </a:lnTo>
                <a:lnTo>
                  <a:pt x="1397" y="780795"/>
                </a:lnTo>
                <a:lnTo>
                  <a:pt x="49911" y="864107"/>
                </a:lnTo>
                <a:lnTo>
                  <a:pt x="55383" y="854709"/>
                </a:lnTo>
                <a:lnTo>
                  <a:pt x="45212" y="854709"/>
                </a:lnTo>
                <a:lnTo>
                  <a:pt x="45087" y="837061"/>
                </a:lnTo>
                <a:lnTo>
                  <a:pt x="9525" y="776096"/>
                </a:lnTo>
                <a:lnTo>
                  <a:pt x="8255" y="773810"/>
                </a:lnTo>
                <a:lnTo>
                  <a:pt x="5334" y="773048"/>
                </a:lnTo>
                <a:close/>
              </a:path>
              <a:path w="100329" h="864235">
                <a:moveTo>
                  <a:pt x="45209" y="837270"/>
                </a:moveTo>
                <a:lnTo>
                  <a:pt x="45212" y="854709"/>
                </a:lnTo>
                <a:lnTo>
                  <a:pt x="54737" y="854709"/>
                </a:lnTo>
                <a:lnTo>
                  <a:pt x="54736" y="852296"/>
                </a:lnTo>
                <a:lnTo>
                  <a:pt x="45847" y="852296"/>
                </a:lnTo>
                <a:lnTo>
                  <a:pt x="49911" y="845330"/>
                </a:lnTo>
                <a:lnTo>
                  <a:pt x="45209" y="837270"/>
                </a:lnTo>
                <a:close/>
              </a:path>
              <a:path w="100329" h="864235">
                <a:moveTo>
                  <a:pt x="94487" y="773048"/>
                </a:moveTo>
                <a:lnTo>
                  <a:pt x="91567" y="773810"/>
                </a:lnTo>
                <a:lnTo>
                  <a:pt x="90297" y="776096"/>
                </a:lnTo>
                <a:lnTo>
                  <a:pt x="54734" y="837061"/>
                </a:lnTo>
                <a:lnTo>
                  <a:pt x="54737" y="854709"/>
                </a:lnTo>
                <a:lnTo>
                  <a:pt x="55383" y="854709"/>
                </a:lnTo>
                <a:lnTo>
                  <a:pt x="98425" y="780795"/>
                </a:lnTo>
                <a:lnTo>
                  <a:pt x="99822" y="778636"/>
                </a:lnTo>
                <a:lnTo>
                  <a:pt x="99060" y="775715"/>
                </a:lnTo>
                <a:lnTo>
                  <a:pt x="96774" y="774318"/>
                </a:lnTo>
                <a:lnTo>
                  <a:pt x="94487" y="773048"/>
                </a:lnTo>
                <a:close/>
              </a:path>
              <a:path w="100329" h="864235">
                <a:moveTo>
                  <a:pt x="49911" y="845330"/>
                </a:moveTo>
                <a:lnTo>
                  <a:pt x="45847" y="852296"/>
                </a:lnTo>
                <a:lnTo>
                  <a:pt x="53975" y="852296"/>
                </a:lnTo>
                <a:lnTo>
                  <a:pt x="49911" y="845330"/>
                </a:lnTo>
                <a:close/>
              </a:path>
              <a:path w="100329" h="864235">
                <a:moveTo>
                  <a:pt x="54734" y="837061"/>
                </a:moveTo>
                <a:lnTo>
                  <a:pt x="49911" y="845330"/>
                </a:lnTo>
                <a:lnTo>
                  <a:pt x="53975" y="852296"/>
                </a:lnTo>
                <a:lnTo>
                  <a:pt x="54736" y="852296"/>
                </a:lnTo>
                <a:lnTo>
                  <a:pt x="54734" y="837061"/>
                </a:lnTo>
                <a:close/>
              </a:path>
              <a:path w="100329" h="864235">
                <a:moveTo>
                  <a:pt x="54610" y="0"/>
                </a:moveTo>
                <a:lnTo>
                  <a:pt x="45085" y="0"/>
                </a:lnTo>
                <a:lnTo>
                  <a:pt x="45209" y="837270"/>
                </a:lnTo>
                <a:lnTo>
                  <a:pt x="49911" y="845330"/>
                </a:lnTo>
                <a:lnTo>
                  <a:pt x="54612" y="837270"/>
                </a:lnTo>
                <a:lnTo>
                  <a:pt x="5461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9720" y="5827382"/>
            <a:ext cx="648335" cy="100330"/>
          </a:xfrm>
          <a:custGeom>
            <a:avLst/>
            <a:gdLst/>
            <a:ahLst/>
            <a:cxnLst/>
            <a:rect l="l" t="t" r="r" b="b"/>
            <a:pathLst>
              <a:path w="648335" h="100329">
                <a:moveTo>
                  <a:pt x="629215" y="49886"/>
                </a:moveTo>
                <a:lnTo>
                  <a:pt x="557784" y="91554"/>
                </a:lnTo>
                <a:lnTo>
                  <a:pt x="557022" y="94462"/>
                </a:lnTo>
                <a:lnTo>
                  <a:pt x="558419" y="96735"/>
                </a:lnTo>
                <a:lnTo>
                  <a:pt x="559689" y="99009"/>
                </a:lnTo>
                <a:lnTo>
                  <a:pt x="562610" y="99783"/>
                </a:lnTo>
                <a:lnTo>
                  <a:pt x="639923" y="54648"/>
                </a:lnTo>
                <a:lnTo>
                  <a:pt x="638683" y="54648"/>
                </a:lnTo>
                <a:lnTo>
                  <a:pt x="638683" y="54000"/>
                </a:lnTo>
                <a:lnTo>
                  <a:pt x="636270" y="54000"/>
                </a:lnTo>
                <a:lnTo>
                  <a:pt x="629215" y="49886"/>
                </a:lnTo>
                <a:close/>
              </a:path>
              <a:path w="648335" h="100329">
                <a:moveTo>
                  <a:pt x="621047" y="45123"/>
                </a:moveTo>
                <a:lnTo>
                  <a:pt x="0" y="45123"/>
                </a:lnTo>
                <a:lnTo>
                  <a:pt x="0" y="54648"/>
                </a:lnTo>
                <a:lnTo>
                  <a:pt x="621051" y="54648"/>
                </a:lnTo>
                <a:lnTo>
                  <a:pt x="629215" y="49886"/>
                </a:lnTo>
                <a:lnTo>
                  <a:pt x="621047" y="45123"/>
                </a:lnTo>
                <a:close/>
              </a:path>
              <a:path w="648335" h="100329">
                <a:moveTo>
                  <a:pt x="639923" y="45123"/>
                </a:moveTo>
                <a:lnTo>
                  <a:pt x="638683" y="45123"/>
                </a:lnTo>
                <a:lnTo>
                  <a:pt x="638683" y="54648"/>
                </a:lnTo>
                <a:lnTo>
                  <a:pt x="639923" y="54648"/>
                </a:lnTo>
                <a:lnTo>
                  <a:pt x="648081" y="49885"/>
                </a:lnTo>
                <a:lnTo>
                  <a:pt x="639923" y="45123"/>
                </a:lnTo>
                <a:close/>
              </a:path>
              <a:path w="648335" h="100329">
                <a:moveTo>
                  <a:pt x="636270" y="45770"/>
                </a:moveTo>
                <a:lnTo>
                  <a:pt x="629215" y="49886"/>
                </a:lnTo>
                <a:lnTo>
                  <a:pt x="636270" y="54000"/>
                </a:lnTo>
                <a:lnTo>
                  <a:pt x="636270" y="45770"/>
                </a:lnTo>
                <a:close/>
              </a:path>
              <a:path w="648335" h="100329">
                <a:moveTo>
                  <a:pt x="638683" y="45770"/>
                </a:moveTo>
                <a:lnTo>
                  <a:pt x="636270" y="45770"/>
                </a:lnTo>
                <a:lnTo>
                  <a:pt x="636270" y="54000"/>
                </a:lnTo>
                <a:lnTo>
                  <a:pt x="638683" y="54000"/>
                </a:lnTo>
                <a:lnTo>
                  <a:pt x="638683" y="45770"/>
                </a:lnTo>
                <a:close/>
              </a:path>
              <a:path w="648335" h="100329">
                <a:moveTo>
                  <a:pt x="562610" y="0"/>
                </a:moveTo>
                <a:lnTo>
                  <a:pt x="559689" y="762"/>
                </a:lnTo>
                <a:lnTo>
                  <a:pt x="558419" y="3035"/>
                </a:lnTo>
                <a:lnTo>
                  <a:pt x="557022" y="5308"/>
                </a:lnTo>
                <a:lnTo>
                  <a:pt x="557784" y="8229"/>
                </a:lnTo>
                <a:lnTo>
                  <a:pt x="629216" y="49885"/>
                </a:lnTo>
                <a:lnTo>
                  <a:pt x="636270" y="45770"/>
                </a:lnTo>
                <a:lnTo>
                  <a:pt x="638683" y="45770"/>
                </a:lnTo>
                <a:lnTo>
                  <a:pt x="638683" y="45123"/>
                </a:lnTo>
                <a:lnTo>
                  <a:pt x="639923" y="45123"/>
                </a:lnTo>
                <a:lnTo>
                  <a:pt x="56261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8207" y="5827382"/>
            <a:ext cx="648335" cy="100330"/>
          </a:xfrm>
          <a:custGeom>
            <a:avLst/>
            <a:gdLst/>
            <a:ahLst/>
            <a:cxnLst/>
            <a:rect l="l" t="t" r="r" b="b"/>
            <a:pathLst>
              <a:path w="648334" h="100329">
                <a:moveTo>
                  <a:pt x="629215" y="49886"/>
                </a:moveTo>
                <a:lnTo>
                  <a:pt x="557784" y="91554"/>
                </a:lnTo>
                <a:lnTo>
                  <a:pt x="557021" y="94462"/>
                </a:lnTo>
                <a:lnTo>
                  <a:pt x="558291" y="96735"/>
                </a:lnTo>
                <a:lnTo>
                  <a:pt x="559688" y="99009"/>
                </a:lnTo>
                <a:lnTo>
                  <a:pt x="562483" y="99783"/>
                </a:lnTo>
                <a:lnTo>
                  <a:pt x="639911" y="54648"/>
                </a:lnTo>
                <a:lnTo>
                  <a:pt x="638683" y="54648"/>
                </a:lnTo>
                <a:lnTo>
                  <a:pt x="638683" y="54000"/>
                </a:lnTo>
                <a:lnTo>
                  <a:pt x="636269" y="54000"/>
                </a:lnTo>
                <a:lnTo>
                  <a:pt x="629215" y="49886"/>
                </a:lnTo>
                <a:close/>
              </a:path>
              <a:path w="648334" h="100329">
                <a:moveTo>
                  <a:pt x="621047" y="45123"/>
                </a:moveTo>
                <a:lnTo>
                  <a:pt x="0" y="45123"/>
                </a:lnTo>
                <a:lnTo>
                  <a:pt x="0" y="54648"/>
                </a:lnTo>
                <a:lnTo>
                  <a:pt x="621051" y="54648"/>
                </a:lnTo>
                <a:lnTo>
                  <a:pt x="629215" y="49886"/>
                </a:lnTo>
                <a:lnTo>
                  <a:pt x="621047" y="45123"/>
                </a:lnTo>
                <a:close/>
              </a:path>
              <a:path w="648334" h="100329">
                <a:moveTo>
                  <a:pt x="639911" y="45123"/>
                </a:moveTo>
                <a:lnTo>
                  <a:pt x="638683" y="45123"/>
                </a:lnTo>
                <a:lnTo>
                  <a:pt x="638683" y="54648"/>
                </a:lnTo>
                <a:lnTo>
                  <a:pt x="639911" y="54648"/>
                </a:lnTo>
                <a:lnTo>
                  <a:pt x="648081" y="49885"/>
                </a:lnTo>
                <a:lnTo>
                  <a:pt x="639911" y="45123"/>
                </a:lnTo>
                <a:close/>
              </a:path>
              <a:path w="648334" h="100329">
                <a:moveTo>
                  <a:pt x="636269" y="45770"/>
                </a:moveTo>
                <a:lnTo>
                  <a:pt x="629215" y="49886"/>
                </a:lnTo>
                <a:lnTo>
                  <a:pt x="636269" y="54000"/>
                </a:lnTo>
                <a:lnTo>
                  <a:pt x="636269" y="45770"/>
                </a:lnTo>
                <a:close/>
              </a:path>
              <a:path w="648334" h="100329">
                <a:moveTo>
                  <a:pt x="638683" y="45770"/>
                </a:moveTo>
                <a:lnTo>
                  <a:pt x="636269" y="45770"/>
                </a:lnTo>
                <a:lnTo>
                  <a:pt x="636269" y="54000"/>
                </a:lnTo>
                <a:lnTo>
                  <a:pt x="638683" y="54000"/>
                </a:lnTo>
                <a:lnTo>
                  <a:pt x="638683" y="45770"/>
                </a:lnTo>
                <a:close/>
              </a:path>
              <a:path w="648334" h="100329">
                <a:moveTo>
                  <a:pt x="562483" y="0"/>
                </a:moveTo>
                <a:lnTo>
                  <a:pt x="559688" y="762"/>
                </a:lnTo>
                <a:lnTo>
                  <a:pt x="558291" y="3035"/>
                </a:lnTo>
                <a:lnTo>
                  <a:pt x="557021" y="5308"/>
                </a:lnTo>
                <a:lnTo>
                  <a:pt x="557784" y="8229"/>
                </a:lnTo>
                <a:lnTo>
                  <a:pt x="629216" y="49885"/>
                </a:lnTo>
                <a:lnTo>
                  <a:pt x="636269" y="45770"/>
                </a:lnTo>
                <a:lnTo>
                  <a:pt x="638683" y="45770"/>
                </a:lnTo>
                <a:lnTo>
                  <a:pt x="638683" y="45123"/>
                </a:lnTo>
                <a:lnTo>
                  <a:pt x="639911" y="45123"/>
                </a:lnTo>
                <a:lnTo>
                  <a:pt x="56248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sz="4000" spc="-20" dirty="0">
                <a:latin typeface="Tw Cen MT"/>
                <a:cs typeface="Tw Cen MT"/>
              </a:rPr>
              <a:t>Pitanja</a:t>
            </a:r>
            <a:r>
              <a:rPr sz="4000" spc="-5" dirty="0">
                <a:latin typeface="Tw Cen MT"/>
                <a:cs typeface="Tw Cen MT"/>
              </a:rPr>
              <a:t> </a:t>
            </a:r>
            <a:r>
              <a:rPr sz="4000" spc="-20" dirty="0">
                <a:latin typeface="Tw Cen MT"/>
                <a:cs typeface="Tw Cen MT"/>
              </a:rPr>
              <a:t>u</a:t>
            </a:r>
            <a:r>
              <a:rPr sz="4000" spc="-5" dirty="0">
                <a:latin typeface="Tw Cen MT"/>
                <a:cs typeface="Tw Cen MT"/>
              </a:rPr>
              <a:t> </a:t>
            </a:r>
            <a:r>
              <a:rPr sz="4000" spc="-50" dirty="0">
                <a:latin typeface="Tw Cen MT"/>
                <a:cs typeface="Tw Cen MT"/>
              </a:rPr>
              <a:t>k</a:t>
            </a:r>
            <a:r>
              <a:rPr sz="4000" spc="-20" dirty="0">
                <a:latin typeface="Tw Cen MT"/>
                <a:cs typeface="Tw Cen MT"/>
              </a:rPr>
              <a:t>ognitivnoj</a:t>
            </a:r>
            <a:endParaRPr sz="4000">
              <a:latin typeface="Tw Cen MT"/>
              <a:cs typeface="Tw Cen MT"/>
            </a:endParaRPr>
          </a:p>
          <a:p>
            <a:pPr marL="943610">
              <a:lnSpc>
                <a:spcPct val="100000"/>
              </a:lnSpc>
            </a:pPr>
            <a:r>
              <a:rPr sz="4000" spc="-60" dirty="0">
                <a:latin typeface="Tw Cen MT"/>
                <a:cs typeface="Tw Cen MT"/>
              </a:rPr>
              <a:t>k</a:t>
            </a:r>
            <a:r>
              <a:rPr sz="4000" spc="-20" dirty="0">
                <a:latin typeface="Tw Cen MT"/>
                <a:cs typeface="Tw Cen MT"/>
              </a:rPr>
              <a:t>once</a:t>
            </a:r>
            <a:r>
              <a:rPr sz="4000" spc="-15" dirty="0">
                <a:latin typeface="Tw Cen MT"/>
                <a:cs typeface="Tw Cen MT"/>
              </a:rPr>
              <a:t>ptualitaciji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929264"/>
            <a:ext cx="8025765" cy="3891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spc="-8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oja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 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pacijento</a:t>
            </a:r>
            <a:r>
              <a:rPr sz="3000" spc="-8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dijagnoza?</a:t>
            </a:r>
            <a:endParaRPr sz="3000">
              <a:latin typeface="Tw Cen MT"/>
              <a:cs typeface="Tw Cen MT"/>
            </a:endParaRPr>
          </a:p>
          <a:p>
            <a:pPr marL="355600" marR="979169" indent="-342900">
              <a:lnSpc>
                <a:spcPct val="100000"/>
              </a:lnSpc>
              <a:spcBef>
                <a:spcPts val="192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spc="-6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oji su njego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0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sadaš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ji p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oblem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;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30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 su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se </a:t>
            </a:r>
            <a:r>
              <a:rPr sz="30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az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ili i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30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 se odr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ž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aju?</a:t>
            </a:r>
            <a:endParaRPr sz="30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spc="-6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oje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su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disf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cio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alne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misli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 vje</a:t>
            </a:r>
            <a:r>
              <a:rPr sz="30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anja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po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ez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endParaRPr sz="3000">
              <a:latin typeface="Tw Cen MT"/>
              <a:cs typeface="Tw Cen MT"/>
            </a:endParaRPr>
          </a:p>
          <a:p>
            <a:pPr marL="355600">
              <a:lnSpc>
                <a:spcPct val="100000"/>
              </a:lnSpc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 tim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000" spc="-8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oblem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000" spc="-20" dirty="0">
                <a:solidFill>
                  <a:srgbClr val="974707"/>
                </a:solidFill>
                <a:latin typeface="Tw Cen MT"/>
                <a:cs typeface="Tw Cen MT"/>
              </a:rPr>
              <a:t>ma?</a:t>
            </a:r>
            <a:endParaRPr sz="30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000" spc="-6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oje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su</a:t>
            </a:r>
            <a:r>
              <a:rPr sz="30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rea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cije (emocio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aln</a:t>
            </a:r>
            <a:r>
              <a:rPr sz="3000" spc="-13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, fiziološ</a:t>
            </a:r>
            <a:r>
              <a:rPr sz="3000" spc="-7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0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endParaRPr sz="3000">
              <a:latin typeface="Tw Cen MT"/>
              <a:cs typeface="Tw Cen MT"/>
            </a:endParaRPr>
          </a:p>
          <a:p>
            <a:pPr marL="355600">
              <a:lnSpc>
                <a:spcPct val="100000"/>
              </a:lnSpc>
            </a:pP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pona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š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ajne)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po</a:t>
            </a:r>
            <a:r>
              <a:rPr sz="30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eza</a:t>
            </a:r>
            <a:r>
              <a:rPr sz="30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e s pacijento</a:t>
            </a:r>
            <a:r>
              <a:rPr sz="3000" spc="-1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im </a:t>
            </a:r>
            <a:r>
              <a:rPr sz="3000" spc="5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3000" dirty="0">
                <a:solidFill>
                  <a:srgbClr val="974707"/>
                </a:solidFill>
                <a:latin typeface="Tw Cen MT"/>
                <a:cs typeface="Tw Cen MT"/>
              </a:rPr>
              <a:t>išljenjem?</a:t>
            </a:r>
            <a:endParaRPr sz="30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/>
              <a:t>Bazična</a:t>
            </a:r>
            <a:r>
              <a:rPr spc="-40" dirty="0"/>
              <a:t> </a:t>
            </a:r>
            <a:r>
              <a:rPr dirty="0"/>
              <a:t>vje</a:t>
            </a:r>
            <a:r>
              <a:rPr spc="-85" dirty="0"/>
              <a:t>r</a:t>
            </a:r>
            <a:r>
              <a:rPr dirty="0"/>
              <a:t>o</a:t>
            </a:r>
            <a:r>
              <a:rPr spc="-75" dirty="0"/>
              <a:t>v</a:t>
            </a:r>
            <a:r>
              <a:rPr dirty="0"/>
              <a:t>anja</a:t>
            </a:r>
            <a:r>
              <a:rPr spc="-60" dirty="0"/>
              <a:t> </a:t>
            </a:r>
            <a:r>
              <a:rPr dirty="0"/>
              <a:t>o s</a:t>
            </a:r>
            <a:r>
              <a:rPr spc="-90" dirty="0"/>
              <a:t>e</a:t>
            </a:r>
            <a:r>
              <a:rPr dirty="0"/>
              <a:t>bi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788516"/>
            <a:ext cx="8009255" cy="400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 </a:t>
            </a:r>
            <a:r>
              <a:rPr sz="3200" spc="-20" dirty="0">
                <a:solidFill>
                  <a:srgbClr val="548ED4"/>
                </a:solidFill>
                <a:latin typeface="Tw Cen MT"/>
                <a:cs typeface="Tw Cen MT"/>
              </a:rPr>
              <a:t>b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espomoćn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s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ti</a:t>
            </a:r>
            <a:endParaRPr sz="3200">
              <a:latin typeface="Tw Cen MT"/>
              <a:cs typeface="Tw Cen MT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974707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28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omp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tentna</a:t>
            </a:r>
            <a:r>
              <a:rPr sz="28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am,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sl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manje</a:t>
            </a:r>
            <a:r>
              <a:rPr sz="28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ijedna,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sl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abija</a:t>
            </a:r>
            <a:endParaRPr sz="2800">
              <a:latin typeface="Tw Cen MT"/>
              <a:cs typeface="Tw Cen MT"/>
            </a:endParaRPr>
          </a:p>
          <a:p>
            <a:pPr marL="756285">
              <a:lnSpc>
                <a:spcPct val="100000"/>
              </a:lnSpc>
            </a:pP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od 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800" spc="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ugih,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f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ikasna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8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mogu</a:t>
            </a:r>
            <a:r>
              <a:rPr sz="28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se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mijenjati</a:t>
            </a:r>
            <a:endParaRPr sz="28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548ED4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 ne</a:t>
            </a:r>
            <a:r>
              <a:rPr sz="3200" spc="-65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3200" spc="-5" dirty="0">
                <a:solidFill>
                  <a:srgbClr val="548ED4"/>
                </a:solidFill>
                <a:latin typeface="Tw Cen MT"/>
                <a:cs typeface="Tw Cen MT"/>
              </a:rPr>
              <a:t>jeno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s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ti</a:t>
            </a:r>
            <a:endParaRPr sz="3200">
              <a:latin typeface="Tw Cen MT"/>
              <a:cs typeface="Tw Cen MT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974707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os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adna</a:t>
            </a:r>
            <a:r>
              <a:rPr sz="2800" dirty="0">
                <a:solidFill>
                  <a:srgbClr val="974707"/>
                </a:solidFill>
                <a:latin typeface="Tw Cen MT"/>
                <a:cs typeface="Tw Cen MT"/>
              </a:rPr>
              <a:t> 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am,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5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užna,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než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eljen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nep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željna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endParaRPr sz="2800">
              <a:latin typeface="Tw Cen MT"/>
              <a:cs typeface="Tw Cen MT"/>
            </a:endParaRPr>
          </a:p>
          <a:p>
            <a:pPr marL="756285">
              <a:lnSpc>
                <a:spcPct val="100000"/>
              </a:lnSpc>
            </a:pP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može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3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se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8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oljeti,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uvijek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ću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biti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sama</a:t>
            </a:r>
            <a:endParaRPr sz="28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548ED4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 </a:t>
            </a:r>
            <a:r>
              <a:rPr sz="3200" spc="-10" dirty="0">
                <a:solidFill>
                  <a:srgbClr val="548ED4"/>
                </a:solidFill>
                <a:latin typeface="Tw Cen MT"/>
                <a:cs typeface="Tw Cen MT"/>
              </a:rPr>
              <a:t>b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ezvr</a:t>
            </a:r>
            <a:r>
              <a:rPr sz="3200" spc="10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spc="-5" dirty="0">
                <a:solidFill>
                  <a:srgbClr val="548ED4"/>
                </a:solidFill>
                <a:latin typeface="Tw Cen MT"/>
                <a:cs typeface="Tw Cen MT"/>
              </a:rPr>
              <a:t>jedn</a:t>
            </a:r>
            <a:r>
              <a:rPr sz="3200" spc="-1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sti</a:t>
            </a:r>
            <a:r>
              <a:rPr sz="3200" spc="-4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(imaju</a:t>
            </a:r>
            <a:r>
              <a:rPr sz="3200" spc="-2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mo</a:t>
            </a:r>
            <a:r>
              <a:rPr sz="3200" spc="-3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alnu</a:t>
            </a:r>
            <a:r>
              <a:rPr sz="3200" spc="-2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notu)</a:t>
            </a:r>
            <a:endParaRPr sz="3200">
              <a:latin typeface="Tw Cen MT"/>
              <a:cs typeface="Tw Cen MT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974707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Nep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ih</a:t>
            </a:r>
            <a:r>
              <a:rPr sz="2800" spc="-8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atljiv</a:t>
            </a:r>
            <a:r>
              <a:rPr sz="28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am,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loš,</a:t>
            </a:r>
            <a:r>
              <a:rPr sz="28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šte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tan,</a:t>
            </a:r>
            <a:r>
              <a:rPr sz="28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op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an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2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dirty="0"/>
              <a:t>D</a:t>
            </a:r>
            <a:r>
              <a:rPr spc="75" dirty="0"/>
              <a:t>r</a:t>
            </a:r>
            <a:r>
              <a:rPr dirty="0"/>
              <a:t>u</a:t>
            </a:r>
            <a:r>
              <a:rPr spc="-90" dirty="0"/>
              <a:t>g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b</a:t>
            </a:r>
            <a:r>
              <a:rPr spc="-15" dirty="0"/>
              <a:t>a</a:t>
            </a:r>
            <a:r>
              <a:rPr dirty="0"/>
              <a:t>zična</a:t>
            </a:r>
            <a:r>
              <a:rPr spc="-30" dirty="0"/>
              <a:t> </a:t>
            </a:r>
            <a:r>
              <a:rPr dirty="0"/>
              <a:t>vje</a:t>
            </a:r>
            <a:r>
              <a:rPr spc="-85" dirty="0"/>
              <a:t>r</a:t>
            </a:r>
            <a:r>
              <a:rPr dirty="0"/>
              <a:t>o</a:t>
            </a:r>
            <a:r>
              <a:rPr spc="-75" dirty="0"/>
              <a:t>v</a:t>
            </a:r>
            <a:r>
              <a:rPr dirty="0"/>
              <a:t>anja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51864"/>
            <a:ext cx="7770495" cy="420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Bazična</a:t>
            </a:r>
            <a:r>
              <a:rPr sz="3200" spc="-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vj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3200" spc="-6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spc="-7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an</a:t>
            </a:r>
            <a:r>
              <a:rPr sz="3200" spc="-1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 </a:t>
            </a:r>
            <a:r>
              <a:rPr sz="3200" spc="-10" dirty="0">
                <a:solidFill>
                  <a:srgbClr val="548ED4"/>
                </a:solidFill>
                <a:latin typeface="Tw Cen MT"/>
                <a:cs typeface="Tw Cen MT"/>
              </a:rPr>
              <a:t>d</a:t>
            </a:r>
            <a:r>
              <a:rPr sz="3200" spc="5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ugima</a:t>
            </a:r>
            <a:endParaRPr sz="3200">
              <a:latin typeface="Tw Cen MT"/>
              <a:cs typeface="Tw Cen MT"/>
            </a:endParaRPr>
          </a:p>
          <a:p>
            <a:pPr marL="756285" marR="369570" lvl="1" indent="-286385">
              <a:lnSpc>
                <a:spcPts val="3020"/>
              </a:lnSpc>
              <a:spcBef>
                <a:spcPts val="1070"/>
              </a:spcBef>
              <a:buClr>
                <a:srgbClr val="974707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Ri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idna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800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etje</a:t>
            </a:r>
            <a:r>
              <a:rPr sz="28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ano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70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en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alizi</a:t>
            </a:r>
            <a:r>
              <a:rPr sz="28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ana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ihot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mna, p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etje</a:t>
            </a:r>
            <a:r>
              <a:rPr sz="28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ano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-80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ativna</a:t>
            </a:r>
            <a:endParaRPr sz="2800">
              <a:latin typeface="Tw Cen MT"/>
              <a:cs typeface="Tw Cen MT"/>
            </a:endParaRPr>
          </a:p>
          <a:p>
            <a:pPr marL="756285" lvl="1" indent="-286385">
              <a:lnSpc>
                <a:spcPts val="3190"/>
              </a:lnSpc>
              <a:spcBef>
                <a:spcPts val="630"/>
              </a:spcBef>
              <a:buClr>
                <a:srgbClr val="974707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Np</a:t>
            </a:r>
            <a:r>
              <a:rPr sz="2800" spc="-204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dirty="0">
                <a:solidFill>
                  <a:srgbClr val="974707"/>
                </a:solidFill>
                <a:latin typeface="Tw Cen MT"/>
                <a:cs typeface="Tw Cen MT"/>
              </a:rPr>
              <a:t>. 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ljudi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su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reza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htj</a:t>
            </a:r>
            <a:r>
              <a:rPr sz="2800" i="1" spc="-4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vni,</a:t>
            </a:r>
            <a:r>
              <a:rPr sz="2800" i="1" spc="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mani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pul</a:t>
            </a:r>
            <a:r>
              <a:rPr sz="2800" i="1" spc="4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tivni,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se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bični,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endParaRPr sz="2800">
              <a:latin typeface="Tw Cen MT"/>
              <a:cs typeface="Tw Cen MT"/>
            </a:endParaRPr>
          </a:p>
          <a:p>
            <a:pPr marL="756285">
              <a:lnSpc>
                <a:spcPts val="3190"/>
              </a:lnSpc>
            </a:pPr>
            <a:r>
              <a:rPr sz="2800" i="1" spc="-8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ra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č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una</a:t>
            </a:r>
            <a:r>
              <a:rPr sz="2800" i="1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ugima</a:t>
            </a:r>
            <a:endParaRPr sz="28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lr>
                <a:srgbClr val="548ED4"/>
              </a:buClr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Bazi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č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na</a:t>
            </a:r>
            <a:r>
              <a:rPr sz="3200" spc="-2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vj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3200" spc="-6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200" spc="-65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an</a:t>
            </a:r>
            <a:r>
              <a:rPr sz="3200" spc="-10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 svi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etu</a:t>
            </a:r>
            <a:endParaRPr sz="3200">
              <a:latin typeface="Tw Cen MT"/>
              <a:cs typeface="Tw Cen MT"/>
            </a:endParaRPr>
          </a:p>
          <a:p>
            <a:pPr marL="469900" marR="128270" lvl="1">
              <a:lnSpc>
                <a:spcPct val="120000"/>
              </a:lnSpc>
              <a:spcBef>
                <a:spcPts val="15"/>
              </a:spcBef>
              <a:buClr>
                <a:srgbClr val="974707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ipi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uju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s</a:t>
            </a:r>
            <a:r>
              <a:rPr sz="2800" spc="-8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oje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teš</a:t>
            </a:r>
            <a:r>
              <a:rPr sz="2800" spc="-3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ć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iz</a:t>
            </a:r>
            <a:r>
              <a:rPr sz="2800" spc="-7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anj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kim</a:t>
            </a:r>
            <a:r>
              <a:rPr sz="28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800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5" dirty="0">
                <a:solidFill>
                  <a:srgbClr val="974707"/>
                </a:solidFill>
                <a:latin typeface="Tw Cen MT"/>
                <a:cs typeface="Tw Cen MT"/>
              </a:rPr>
              <a:t>ep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re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kama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spc="-20" dirty="0">
                <a:solidFill>
                  <a:srgbClr val="974707"/>
                </a:solidFill>
                <a:latin typeface="Tw Cen MT"/>
                <a:cs typeface="Tw Cen MT"/>
              </a:rPr>
              <a:t>Np</a:t>
            </a:r>
            <a:r>
              <a:rPr sz="2800" spc="-20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spc="-10" dirty="0">
                <a:solidFill>
                  <a:srgbClr val="974707"/>
                </a:solidFill>
                <a:latin typeface="Tw Cen MT"/>
                <a:cs typeface="Tw Cen MT"/>
              </a:rPr>
              <a:t>.</a:t>
            </a:r>
            <a:r>
              <a:rPr sz="28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svijet</a:t>
            </a:r>
            <a:r>
              <a:rPr sz="2800" i="1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je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ep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i="1" spc="4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i="1" spc="-4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ed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i="1" spc="-2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prij</a:t>
            </a:r>
            <a:r>
              <a:rPr sz="2800" i="1" spc="5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teljski,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ep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800" i="1" spc="4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vidi</a:t>
            </a:r>
            <a:r>
              <a:rPr sz="2800" i="1" spc="-409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endParaRPr sz="2800">
              <a:latin typeface="Tw Cen MT"/>
              <a:cs typeface="Tw Cen MT"/>
            </a:endParaRPr>
          </a:p>
          <a:p>
            <a:pPr marL="756285">
              <a:lnSpc>
                <a:spcPts val="3025"/>
              </a:lnSpc>
            </a:pP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n,</a:t>
            </a:r>
            <a:r>
              <a:rPr sz="28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2800" i="1" spc="-8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nt</a:t>
            </a:r>
            <a:r>
              <a:rPr sz="2800" i="1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800" i="1" spc="-10" dirty="0">
                <a:solidFill>
                  <a:srgbClr val="974707"/>
                </a:solidFill>
                <a:latin typeface="Tw Cen MT"/>
                <a:cs typeface="Tw Cen MT"/>
              </a:rPr>
              <a:t>ol</a:t>
            </a:r>
            <a:r>
              <a:rPr sz="2800" i="1" spc="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800" i="1" spc="-15" dirty="0">
                <a:solidFill>
                  <a:srgbClr val="974707"/>
                </a:solidFill>
                <a:latin typeface="Tw Cen MT"/>
                <a:cs typeface="Tw Cen MT"/>
              </a:rPr>
              <a:t>bilan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sz="4000" spc="-345" dirty="0"/>
              <a:t>T</a:t>
            </a:r>
            <a:r>
              <a:rPr sz="4000" spc="-20" dirty="0"/>
              <a:t>e</a:t>
            </a:r>
            <a:r>
              <a:rPr sz="4000" spc="-50" dirty="0"/>
              <a:t>r</a:t>
            </a:r>
            <a:r>
              <a:rPr sz="4000" spc="-20" dirty="0"/>
              <a:t>apeut</a:t>
            </a:r>
            <a:r>
              <a:rPr sz="4000" spc="10" dirty="0"/>
              <a:t> </a:t>
            </a:r>
            <a:r>
              <a:rPr sz="4000" spc="-20" dirty="0"/>
              <a:t>odlučuje</a:t>
            </a:r>
            <a:r>
              <a:rPr sz="4000" spc="-5" dirty="0"/>
              <a:t> </a:t>
            </a:r>
            <a:r>
              <a:rPr sz="4000" spc="-20" dirty="0"/>
              <a:t>hoće</a:t>
            </a:r>
            <a:r>
              <a:rPr sz="4000" spc="-5" dirty="0"/>
              <a:t> </a:t>
            </a:r>
            <a:r>
              <a:rPr sz="4000" spc="-10" dirty="0"/>
              <a:t>li</a:t>
            </a:r>
            <a:r>
              <a:rPr sz="4000" spc="-20" dirty="0"/>
              <a:t> se</a:t>
            </a:r>
            <a:endParaRPr sz="4000"/>
          </a:p>
          <a:p>
            <a:pPr marL="943610">
              <a:lnSpc>
                <a:spcPct val="100000"/>
              </a:lnSpc>
            </a:pPr>
            <a:r>
              <a:rPr sz="4000" spc="-15" dirty="0">
                <a:latin typeface="Tw Cen MT"/>
                <a:cs typeface="Tw Cen MT"/>
              </a:rPr>
              <a:t>usmjeriti</a:t>
            </a:r>
            <a:r>
              <a:rPr sz="4000" spc="-5" dirty="0">
                <a:latin typeface="Tw Cen MT"/>
                <a:cs typeface="Tw Cen MT"/>
              </a:rPr>
              <a:t> </a:t>
            </a:r>
            <a:r>
              <a:rPr sz="4000" spc="-20" dirty="0">
                <a:latin typeface="Tw Cen MT"/>
                <a:cs typeface="Tw Cen MT"/>
              </a:rPr>
              <a:t>na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955775"/>
            <a:ext cx="7565390" cy="3945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sa</a:t>
            </a:r>
            <a:r>
              <a:rPr sz="3200" spc="45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oblemnu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situaciju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98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dnu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više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automa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skih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 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ezi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situaci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ak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iv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ano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disfunkcio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no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je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pacij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ntovu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em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ci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nalnu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reakc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ju</a:t>
            </a:r>
            <a:endParaRPr sz="32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ci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ento</a:t>
            </a:r>
            <a:r>
              <a:rPr sz="3200" spc="-7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ponaš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nje</a:t>
            </a:r>
            <a:endParaRPr sz="3200">
              <a:latin typeface="Tw Cen MT"/>
              <a:cs typeface="Tw Cen MT"/>
            </a:endParaRPr>
          </a:p>
          <a:p>
            <a:pPr marL="355600" marR="1567180" indent="-342900">
              <a:lnSpc>
                <a:spcPts val="3460"/>
              </a:lnSpc>
              <a:spcBef>
                <a:spcPts val="1415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pacij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ntovu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oc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enu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govih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i,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em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ci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reakc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je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ponašanja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3294" y="2529334"/>
            <a:ext cx="216598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Li</a:t>
            </a:r>
            <a:r>
              <a:rPr sz="4400" spc="-20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4400" spc="-4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atu</a:t>
            </a:r>
            <a:r>
              <a:rPr sz="4400" spc="-6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4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5095" marR="508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1395730" algn="l"/>
              </a:tabLst>
            </a:pPr>
            <a:r>
              <a:rPr i="0" dirty="0"/>
              <a:t>B</a:t>
            </a:r>
            <a:r>
              <a:rPr i="0" spc="5" dirty="0"/>
              <a:t>e</a:t>
            </a:r>
            <a:r>
              <a:rPr i="0" spc="55" dirty="0"/>
              <a:t>c</a:t>
            </a:r>
            <a:r>
              <a:rPr i="0" dirty="0"/>
              <a:t>k,</a:t>
            </a:r>
            <a:r>
              <a:rPr i="0" spc="-15" dirty="0"/>
              <a:t> </a:t>
            </a:r>
            <a:r>
              <a:rPr i="0" spc="-155" dirty="0"/>
              <a:t>J</a:t>
            </a:r>
            <a:r>
              <a:rPr i="0" dirty="0"/>
              <a:t>. (2</a:t>
            </a:r>
            <a:r>
              <a:rPr i="0" spc="-10" dirty="0"/>
              <a:t>0</a:t>
            </a:r>
            <a:r>
              <a:rPr i="0" dirty="0"/>
              <a:t>07).</a:t>
            </a:r>
            <a:r>
              <a:rPr i="0" spc="-20" dirty="0"/>
              <a:t> </a:t>
            </a:r>
            <a:r>
              <a:rPr spc="-160" dirty="0">
                <a:latin typeface="Tw Cen MT"/>
                <a:cs typeface="Tw Cen MT"/>
              </a:rPr>
              <a:t>K</a:t>
            </a:r>
            <a:r>
              <a:rPr dirty="0">
                <a:latin typeface="Tw Cen MT"/>
                <a:cs typeface="Tw Cen MT"/>
              </a:rPr>
              <a:t>ognitivna</a:t>
            </a:r>
            <a:r>
              <a:rPr spc="-2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terap</a:t>
            </a:r>
            <a:r>
              <a:rPr spc="10" dirty="0">
                <a:latin typeface="Tw Cen MT"/>
                <a:cs typeface="Tw Cen MT"/>
              </a:rPr>
              <a:t>i</a:t>
            </a:r>
            <a:r>
              <a:rPr spc="-5" dirty="0">
                <a:latin typeface="Tw Cen MT"/>
                <a:cs typeface="Tw Cen MT"/>
              </a:rPr>
              <a:t>ja: </a:t>
            </a:r>
            <a:r>
              <a:rPr dirty="0">
                <a:latin typeface="Tw Cen MT"/>
                <a:cs typeface="Tw Cen MT"/>
              </a:rPr>
              <a:t>Osn</a:t>
            </a:r>
            <a:r>
              <a:rPr spc="-100" dirty="0">
                <a:latin typeface="Tw Cen MT"/>
                <a:cs typeface="Tw Cen MT"/>
              </a:rPr>
              <a:t>o</a:t>
            </a:r>
            <a:r>
              <a:rPr spc="-40" dirty="0">
                <a:latin typeface="Tw Cen MT"/>
                <a:cs typeface="Tw Cen MT"/>
              </a:rPr>
              <a:t>v</a:t>
            </a:r>
            <a:r>
              <a:rPr spc="-195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,</a:t>
            </a:r>
            <a:r>
              <a:rPr spc="-2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educ</a:t>
            </a:r>
            <a:r>
              <a:rPr spc="5" dirty="0">
                <a:latin typeface="Tw Cen MT"/>
                <a:cs typeface="Tw Cen MT"/>
              </a:rPr>
              <a:t>i</a:t>
            </a:r>
            <a:r>
              <a:rPr dirty="0">
                <a:latin typeface="Tw Cen MT"/>
                <a:cs typeface="Tw Cen MT"/>
              </a:rPr>
              <a:t>ranj</a:t>
            </a:r>
            <a:r>
              <a:rPr spc="-190" dirty="0">
                <a:latin typeface="Tw Cen MT"/>
                <a:cs typeface="Tw Cen MT"/>
              </a:rPr>
              <a:t>e</a:t>
            </a:r>
            <a:r>
              <a:rPr dirty="0">
                <a:latin typeface="Tw Cen MT"/>
                <a:cs typeface="Tw Cen MT"/>
              </a:rPr>
              <a:t>,</a:t>
            </a:r>
            <a:r>
              <a:rPr spc="-40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uvježb</a:t>
            </a:r>
            <a:r>
              <a:rPr spc="70" dirty="0">
                <a:latin typeface="Tw Cen MT"/>
                <a:cs typeface="Tw Cen MT"/>
              </a:rPr>
              <a:t>a</a:t>
            </a:r>
            <a:r>
              <a:rPr spc="-40" dirty="0">
                <a:latin typeface="Tw Cen MT"/>
                <a:cs typeface="Tw Cen MT"/>
              </a:rPr>
              <a:t>v</a:t>
            </a:r>
            <a:r>
              <a:rPr dirty="0">
                <a:latin typeface="Tw Cen MT"/>
                <a:cs typeface="Tw Cen MT"/>
              </a:rPr>
              <a:t>a</a:t>
            </a:r>
            <a:r>
              <a:rPr spc="-15" dirty="0">
                <a:latin typeface="Tw Cen MT"/>
                <a:cs typeface="Tw Cen MT"/>
              </a:rPr>
              <a:t>n</a:t>
            </a:r>
            <a:r>
              <a:rPr dirty="0">
                <a:latin typeface="Tw Cen MT"/>
                <a:cs typeface="Tw Cen MT"/>
              </a:rPr>
              <a:t>j</a:t>
            </a:r>
            <a:r>
              <a:rPr spc="5" dirty="0">
                <a:latin typeface="Tw Cen MT"/>
                <a:cs typeface="Tw Cen MT"/>
              </a:rPr>
              <a:t>e</a:t>
            </a:r>
            <a:r>
              <a:rPr i="0" dirty="0"/>
              <a:t>. </a:t>
            </a:r>
            <a:r>
              <a:rPr i="0" spc="-35" dirty="0"/>
              <a:t>J</a:t>
            </a:r>
            <a:r>
              <a:rPr i="0" dirty="0"/>
              <a:t>astr</a:t>
            </a:r>
            <a:r>
              <a:rPr i="0" spc="-60" dirty="0"/>
              <a:t>e</a:t>
            </a:r>
            <a:r>
              <a:rPr i="0" dirty="0"/>
              <a:t>bars</a:t>
            </a:r>
            <a:r>
              <a:rPr i="0" spc="-40" dirty="0"/>
              <a:t>k</a:t>
            </a:r>
            <a:r>
              <a:rPr i="0" dirty="0"/>
              <a:t>o:</a:t>
            </a:r>
            <a:r>
              <a:rPr i="0" spc="-35" dirty="0"/>
              <a:t> </a:t>
            </a:r>
            <a:r>
              <a:rPr i="0" dirty="0"/>
              <a:t>Naklada</a:t>
            </a:r>
            <a:r>
              <a:rPr i="0" spc="-20" dirty="0"/>
              <a:t> </a:t>
            </a:r>
            <a:r>
              <a:rPr i="0" dirty="0"/>
              <a:t>S</a:t>
            </a:r>
            <a:r>
              <a:rPr i="0" spc="5" dirty="0"/>
              <a:t>l</a:t>
            </a:r>
            <a:r>
              <a:rPr i="0" dirty="0"/>
              <a:t>a</a:t>
            </a:r>
            <a:r>
              <a:rPr i="0" spc="-65" dirty="0"/>
              <a:t>p</a:t>
            </a:r>
            <a:r>
              <a:rPr i="0"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40865"/>
            <a:ext cx="4346168" cy="3063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sz="4000" spc="-345" dirty="0">
                <a:latin typeface="Tw Cen MT"/>
                <a:cs typeface="Tw Cen MT"/>
              </a:rPr>
              <a:t>T</a:t>
            </a:r>
            <a:r>
              <a:rPr sz="4000" spc="-20" dirty="0">
                <a:latin typeface="Tw Cen MT"/>
                <a:cs typeface="Tw Cen MT"/>
              </a:rPr>
              <a:t>e</a:t>
            </a:r>
            <a:r>
              <a:rPr sz="4000" spc="-50" dirty="0">
                <a:latin typeface="Tw Cen MT"/>
                <a:cs typeface="Tw Cen MT"/>
              </a:rPr>
              <a:t>r</a:t>
            </a:r>
            <a:r>
              <a:rPr sz="4000" spc="-20" dirty="0">
                <a:latin typeface="Tw Cen MT"/>
                <a:cs typeface="Tw Cen MT"/>
              </a:rPr>
              <a:t>apeut</a:t>
            </a:r>
            <a:r>
              <a:rPr sz="4000" spc="5" dirty="0">
                <a:latin typeface="Tw Cen MT"/>
                <a:cs typeface="Tw Cen MT"/>
              </a:rPr>
              <a:t> </a:t>
            </a:r>
            <a:r>
              <a:rPr sz="4000" spc="-20" dirty="0">
                <a:latin typeface="Tw Cen MT"/>
                <a:cs typeface="Tw Cen MT"/>
              </a:rPr>
              <a:t>postavlja</a:t>
            </a:r>
            <a:r>
              <a:rPr sz="4000" dirty="0">
                <a:latin typeface="Tw Cen MT"/>
                <a:cs typeface="Tw Cen MT"/>
              </a:rPr>
              <a:t> </a:t>
            </a:r>
            <a:r>
              <a:rPr sz="4000" spc="-20" dirty="0">
                <a:latin typeface="Tw Cen MT"/>
                <a:cs typeface="Tw Cen MT"/>
              </a:rPr>
              <a:t>hipoteze</a:t>
            </a:r>
            <a:r>
              <a:rPr sz="4000" spc="5" dirty="0">
                <a:latin typeface="Tw Cen MT"/>
                <a:cs typeface="Tw Cen MT"/>
              </a:rPr>
              <a:t> </a:t>
            </a:r>
            <a:r>
              <a:rPr sz="4000" spc="-20" dirty="0">
                <a:latin typeface="Tw Cen MT"/>
                <a:cs typeface="Tw Cen MT"/>
              </a:rPr>
              <a:t>o</a:t>
            </a:r>
            <a:endParaRPr sz="4000">
              <a:latin typeface="Tw Cen MT"/>
              <a:cs typeface="Tw Cen MT"/>
            </a:endParaRPr>
          </a:p>
          <a:p>
            <a:pPr marL="943610">
              <a:lnSpc>
                <a:spcPct val="100000"/>
              </a:lnSpc>
            </a:pPr>
            <a:r>
              <a:rPr sz="4000" spc="-20" dirty="0"/>
              <a:t>nastanku</a:t>
            </a:r>
            <a:r>
              <a:rPr sz="4000" spc="15" dirty="0"/>
              <a:t> </a:t>
            </a:r>
            <a:r>
              <a:rPr sz="4000" spc="-15" dirty="0"/>
              <a:t>psihič</a:t>
            </a:r>
            <a:r>
              <a:rPr sz="4000" spc="-50" dirty="0"/>
              <a:t>k</a:t>
            </a:r>
            <a:r>
              <a:rPr sz="4000" spc="-25" dirty="0"/>
              <a:t>og</a:t>
            </a:r>
            <a:r>
              <a:rPr sz="4000" spc="-5" dirty="0"/>
              <a:t> </a:t>
            </a:r>
            <a:r>
              <a:rPr sz="4000" spc="-25" dirty="0"/>
              <a:t>p</a:t>
            </a:r>
            <a:r>
              <a:rPr sz="4000" spc="-10" dirty="0"/>
              <a:t>o</a:t>
            </a:r>
            <a:r>
              <a:rPr sz="4000" spc="-20" dirty="0"/>
              <a:t>rem</a:t>
            </a:r>
            <a:r>
              <a:rPr sz="4000" spc="-15" dirty="0"/>
              <a:t>e</a:t>
            </a:r>
            <a:r>
              <a:rPr sz="4000" spc="-20" dirty="0"/>
              <a:t>ćaja</a:t>
            </a:r>
            <a:r>
              <a:rPr sz="4000" spc="-5" dirty="0"/>
              <a:t> </a:t>
            </a:r>
            <a:r>
              <a:rPr sz="4000" spc="-10" dirty="0"/>
              <a:t>ili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88168"/>
            <a:ext cx="7940675" cy="449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2995">
              <a:lnSpc>
                <a:spcPct val="100000"/>
              </a:lnSpc>
            </a:pP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4000" spc="-10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oblema</a:t>
            </a:r>
            <a:endParaRPr sz="4000">
              <a:latin typeface="Tw Cen MT"/>
              <a:cs typeface="Tw Cen MT"/>
            </a:endParaRPr>
          </a:p>
          <a:p>
            <a:pPr marL="355600" indent="-342900">
              <a:lnSpc>
                <a:spcPct val="100000"/>
              </a:lnSpc>
              <a:spcBef>
                <a:spcPts val="3065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2400" spc="-5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oja su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2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ana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uče</a:t>
            </a:r>
            <a:r>
              <a:rPr sz="2400" spc="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ja i 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oživljaji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(m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žda i </a:t>
            </a:r>
            <a:r>
              <a:rPr sz="2400" spc="-50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enets</a:t>
            </a:r>
            <a:r>
              <a:rPr sz="2400" spc="-4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endParaRPr sz="2400">
              <a:latin typeface="Tw Cen MT"/>
              <a:cs typeface="Tw Cen MT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pre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ispozicije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)</a:t>
            </a:r>
            <a:r>
              <a:rPr sz="24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prid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nijeli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cijentovim</a:t>
            </a:r>
            <a:r>
              <a:rPr sz="24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400" spc="-5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lemi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a?</a:t>
            </a:r>
            <a:endParaRPr sz="2400">
              <a:latin typeface="Tw Cen MT"/>
              <a:cs typeface="Tw Cen MT"/>
            </a:endParaRPr>
          </a:p>
          <a:p>
            <a:pPr marL="355600" marR="764540" indent="-342900">
              <a:lnSpc>
                <a:spcPct val="100000"/>
              </a:lnSpc>
              <a:spcBef>
                <a:spcPts val="1775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2400" spc="-5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oja su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njego</a:t>
            </a:r>
            <a:r>
              <a:rPr sz="2400" spc="-5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a 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azična vje</a:t>
            </a:r>
            <a:r>
              <a:rPr sz="2400" spc="-4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400" spc="-4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anja</a:t>
            </a:r>
            <a:r>
              <a:rPr sz="24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(sta</a:t>
            </a:r>
            <a:r>
              <a:rPr sz="2400" spc="-5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ovi,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očeki</a:t>
            </a:r>
            <a:r>
              <a:rPr sz="2400" spc="-4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anja, 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400" spc="-3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avila)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3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li?</a:t>
            </a:r>
            <a:endParaRPr sz="2400">
              <a:latin typeface="Tw Cen MT"/>
              <a:cs typeface="Tw Cen MT"/>
            </a:endParaRPr>
          </a:p>
          <a:p>
            <a:pPr marL="439420" indent="-426720">
              <a:lnSpc>
                <a:spcPct val="100000"/>
              </a:lnSpc>
              <a:spcBef>
                <a:spcPts val="1775"/>
              </a:spcBef>
              <a:buClr>
                <a:srgbClr val="974707"/>
              </a:buClr>
              <a:buFont typeface="Arial"/>
              <a:buChar char="•"/>
              <a:tabLst>
                <a:tab pos="440055" algn="l"/>
              </a:tabLst>
            </a:pPr>
            <a:r>
              <a:rPr sz="2400" spc="-7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4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4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se os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oba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nos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sa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400" spc="-6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ojim</a:t>
            </a:r>
            <a:r>
              <a:rPr sz="24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disf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nkcionaln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4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vje</a:t>
            </a:r>
            <a:r>
              <a:rPr sz="2400" spc="-4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400" spc="-6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anjima?</a:t>
            </a:r>
            <a:endParaRPr sz="2400">
              <a:latin typeface="Tw Cen MT"/>
              <a:cs typeface="Tw Cen MT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1775"/>
              </a:spcBef>
              <a:buClr>
                <a:srgbClr val="974707"/>
              </a:buClr>
              <a:buFont typeface="Arial"/>
              <a:buChar char="•"/>
              <a:tabLst>
                <a:tab pos="756920" algn="l"/>
              </a:tabLst>
            </a:pPr>
            <a:r>
              <a:rPr sz="2400" spc="-7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oje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 j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e 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mehanizme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osoba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azvi</a:t>
            </a:r>
            <a:r>
              <a:rPr sz="2400" spc="-5" dirty="0">
                <a:solidFill>
                  <a:srgbClr val="974707"/>
                </a:solidFill>
                <a:latin typeface="Tw Cen MT"/>
                <a:cs typeface="Tw Cen MT"/>
              </a:rPr>
              <a:t>la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3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ognitiv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400" spc="-11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4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emocionalne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i p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našajn</a:t>
            </a:r>
            <a:r>
              <a:rPr sz="2400" spc="-1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ozitiv</a:t>
            </a:r>
            <a:r>
              <a:rPr sz="2400" spc="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4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i ne</a:t>
            </a:r>
            <a:r>
              <a:rPr sz="2400" spc="-5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iv</a:t>
            </a:r>
            <a:r>
              <a:rPr sz="2400" spc="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e ka</a:t>
            </a:r>
            <a:r>
              <a:rPr sz="2400" spc="-3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 </a:t>
            </a:r>
            <a:r>
              <a:rPr sz="2400" spc="-10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i se nosi</a:t>
            </a:r>
            <a:r>
              <a:rPr sz="24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4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sa s</a:t>
            </a:r>
            <a:r>
              <a:rPr sz="2400" spc="-5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400" dirty="0">
                <a:solidFill>
                  <a:srgbClr val="974707"/>
                </a:solidFill>
                <a:latin typeface="Tw Cen MT"/>
                <a:cs typeface="Tw Cen MT"/>
              </a:rPr>
              <a:t>ojim vje</a:t>
            </a:r>
            <a:r>
              <a:rPr sz="2400" spc="-4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400" spc="-6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400" spc="-15" dirty="0">
                <a:solidFill>
                  <a:srgbClr val="974707"/>
                </a:solidFill>
                <a:latin typeface="Tw Cen MT"/>
                <a:cs typeface="Tw Cen MT"/>
              </a:rPr>
              <a:t>anjima?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6033" y="196691"/>
            <a:ext cx="679767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45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4000" spc="-4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ape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ut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postavlja</a:t>
            </a:r>
            <a:r>
              <a:rPr sz="4000" spc="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hipot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ze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endParaRPr sz="4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nastanku</a:t>
            </a:r>
            <a:r>
              <a:rPr sz="4000" spc="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psihič</a:t>
            </a:r>
            <a:r>
              <a:rPr sz="4000" spc="-60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og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po</a:t>
            </a:r>
            <a:r>
              <a:rPr sz="4000" spc="-1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emećaja</a:t>
            </a:r>
            <a:r>
              <a:rPr sz="4000" spc="-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10" dirty="0">
                <a:solidFill>
                  <a:srgbClr val="548ED4"/>
                </a:solidFill>
                <a:latin typeface="Tw Cen MT"/>
                <a:cs typeface="Tw Cen MT"/>
              </a:rPr>
              <a:t>ili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16145"/>
            <a:ext cx="7830184" cy="3808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540">
              <a:lnSpc>
                <a:spcPct val="100000"/>
              </a:lnSpc>
            </a:pP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4000" spc="-9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obl</a:t>
            </a:r>
            <a:r>
              <a:rPr sz="4000" spc="-10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ma</a:t>
            </a:r>
            <a:endParaRPr sz="4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4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 vidi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3200" spc="-13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200" spc="5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200" spc="-12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200" spc="-6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oj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bni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svi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et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 s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</a:t>
            </a:r>
            <a:endParaRPr sz="3200">
              <a:latin typeface="Tw Cen MT"/>
              <a:cs typeface="Tw Cen MT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bu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ućnost?</a:t>
            </a:r>
            <a:endParaRPr sz="3200">
              <a:latin typeface="Tw Cen MT"/>
              <a:cs typeface="Tw Cen MT"/>
            </a:endParaRPr>
          </a:p>
          <a:p>
            <a:pPr marL="355600" marR="254000" indent="-342900">
              <a:lnSpc>
                <a:spcPct val="100000"/>
              </a:lnSpc>
              <a:spcBef>
                <a:spcPts val="1970"/>
              </a:spcBef>
              <a:buClr>
                <a:srgbClr val="974707"/>
              </a:buClr>
              <a:buFont typeface="Arial"/>
              <a:buChar char="•"/>
              <a:tabLst>
                <a:tab pos="356235" algn="l"/>
              </a:tabLst>
            </a:pP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stres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ri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doprinose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pacij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ntovim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psih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čkim p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obl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mima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om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taju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govu</a:t>
            </a:r>
            <a:r>
              <a:rPr sz="3200" spc="-3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sposobnost </a:t>
            </a:r>
            <a:r>
              <a:rPr sz="3200" spc="5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ša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an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obl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ma?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7742" y="2428626"/>
            <a:ext cx="6266180" cy="265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3600" spc="-315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3600" spc="-3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600" spc="-2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600" spc="-10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3600" spc="-15" dirty="0">
                <a:solidFill>
                  <a:srgbClr val="548ED4"/>
                </a:solidFill>
                <a:latin typeface="Tw Cen MT"/>
                <a:cs typeface="Tw Cen MT"/>
              </a:rPr>
              <a:t>eut </a:t>
            </a:r>
            <a:r>
              <a:rPr sz="3600" spc="-60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onst</a:t>
            </a:r>
            <a:r>
              <a:rPr sz="3600" spc="6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ui</a:t>
            </a:r>
            <a:r>
              <a:rPr sz="3600" spc="-4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600" spc="-2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600" spc="-55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ognitivnu </a:t>
            </a:r>
            <a:r>
              <a:rPr sz="3600" spc="-45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on</a:t>
            </a:r>
            <a:r>
              <a:rPr sz="3600" spc="-10" dirty="0">
                <a:solidFill>
                  <a:srgbClr val="548ED4"/>
                </a:solidFill>
                <a:latin typeface="Tw Cen MT"/>
                <a:cs typeface="Tw Cen MT"/>
              </a:rPr>
              <a:t>c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eptualizaciju za </a:t>
            </a:r>
            <a:r>
              <a:rPr sz="3600" spc="-15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rijeme </a:t>
            </a:r>
            <a:r>
              <a:rPr sz="3600" spc="-20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3600" spc="12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600" spc="-10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3600" spc="-2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600" spc="-85" dirty="0">
                <a:solidFill>
                  <a:srgbClr val="548ED4"/>
                </a:solidFill>
                <a:latin typeface="Tw Cen MT"/>
                <a:cs typeface="Tw Cen MT"/>
              </a:rPr>
              <a:t>g</a:t>
            </a:r>
            <a:r>
              <a:rPr sz="3600" spc="-2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600" spc="-15" dirty="0">
                <a:solidFill>
                  <a:srgbClr val="548ED4"/>
                </a:solidFill>
                <a:latin typeface="Tw Cen MT"/>
                <a:cs typeface="Tw Cen MT"/>
              </a:rPr>
              <a:t> susreta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 s </a:t>
            </a:r>
            <a:r>
              <a:rPr sz="3600" spc="-20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3600" spc="-1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cijentom</a:t>
            </a:r>
            <a:r>
              <a:rPr sz="3600" spc="-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600" spc="-25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e </a:t>
            </a:r>
            <a:r>
              <a:rPr sz="3600" spc="-5" dirty="0">
                <a:solidFill>
                  <a:srgbClr val="548ED4"/>
                </a:solidFill>
                <a:latin typeface="Tw Cen MT"/>
                <a:cs typeface="Tw Cen MT"/>
              </a:rPr>
              <a:t>je 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nastavlja</a:t>
            </a:r>
            <a:r>
              <a:rPr sz="3600" spc="-1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do</a:t>
            </a:r>
            <a:r>
              <a:rPr sz="3600" spc="-3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600" spc="10" dirty="0">
                <a:solidFill>
                  <a:srgbClr val="548ED4"/>
                </a:solidFill>
                <a:latin typeface="Tw Cen MT"/>
                <a:cs typeface="Tw Cen MT"/>
              </a:rPr>
              <a:t>đ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600" spc="-75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ati</a:t>
            </a:r>
            <a:r>
              <a:rPr sz="3600" spc="-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do pos</a:t>
            </a:r>
            <a:r>
              <a:rPr sz="3600" spc="10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je</a:t>
            </a:r>
            <a:r>
              <a:rPr sz="3600" spc="10" dirty="0">
                <a:solidFill>
                  <a:srgbClr val="548ED4"/>
                </a:solidFill>
                <a:latin typeface="Tw Cen MT"/>
                <a:cs typeface="Tw Cen MT"/>
              </a:rPr>
              <a:t>d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nje </a:t>
            </a:r>
            <a:r>
              <a:rPr sz="3600" spc="-15" dirty="0">
                <a:solidFill>
                  <a:srgbClr val="548ED4"/>
                </a:solidFill>
                <a:latin typeface="Tw Cen MT"/>
                <a:cs typeface="Tw Cen MT"/>
              </a:rPr>
              <a:t>seans</a:t>
            </a:r>
            <a:r>
              <a:rPr sz="3600" spc="-60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.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1666" y="5172461"/>
            <a:ext cx="595884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40" dirty="0">
                <a:solidFill>
                  <a:srgbClr val="548ED4"/>
                </a:solidFill>
                <a:latin typeface="Tw Cen MT"/>
                <a:cs typeface="Tw Cen MT"/>
              </a:rPr>
              <a:t>F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3600" spc="7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600" spc="65" dirty="0">
                <a:solidFill>
                  <a:srgbClr val="548ED4"/>
                </a:solidFill>
                <a:latin typeface="Tw Cen MT"/>
                <a:cs typeface="Tw Cen MT"/>
              </a:rPr>
              <a:t>m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ulacija</a:t>
            </a:r>
            <a:r>
              <a:rPr sz="3600" spc="1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pomaže</a:t>
            </a:r>
            <a:r>
              <a:rPr sz="3600" spc="-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u pl</a:t>
            </a:r>
            <a:r>
              <a:rPr sz="3600" spc="1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ni</a:t>
            </a:r>
            <a:r>
              <a:rPr sz="3600" spc="-4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anju</a:t>
            </a:r>
            <a:endParaRPr sz="36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te</a:t>
            </a:r>
            <a:r>
              <a:rPr sz="3600" spc="-4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3600" spc="5" dirty="0">
                <a:solidFill>
                  <a:srgbClr val="548ED4"/>
                </a:solidFill>
                <a:latin typeface="Tw Cen MT"/>
                <a:cs typeface="Tw Cen MT"/>
              </a:rPr>
              <a:t>p</a:t>
            </a:r>
            <a:r>
              <a:rPr sz="3600" spc="-5" dirty="0">
                <a:solidFill>
                  <a:srgbClr val="548ED4"/>
                </a:solidFill>
                <a:latin typeface="Tw Cen MT"/>
                <a:cs typeface="Tw Cen MT"/>
              </a:rPr>
              <a:t>ij</a:t>
            </a:r>
            <a:r>
              <a:rPr sz="3600" spc="-30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3600" dirty="0">
                <a:solidFill>
                  <a:srgbClr val="548ED4"/>
                </a:solidFill>
                <a:latin typeface="Tw Cen MT"/>
                <a:cs typeface="Tw Cen MT"/>
              </a:rPr>
              <a:t>.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88721"/>
            <a:ext cx="4499991" cy="2001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5541" y="6228029"/>
            <a:ext cx="2847975" cy="369570"/>
          </a:xfrm>
          <a:prstGeom prst="rect">
            <a:avLst/>
          </a:prstGeom>
          <a:ln w="28575">
            <a:solidFill>
              <a:srgbClr val="375F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z="1800" spc="-110" dirty="0">
                <a:latin typeface="Tw Cen MT"/>
                <a:cs typeface="Tw Cen MT"/>
              </a:rPr>
              <a:t>P</a:t>
            </a:r>
            <a:r>
              <a:rPr sz="1800" dirty="0">
                <a:latin typeface="Tw Cen MT"/>
                <a:cs typeface="Tw Cen MT"/>
              </a:rPr>
              <a:t>erson</a:t>
            </a:r>
            <a:r>
              <a:rPr sz="1800" spc="-30" dirty="0">
                <a:latin typeface="Tw Cen MT"/>
                <a:cs typeface="Tw Cen MT"/>
              </a:rPr>
              <a:t>s</a:t>
            </a:r>
            <a:r>
              <a:rPr sz="1800" dirty="0">
                <a:latin typeface="Tw Cen MT"/>
                <a:cs typeface="Tw Cen MT"/>
              </a:rPr>
              <a:t>,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19</a:t>
            </a:r>
            <a:r>
              <a:rPr sz="1800" spc="-5" dirty="0">
                <a:latin typeface="Tw Cen MT"/>
                <a:cs typeface="Tw Cen MT"/>
              </a:rPr>
              <a:t>8</a:t>
            </a:r>
            <a:r>
              <a:rPr sz="1800" spc="-10" dirty="0">
                <a:latin typeface="Tw Cen MT"/>
                <a:cs typeface="Tw Cen MT"/>
              </a:rPr>
              <a:t>9;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Be</a:t>
            </a:r>
            <a:r>
              <a:rPr sz="1800" spc="25" dirty="0">
                <a:latin typeface="Tw Cen MT"/>
                <a:cs typeface="Tw Cen MT"/>
              </a:rPr>
              <a:t>c</a:t>
            </a:r>
            <a:r>
              <a:rPr sz="1800" dirty="0">
                <a:latin typeface="Tw Cen MT"/>
                <a:cs typeface="Tw Cen MT"/>
              </a:rPr>
              <a:t>k,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20</a:t>
            </a:r>
            <a:r>
              <a:rPr sz="1800" spc="-5" dirty="0">
                <a:latin typeface="Tw Cen MT"/>
                <a:cs typeface="Tw Cen MT"/>
              </a:rPr>
              <a:t>0</a:t>
            </a:r>
            <a:r>
              <a:rPr sz="1800" spc="-10" dirty="0">
                <a:latin typeface="Tw Cen MT"/>
                <a:cs typeface="Tw Cen MT"/>
              </a:rPr>
              <a:t>7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1932" y="6459713"/>
            <a:ext cx="5803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9C090"/>
                </a:solidFill>
                <a:latin typeface="Tw Cen MT"/>
                <a:cs typeface="Tw Cen MT"/>
              </a:rPr>
              <a:t>HUBI</a:t>
            </a:r>
            <a:r>
              <a:rPr sz="1200" spc="-40" dirty="0">
                <a:solidFill>
                  <a:srgbClr val="F9C090"/>
                </a:solidFill>
                <a:latin typeface="Tw Cen MT"/>
                <a:cs typeface="Tw Cen MT"/>
              </a:rPr>
              <a:t>KO</a:t>
            </a:r>
            <a:r>
              <a:rPr sz="1200" spc="-10" dirty="0">
                <a:solidFill>
                  <a:srgbClr val="F9C090"/>
                </a:solidFill>
                <a:latin typeface="Tw Cen MT"/>
                <a:cs typeface="Tw Cen MT"/>
              </a:rPr>
              <a:t>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362200" y="2767965"/>
            <a:ext cx="402272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80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4400" b="1" dirty="0">
                <a:solidFill>
                  <a:srgbClr val="548ED4"/>
                </a:solidFill>
                <a:latin typeface="Tw Cen MT"/>
                <a:cs typeface="Tw Cen MT"/>
              </a:rPr>
              <a:t>ognitivni</a:t>
            </a:r>
            <a:r>
              <a:rPr sz="4400" b="1" spc="-1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400" b="1" dirty="0">
                <a:solidFill>
                  <a:srgbClr val="548ED4"/>
                </a:solidFill>
                <a:latin typeface="Tw Cen MT"/>
                <a:cs typeface="Tw Cen MT"/>
              </a:rPr>
              <a:t>model</a:t>
            </a:r>
            <a:endParaRPr sz="4400" dirty="0">
              <a:latin typeface="Tw Cen MT"/>
              <a:cs typeface="Tw Cen M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5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spc="-95" dirty="0">
                <a:latin typeface="Tw Cen MT"/>
                <a:cs typeface="Tw Cen MT"/>
              </a:rPr>
              <a:t>K</a:t>
            </a:r>
            <a:r>
              <a:rPr dirty="0">
                <a:latin typeface="Tw Cen MT"/>
                <a:cs typeface="Tw Cen MT"/>
              </a:rPr>
              <a:t>ognitivni</a:t>
            </a:r>
            <a:r>
              <a:rPr spc="-4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860645"/>
            <a:ext cx="7142480" cy="3564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05510" indent="-342900">
              <a:lnSpc>
                <a:spcPct val="100000"/>
              </a:lnSpc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ognit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apija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uteme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spc="-5" dirty="0">
                <a:solidFill>
                  <a:srgbClr val="974707"/>
                </a:solidFill>
                <a:latin typeface="Tw Cen MT"/>
                <a:cs typeface="Tw Cen MT"/>
              </a:rPr>
              <a:t>jen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 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ognit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vnom</a:t>
            </a:r>
            <a:r>
              <a:rPr sz="3200" spc="-4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mode</a:t>
            </a:r>
            <a:r>
              <a:rPr sz="3200" spc="5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u</a:t>
            </a:r>
            <a:endParaRPr sz="3200">
              <a:latin typeface="Tw Cen MT"/>
              <a:cs typeface="Tw Cen MT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15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onašanja</a:t>
            </a:r>
            <a:r>
              <a:rPr sz="32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 emo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udi</a:t>
            </a:r>
            <a:r>
              <a:rPr sz="3200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pod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utje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c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ajem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su nj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ho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perc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pci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do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ađ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ja</a:t>
            </a:r>
            <a:endParaRPr sz="3200">
              <a:latin typeface="Tw Cen MT"/>
              <a:cs typeface="Tw Cen MT"/>
            </a:endParaRPr>
          </a:p>
          <a:p>
            <a:pPr marL="355600" marR="109855" indent="-342900">
              <a:lnSpc>
                <a:spcPct val="100000"/>
              </a:lnSpc>
              <a:spcBef>
                <a:spcPts val="77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tu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ci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sam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po</a:t>
            </a:r>
            <a:r>
              <a:rPr sz="3200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3200" spc="-5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bi</a:t>
            </a:r>
            <a:r>
              <a:rPr sz="3200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ne određuje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uds</a:t>
            </a:r>
            <a:r>
              <a:rPr sz="3200" spc="-7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 os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eća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spc="-12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spc="-6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eć način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na </a:t>
            </a:r>
            <a:r>
              <a:rPr sz="3200" spc="-40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32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se situaci</a:t>
            </a:r>
            <a:r>
              <a:rPr sz="3200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3200" dirty="0">
                <a:solidFill>
                  <a:srgbClr val="974707"/>
                </a:solidFill>
                <a:latin typeface="Tw Cen MT"/>
                <a:cs typeface="Tw Cen MT"/>
              </a:rPr>
              <a:t>a </a:t>
            </a:r>
            <a:r>
              <a:rPr sz="3200" spc="-5" dirty="0">
                <a:solidFill>
                  <a:srgbClr val="548ED4"/>
                </a:solidFill>
                <a:latin typeface="Tw Cen MT"/>
                <a:cs typeface="Tw Cen MT"/>
              </a:rPr>
              <a:t>interpre</a:t>
            </a:r>
            <a:r>
              <a:rPr sz="3200" spc="-10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3200" spc="-5" dirty="0">
                <a:solidFill>
                  <a:srgbClr val="548ED4"/>
                </a:solidFill>
                <a:latin typeface="Tw Cen MT"/>
                <a:cs typeface="Tw Cen MT"/>
              </a:rPr>
              <a:t>i</a:t>
            </a:r>
            <a:r>
              <a:rPr sz="3200" spc="-3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32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6033" y="205327"/>
            <a:ext cx="463423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Ist</a:t>
            </a: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4000" spc="1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situacija</a:t>
            </a:r>
            <a:r>
              <a:rPr sz="4000" spc="20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20" dirty="0">
                <a:solidFill>
                  <a:srgbClr val="548ED4"/>
                </a:solidFill>
                <a:latin typeface="Tw Cen MT"/>
                <a:cs typeface="Tw Cen MT"/>
              </a:rPr>
              <a:t>–</a:t>
            </a:r>
            <a:r>
              <a:rPr sz="4000" spc="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4000" spc="-5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4000" spc="-15" dirty="0">
                <a:solidFill>
                  <a:srgbClr val="548ED4"/>
                </a:solidFill>
                <a:latin typeface="Tw Cen MT"/>
                <a:cs typeface="Tw Cen MT"/>
              </a:rPr>
              <a:t>azličita</a:t>
            </a:r>
            <a:endParaRPr sz="40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548ED4"/>
                </a:solidFill>
                <a:latin typeface="Tw Cen MT"/>
                <a:cs typeface="Tw Cen MT"/>
              </a:rPr>
              <a:t>interpretacija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881624"/>
            <a:ext cx="7885430" cy="424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965"/>
              </a:lnSpc>
              <a:buClr>
                <a:srgbClr val="974707"/>
              </a:buClr>
              <a:buFont typeface="Arial"/>
              <a:buChar char="•"/>
              <a:tabLst>
                <a:tab pos="446405" algn="l"/>
              </a:tabLst>
            </a:pP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Čit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lj</a:t>
            </a:r>
            <a:r>
              <a:rPr sz="26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A: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mi</a:t>
            </a:r>
            <a:r>
              <a:rPr sz="26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je knj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ga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vrlo</a:t>
            </a:r>
            <a:r>
              <a:rPr sz="2600" i="1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za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a.</a:t>
            </a:r>
            <a:r>
              <a:rPr sz="2600" i="1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spc="-12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oći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će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mi</a:t>
            </a:r>
            <a:endParaRPr sz="2600">
              <a:latin typeface="Tw Cen MT"/>
              <a:cs typeface="Tw Cen MT"/>
            </a:endParaRPr>
          </a:p>
          <a:p>
            <a:pPr marL="355600">
              <a:lnSpc>
                <a:spcPts val="2965"/>
              </a:lnSpc>
            </a:pP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da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stanem</a:t>
            </a:r>
            <a:r>
              <a:rPr sz="2600" i="1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terapeu</a:t>
            </a:r>
            <a:r>
              <a:rPr sz="2600" i="1" spc="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.</a:t>
            </a:r>
            <a:r>
              <a:rPr sz="2600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(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bla</a:t>
            </a:r>
            <a:r>
              <a:rPr sz="2600" spc="-40" dirty="0">
                <a:solidFill>
                  <a:srgbClr val="548ED4"/>
                </a:solidFill>
                <a:latin typeface="Tw Cen MT"/>
                <a:cs typeface="Tw Cen MT"/>
              </a:rPr>
              <a:t>g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600" spc="-3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uzbuđenos</a:t>
            </a:r>
            <a:r>
              <a:rPr sz="2600" spc="5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)</a:t>
            </a:r>
            <a:endParaRPr sz="2600">
              <a:latin typeface="Tw Cen MT"/>
              <a:cs typeface="Tw Cen MT"/>
            </a:endParaRPr>
          </a:p>
          <a:p>
            <a:pPr marL="355600" marR="344170" indent="-342900">
              <a:lnSpc>
                <a:spcPts val="2810"/>
              </a:lnSpc>
              <a:spcBef>
                <a:spcPts val="665"/>
              </a:spcBef>
              <a:buClr>
                <a:srgbClr val="974707"/>
              </a:buClr>
              <a:buFont typeface="Arial"/>
              <a:buChar char="•"/>
              <a:tabLst>
                <a:tab pos="446405" algn="l"/>
              </a:tabLst>
            </a:pP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Čit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lj</a:t>
            </a:r>
            <a:r>
              <a:rPr sz="26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B:</a:t>
            </a:r>
            <a:r>
              <a:rPr sz="26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Kn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je preje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st</a:t>
            </a:r>
            <a:r>
              <a:rPr sz="2600" i="1" spc="3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vna.</a:t>
            </a:r>
            <a:r>
              <a:rPr sz="2600" i="1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spc="-18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 mi neće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ć</a:t>
            </a:r>
            <a:r>
              <a:rPr sz="2600" i="1" spc="2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. (</a:t>
            </a:r>
            <a:r>
              <a:rPr sz="2600" spc="-30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az</a:t>
            </a:r>
            <a:r>
              <a:rPr sz="2600" spc="5" dirty="0">
                <a:solidFill>
                  <a:srgbClr val="548ED4"/>
                </a:solidFill>
                <a:latin typeface="Tw Cen MT"/>
                <a:cs typeface="Tw Cen MT"/>
              </a:rPr>
              <a:t>o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ča</a:t>
            </a:r>
            <a:r>
              <a:rPr sz="2600" spc="-35" dirty="0">
                <a:solidFill>
                  <a:srgbClr val="548ED4"/>
                </a:solidFill>
                <a:latin typeface="Tw Cen MT"/>
                <a:cs typeface="Tw Cen MT"/>
              </a:rPr>
              <a:t>r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anj</a:t>
            </a:r>
            <a:r>
              <a:rPr sz="2600" spc="15" dirty="0">
                <a:solidFill>
                  <a:srgbClr val="548ED4"/>
                </a:solidFill>
                <a:latin typeface="Tw Cen MT"/>
                <a:cs typeface="Tw Cen MT"/>
              </a:rPr>
              <a:t>e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)</a:t>
            </a:r>
            <a:endParaRPr sz="2600">
              <a:latin typeface="Tw Cen MT"/>
              <a:cs typeface="Tw Cen MT"/>
            </a:endParaRPr>
          </a:p>
          <a:p>
            <a:pPr marL="445770" indent="-433070">
              <a:lnSpc>
                <a:spcPts val="2965"/>
              </a:lnSpc>
              <a:spcBef>
                <a:spcPts val="270"/>
              </a:spcBef>
              <a:buClr>
                <a:srgbClr val="974707"/>
              </a:buClr>
              <a:buFont typeface="Arial"/>
              <a:buChar char="•"/>
              <a:tabLst>
                <a:tab pos="446405" algn="l"/>
              </a:tabLst>
            </a:pP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Čitat</a:t>
            </a:r>
            <a:r>
              <a:rPr sz="2600" spc="10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lj</a:t>
            </a:r>
            <a:r>
              <a:rPr sz="26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C:</a:t>
            </a:r>
            <a:r>
              <a:rPr sz="2600" spc="-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je 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š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to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sam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očeki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spc="-4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.</a:t>
            </a:r>
            <a:r>
              <a:rPr sz="2600" i="1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Šteta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spc="-6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ac</a:t>
            </a:r>
            <a:r>
              <a:rPr sz="2600" i="1" spc="1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.</a:t>
            </a:r>
            <a:endParaRPr sz="2600">
              <a:latin typeface="Tw Cen MT"/>
              <a:cs typeface="Tw Cen MT"/>
            </a:endParaRPr>
          </a:p>
          <a:p>
            <a:pPr marL="355600">
              <a:lnSpc>
                <a:spcPts val="2965"/>
              </a:lnSpc>
            </a:pP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(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600" spc="-50" dirty="0">
                <a:solidFill>
                  <a:srgbClr val="548ED4"/>
                </a:solidFill>
                <a:latin typeface="Tw Cen MT"/>
                <a:cs typeface="Tw Cen MT"/>
              </a:rPr>
              <a:t>v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erzi</a:t>
            </a:r>
            <a:r>
              <a:rPr sz="2600" spc="-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2600" spc="5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,</a:t>
            </a:r>
            <a:r>
              <a:rPr sz="2600" spc="-45" dirty="0">
                <a:solidFill>
                  <a:srgbClr val="548ED4"/>
                </a:solidFill>
                <a:latin typeface="Tw Cen MT"/>
                <a:cs typeface="Tw Cen MT"/>
              </a:rPr>
              <a:t> </a:t>
            </a:r>
            <a:r>
              <a:rPr sz="2600" spc="-5" dirty="0">
                <a:solidFill>
                  <a:srgbClr val="548ED4"/>
                </a:solidFill>
                <a:latin typeface="Tw Cen MT"/>
                <a:cs typeface="Tw Cen MT"/>
              </a:rPr>
              <a:t>l</a:t>
            </a:r>
            <a:r>
              <a:rPr sz="2600" spc="5" dirty="0">
                <a:solidFill>
                  <a:srgbClr val="548ED4"/>
                </a:solidFill>
                <a:latin typeface="Tw Cen MT"/>
                <a:cs typeface="Tw Cen MT"/>
              </a:rPr>
              <a:t>j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utnj</a:t>
            </a:r>
            <a:r>
              <a:rPr sz="2600" spc="2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)</a:t>
            </a:r>
            <a:endParaRPr sz="2600">
              <a:latin typeface="Tw Cen MT"/>
              <a:cs typeface="Tw Cen MT"/>
            </a:endParaRPr>
          </a:p>
          <a:p>
            <a:pPr marL="355600" marR="391160" indent="-342900" algn="just">
              <a:lnSpc>
                <a:spcPct val="90000"/>
              </a:lnSpc>
              <a:spcBef>
                <a:spcPts val="625"/>
              </a:spcBef>
              <a:buClr>
                <a:srgbClr val="974707"/>
              </a:buClr>
              <a:buFont typeface="Arial"/>
              <a:buChar char="•"/>
              <a:tabLst>
                <a:tab pos="446405" algn="l"/>
              </a:tabLst>
            </a:pP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Čit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lj</a:t>
            </a:r>
            <a:r>
              <a:rPr sz="26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D: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Aj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600" i="1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me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i,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s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600" i="1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to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ram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učiti!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Š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spc="-4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ne razum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je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?</a:t>
            </a:r>
            <a:r>
              <a:rPr sz="2600" i="1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Š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spc="-4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ne post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nem</a:t>
            </a:r>
            <a:r>
              <a:rPr sz="2600" i="1" spc="-4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600" i="1" spc="-5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u t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me? 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(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anksioznos</a:t>
            </a:r>
            <a:r>
              <a:rPr sz="2600" spc="-10" dirty="0">
                <a:solidFill>
                  <a:srgbClr val="548ED4"/>
                </a:solidFill>
                <a:latin typeface="Tw Cen MT"/>
                <a:cs typeface="Tw Cen MT"/>
              </a:rPr>
              <a:t>t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)</a:t>
            </a:r>
            <a:endParaRPr sz="2600">
              <a:latin typeface="Tw Cen MT"/>
              <a:cs typeface="Tw Cen MT"/>
            </a:endParaRPr>
          </a:p>
          <a:p>
            <a:pPr marL="355600" marR="5080" indent="-342900">
              <a:lnSpc>
                <a:spcPts val="2810"/>
              </a:lnSpc>
              <a:spcBef>
                <a:spcPts val="660"/>
              </a:spcBef>
              <a:buClr>
                <a:srgbClr val="974707"/>
              </a:buClr>
              <a:buFont typeface="Arial"/>
              <a:buChar char="•"/>
              <a:tabLst>
                <a:tab pos="446405" algn="l"/>
              </a:tabLst>
            </a:pP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Čit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e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lj</a:t>
            </a:r>
            <a:r>
              <a:rPr sz="2600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E:</a:t>
            </a:r>
            <a:r>
              <a:rPr sz="2600" spc="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55" dirty="0">
                <a:solidFill>
                  <a:srgbClr val="974707"/>
                </a:solidFill>
                <a:latin typeface="Tw Cen MT"/>
                <a:cs typeface="Tw Cen MT"/>
              </a:rPr>
              <a:t>v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je 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reteš</a:t>
            </a:r>
            <a:r>
              <a:rPr sz="2600" i="1" spc="-55" dirty="0">
                <a:solidFill>
                  <a:srgbClr val="974707"/>
                </a:solidFill>
                <a:latin typeface="Tw Cen MT"/>
                <a:cs typeface="Tw Cen MT"/>
              </a:rPr>
              <a:t>k</a:t>
            </a:r>
            <a:r>
              <a:rPr sz="2600" i="1" spc="-235" dirty="0">
                <a:solidFill>
                  <a:srgbClr val="974707"/>
                </a:solidFill>
                <a:latin typeface="Tw Cen MT"/>
                <a:cs typeface="Tw Cen MT"/>
              </a:rPr>
              <a:t>o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600" i="1" spc="-4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g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l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upa</a:t>
            </a:r>
            <a:r>
              <a:rPr sz="2600" i="1" spc="-2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sa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,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šta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ne 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r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azu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m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j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em. Neću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n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ka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d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a</a:t>
            </a:r>
            <a:r>
              <a:rPr sz="2600" i="1" spc="-3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b</a:t>
            </a:r>
            <a:r>
              <a:rPr sz="2600" i="1" spc="10" dirty="0">
                <a:solidFill>
                  <a:srgbClr val="974707"/>
                </a:solidFill>
                <a:latin typeface="Tw Cen MT"/>
                <a:cs typeface="Tw Cen MT"/>
              </a:rPr>
              <a:t>i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ti</a:t>
            </a:r>
            <a:r>
              <a:rPr sz="2600" i="1" spc="-2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tera</a:t>
            </a:r>
            <a:r>
              <a:rPr sz="2600" i="1" spc="5" dirty="0">
                <a:solidFill>
                  <a:srgbClr val="974707"/>
                </a:solidFill>
                <a:latin typeface="Tw Cen MT"/>
                <a:cs typeface="Tw Cen MT"/>
              </a:rPr>
              <a:t>p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eu</a:t>
            </a:r>
            <a:r>
              <a:rPr sz="2600" i="1" spc="-15" dirty="0">
                <a:solidFill>
                  <a:srgbClr val="974707"/>
                </a:solidFill>
                <a:latin typeface="Tw Cen MT"/>
                <a:cs typeface="Tw Cen MT"/>
              </a:rPr>
              <a:t>t</a:t>
            </a:r>
            <a:r>
              <a:rPr sz="2600" i="1" dirty="0">
                <a:solidFill>
                  <a:srgbClr val="974707"/>
                </a:solidFill>
                <a:latin typeface="Tw Cen MT"/>
                <a:cs typeface="Tw Cen MT"/>
              </a:rPr>
              <a:t>.</a:t>
            </a:r>
            <a:r>
              <a:rPr sz="2600" i="1" spc="-10" dirty="0">
                <a:solidFill>
                  <a:srgbClr val="974707"/>
                </a:solidFill>
                <a:latin typeface="Tw Cen MT"/>
                <a:cs typeface="Tw Cen MT"/>
              </a:rPr>
              <a:t> 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(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tu</a:t>
            </a:r>
            <a:r>
              <a:rPr sz="2600" spc="-45" dirty="0">
                <a:solidFill>
                  <a:srgbClr val="548ED4"/>
                </a:solidFill>
                <a:latin typeface="Tw Cen MT"/>
                <a:cs typeface="Tw Cen MT"/>
              </a:rPr>
              <a:t>g</a:t>
            </a:r>
            <a:r>
              <a:rPr sz="2600" dirty="0">
                <a:solidFill>
                  <a:srgbClr val="548ED4"/>
                </a:solidFill>
                <a:latin typeface="Tw Cen MT"/>
                <a:cs typeface="Tw Cen MT"/>
              </a:rPr>
              <a:t>a</a:t>
            </a:r>
            <a:r>
              <a:rPr sz="2600" dirty="0">
                <a:solidFill>
                  <a:srgbClr val="974707"/>
                </a:solidFill>
                <a:latin typeface="Tw Cen MT"/>
                <a:cs typeface="Tw Cen MT"/>
              </a:rPr>
              <a:t>)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9/9/2017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1279</Words>
  <Application>Microsoft Office PowerPoint</Application>
  <PresentationFormat>On-screen Show (4:3)</PresentationFormat>
  <Paragraphs>288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Pitanja u kognitivnoj konceptualitaciji</vt:lpstr>
      <vt:lpstr>Terapeut postavlja hipoteze o nastanku psihičkog poremećaja ili</vt:lpstr>
      <vt:lpstr>PowerPoint Presentation</vt:lpstr>
      <vt:lpstr>PowerPoint Presentation</vt:lpstr>
      <vt:lpstr>PowerPoint Presentation</vt:lpstr>
      <vt:lpstr>Kognitivni model</vt:lpstr>
      <vt:lpstr>PowerPoint Presentation</vt:lpstr>
      <vt:lpstr>PowerPoint Presentation</vt:lpstr>
      <vt:lpstr>PowerPoint Presentation</vt:lpstr>
      <vt:lpstr>Osnovne pretpostavke</vt:lpstr>
      <vt:lpstr>PowerPoint Presentation</vt:lpstr>
      <vt:lpstr>Makrorazina: identificirati vidljive teškoće (simptome)</vt:lpstr>
      <vt:lpstr>Izrada iscrpne liste problema</vt:lpstr>
      <vt:lpstr>Mikrorazina</vt:lpstr>
      <vt:lpstr>Prezentiranje kognitivnog modela</vt:lpstr>
      <vt:lpstr>PowerPoint Presentation</vt:lpstr>
      <vt:lpstr>Mehanizmi u osnovi</vt:lpstr>
      <vt:lpstr>Mehanizmi u osnovi</vt:lpstr>
      <vt:lpstr>Automatske misli</vt:lpstr>
      <vt:lpstr>Automatske misli</vt:lpstr>
      <vt:lpstr>Automatske misli</vt:lpstr>
      <vt:lpstr>Vjerovanja</vt:lpstr>
      <vt:lpstr>Vjerovanja</vt:lpstr>
      <vt:lpstr>Vjerovanja</vt:lpstr>
      <vt:lpstr>PowerPoint Presentation</vt:lpstr>
      <vt:lpstr>PowerPoint Presentation</vt:lpstr>
      <vt:lpstr>Kognitivni model</vt:lpstr>
      <vt:lpstr>Bazična vjerovanja o sebi</vt:lpstr>
      <vt:lpstr>Druga bazična vjerovanja</vt:lpstr>
      <vt:lpstr>Terapeut odlučuje hoće li se usmjeriti 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Kognitivna konceptualizacija</dc:title>
  <dc:creator>AlessandraP</dc:creator>
  <cp:lastModifiedBy>HUBIKOT</cp:lastModifiedBy>
  <cp:revision>4</cp:revision>
  <cp:lastPrinted>2017-09-08T11:16:14Z</cp:lastPrinted>
  <dcterms:created xsi:type="dcterms:W3CDTF">2017-09-05T10:51:44Z</dcterms:created>
  <dcterms:modified xsi:type="dcterms:W3CDTF">2017-09-13T09:53:52Z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2016-12-23T00:00:00Z</vt:filetime>
  </property>
  <property fmtid="{D5CDD505-2E9C-101B-9397-08002B2CF9AE}" pid="3" name="LastSaved">
    <vt:filetime>2017-09-05T00:00:00Z</vt:filetime>
  </property>
</Properties>
</file>