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s dijagonalno zaobljenim kuto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11" name="Rezervirano mjesto broja slajda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Rezervirano mjesto podnožja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9" name="Rezervirano mjesto datum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podnožja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3" name="Rezervirano mjesto slike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hr-H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Pritisnite ikonu za dodavanje slike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s dijagonalno zaobljenim kuto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A388028-D7F9-4F9D-BB9E-7D540C75DEFC}" type="datetimeFigureOut">
              <a:rPr lang="sr-Latn-CS" smtClean="0"/>
              <a:pPr/>
              <a:t>28.11.2017</a:t>
            </a:fld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4044BD8-9592-4545-B89A-4FAFA123F4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Problemi sa strukturiranjem terapijske seanse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133600" y="4000504"/>
            <a:ext cx="6560234" cy="571496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Ivana </a:t>
            </a:r>
            <a:r>
              <a:rPr lang="hr-HR" dirty="0" err="1" smtClean="0"/>
              <a:t>Mikanović</a:t>
            </a:r>
            <a:r>
              <a:rPr lang="hr-HR" dirty="0" smtClean="0"/>
              <a:t>, </a:t>
            </a:r>
            <a:r>
              <a:rPr lang="hr-HR" dirty="0" err="1" smtClean="0"/>
              <a:t>mag.psych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Konačni sažetak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Ne sažimanje dijelova seanse zapisivanjem</a:t>
            </a:r>
          </a:p>
          <a:p>
            <a:endParaRPr lang="hr-HR" dirty="0" smtClean="0"/>
          </a:p>
          <a:p>
            <a:r>
              <a:rPr lang="hr-HR" i="1" dirty="0" smtClean="0">
                <a:solidFill>
                  <a:srgbClr val="FFC000"/>
                </a:solidFill>
              </a:rPr>
              <a:t>Podsjećanje pacijenta na važnost vođenja bilješki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Povratna informacija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Nedostatak vremena, uznemirenost pacijenta,  ne izražavanje negativne reakcije</a:t>
            </a:r>
          </a:p>
          <a:p>
            <a:endParaRPr lang="hr-HR" dirty="0" smtClean="0"/>
          </a:p>
          <a:p>
            <a:r>
              <a:rPr lang="hr-HR" i="1" dirty="0" smtClean="0">
                <a:solidFill>
                  <a:srgbClr val="FFC000"/>
                </a:solidFill>
              </a:rPr>
              <a:t>Završavanje seanse ranije 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Problemi koji nastaju zbog </a:t>
            </a:r>
            <a:r>
              <a:rPr lang="hr-HR" dirty="0" err="1" smtClean="0"/>
              <a:t>terapeutovih</a:t>
            </a:r>
            <a:r>
              <a:rPr lang="hr-HR" dirty="0" smtClean="0"/>
              <a:t> misli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Ne slaganje sa standardnom strukturom seanse, automatske misli, osjećaj neadekvatnosti za primjenjivanje strukture</a:t>
            </a:r>
          </a:p>
          <a:p>
            <a:endParaRPr lang="hr-HR" dirty="0" smtClean="0"/>
          </a:p>
          <a:p>
            <a:r>
              <a:rPr lang="hr-HR" i="1" dirty="0" smtClean="0">
                <a:solidFill>
                  <a:srgbClr val="FFC000"/>
                </a:solidFill>
              </a:rPr>
              <a:t>Identificiranje vlastitih automatskih misli i razine nelagode, vrednovanje istih te rješavanje problema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its-done-thank-you-for-your-atten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428604"/>
            <a:ext cx="8358246" cy="5857916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Važnost upoznavanja pacijenta, tijek misli terapeuta</a:t>
            </a:r>
          </a:p>
          <a:p>
            <a:r>
              <a:rPr lang="hr-HR" dirty="0" smtClean="0"/>
              <a:t>Nevoljko podvrgavanje pacijenta strukturi (loše vođenje, otpor pacijenta)</a:t>
            </a:r>
          </a:p>
          <a:p>
            <a:r>
              <a:rPr lang="hr-HR" dirty="0" smtClean="0"/>
              <a:t>Nametanje strukture na prezahtjevan način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Kratki pregled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Pacijentov preopširan i nejasan pregled tjedna</a:t>
            </a:r>
          </a:p>
          <a:p>
            <a:pPr>
              <a:buNone/>
            </a:pPr>
            <a:endParaRPr lang="hr-HR" dirty="0" smtClean="0">
              <a:solidFill>
                <a:srgbClr val="92D050"/>
              </a:solidFill>
            </a:endParaRPr>
          </a:p>
          <a:p>
            <a:r>
              <a:rPr lang="hr-HR" i="1" dirty="0" smtClean="0">
                <a:solidFill>
                  <a:srgbClr val="FFC000"/>
                </a:solidFill>
              </a:rPr>
              <a:t>Terapeut </a:t>
            </a:r>
            <a:r>
              <a:rPr lang="hr-HR" i="1" dirty="0" smtClean="0">
                <a:solidFill>
                  <a:srgbClr val="FFC000"/>
                </a:solidFill>
              </a:rPr>
              <a:t>usmjerava pacijenta, ističe važnost davanja specifičnih problema</a:t>
            </a:r>
          </a:p>
          <a:p>
            <a:r>
              <a:rPr lang="hr-HR" i="1" dirty="0" smtClean="0">
                <a:solidFill>
                  <a:srgbClr val="FFC000"/>
                </a:solidFill>
              </a:rPr>
              <a:t>Demonstrira</a:t>
            </a:r>
          </a:p>
          <a:p>
            <a:r>
              <a:rPr lang="hr-HR" i="1" dirty="0" smtClean="0">
                <a:solidFill>
                  <a:srgbClr val="FFC000"/>
                </a:solidFill>
              </a:rPr>
              <a:t>Podučava pacijenta da sumira podatke na jasan način</a:t>
            </a:r>
          </a:p>
          <a:p>
            <a:r>
              <a:rPr lang="hr-HR" i="1" dirty="0" smtClean="0">
                <a:solidFill>
                  <a:srgbClr val="FFC000"/>
                </a:solidFill>
              </a:rPr>
              <a:t>Ispituje pacijentov otpor na miran način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Provjera raspoloženja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Mogući problemi: neuspjeh u ispunjavanju upitnika, odbijanje upitnika ili teškoće u subjektivnom izražavanju</a:t>
            </a:r>
          </a:p>
          <a:p>
            <a:pPr>
              <a:buNone/>
            </a:pPr>
            <a:endParaRPr lang="hr-HR" dirty="0" smtClean="0">
              <a:solidFill>
                <a:srgbClr val="92D050"/>
              </a:solidFill>
            </a:endParaRPr>
          </a:p>
          <a:p>
            <a:r>
              <a:rPr lang="hr-HR" i="1" dirty="0" smtClean="0">
                <a:solidFill>
                  <a:srgbClr val="FFC000"/>
                </a:solidFill>
              </a:rPr>
              <a:t>Terapeut može istražiti automatske misli pacijenta o ispunjavanju upitnika, pomoći mu u izražavanju na jasan i koncizan način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Povezivanje s prethodnom seansom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Pacijentove teškoće u zapamćivanju sadržaja, odbijanje davanja negativne povratne informacije terapeutu</a:t>
            </a:r>
          </a:p>
          <a:p>
            <a:pPr>
              <a:buNone/>
            </a:pPr>
            <a:endParaRPr lang="hr-HR" dirty="0" smtClean="0">
              <a:solidFill>
                <a:srgbClr val="92D050"/>
              </a:solidFill>
            </a:endParaRPr>
          </a:p>
          <a:p>
            <a:r>
              <a:rPr lang="hr-HR" i="1" dirty="0" smtClean="0">
                <a:solidFill>
                  <a:srgbClr val="FFC000"/>
                </a:solidFill>
              </a:rPr>
              <a:t>Ohrabrivanje pacijenta da zapisuje tijekom seanse, da ispuni radni list za povezivanje seansi, ispitati značenje davanja povratne informacije za pacijenta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Sastavljanje dnevnog reda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Ne sudjeluje u donošenju dnevnog reda, odsutan, neuspjeh u razgovoru o problemima s dnevnog reda</a:t>
            </a:r>
          </a:p>
          <a:p>
            <a:endParaRPr lang="hr-HR" dirty="0" smtClean="0"/>
          </a:p>
          <a:p>
            <a:r>
              <a:rPr lang="hr-HR" i="1" dirty="0" smtClean="0">
                <a:solidFill>
                  <a:srgbClr val="FFC000"/>
                </a:solidFill>
              </a:rPr>
              <a:t>Ponovno upoznavanje pacijenta s terapijom, utvrđivanje očekivanja, ispitivanje značenja za pacijenta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Pregled domaće zadaće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Ne pitati za domaću </a:t>
            </a:r>
            <a:r>
              <a:rPr lang="hr-HR" dirty="0" smtClean="0">
                <a:solidFill>
                  <a:srgbClr val="92D050"/>
                </a:solidFill>
              </a:rPr>
              <a:t>zadaću, detaljno </a:t>
            </a:r>
            <a:r>
              <a:rPr lang="hr-HR" dirty="0" smtClean="0">
                <a:solidFill>
                  <a:srgbClr val="92D050"/>
                </a:solidFill>
              </a:rPr>
              <a:t>pregledavanje zadaće </a:t>
            </a:r>
            <a:r>
              <a:rPr lang="hr-HR" dirty="0" smtClean="0">
                <a:solidFill>
                  <a:srgbClr val="92D050"/>
                </a:solidFill>
              </a:rPr>
              <a:t>prije </a:t>
            </a:r>
            <a:r>
              <a:rPr lang="hr-HR" dirty="0" smtClean="0">
                <a:solidFill>
                  <a:srgbClr val="92D050"/>
                </a:solidFill>
              </a:rPr>
              <a:t>prelaska na točke dnevnog reda</a:t>
            </a:r>
          </a:p>
          <a:p>
            <a:endParaRPr lang="hr-HR" dirty="0" smtClean="0">
              <a:solidFill>
                <a:srgbClr val="92D050"/>
              </a:solidFill>
            </a:endParaRPr>
          </a:p>
          <a:p>
            <a:r>
              <a:rPr lang="hr-HR" i="1" dirty="0" smtClean="0">
                <a:solidFill>
                  <a:srgbClr val="FFC000"/>
                </a:solidFill>
              </a:rPr>
              <a:t>Imati priloženo 6 elemenata terapijske seanse, bilješke s prethodne seanse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Razgovor o problemima s dnevnog reda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Bespomoćnost, neusmjeren ili površan razgovor, neuspješan tempo, neprovođenje terapijske intervencije</a:t>
            </a:r>
          </a:p>
          <a:p>
            <a:endParaRPr lang="hr-HR" dirty="0" smtClean="0"/>
          </a:p>
          <a:p>
            <a:r>
              <a:rPr lang="hr-HR" i="1" dirty="0" smtClean="0">
                <a:solidFill>
                  <a:srgbClr val="FFC000"/>
                </a:solidFill>
              </a:rPr>
              <a:t>Sažimanje, utvrđivanje automatskih misli, određivanje prioriteta u tempu, zajedničko upravljanje vremenom, ostavljanje vremena za terapijske intervencije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Zadavanje nove domaće zadaće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92D050"/>
                </a:solidFill>
              </a:rPr>
              <a:t>Zadaća koja je preteška, nije povezana s pacijentovim problemom, nije dobro pojašnjena, prethodna zadaća nije pregledana, loša uputa za izvršavanje domaće zadaće, pacijentovo ne slaganje sa zadaćom</a:t>
            </a:r>
          </a:p>
          <a:p>
            <a:pPr>
              <a:buNone/>
            </a:pPr>
            <a:endParaRPr lang="hr-HR" dirty="0" smtClean="0">
              <a:solidFill>
                <a:srgbClr val="92D050"/>
              </a:solidFill>
            </a:endParaRPr>
          </a:p>
          <a:p>
            <a:r>
              <a:rPr lang="hr-HR" i="1" dirty="0" err="1" smtClean="0">
                <a:solidFill>
                  <a:srgbClr val="FFC000"/>
                </a:solidFill>
              </a:rPr>
              <a:t>Disfunkcionalna</a:t>
            </a:r>
            <a:r>
              <a:rPr lang="hr-HR" i="1" dirty="0" smtClean="0">
                <a:solidFill>
                  <a:srgbClr val="FFC000"/>
                </a:solidFill>
              </a:rPr>
              <a:t> vjerovanja o zadaći</a:t>
            </a:r>
            <a:endParaRPr lang="hr-HR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vnica">
  <a:themeElements>
    <a:clrScheme name="Livnic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vnic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vnic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59</TotalTime>
  <Words>342</Words>
  <Application>Microsoft Office PowerPoint</Application>
  <PresentationFormat>Prikaz na zaslonu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4" baseType="lpstr">
      <vt:lpstr>Livnica</vt:lpstr>
      <vt:lpstr>Problemi sa strukturiranjem terapijske seanse</vt:lpstr>
      <vt:lpstr>Slajd 2</vt:lpstr>
      <vt:lpstr>Kratki pregled </vt:lpstr>
      <vt:lpstr>Provjera raspoloženja </vt:lpstr>
      <vt:lpstr>Povezivanje s prethodnom seansom</vt:lpstr>
      <vt:lpstr>Sastavljanje dnevnog reda</vt:lpstr>
      <vt:lpstr>Pregled domaće zadaće</vt:lpstr>
      <vt:lpstr>Razgovor o problemima s dnevnog reda</vt:lpstr>
      <vt:lpstr>Zadavanje nove domaće zadaće</vt:lpstr>
      <vt:lpstr>Konačni sažetak</vt:lpstr>
      <vt:lpstr>Povratna informacija</vt:lpstr>
      <vt:lpstr>Problemi koji nastaju zbog terapeutovih misli</vt:lpstr>
      <vt:lpstr>Slajd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sa strukturiranjem terapijske seanse</dc:title>
  <dc:creator>Ivana</dc:creator>
  <cp:lastModifiedBy>Ivana</cp:lastModifiedBy>
  <cp:revision>8</cp:revision>
  <dcterms:created xsi:type="dcterms:W3CDTF">2017-11-18T10:18:32Z</dcterms:created>
  <dcterms:modified xsi:type="dcterms:W3CDTF">2017-11-28T20:49:46Z</dcterms:modified>
</cp:coreProperties>
</file>