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7.xml"/><Relationship Id="rId22" Type="http://schemas.openxmlformats.org/officeDocument/2006/relationships/font" Target="fonts/Lato-italic.fntdata"/><Relationship Id="rId10" Type="http://schemas.openxmlformats.org/officeDocument/2006/relationships/slide" Target="slides/slide6.xml"/><Relationship Id="rId21" Type="http://schemas.openxmlformats.org/officeDocument/2006/relationships/font" Target="fonts/Lato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font" Target="fonts/Lato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slide" Target="slides/slide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2.xml"/><Relationship Id="rId18" Type="http://schemas.openxmlformats.org/officeDocument/2006/relationships/font" Target="fonts/Raleway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311700" y="744575"/>
            <a:ext cx="8520600" cy="2882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Problemi sa strukturiranjem terapijske seanse</a:t>
            </a:r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173850" y="4405500"/>
            <a:ext cx="8520600" cy="7380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Tena Romani, 9.12.2017.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729450" y="589425"/>
            <a:ext cx="7688700" cy="962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100"/>
              <a:t>Teškoće vezane uz razgovor o problemima s dnevnog reda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729450" y="1792025"/>
            <a:ext cx="7688700" cy="2547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bespomoćnost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neusmjerena ili površna diskusija - vraćati ne temu, rezimirati, naglašavati ključne AM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neuspješan tempo: odrediti prioritete i odabrati 1 ili 2 teme za dnevni red, upozoriti 10 minuta prije kraja seanse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neprovođenje terapijske intervencije 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Konačni sažetak</a:t>
            </a:r>
          </a:p>
          <a:p>
            <a:pPr lvl="0">
              <a:spcBef>
                <a:spcPts val="0"/>
              </a:spcBef>
              <a:buNone/>
            </a:pPr>
            <a:r>
              <a:rPr b="1" lang="en">
                <a:solidFill>
                  <a:srgbClr val="000000"/>
                </a:solidFill>
              </a:rPr>
              <a:t>Važno da pacijent vodi bilješke tokom seanse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729450" y="700425"/>
            <a:ext cx="7688700" cy="610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Problemi koji nastaju zbog terapeutovih misli</a:t>
            </a: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727650" y="1385000"/>
            <a:ext cx="7688700" cy="286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Tipične automatske misli: 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Ne mogu strukturirati seansu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Mom pacijentu se neće svidjeti struktura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Neće se moći jasno izraziti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Ne bih ga smio prekidati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Naljutit će se ako budem preizravan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Neće htjeti raditi zadaću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>
                <a:solidFill>
                  <a:srgbClr val="000000"/>
                </a:solidFill>
              </a:rPr>
              <a:t>Osjećat će se ponižen ako vrednujem njegovo mišljenje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Kada terapeut postane svjestan problema: 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1. označi problem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2. konceptualizira razloge zbog kojih je problem nastao </a:t>
            </a:r>
          </a:p>
          <a:p>
            <a:pPr lvl="0">
              <a:spcBef>
                <a:spcPts val="0"/>
              </a:spcBef>
              <a:buNone/>
            </a:pPr>
            <a:r>
              <a:rPr lang="en"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3. pronalazi opcije rješenja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uobičajene  teškoće: 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terapeutov neuspjeh u adekvatnom upoznavanju pacijenta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klijent je nov u KBTu, ne zna što se sve od njega očekuje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Terapeut ga treba pratiti, nuditi objašnjenja i povratnu informaciju nakon svakog elementa seanse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25400"/>
            <a:ext cx="8520600" cy="707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0" lang="en" sz="32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Problemi vezani uz </a:t>
            </a:r>
            <a:r>
              <a:rPr lang="en" sz="32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kratki pregled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pacijent počinje preopširnim i nejasnim pregledom tjedna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uskočiti, zamoliti da tjedan opiše u samo par rečenica, ono najvažnije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demonstrirati</a:t>
            </a:r>
          </a:p>
          <a:p>
            <a:pPr lvl="0">
              <a:spcBef>
                <a:spcPts val="0"/>
              </a:spcBef>
              <a:buNone/>
            </a:pPr>
            <a:r>
              <a:rPr lang="en" sz="19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predložiti da ubuduće unaprijed u mislima pripremi izvješće o proteklom tjednu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729450" y="570925"/>
            <a:ext cx="7688700" cy="5550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0" lang="en" sz="3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Problemi vezani uz </a:t>
            </a:r>
            <a:r>
              <a:rPr lang="en" sz="30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provjeru raspoloženja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729450" y="1348000"/>
            <a:ext cx="7688700" cy="2991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neuspjeh u ispunjavanju upitnika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odbijanje upitnika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teškoće u subjektivnom izražavanju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Rješenja: 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provjeriti postoje li praktične teškoće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provjeriti automatske misli vezane uz ispunjavanje upitnika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ponuditi da na seansi procijeni svoje raspoloženje (koliko ste bili anksiozni ovaj tjedan od 1 do 100?)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729450" y="533900"/>
            <a:ext cx="7688700" cy="7770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0" lang="en" sz="26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Teškoće vezane uz </a:t>
            </a:r>
            <a:r>
              <a:rPr lang="en" sz="26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povezivanje s prethodnom seansom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1. pacijent ne pamti sadržaj prethodne seanse</a:t>
            </a:r>
          </a:p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ohrabrivati pacijenta da sebi bilježi najvažnije detalje sa zadnje seanse, dogovoriti da kod kuće pročita te bilješke</a:t>
            </a:r>
          </a:p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2. pacijent odbija izražavati negativne povratne informacije terapeutu</a:t>
            </a:r>
          </a:p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ohrabrivati davanje i negativnih povratnih informacija, provjeriti s pacijentom što za njih davanje neg. povratnih informacija znači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0" lang="en" sz="25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Teškoće vezane uz sastavljanje dnevnog reda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ne sudjeluje u donošenju dnevnog reda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istražiti pacijentova očekivanja od terapije, identificirati automatske misli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detaljno obrazlaže probleme za vrijeme sastavljanja dnevnog reda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osjeća se bespomoćno glede razgovora o problemima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pomoći im u usmjeravanju na odabit problema i orijentirati se prema rješavanju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- priznati nemogućnost garantiranja, povećati spremnost da eksperimentira s rješavanjem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9376" y="176226"/>
            <a:ext cx="5015299" cy="5333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729450" y="570925"/>
            <a:ext cx="7688700" cy="610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0" lang="en" sz="29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Izvršavanje domaćih zadaća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311700" y="1366500"/>
            <a:ext cx="8520600" cy="36450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Da bi se povećala vjerojatnost izvršavanja domaće zadaće, važno je da: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1. zadaća nije preteška i da je povezana s pacijentovim teškoćama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2. osiguramo dobro objašnjenje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3. uvijek pregledamo prethodno dogovorenu domaću zadaću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4. naglasimo njihovu važnost i svrhu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5. jasno objasnimo, počnemo zadatak na seansi, pričamo o mogućim teškoćama s izvršavanjem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6. omogućimo zapisivanje</a:t>
            </a:r>
          </a:p>
          <a:p>
            <a:pPr lvl="0">
              <a:spcBef>
                <a:spcPts val="0"/>
              </a:spcBef>
              <a:buNone/>
            </a:pPr>
            <a:r>
              <a:rPr lang="en" sz="15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7. pacijent se sa zadaćom slaže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