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71" r:id="rId11"/>
    <p:sldId id="265" r:id="rId12"/>
    <p:sldId id="266" r:id="rId13"/>
    <p:sldId id="272" r:id="rId14"/>
    <p:sldId id="267" r:id="rId15"/>
    <p:sldId id="273" r:id="rId16"/>
    <p:sldId id="268" r:id="rId17"/>
    <p:sldId id="274" r:id="rId18"/>
    <p:sldId id="275" r:id="rId1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>
        <p:scale>
          <a:sx n="97" d="100"/>
          <a:sy n="97" d="100"/>
        </p:scale>
        <p:origin x="-2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9.12.2017.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650B6-4002-46B1-9F4E-7127E1D198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960011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9.12.2017.</a:t>
            </a:r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36892-207E-46B9-8F57-F5B8C901BD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7598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6892-207E-46B9-8F57-F5B8C901BD7D}" type="slidenum">
              <a:rPr lang="hr-HR" smtClean="0"/>
              <a:t>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9.12.2017.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56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043085-1E02-4DBB-838B-97D6F1417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420914"/>
            <a:ext cx="8915399" cy="1857829"/>
          </a:xfrm>
        </p:spPr>
        <p:txBody>
          <a:bodyPr>
            <a:normAutofit/>
          </a:bodyPr>
          <a:lstStyle/>
          <a:p>
            <a:r>
              <a:rPr lang="hr-HR" sz="4800" dirty="0"/>
              <a:t>PROBLEMI U STRUKTURIRANJU SEANSE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69D014E-333A-4112-8A66-1B5FDF423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8298" y="3599543"/>
            <a:ext cx="8915399" cy="1596571"/>
          </a:xfrm>
        </p:spPr>
        <p:txBody>
          <a:bodyPr>
            <a:normAutofit fontScale="25000" lnSpcReduction="20000"/>
          </a:bodyPr>
          <a:lstStyle/>
          <a:p>
            <a:r>
              <a:rPr lang="hr-HR" sz="6400" dirty="0"/>
              <a:t>Zagreb, 09.12.2017.</a:t>
            </a:r>
          </a:p>
          <a:p>
            <a:r>
              <a:rPr lang="hr-HR" sz="6400" dirty="0"/>
              <a:t> Đurđica Jurjević</a:t>
            </a:r>
          </a:p>
          <a:p>
            <a:endParaRPr lang="hr-HR" sz="6400" dirty="0"/>
          </a:p>
          <a:p>
            <a:r>
              <a:rPr lang="hr-HR" sz="6400" dirty="0"/>
              <a:t>II. stupanj edukacije iz kognitivno-bihevioralnih terapija</a:t>
            </a:r>
          </a:p>
          <a:p>
            <a:r>
              <a:rPr lang="hr-HR" sz="6400" dirty="0"/>
              <a:t>Radionica br.3, grupa B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D8B33DD-3CF7-4EB0-8F3B-02E50B06F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86" y="3062965"/>
            <a:ext cx="2578326" cy="299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104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8B8B10-C56A-485C-9C9C-E02F3A68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Sastavljanje dnevnog reda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10CF18D-A82D-4C24-9166-062457534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Neuspješan je u razgovoru o problemima s dnevnog reda </a:t>
            </a:r>
          </a:p>
          <a:p>
            <a:pPr marL="0" indent="0">
              <a:buNone/>
            </a:pPr>
            <a:r>
              <a:rPr lang="pl-PL" dirty="0"/>
              <a:t>      (preširoko obrazlaže, ne može imenovati problem, </a:t>
            </a:r>
          </a:p>
          <a:p>
            <a:pPr marL="0" indent="0">
              <a:buNone/>
            </a:pPr>
            <a:r>
              <a:rPr lang="pl-PL" dirty="0"/>
              <a:t>	osjeća bespomoćnost pri razgovoru o problemu)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„Čini mi se kako se osjećate prilično bespomoćno. Ne znam zasigurno da ćemo zajedničkim radom nešto postići, ali volio bih pokušati. Biste li i Vi željeli pokušati? Možemo li o Vašem umoru razgovarati 5 do 10 minuta i vidjeti što se događa?”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6299D27-1202-4776-B936-FBF5E3C36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8006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237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621BF3-2F81-43B8-B6C2-EFC4A8F9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Osvrt na domaću zadaću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2CB9C19-24E1-43B8-A970-B9C4BCBE4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Terapeut propustiti pitati klijenta za DZ</a:t>
            </a:r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dirty="0"/>
              <a:t>Imati ispred sebe 6 „koraka” seanse i bilješke o DZ s prethodne seanse</a:t>
            </a:r>
          </a:p>
          <a:p>
            <a:pPr>
              <a:buFontTx/>
              <a:buChar char="-"/>
            </a:pPr>
            <a:endParaRPr lang="hr-HR" dirty="0"/>
          </a:p>
          <a:p>
            <a:r>
              <a:rPr lang="hr-HR" dirty="0"/>
              <a:t>Terapeut </a:t>
            </a:r>
            <a:r>
              <a:rPr lang="hr-HR" dirty="0" err="1"/>
              <a:t>predetaljno</a:t>
            </a:r>
            <a:r>
              <a:rPr lang="hr-HR" dirty="0"/>
              <a:t> pregledava DZ (</a:t>
            </a:r>
            <a:r>
              <a:rPr lang="hr-HR" dirty="0" err="1"/>
              <a:t>max</a:t>
            </a:r>
            <a:r>
              <a:rPr lang="hr-HR" dirty="0"/>
              <a:t>. 5-15min.)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563E491-E03E-47D7-B923-42DB1FB7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416877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352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F60C3E-96EB-410E-B372-5D56265E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5. Diskusija i periodični sažeci </a:t>
            </a:r>
            <a:br>
              <a:rPr lang="hr-HR" dirty="0"/>
            </a:br>
            <a:r>
              <a:rPr lang="hr-HR" dirty="0"/>
              <a:t>(razgovor o problemima s dnevnog reda)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BE68D5B-CB9F-4D9F-A382-46E11A89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Bespomoćnost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Neusmjeren ili površan razgovor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Neuspješan tempo</a:t>
            </a:r>
          </a:p>
          <a:p>
            <a:pPr marL="0" indent="0">
              <a:buNone/>
            </a:pPr>
            <a:r>
              <a:rPr lang="hr-HR" dirty="0"/>
              <a:t>      odrediti prioritete (1-2 teme po seansi), K i  T zajedno prate vrijeme,</a:t>
            </a:r>
          </a:p>
          <a:p>
            <a:pPr marL="0" indent="0">
              <a:buNone/>
            </a:pPr>
            <a:r>
              <a:rPr lang="hr-HR" dirty="0"/>
              <a:t>       početi završavati seansu 10 min. prije isteka vremena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Neprovođenje </a:t>
            </a:r>
            <a:r>
              <a:rPr lang="hr-HR" i="1" dirty="0"/>
              <a:t>terapijske intervencije </a:t>
            </a:r>
            <a:r>
              <a:rPr lang="hr-HR" dirty="0"/>
              <a:t>(a to je najbitnije za napredovanje pacijenta)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913610-85EC-4652-8FE0-2B7132FB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28" y="1905000"/>
            <a:ext cx="29718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2225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BAEB10-3BDA-4267-8810-D1CDD355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5. Diskusija i periodični sažeci </a:t>
            </a:r>
            <a:br>
              <a:rPr lang="hr-HR" dirty="0"/>
            </a:br>
            <a:r>
              <a:rPr lang="hr-HR" dirty="0"/>
              <a:t>(razgovor o problemima s dnevnog reda)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22475AE-10F6-471B-9646-A55C47B8A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Neusmjeren ili površan razgovor:</a:t>
            </a:r>
          </a:p>
          <a:p>
            <a:pPr marL="0" indent="0">
              <a:buNone/>
            </a:pPr>
            <a:r>
              <a:rPr lang="hr-HR" dirty="0"/>
              <a:t>       obzirnim sažimanjem vraćamo klijenta na identificiranje AM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„Ako sam dobro razumio, jučer ste se  posvađali sa svojom sestrom. To vas je podsjetilo na prijašnje svađe i jako ste se naljutili. Prošle ste je večeri opet nazvali i ona vas je kritizirala što joj niste pomogli oko problema s majkom. </a:t>
            </a:r>
          </a:p>
          <a:p>
            <a:pPr marL="0" indent="0">
              <a:buNone/>
            </a:pPr>
            <a:r>
              <a:rPr lang="hr-HR" i="1" u="sng" dirty="0"/>
              <a:t>Što vam je prošlo kroz glavu kad je rekla: „Ti si crna ovca u obitelji?”</a:t>
            </a:r>
          </a:p>
          <a:p>
            <a:pPr marL="0" indent="0">
              <a:buNone/>
            </a:pPr>
            <a:endParaRPr lang="hr-HR" i="1" u="sng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0F7A2DB-898F-44E5-95A9-4C52841AD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941" y="4969390"/>
            <a:ext cx="1560576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7688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93FAB6-BC53-428C-9EBE-6CABD4DB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Zadavanje nove zadaće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9C7D722-3115-4730-A8E3-CE3BC7A91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Terapeut: </a:t>
            </a:r>
          </a:p>
          <a:p>
            <a:r>
              <a:rPr lang="hr-HR" dirty="0"/>
              <a:t>Zada pretešku zadaću ili nepovezanu s </a:t>
            </a:r>
            <a:r>
              <a:rPr lang="hr-HR" dirty="0" err="1"/>
              <a:t>klijentovim</a:t>
            </a:r>
            <a:r>
              <a:rPr lang="hr-HR" dirty="0"/>
              <a:t> teškoćama</a:t>
            </a:r>
          </a:p>
          <a:p>
            <a:r>
              <a:rPr lang="hr-HR" dirty="0"/>
              <a:t>Ne objasni dovoljno dobro</a:t>
            </a:r>
          </a:p>
          <a:p>
            <a:r>
              <a:rPr lang="hr-HR" dirty="0"/>
              <a:t>Zaboravi pregledati prethodnu DZ</a:t>
            </a:r>
          </a:p>
          <a:p>
            <a:r>
              <a:rPr lang="hr-HR" dirty="0"/>
              <a:t>Ne naglasi važnost izvršavanja dnevnih DZ</a:t>
            </a:r>
          </a:p>
          <a:p>
            <a:r>
              <a:rPr lang="hr-HR" dirty="0"/>
              <a:t>Ne objasni jasno pacijentu kako izvršiti DZ</a:t>
            </a:r>
          </a:p>
          <a:p>
            <a:r>
              <a:rPr lang="hr-HR" dirty="0"/>
              <a:t>Ne započne zadatak na seansi</a:t>
            </a:r>
          </a:p>
          <a:p>
            <a:r>
              <a:rPr lang="hr-HR" dirty="0"/>
              <a:t>Ne omogući pacijentu zapisivanje DZ</a:t>
            </a:r>
          </a:p>
          <a:p>
            <a:r>
              <a:rPr lang="hr-HR" dirty="0"/>
              <a:t>Zada DZ s kojom se pacijent ne slaže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7" name="Picture 3" descr="http://www.edudemic.com/wp-content/uploads/2014/05/homework1.gif">
            <a:extLst>
              <a:ext uri="{FF2B5EF4-FFF2-40B4-BE49-F238E27FC236}">
                <a16:creationId xmlns:a16="http://schemas.microsoft.com/office/drawing/2014/main" xmlns="" id="{0326E493-54F3-4AE0-91B4-50D6FA34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7" y="3669045"/>
            <a:ext cx="3238702" cy="224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7" name="HTMLCheckbox1" r:id="rId2" imgW="257040" imgH="304920"/>
        </mc:Choice>
        <mc:Fallback>
          <p:control name="HTMLCheckbox1" r:id="rId2" imgW="25704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8854722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BE8990-B5E2-4D71-A814-480B8B98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Zadavanje nove zadaće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CE101B2-6E56-4DDB-B561-47B89D99D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133599"/>
            <a:ext cx="10387012" cy="4528457"/>
          </a:xfrm>
        </p:spPr>
        <p:txBody>
          <a:bodyPr/>
          <a:lstStyle/>
          <a:p>
            <a:r>
              <a:rPr lang="hr-HR" dirty="0"/>
              <a:t>Utvrditi </a:t>
            </a:r>
            <a:r>
              <a:rPr lang="hr-HR" dirty="0" err="1"/>
              <a:t>disfunkcionalna</a:t>
            </a:r>
            <a:r>
              <a:rPr lang="hr-HR" dirty="0"/>
              <a:t> vjerovanja o DZ i suočiti klijenta s tim vjerovanjima (eksperiment)</a:t>
            </a:r>
          </a:p>
          <a:p>
            <a:endParaRPr lang="hr-HR" dirty="0"/>
          </a:p>
          <a:p>
            <a:r>
              <a:rPr lang="hr-HR" dirty="0"/>
              <a:t>„Previše sam nesposoban da bih radio zadaću”</a:t>
            </a:r>
          </a:p>
          <a:p>
            <a:r>
              <a:rPr lang="hr-HR" dirty="0"/>
              <a:t>„Domaća zadaća je beznačajna i neće mi pomoći da se osjećam bolje.”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70B6845-80B8-4599-9F9D-6D7D99EA8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69" y="4300147"/>
            <a:ext cx="2846832" cy="2060448"/>
          </a:xfrm>
          <a:prstGeom prst="rect">
            <a:avLst/>
          </a:prstGeom>
        </p:spPr>
      </p:pic>
      <p:pic>
        <p:nvPicPr>
          <p:cNvPr id="2049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HTMLCheckbox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80042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884B21-5DD2-4B8C-B173-92ADDC74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7. Završni sažetak i povratna informacija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A043003-C1B4-4FFA-B0E4-7F46B771B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2133601"/>
            <a:ext cx="8915400" cy="3777622"/>
          </a:xfrm>
        </p:spPr>
        <p:txBody>
          <a:bodyPr/>
          <a:lstStyle/>
          <a:p>
            <a:r>
              <a:rPr lang="hr-HR" dirty="0"/>
              <a:t>Teškoće u rezimiranju seanse i zapamćivanju sadržaja seanse </a:t>
            </a:r>
          </a:p>
          <a:p>
            <a:pPr marL="0" indent="0">
              <a:buNone/>
            </a:pPr>
            <a:r>
              <a:rPr lang="hr-HR" dirty="0"/>
              <a:t>      - klijet treba zapisivati najvažnije detalje sa seanse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Klijent uznemiren na kraju seanse ili ne uspije izraziti svoju negativnu reakciju</a:t>
            </a:r>
          </a:p>
          <a:p>
            <a:pPr marL="0" indent="0">
              <a:buNone/>
            </a:pPr>
            <a:r>
              <a:rPr lang="hr-HR" dirty="0"/>
              <a:t>    - privoditi seansu kraju 10 minuta prije kraja kako bi se odredila efikasna DZ, </a:t>
            </a:r>
          </a:p>
          <a:p>
            <a:pPr marL="0" indent="0">
              <a:buNone/>
            </a:pPr>
            <a:r>
              <a:rPr lang="hr-HR" dirty="0"/>
              <a:t>      sažela seansa, otkrila povratna informacija i odgovorilo na nju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B5206FC-7C96-44F1-8E12-DB7490A8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75" y="2293259"/>
            <a:ext cx="1901824" cy="202523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6D886FB-13F9-4469-ACA9-59FA14F8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694" y="3109686"/>
            <a:ext cx="1300163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3633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A8FFBB-D172-4F3E-955C-39F5549E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782" y="624110"/>
            <a:ext cx="8911687" cy="1280890"/>
          </a:xfrm>
        </p:spPr>
        <p:txBody>
          <a:bodyPr/>
          <a:lstStyle/>
          <a:p>
            <a:r>
              <a:rPr lang="hr-HR" dirty="0"/>
              <a:t>TIPIČNE TERAPEUTOVE AM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xmlns="" id="{2C9D9C81-B274-4BCB-8EDA-2AB2A3008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Ne mogu strukturirati seansu</a:t>
            </a:r>
          </a:p>
          <a:p>
            <a:r>
              <a:rPr lang="hr-HR" i="1" dirty="0"/>
              <a:t>Klijentu se neće svidjeti struktura</a:t>
            </a:r>
          </a:p>
          <a:p>
            <a:r>
              <a:rPr lang="hr-HR" i="1" dirty="0"/>
              <a:t>Neće se moći jasno izraziti</a:t>
            </a:r>
          </a:p>
          <a:p>
            <a:r>
              <a:rPr lang="hr-HR" i="1" dirty="0"/>
              <a:t>Ne bih ga </a:t>
            </a:r>
            <a:r>
              <a:rPr lang="hr-HR" i="1" dirty="0" err="1"/>
              <a:t>smio</a:t>
            </a:r>
            <a:r>
              <a:rPr lang="hr-HR" i="1" dirty="0"/>
              <a:t> prekidati</a:t>
            </a:r>
          </a:p>
          <a:p>
            <a:r>
              <a:rPr lang="hr-HR" i="1" dirty="0"/>
              <a:t>Naljutit će se ako budem </a:t>
            </a:r>
            <a:r>
              <a:rPr lang="hr-HR" i="1" dirty="0" err="1"/>
              <a:t>preizravan</a:t>
            </a:r>
            <a:endParaRPr lang="hr-HR" i="1" dirty="0"/>
          </a:p>
          <a:p>
            <a:r>
              <a:rPr lang="hr-HR" i="1" dirty="0"/>
              <a:t>Neće htjeti raditi zadaću</a:t>
            </a:r>
          </a:p>
          <a:p>
            <a:r>
              <a:rPr lang="hr-HR" i="1" dirty="0"/>
              <a:t>Osjećat će se ponižen ako vrednujem njegovo mišljenje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8157212-60FE-4C59-9009-F8A2D0EA6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388" y="1767114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0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3A7E97-92D3-4EB3-A2E3-5E631AA6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24BB7EA-2394-4611-93B1-ED16A5E08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r>
              <a:rPr lang="hr-HR" dirty="0" err="1"/>
              <a:t>Beck</a:t>
            </a:r>
            <a:r>
              <a:rPr lang="hr-HR" dirty="0"/>
              <a:t>, J.S. (2007). Kognitivna terapija: osnove, educiranje i uvježbavanje. Jastrebarsko: Naklada Slap. – 5. poglavlje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CC937C7-F11B-4DD0-A62A-C42A68D8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934" y="3244277"/>
            <a:ext cx="2381250" cy="23812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32CB6FF-051C-4FA9-AD62-FD0D34C78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050" y="3309710"/>
            <a:ext cx="3117835" cy="2338376"/>
          </a:xfrm>
          <a:prstGeom prst="rect">
            <a:avLst/>
          </a:prstGeom>
        </p:spPr>
      </p:pic>
      <p:pic>
        <p:nvPicPr>
          <p:cNvPr id="3073" name="DefaultOcx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HTMLCheckbox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483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35B6D0-ADB0-4B6A-A12C-604CA0CA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38B5127-B488-44A6-89B6-82006DF32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Terapeutov</a:t>
            </a:r>
            <a:r>
              <a:rPr lang="hr-HR" dirty="0"/>
              <a:t> neuspjeh u upoznavanju pacijenta</a:t>
            </a:r>
          </a:p>
          <a:p>
            <a:endParaRPr lang="hr-HR" dirty="0"/>
          </a:p>
          <a:p>
            <a:r>
              <a:rPr lang="hr-HR" dirty="0"/>
              <a:t>Teškoće s održavanjem strukture seanse zbog svojih percepcija i </a:t>
            </a:r>
            <a:r>
              <a:rPr lang="hr-HR" dirty="0" err="1"/>
              <a:t>disfunkcionalnih</a:t>
            </a:r>
            <a:r>
              <a:rPr lang="hr-HR" dirty="0"/>
              <a:t> vjerovanja o sebi, terapeutu i/ili terapiji </a:t>
            </a:r>
          </a:p>
          <a:p>
            <a:pPr marL="0" indent="0">
              <a:buNone/>
            </a:pPr>
            <a:r>
              <a:rPr lang="hr-HR" dirty="0"/>
              <a:t>      (loše uvođenje ili otpor pacijenta)</a:t>
            </a:r>
          </a:p>
          <a:p>
            <a:endParaRPr lang="hr-HR" dirty="0"/>
          </a:p>
          <a:p>
            <a:r>
              <a:rPr lang="hr-HR" dirty="0"/>
              <a:t>Terapeut nameće strukturu na prezahtjevan način</a:t>
            </a:r>
          </a:p>
          <a:p>
            <a:pPr marL="0" indent="0">
              <a:buNone/>
            </a:pPr>
            <a:r>
              <a:rPr lang="hr-HR" dirty="0"/>
              <a:t>     (preslušavanje audio snimke seanse zbog </a:t>
            </a:r>
            <a:r>
              <a:rPr lang="hr-HR" dirty="0" err="1"/>
              <a:t>autokorekcije</a:t>
            </a:r>
            <a:r>
              <a:rPr lang="hr-HR" dirty="0"/>
              <a:t> </a:t>
            </a:r>
            <a:r>
              <a:rPr lang="hr-HR" dirty="0" err="1"/>
              <a:t>tarapeuta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547C41B-7566-4D23-9E4D-D695BDAD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799" y="412296"/>
            <a:ext cx="5312229" cy="149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265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67890E-EFEB-49F4-9F09-06085139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Tipični problemi u svakoj fazi terapijske seanse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25C9A2C-1918-4EF9-BD2C-5E8A70C86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Koje su faze seanse?</a:t>
            </a:r>
          </a:p>
          <a:p>
            <a:endParaRPr lang="hr-HR" dirty="0"/>
          </a:p>
          <a:p>
            <a:r>
              <a:rPr lang="hr-HR" dirty="0"/>
              <a:t>pregled tjedna i provjera raspoloženja </a:t>
            </a:r>
          </a:p>
          <a:p>
            <a:r>
              <a:rPr lang="hr-HR" dirty="0"/>
              <a:t>povezivanje s prethodnom seansom </a:t>
            </a:r>
          </a:p>
          <a:p>
            <a:r>
              <a:rPr lang="hr-HR" dirty="0"/>
              <a:t>sastavljanje dnevnog reda </a:t>
            </a:r>
          </a:p>
          <a:p>
            <a:r>
              <a:rPr lang="hr-HR" dirty="0"/>
              <a:t>osvrt na domaću zadaću</a:t>
            </a:r>
          </a:p>
          <a:p>
            <a:r>
              <a:rPr lang="hr-HR" dirty="0"/>
              <a:t>diskusija i periodični sažeci </a:t>
            </a:r>
          </a:p>
          <a:p>
            <a:r>
              <a:rPr lang="hr-HR" dirty="0"/>
              <a:t>zadavanje nove zadaće</a:t>
            </a:r>
          </a:p>
          <a:p>
            <a:r>
              <a:rPr lang="hr-HR" dirty="0"/>
              <a:t>završni sažetak i povratna informacija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0395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0AAAD7-32BD-4512-9987-DE8765F3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Pregled tjedna…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1D26DF2-5D77-485C-A29B-AAB6CFB4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212" y="1698172"/>
            <a:ext cx="8915400" cy="3777622"/>
          </a:xfrm>
        </p:spPr>
        <p:txBody>
          <a:bodyPr/>
          <a:lstStyle/>
          <a:p>
            <a:r>
              <a:rPr lang="hr-HR" dirty="0"/>
              <a:t>Klijent preopširno opisuje protekli tjedan </a:t>
            </a:r>
          </a:p>
          <a:p>
            <a:r>
              <a:rPr lang="hr-HR" dirty="0"/>
              <a:t>Važno ga je usmjeravati na SPECIFIČNE PROBLEME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smijemo ga prekinuti i reći: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/>
              <a:t>„Molim Vas recite mi samo ukratko je li bio dobar tjedan? Loš tjedan? Ili je bilo s usponima i padovima? Koje su se VAŽNE stvari dogodile?”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dirty="0"/>
              <a:t>Predložiti klijentu izradu izvješća o proteklom tjednu (u mislima) u par rečenica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55D73A-350B-4BD2-949C-FDCABA785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748" y="1611087"/>
            <a:ext cx="1308654" cy="16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86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9B57F-1914-4644-834E-CE14D8E7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Pregled tjedna…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8EB03EB-770F-4483-AD5D-85D7A642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9181874" cy="4542971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Moguće je javljanje OTPORA prema strukturi seanse (nije često)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Istražiti razloge eventualnog otpora i to s klijentom riješiti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Kad primijetimo </a:t>
            </a:r>
            <a:r>
              <a:rPr lang="hr-HR" dirty="0" err="1"/>
              <a:t>klijentove</a:t>
            </a:r>
            <a:r>
              <a:rPr lang="hr-HR" dirty="0"/>
              <a:t> negativne emocije pitamo ga: </a:t>
            </a:r>
          </a:p>
          <a:p>
            <a:pPr marL="0" indent="0">
              <a:buNone/>
            </a:pPr>
            <a:r>
              <a:rPr lang="hr-HR" i="1" dirty="0"/>
              <a:t>     </a:t>
            </a:r>
          </a:p>
          <a:p>
            <a:pPr marL="0" indent="0">
              <a:buNone/>
            </a:pPr>
            <a:r>
              <a:rPr lang="hr-HR" i="1" dirty="0"/>
              <a:t>		 „Što Vam je prošlo glavom?” (identificiranje AM)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3C61C5A-CC0C-4765-BDB1-719925853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730" y="720271"/>
            <a:ext cx="1268413" cy="16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404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5088D1-8DF0-4364-93A7-C76FF376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… i provjera raspoloženja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5B23AB8-8F36-46A7-A769-584F4DE82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Nemogućnost ispunjavanja upitnika </a:t>
            </a:r>
          </a:p>
          <a:p>
            <a:pPr marL="0" indent="0">
              <a:buNone/>
            </a:pPr>
            <a:r>
              <a:rPr lang="hr-HR" dirty="0"/>
              <a:t>      (nedostatak vremena, zaboravljanje, pismenost)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Odbijanje upitnika </a:t>
            </a:r>
            <a:r>
              <a:rPr lang="hr-HR" i="1" dirty="0"/>
              <a:t>(„Što Vama znači ispunjavati upitnik?” – tražimo AM)</a:t>
            </a:r>
          </a:p>
          <a:p>
            <a:pPr marL="0" indent="0">
              <a:buNone/>
            </a:pPr>
            <a:r>
              <a:rPr lang="hr-HR" dirty="0"/>
              <a:t>         </a:t>
            </a:r>
          </a:p>
          <a:p>
            <a:pPr marL="0" indent="0">
              <a:buNone/>
            </a:pPr>
            <a:r>
              <a:rPr lang="hr-HR" dirty="0"/>
              <a:t>		</a:t>
            </a:r>
            <a:r>
              <a:rPr lang="hr-HR" i="1" dirty="0"/>
              <a:t> „Ovi upitnici su gubitak vremena. Pola pitanja je nebitno.”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B6FF911-24CD-4691-B03D-A897BFFE4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318" y="104775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3075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0B0FDA-7637-4378-84AA-2D4FC620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… i provjera raspoloženja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916C5B5-FB91-4B1F-BA79-CDF9F5230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Teškoće u subjektivnom izražavanju raspoloženja (sažeto)</a:t>
            </a:r>
          </a:p>
          <a:p>
            <a:endParaRPr lang="hr-HR" dirty="0"/>
          </a:p>
          <a:p>
            <a:r>
              <a:rPr lang="hr-HR" dirty="0"/>
              <a:t>„O problemu s Vašim bratom željela bih čuti za nekoliko minuta, ali bih najprije morala znati </a:t>
            </a:r>
            <a:r>
              <a:rPr lang="hr-HR" i="1" u="sng" dirty="0"/>
              <a:t>jeste li se općenito osjećali bolje, gore ili isto u usporedbi s prošlim tjednom?”</a:t>
            </a:r>
          </a:p>
          <a:p>
            <a:endParaRPr lang="hr-HR" dirty="0"/>
          </a:p>
          <a:p>
            <a:r>
              <a:rPr lang="hr-HR" i="1" dirty="0"/>
              <a:t>„Čini mi se da Vam je teško opisati kako ste se osjećali. Možda bismo trebali na </a:t>
            </a:r>
            <a:r>
              <a:rPr lang="hr-HR" i="1" u="sng" dirty="0"/>
              <a:t>dnevni red staviti prepoznavanje osjećaja?”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7DA76B8-D5E2-4376-AB3F-66C756ED6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258" y="380546"/>
            <a:ext cx="2583542" cy="19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402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2D915C-90E2-43B8-AB92-3B1FBD0C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Povezivanje s prethodnom seansom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542FEA0-10FB-451D-A8AF-F6A9F380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Teškoće u zapamćivanju sadržaja seanse:</a:t>
            </a:r>
          </a:p>
          <a:p>
            <a:r>
              <a:rPr lang="hr-HR" dirty="0"/>
              <a:t>Radni list za povezivanje seansi (ispuniti prije svake seanse)</a:t>
            </a:r>
          </a:p>
          <a:p>
            <a:r>
              <a:rPr lang="hr-HR" i="1" dirty="0"/>
              <a:t>Zapisivanje</a:t>
            </a:r>
            <a:r>
              <a:rPr lang="hr-HR" dirty="0"/>
              <a:t> bilješki na seansi </a:t>
            </a:r>
          </a:p>
          <a:p>
            <a:r>
              <a:rPr lang="hr-HR" dirty="0"/>
              <a:t>DZ: </a:t>
            </a:r>
            <a:r>
              <a:rPr lang="hr-HR" i="1" dirty="0"/>
              <a:t>čitanje </a:t>
            </a:r>
            <a:r>
              <a:rPr lang="hr-HR" dirty="0"/>
              <a:t>tih bilješki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Odbijanje izražavanja negativne povratne informacije </a:t>
            </a:r>
            <a:r>
              <a:rPr lang="hr-HR" dirty="0" err="1"/>
              <a:t>tarapeutu</a:t>
            </a:r>
            <a:r>
              <a:rPr lang="hr-HR" dirty="0"/>
              <a:t>:</a:t>
            </a:r>
          </a:p>
          <a:p>
            <a:r>
              <a:rPr lang="hr-HR" i="1" dirty="0"/>
              <a:t>Ohrabrivanje</a:t>
            </a:r>
          </a:p>
          <a:p>
            <a:r>
              <a:rPr lang="hr-HR" dirty="0"/>
              <a:t>Otkriti što za klijenta </a:t>
            </a:r>
            <a:r>
              <a:rPr lang="hr-HR" i="1" dirty="0"/>
              <a:t>znači </a:t>
            </a:r>
            <a:r>
              <a:rPr lang="hr-HR" dirty="0"/>
              <a:t>davanje negativne povratne informacije 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2748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61D985-7171-4673-9739-D25E943E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Sastavljanje dnevnog reda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364E66E-F951-479F-89AC-CFBA51E69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Klijent ne sudjeluje u donošenju dnevnog reda</a:t>
            </a:r>
          </a:p>
          <a:p>
            <a:pPr marL="0" indent="0">
              <a:buNone/>
            </a:pPr>
            <a:endParaRPr lang="hr-HR" dirty="0"/>
          </a:p>
          <a:p>
            <a:pPr>
              <a:buAutoNum type="arabicPeriod"/>
            </a:pPr>
            <a:r>
              <a:rPr lang="hr-HR" i="1" dirty="0"/>
              <a:t>Klijentu zadati dnevni red za domaću zadaću</a:t>
            </a:r>
          </a:p>
          <a:p>
            <a:pPr>
              <a:buAutoNum type="arabicPeriod"/>
            </a:pPr>
            <a:r>
              <a:rPr lang="hr-HR" i="1" dirty="0"/>
              <a:t>Identificirati AM o dnevnom redu</a:t>
            </a:r>
          </a:p>
          <a:p>
            <a:pPr>
              <a:buAutoNum type="arabicPeriod"/>
            </a:pPr>
            <a:r>
              <a:rPr lang="hr-HR" i="1" dirty="0"/>
              <a:t>Istražiti </a:t>
            </a:r>
            <a:r>
              <a:rPr lang="hr-HR" i="1" dirty="0" err="1"/>
              <a:t>klijentova</a:t>
            </a:r>
            <a:r>
              <a:rPr lang="hr-HR" i="1" dirty="0"/>
              <a:t> očekivanja od terapije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A67A2B6-7062-44F1-943C-270CA890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4342493"/>
            <a:ext cx="3619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565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240</TotalTime>
  <Words>813</Words>
  <Application>Microsoft Office PowerPoint</Application>
  <PresentationFormat>Custom</PresentationFormat>
  <Paragraphs>149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Pramen</vt:lpstr>
      <vt:lpstr>PROBLEMI U STRUKTURIRANJU SEANSE </vt:lpstr>
      <vt:lpstr>PowerPoint Presentation</vt:lpstr>
      <vt:lpstr>Tipični problemi u svakoj fazi terapijske seanse</vt:lpstr>
      <vt:lpstr>1. Pregled tjedna… </vt:lpstr>
      <vt:lpstr>1. Pregled tjedna…</vt:lpstr>
      <vt:lpstr>… i provjera raspoloženja </vt:lpstr>
      <vt:lpstr>… i provjera raspoloženja </vt:lpstr>
      <vt:lpstr>2. Povezivanje s prethodnom seansom  </vt:lpstr>
      <vt:lpstr>3. Sastavljanje dnevnog reda  </vt:lpstr>
      <vt:lpstr>3. Sastavljanje dnevnog reda </vt:lpstr>
      <vt:lpstr>4. Osvrt na domaću zadaću </vt:lpstr>
      <vt:lpstr>5. Diskusija i periodični sažeci  (razgovor o problemima s dnevnog reda)</vt:lpstr>
      <vt:lpstr>5. Diskusija i periodični sažeci  (razgovor o problemima s dnevnog reda)</vt:lpstr>
      <vt:lpstr>6. Zadavanje nove zadaće </vt:lpstr>
      <vt:lpstr>6. Zadavanje nove zadaće</vt:lpstr>
      <vt:lpstr>7. Završni sažetak i povratna informacija  </vt:lpstr>
      <vt:lpstr>TIPIČNE TERAPEUTOVE AM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PROBLEMI U STRUKTURIRANJU SEANSE</dc:title>
  <dc:creator>admin</dc:creator>
  <cp:lastModifiedBy>HUBIKOT</cp:lastModifiedBy>
  <cp:revision>46</cp:revision>
  <cp:lastPrinted>2017-12-08T09:53:38Z</cp:lastPrinted>
  <dcterms:created xsi:type="dcterms:W3CDTF">2017-11-22T18:31:55Z</dcterms:created>
  <dcterms:modified xsi:type="dcterms:W3CDTF">2017-12-08T09:53:39Z</dcterms:modified>
</cp:coreProperties>
</file>