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handoutMasterIdLst>
    <p:handoutMasterId r:id="rId25"/>
  </p:handoutMasterIdLst>
  <p:sldIdLst>
    <p:sldId id="256"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735763" cy="9866313"/>
  <p:defaultTextStyle>
    <a:defPPr>
      <a:defRPr lang="es-E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A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91" d="100"/>
          <a:sy n="91" d="100"/>
        </p:scale>
        <p:origin x="-1290" y="42"/>
      </p:cViewPr>
      <p:guideLst>
        <p:guide orient="horz" pos="215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r>
              <a:rPr lang="hr-HR" smtClean="0"/>
              <a:t>20.1.2018.</a:t>
            </a:r>
            <a:endParaRPr lang="hr-H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64A2DEC-9E2B-4FB1-ABE9-A5028543A0FA}" type="slidenum">
              <a:rPr lang="hr-HR" smtClean="0"/>
              <a:t>‹#›</a:t>
            </a:fld>
            <a:endParaRPr lang="hr-HR"/>
          </a:p>
        </p:txBody>
      </p:sp>
    </p:spTree>
    <p:extLst>
      <p:ext uri="{BB962C8B-B14F-4D97-AF65-F5344CB8AC3E}">
        <p14:creationId xmlns:p14="http://schemas.microsoft.com/office/powerpoint/2010/main" val="41206329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r>
              <a:rPr lang="hr-HR" smtClean="0"/>
              <a:t>20.1.2018.</a:t>
            </a:r>
            <a:endParaRPr lang="hr-HR"/>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27E2610-AE66-40BD-A08E-0094AA0360A5}" type="slidenum">
              <a:rPr lang="hr-HR" smtClean="0"/>
              <a:t>‹#›</a:t>
            </a:fld>
            <a:endParaRPr lang="hr-HR"/>
          </a:p>
        </p:txBody>
      </p:sp>
    </p:spTree>
    <p:extLst>
      <p:ext uri="{BB962C8B-B14F-4D97-AF65-F5344CB8AC3E}">
        <p14:creationId xmlns:p14="http://schemas.microsoft.com/office/powerpoint/2010/main" val="374857466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427E2610-AE66-40BD-A08E-0094AA0360A5}" type="slidenum">
              <a:rPr lang="hr-HR" smtClean="0"/>
              <a:t>1</a:t>
            </a:fld>
            <a:endParaRPr lang="hr-HR"/>
          </a:p>
        </p:txBody>
      </p:sp>
      <p:sp>
        <p:nvSpPr>
          <p:cNvPr id="5" name="Date Placeholder 4"/>
          <p:cNvSpPr>
            <a:spLocks noGrp="1"/>
          </p:cNvSpPr>
          <p:nvPr>
            <p:ph type="dt" idx="11"/>
          </p:nvPr>
        </p:nvSpPr>
        <p:spPr/>
        <p:txBody>
          <a:bodyPr/>
          <a:lstStyle/>
          <a:p>
            <a:r>
              <a:rPr lang="hr-HR" smtClean="0"/>
              <a:t>20.1.2018.</a:t>
            </a:r>
            <a:endParaRPr lang="hr-HR"/>
          </a:p>
        </p:txBody>
      </p:sp>
    </p:spTree>
    <p:extLst>
      <p:ext uri="{BB962C8B-B14F-4D97-AF65-F5344CB8AC3E}">
        <p14:creationId xmlns:p14="http://schemas.microsoft.com/office/powerpoint/2010/main" val="243392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s-ES"/>
          </a:p>
        </p:txBody>
      </p:sp>
      <p:sp>
        <p:nvSpPr>
          <p:cNvPr id="8" name="Footer Placeholder 7"/>
          <p:cNvSpPr>
            <a:spLocks noGrp="1"/>
          </p:cNvSpPr>
          <p:nvPr>
            <p:ph type="ftr" sz="quarter" idx="11"/>
          </p:nvPr>
        </p:nvSpPr>
        <p:spPr/>
        <p:txBody>
          <a:bodyPr/>
          <a:lstStyle/>
          <a:p>
            <a:pPr lvl="0"/>
            <a:endParaRPr lang="es-ES"/>
          </a:p>
        </p:txBody>
      </p:sp>
      <p:sp>
        <p:nvSpPr>
          <p:cNvPr id="9" name="Slide Number Placeholder 8"/>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s-ES"/>
          </a:p>
        </p:txBody>
      </p:sp>
      <p:sp>
        <p:nvSpPr>
          <p:cNvPr id="4" name="Footer Placeholder 3"/>
          <p:cNvSpPr>
            <a:spLocks noGrp="1"/>
          </p:cNvSpPr>
          <p:nvPr>
            <p:ph type="ftr" sz="quarter" idx="11"/>
          </p:nvPr>
        </p:nvSpPr>
        <p:spPr/>
        <p:txBody>
          <a:bodyPr/>
          <a:lstStyle/>
          <a:p>
            <a:pPr lvl="0"/>
            <a:endParaRPr lang="es-ES"/>
          </a:p>
        </p:txBody>
      </p:sp>
      <p:sp>
        <p:nvSpPr>
          <p:cNvPr id="5" name="Slide Number Placeholder 4"/>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s-ES"/>
          </a:p>
        </p:txBody>
      </p:sp>
      <p:sp>
        <p:nvSpPr>
          <p:cNvPr id="3" name="Footer Placeholder 2"/>
          <p:cNvSpPr>
            <a:spLocks noGrp="1"/>
          </p:cNvSpPr>
          <p:nvPr>
            <p:ph type="ftr" sz="quarter" idx="11"/>
          </p:nvPr>
        </p:nvSpPr>
        <p:spPr/>
        <p:txBody>
          <a:bodyPr/>
          <a:lstStyle/>
          <a:p>
            <a:pPr lvl="0"/>
            <a:endParaRPr lang="es-ES"/>
          </a:p>
        </p:txBody>
      </p:sp>
      <p:sp>
        <p:nvSpPr>
          <p:cNvPr id="4" name="Slide Number Placeholder 3"/>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s-ES"/>
          </a:p>
        </p:txBody>
      </p:sp>
      <p:sp>
        <p:nvSpPr>
          <p:cNvPr id="5" name="Footer Placeholder 4"/>
          <p:cNvSpPr>
            <a:spLocks noGrp="1"/>
          </p:cNvSpPr>
          <p:nvPr>
            <p:ph type="ftr" sz="quarter" idx="11"/>
          </p:nvPr>
        </p:nvSpPr>
        <p:spPr/>
        <p:txBody>
          <a:bodyPr/>
          <a:lstStyle/>
          <a:p>
            <a:pPr lvl="0"/>
            <a:endParaRPr lang="es-ES"/>
          </a:p>
        </p:txBody>
      </p:sp>
      <p:sp>
        <p:nvSpPr>
          <p:cNvPr id="6" name="Slide Number Placeholder 5"/>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s-ES"/>
          </a:p>
        </p:txBody>
      </p:sp>
      <p:sp>
        <p:nvSpPr>
          <p:cNvPr id="8" name="Footer Placeholder 7"/>
          <p:cNvSpPr>
            <a:spLocks noGrp="1"/>
          </p:cNvSpPr>
          <p:nvPr>
            <p:ph type="ftr" sz="quarter" idx="11"/>
          </p:nvPr>
        </p:nvSpPr>
        <p:spPr/>
        <p:txBody>
          <a:bodyPr/>
          <a:lstStyle/>
          <a:p>
            <a:pPr lvl="0"/>
            <a:endParaRPr lang="es-ES"/>
          </a:p>
        </p:txBody>
      </p:sp>
      <p:sp>
        <p:nvSpPr>
          <p:cNvPr id="9" name="Slide Number Placeholder 8"/>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s-ES"/>
          </a:p>
        </p:txBody>
      </p:sp>
      <p:sp>
        <p:nvSpPr>
          <p:cNvPr id="4" name="Footer Placeholder 3"/>
          <p:cNvSpPr>
            <a:spLocks noGrp="1"/>
          </p:cNvSpPr>
          <p:nvPr>
            <p:ph type="ftr" sz="quarter" idx="11"/>
          </p:nvPr>
        </p:nvSpPr>
        <p:spPr/>
        <p:txBody>
          <a:bodyPr/>
          <a:lstStyle/>
          <a:p>
            <a:pPr lvl="0"/>
            <a:endParaRPr lang="es-ES"/>
          </a:p>
        </p:txBody>
      </p:sp>
      <p:sp>
        <p:nvSpPr>
          <p:cNvPr id="5" name="Slide Number Placeholder 4"/>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s-ES"/>
          </a:p>
        </p:txBody>
      </p:sp>
      <p:sp>
        <p:nvSpPr>
          <p:cNvPr id="3" name="Footer Placeholder 2"/>
          <p:cNvSpPr>
            <a:spLocks noGrp="1"/>
          </p:cNvSpPr>
          <p:nvPr>
            <p:ph type="ftr" sz="quarter" idx="11"/>
          </p:nvPr>
        </p:nvSpPr>
        <p:spPr/>
        <p:txBody>
          <a:bodyPr/>
          <a:lstStyle/>
          <a:p>
            <a:pPr lvl="0"/>
            <a:endParaRPr lang="es-ES"/>
          </a:p>
        </p:txBody>
      </p:sp>
      <p:sp>
        <p:nvSpPr>
          <p:cNvPr id="4" name="Slide Number Placeholder 3"/>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s-ES"/>
          </a:p>
        </p:txBody>
      </p:sp>
      <p:sp>
        <p:nvSpPr>
          <p:cNvPr id="6" name="Footer Placeholder 5"/>
          <p:cNvSpPr>
            <a:spLocks noGrp="1"/>
          </p:cNvSpPr>
          <p:nvPr>
            <p:ph type="ftr" sz="quarter" idx="11"/>
          </p:nvPr>
        </p:nvSpPr>
        <p:spPr/>
        <p:txBody>
          <a:bodyPr/>
          <a:lstStyle/>
          <a:p>
            <a:pPr lvl="0"/>
            <a:endParaRPr lang="es-ES"/>
          </a:p>
        </p:txBody>
      </p:sp>
      <p:sp>
        <p:nvSpPr>
          <p:cNvPr id="7" name="Slide Number Placeholder 6"/>
          <p:cNvSpPr>
            <a:spLocks noGrp="1"/>
          </p:cNvSpPr>
          <p:nvPr>
            <p:ph type="sldNum" sz="quarter" idx="12"/>
          </p:nvPr>
        </p:nvSpPr>
        <p:spPr/>
        <p:txBody>
          <a:bodyPr/>
          <a:lstStyle/>
          <a:p>
            <a:pPr lvl="0"/>
            <a:fld id="{9A0DB2DC-4C9A-4742-B13C-FB6460FD3503}" type="slidenum">
              <a:rPr lang="es-ES"/>
              <a:t>‹#›</a:t>
            </a:fld>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dirty="0"/>
              <a:t>Haga clic para cambiar el estilo de título	</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dirty="0"/>
              <a:t>Haga clic para modificar el estilo de texto del patrón</a:t>
            </a:r>
          </a:p>
          <a:p>
            <a:pPr lvl="1"/>
            <a:r>
              <a:rPr dirty="0"/>
              <a:t>Segundo nivel</a:t>
            </a:r>
          </a:p>
          <a:p>
            <a:pPr lvl="2"/>
            <a:r>
              <a:rPr dirty="0"/>
              <a:t>Tercer nivel</a:t>
            </a:r>
          </a:p>
          <a:p>
            <a:pPr lvl="3"/>
            <a:r>
              <a:rPr dirty="0"/>
              <a:t>Cuarto nivel</a:t>
            </a:r>
          </a:p>
          <a:p>
            <a:pPr lvl="4"/>
            <a:r>
              <a:rPr dirty="0"/>
              <a:t>Quinto nivel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es-ES"/>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es-ES"/>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es-ES"/>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rPr dirty="0"/>
              <a:t>Haga clic para cambiar el estilo de título	</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rPr dirty="0"/>
              <a:t>Haga clic para modificar el estilo de texto del patrón</a:t>
            </a:r>
          </a:p>
          <a:p>
            <a:pPr lvl="1"/>
            <a:r>
              <a:rPr dirty="0"/>
              <a:t>Segundo nivel</a:t>
            </a:r>
          </a:p>
          <a:p>
            <a:pPr lvl="2"/>
            <a:r>
              <a:rPr dirty="0"/>
              <a:t>Tercer nivel</a:t>
            </a:r>
          </a:p>
          <a:p>
            <a:pPr lvl="3"/>
            <a:r>
              <a:rPr dirty="0"/>
              <a:t>Cuarto nivel</a:t>
            </a:r>
          </a:p>
          <a:p>
            <a:pPr lvl="4"/>
            <a:r>
              <a:rPr dirty="0"/>
              <a:t>Quinto nivel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es-ES"/>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es-ES"/>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es-ES"/>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2052"/>
          <p:cNvSpPr>
            <a:spLocks noGrp="1"/>
          </p:cNvSpPr>
          <p:nvPr>
            <p:ph type="ctrTitle"/>
          </p:nvPr>
        </p:nvSpPr>
        <p:spPr>
          <a:xfrm>
            <a:off x="359410" y="727075"/>
            <a:ext cx="8425180" cy="2418080"/>
          </a:xfrm>
        </p:spPr>
        <p:txBody>
          <a:bodyPr anchor="ctr"/>
          <a:lstStyle/>
          <a:p>
            <a:pPr defTabSz="914400">
              <a:lnSpc>
                <a:spcPct val="150000"/>
              </a:lnSpc>
              <a:buSzPct val="100000"/>
            </a:pPr>
            <a:r>
              <a:rPr lang="hr-HR" sz="4000" kern="1200" baseline="0">
                <a:solidFill>
                  <a:schemeClr val="accent2"/>
                </a:solidFill>
                <a:latin typeface="Arial" panose="020B0604020202020204" pitchFamily="34" charset="0"/>
              </a:rPr>
              <a:t>Specifičnosti BK tretmana anksioznosti kod djece</a:t>
            </a:r>
          </a:p>
        </p:txBody>
      </p:sp>
      <p:sp>
        <p:nvSpPr>
          <p:cNvPr id="2056" name="Subtitle 2055"/>
          <p:cNvSpPr>
            <a:spLocks noGrp="1"/>
          </p:cNvSpPr>
          <p:nvPr>
            <p:ph type="subTitle" idx="1"/>
          </p:nvPr>
        </p:nvSpPr>
        <p:spPr>
          <a:xfrm>
            <a:off x="2582228" y="3724275"/>
            <a:ext cx="6400800" cy="1752600"/>
          </a:xfrm>
        </p:spPr>
        <p:txBody>
          <a:bodyPr/>
          <a:lstStyle/>
          <a:p>
            <a:pPr defTabSz="914400">
              <a:buSzPct val="100000"/>
            </a:pPr>
            <a:r>
              <a:rPr lang="hr-HR" sz="3200" kern="1200" baseline="0">
                <a:solidFill>
                  <a:schemeClr val="accent2"/>
                </a:solidFill>
                <a:latin typeface="Arial" panose="020B0604020202020204" pitchFamily="34" charset="0"/>
              </a:rPr>
              <a:t>Maja Vuković, mag. psych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altLang="en-US" sz="3200">
                <a:solidFill>
                  <a:srgbClr val="3333AB"/>
                </a:solidFill>
                <a:sym typeface="+mn-ea"/>
              </a:rPr>
              <a:t>Izrada predloška za kognitivno sučeljavanje (cognitive coping template)</a:t>
            </a:r>
          </a:p>
        </p:txBody>
      </p:sp>
      <p:sp>
        <p:nvSpPr>
          <p:cNvPr id="3" name="Content Placeholder 2"/>
          <p:cNvSpPr>
            <a:spLocks noGrp="1"/>
          </p:cNvSpPr>
          <p:nvPr>
            <p:ph idx="1"/>
          </p:nvPr>
        </p:nvSpPr>
        <p:spPr/>
        <p:txBody>
          <a:bodyPr/>
          <a:lstStyle/>
          <a:p>
            <a:r>
              <a:rPr lang="hr-HR" altLang="en-US" sz="2000">
                <a:solidFill>
                  <a:srgbClr val="3333AB"/>
                </a:solidFill>
              </a:rPr>
              <a:t>Dijete uči prepoznati i reducirati svoj unutarnji govor stvarajući pozitivne misli </a:t>
            </a:r>
          </a:p>
          <a:p>
            <a:r>
              <a:rPr lang="hr-HR" altLang="en-US" sz="2000">
                <a:solidFill>
                  <a:srgbClr val="3333AB"/>
                </a:solidFill>
              </a:rPr>
              <a:t>Podrazumijeva identifikaciju i modifikaciju maladaptivnih misli, kao i stvaranje plana za suočavanje sa situacijama koje izazivaju anksioznost</a:t>
            </a:r>
          </a:p>
          <a:p>
            <a:r>
              <a:rPr lang="hr-HR" altLang="en-US" sz="2000">
                <a:solidFill>
                  <a:srgbClr val="3333AB"/>
                </a:solidFill>
              </a:rPr>
              <a:t>Cilj tehnike nije ukloniti stresore ili anksioznost već stvaranje predloška koji će služiti kao podsjetnik za reakciju</a:t>
            </a:r>
          </a:p>
          <a:p>
            <a:r>
              <a:rPr lang="hr-HR" altLang="en-US" sz="2000">
                <a:solidFill>
                  <a:srgbClr val="3333AB"/>
                </a:solidFill>
              </a:rPr>
              <a:t>često se koristi u kombinaciji s bihevioralnim tehnikama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655320"/>
          </a:xfrm>
        </p:spPr>
        <p:txBody>
          <a:bodyPr/>
          <a:lstStyle/>
          <a:p>
            <a:pPr algn="l"/>
            <a:r>
              <a:rPr lang="hr-HR" altLang="en-US" sz="3200">
                <a:solidFill>
                  <a:srgbClr val="3333AB"/>
                </a:solidFill>
              </a:rPr>
              <a:t>Problem solving tehnika</a:t>
            </a:r>
          </a:p>
        </p:txBody>
      </p:sp>
      <p:sp>
        <p:nvSpPr>
          <p:cNvPr id="3" name="Content Placeholder 2"/>
          <p:cNvSpPr>
            <a:spLocks noGrp="1"/>
          </p:cNvSpPr>
          <p:nvPr>
            <p:ph idx="1"/>
          </p:nvPr>
        </p:nvSpPr>
        <p:spPr>
          <a:xfrm>
            <a:off x="457200" y="930910"/>
            <a:ext cx="8229600" cy="5195570"/>
          </a:xfrm>
        </p:spPr>
        <p:txBody>
          <a:bodyPr/>
          <a:lstStyle/>
          <a:p>
            <a:r>
              <a:rPr lang="hr-HR" altLang="en-US" sz="2000">
                <a:solidFill>
                  <a:srgbClr val="3333AB"/>
                </a:solidFill>
              </a:rPr>
              <a:t>Cilj: </a:t>
            </a:r>
            <a:r>
              <a:rPr lang="hr-HR" altLang="en-US" sz="2000">
                <a:solidFill>
                  <a:srgbClr val="3333AB"/>
                </a:solidFill>
                <a:sym typeface="+mn-ea"/>
              </a:rPr>
              <a:t>učenje djece da razvijaju povjerenje u vlastite sposobnosti za rješavanje svakodnevnih izazova</a:t>
            </a:r>
          </a:p>
          <a:p>
            <a:r>
              <a:rPr lang="hr-HR" altLang="en-US" sz="2000">
                <a:solidFill>
                  <a:srgbClr val="3333AB"/>
                </a:solidFill>
                <a:sym typeface="+mn-ea"/>
              </a:rPr>
              <a:t>Pomaže djetetu da postane vješto pri stvaranju alternativa u situacijama koje se na početku mogu činiti beznadne</a:t>
            </a:r>
          </a:p>
          <a:p>
            <a:endParaRPr lang="hr-HR" altLang="en-US" sz="2000">
              <a:solidFill>
                <a:srgbClr val="3333AB"/>
              </a:solidFill>
              <a:sym typeface="+mn-ea"/>
            </a:endParaRPr>
          </a:p>
          <a:p>
            <a:r>
              <a:rPr lang="hr-HR" altLang="en-US" sz="2000">
                <a:solidFill>
                  <a:srgbClr val="3333AB"/>
                </a:solidFill>
                <a:sym typeface="+mn-ea"/>
              </a:rPr>
              <a:t>Pitanja koja pomažu djeci u provođenju ove tehnike:</a:t>
            </a:r>
          </a:p>
          <a:p>
            <a:pPr marL="800100" lvl="1" indent="-342900">
              <a:buFont typeface="+mj-lt"/>
              <a:buAutoNum type="arabicParenR"/>
            </a:pPr>
            <a:r>
              <a:rPr lang="hr-HR" altLang="en-US" sz="1750">
                <a:solidFill>
                  <a:srgbClr val="3333AB"/>
                </a:solidFill>
              </a:rPr>
              <a:t>Što je problem?</a:t>
            </a:r>
          </a:p>
          <a:p>
            <a:pPr marL="800100" lvl="1" indent="-342900">
              <a:buFont typeface="+mj-lt"/>
              <a:buAutoNum type="arabicParenR"/>
            </a:pPr>
            <a:r>
              <a:rPr lang="hr-HR" altLang="en-US" sz="1750">
                <a:solidFill>
                  <a:srgbClr val="3333AB"/>
                </a:solidFill>
              </a:rPr>
              <a:t>Što sve mogu učiniti u vezi s tim?</a:t>
            </a:r>
          </a:p>
          <a:p>
            <a:pPr marL="800100" lvl="1" indent="-342900">
              <a:buFont typeface="+mj-lt"/>
              <a:buAutoNum type="arabicParenR"/>
            </a:pPr>
            <a:r>
              <a:rPr lang="hr-HR" altLang="en-US" sz="1750">
                <a:solidFill>
                  <a:srgbClr val="3333AB"/>
                </a:solidFill>
              </a:rPr>
              <a:t>Što će se vjerojatno dogoditi ako to učinim?</a:t>
            </a:r>
          </a:p>
          <a:p>
            <a:pPr marL="800100" lvl="1" indent="-342900">
              <a:buFont typeface="+mj-lt"/>
              <a:buAutoNum type="arabicParenR"/>
            </a:pPr>
            <a:r>
              <a:rPr lang="hr-HR" altLang="en-US" sz="1750">
                <a:solidFill>
                  <a:srgbClr val="3333AB"/>
                </a:solidFill>
              </a:rPr>
              <a:t>Što mislim, koje će mi rješenje najviše pomoći?</a:t>
            </a:r>
          </a:p>
          <a:p>
            <a:pPr marL="800100" lvl="1" indent="-342900">
              <a:buFont typeface="+mj-lt"/>
              <a:buAutoNum type="arabicParenR"/>
            </a:pPr>
            <a:r>
              <a:rPr lang="hr-HR" altLang="en-US" sz="1750">
                <a:solidFill>
                  <a:srgbClr val="3333AB"/>
                </a:solidFill>
              </a:rPr>
              <a:t>Nakon što sam pokušao, kako sam to učinio?</a:t>
            </a:r>
          </a:p>
          <a:p>
            <a:pPr marL="800100" lvl="1" indent="-342900">
              <a:buFont typeface="+mj-lt"/>
              <a:buAutoNum type="arabicParenR"/>
            </a:pPr>
            <a:endParaRPr lang="hr-HR" altLang="en-US" sz="1750">
              <a:solidFill>
                <a:srgbClr val="3333AB"/>
              </a:solidFill>
            </a:endParaRPr>
          </a:p>
          <a:p>
            <a:pPr lvl="0"/>
            <a:endParaRPr lang="hr-HR" altLang="en-US" sz="2000">
              <a:solidFill>
                <a:srgbClr val="3333A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00405"/>
          </a:xfrm>
        </p:spPr>
        <p:txBody>
          <a:bodyPr/>
          <a:lstStyle/>
          <a:p>
            <a:pPr algn="l"/>
            <a:r>
              <a:rPr lang="hr-HR" altLang="en-US" sz="3200">
                <a:solidFill>
                  <a:srgbClr val="3333AB"/>
                </a:solidFill>
              </a:rPr>
              <a:t>Modeliranje</a:t>
            </a:r>
          </a:p>
        </p:txBody>
      </p:sp>
      <p:sp>
        <p:nvSpPr>
          <p:cNvPr id="3" name="Content Placeholder 2"/>
          <p:cNvSpPr>
            <a:spLocks noGrp="1"/>
          </p:cNvSpPr>
          <p:nvPr>
            <p:ph idx="1"/>
          </p:nvPr>
        </p:nvSpPr>
        <p:spPr>
          <a:xfrm>
            <a:off x="457200" y="975360"/>
            <a:ext cx="8229600" cy="5151120"/>
          </a:xfrm>
        </p:spPr>
        <p:txBody>
          <a:bodyPr/>
          <a:lstStyle/>
          <a:p>
            <a:r>
              <a:rPr lang="hr-HR" altLang="en-US" sz="2000">
                <a:solidFill>
                  <a:srgbClr val="3333AB"/>
                </a:solidFill>
              </a:rPr>
              <a:t>Vrste modeliranja:</a:t>
            </a:r>
          </a:p>
          <a:p>
            <a:pPr lvl="1"/>
            <a:r>
              <a:rPr lang="hr-HR" altLang="en-US" sz="1750">
                <a:solidFill>
                  <a:srgbClr val="3333AB"/>
                </a:solidFill>
              </a:rPr>
              <a:t>simboličko - anksiozno dijete gleda snimku modela</a:t>
            </a:r>
          </a:p>
          <a:p>
            <a:pPr lvl="1"/>
            <a:r>
              <a:rPr lang="hr-HR" altLang="en-US" sz="1750">
                <a:solidFill>
                  <a:srgbClr val="3333AB"/>
                </a:solidFill>
              </a:rPr>
              <a:t>modeliranje u živo - model se pretvara da je anksiozno dijete</a:t>
            </a:r>
          </a:p>
          <a:p>
            <a:pPr lvl="1"/>
            <a:r>
              <a:rPr lang="hr-HR" altLang="en-US" sz="1750">
                <a:solidFill>
                  <a:srgbClr val="3333AB"/>
                </a:solidFill>
              </a:rPr>
              <a:t>modeliranje sudionika -  model (terapeut) je u interakciji s anksioznim djetetom i vodi ga kroz zastršujuće situacije pokazujući mu pristup suočavanja</a:t>
            </a:r>
          </a:p>
          <a:p>
            <a:pPr lvl="1"/>
            <a:endParaRPr lang="hr-HR" altLang="en-US" sz="1750">
              <a:solidFill>
                <a:srgbClr val="3333AB"/>
              </a:solidFill>
            </a:endParaRPr>
          </a:p>
          <a:p>
            <a:pPr lvl="0"/>
            <a:r>
              <a:rPr lang="hr-HR" altLang="en-US" sz="2000">
                <a:solidFill>
                  <a:srgbClr val="3333AB"/>
                </a:solidFill>
              </a:rPr>
              <a:t>Vrlo značajno kroz cijeli terapijski tretman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altLang="en-US" sz="3200">
                <a:solidFill>
                  <a:srgbClr val="3333AB"/>
                </a:solidFill>
              </a:rPr>
              <a:t>Izlaganje</a:t>
            </a:r>
          </a:p>
        </p:txBody>
      </p:sp>
      <p:sp>
        <p:nvSpPr>
          <p:cNvPr id="3" name="Content Placeholder 2"/>
          <p:cNvSpPr>
            <a:spLocks noGrp="1"/>
          </p:cNvSpPr>
          <p:nvPr>
            <p:ph sz="half" idx="1"/>
          </p:nvPr>
        </p:nvSpPr>
        <p:spPr>
          <a:xfrm>
            <a:off x="457200" y="1165860"/>
            <a:ext cx="4032504" cy="4525963"/>
          </a:xfrm>
        </p:spPr>
        <p:txBody>
          <a:bodyPr/>
          <a:lstStyle/>
          <a:p>
            <a:r>
              <a:rPr lang="hr-HR" altLang="en-US" sz="2000">
                <a:solidFill>
                  <a:srgbClr val="3333AB"/>
                </a:solidFill>
                <a:sym typeface="+mn-ea"/>
              </a:rPr>
              <a:t>Uvježbavanje naučenih vještina u zamišljenoj ili realnoj situaciji</a:t>
            </a:r>
          </a:p>
          <a:p>
            <a:r>
              <a:rPr lang="hr-HR" altLang="en-US" sz="2000">
                <a:solidFill>
                  <a:srgbClr val="3333AB"/>
                </a:solidFill>
                <a:sym typeface="+mn-ea"/>
              </a:rPr>
              <a:t>Kod izrade hijerarhije zastrašujućih situacija, važno je da sudjeluje i dijete te da ono razumije postavljene ciljeve</a:t>
            </a:r>
          </a:p>
          <a:p>
            <a:r>
              <a:rPr lang="hr-HR" altLang="en-US" sz="2000">
                <a:solidFill>
                  <a:srgbClr val="3333AB"/>
                </a:solidFill>
                <a:sym typeface="+mn-ea"/>
              </a:rPr>
              <a:t>kod mlađe djece treba procijeniti koliko dobro dijete razumije te razmisliti da li je ova tehnika primjenjiva za suzbijanje anksioznosti</a:t>
            </a:r>
          </a:p>
          <a:p>
            <a:endParaRPr lang="en-US" sz="2000">
              <a:solidFill>
                <a:srgbClr val="3333AB"/>
              </a:solidFill>
            </a:endParaRPr>
          </a:p>
        </p:txBody>
      </p:sp>
      <p:pic>
        <p:nvPicPr>
          <p:cNvPr id="4" name="Content Placeholder 3"/>
          <p:cNvPicPr>
            <a:picLocks noGrp="1" noChangeAspect="1"/>
          </p:cNvPicPr>
          <p:nvPr>
            <p:ph sz="half" idx="2"/>
          </p:nvPr>
        </p:nvPicPr>
        <p:blipFill>
          <a:blip r:embed="rId2"/>
          <a:stretch>
            <a:fillRect/>
          </a:stretch>
        </p:blipFill>
        <p:spPr>
          <a:xfrm>
            <a:off x="5190490" y="875665"/>
            <a:ext cx="3018790" cy="452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14375"/>
          </a:xfrm>
        </p:spPr>
        <p:txBody>
          <a:bodyPr/>
          <a:lstStyle/>
          <a:p>
            <a:pPr algn="l"/>
            <a:r>
              <a:rPr lang="hr-HR" altLang="en-US" sz="3200">
                <a:solidFill>
                  <a:srgbClr val="3333AB"/>
                </a:solidFill>
              </a:rPr>
              <a:t>Psihoedukacija</a:t>
            </a:r>
          </a:p>
        </p:txBody>
      </p:sp>
      <p:sp>
        <p:nvSpPr>
          <p:cNvPr id="3" name="Content Placeholder 2"/>
          <p:cNvSpPr>
            <a:spLocks noGrp="1"/>
          </p:cNvSpPr>
          <p:nvPr>
            <p:ph idx="1"/>
          </p:nvPr>
        </p:nvSpPr>
        <p:spPr>
          <a:xfrm>
            <a:off x="457200" y="989965"/>
            <a:ext cx="8229600" cy="5136515"/>
          </a:xfrm>
        </p:spPr>
        <p:txBody>
          <a:bodyPr/>
          <a:lstStyle/>
          <a:p>
            <a:r>
              <a:rPr lang="hr-HR" altLang="en-US" sz="2000">
                <a:solidFill>
                  <a:srgbClr val="3333AB"/>
                </a:solidFill>
              </a:rPr>
              <a:t>Dijete uči prepoznati specifične fiziološke znakove koje njegovo tijelo koristi kako bi iskazalo osjećaje anksioznosti</a:t>
            </a:r>
          </a:p>
          <a:p>
            <a:r>
              <a:rPr lang="hr-HR" altLang="en-US" sz="2000">
                <a:solidFill>
                  <a:srgbClr val="3333AB"/>
                </a:solidFill>
              </a:rPr>
              <a:t>Terapeut i dijete razgovaraju o tome kako su izrazi lica, držanje tijela i sl. povezani s različitim emocijama</a:t>
            </a:r>
          </a:p>
          <a:p>
            <a:r>
              <a:rPr lang="hr-HR" altLang="en-US" sz="2000">
                <a:solidFill>
                  <a:srgbClr val="3333AB"/>
                </a:solidFill>
              </a:rPr>
              <a:t>Uči se kroz različite materijale - časopise, obrazovne materijale, igre povezane s prepoznavanjem emocija, igranje uloga</a:t>
            </a:r>
          </a:p>
          <a:p>
            <a:endParaRPr lang="hr-HR" altLang="en-US" sz="2000">
              <a:solidFill>
                <a:srgbClr val="3333AB"/>
              </a:solidFill>
            </a:endParaRPr>
          </a:p>
        </p:txBody>
      </p:sp>
      <p:pic>
        <p:nvPicPr>
          <p:cNvPr id="4" name="Picture 3"/>
          <p:cNvPicPr>
            <a:picLocks noChangeAspect="1"/>
          </p:cNvPicPr>
          <p:nvPr/>
        </p:nvPicPr>
        <p:blipFill>
          <a:blip r:embed="rId2"/>
          <a:stretch>
            <a:fillRect/>
          </a:stretch>
        </p:blipFill>
        <p:spPr>
          <a:xfrm>
            <a:off x="3006090" y="3151505"/>
            <a:ext cx="3132455" cy="2094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 y="274955"/>
            <a:ext cx="8510270" cy="700405"/>
          </a:xfrm>
        </p:spPr>
        <p:txBody>
          <a:bodyPr/>
          <a:lstStyle/>
          <a:p>
            <a:pPr algn="l"/>
            <a:r>
              <a:rPr lang="hr-HR" altLang="en-US" sz="3000">
                <a:solidFill>
                  <a:srgbClr val="3333AB"/>
                </a:solidFill>
              </a:rPr>
              <a:t>Self - talk (pozitivan samogovor, samopouzdanje)</a:t>
            </a:r>
          </a:p>
        </p:txBody>
      </p:sp>
      <p:sp>
        <p:nvSpPr>
          <p:cNvPr id="3" name="Content Placeholder 2"/>
          <p:cNvSpPr>
            <a:spLocks noGrp="1"/>
          </p:cNvSpPr>
          <p:nvPr>
            <p:ph idx="1"/>
          </p:nvPr>
        </p:nvSpPr>
        <p:spPr>
          <a:xfrm>
            <a:off x="457200" y="975360"/>
            <a:ext cx="8229600" cy="5151120"/>
          </a:xfrm>
        </p:spPr>
        <p:txBody>
          <a:bodyPr/>
          <a:lstStyle/>
          <a:p>
            <a:r>
              <a:rPr lang="hr-HR" altLang="en-US" sz="2000">
                <a:solidFill>
                  <a:srgbClr val="3333AB"/>
                </a:solidFill>
              </a:rPr>
              <a:t>Anksiozna djeca fokusirana su na negativnu samoevaluaciju, negativne misli, perfekcionizam, pokazuju strah od neuspjeha te su fokusirani na ono što će drugi mislii o njima</a:t>
            </a:r>
          </a:p>
          <a:p>
            <a:endParaRPr lang="hr-HR" altLang="en-US" sz="2000">
              <a:solidFill>
                <a:srgbClr val="3333AB"/>
              </a:solidFill>
            </a:endParaRPr>
          </a:p>
          <a:p>
            <a:r>
              <a:rPr lang="hr-HR" altLang="en-US" sz="2000">
                <a:solidFill>
                  <a:srgbClr val="3333AB"/>
                </a:solidFill>
              </a:rPr>
              <a:t>Učenje ovog koncepta - kroz crtiće gdje likovi imaju slične probleme kao i dijete, a misli su očite (dijete i terapeut analiziraju što pojačava anksioznost, a što je smanjuje)</a:t>
            </a:r>
          </a:p>
          <a:p>
            <a:endParaRPr lang="hr-HR" altLang="en-US" sz="2000">
              <a:solidFill>
                <a:srgbClr val="3333AB"/>
              </a:solidFill>
            </a:endParaRPr>
          </a:p>
          <a:p>
            <a:r>
              <a:rPr lang="hr-HR" altLang="en-US" sz="2000">
                <a:solidFill>
                  <a:srgbClr val="3333AB"/>
                </a:solidFill>
              </a:rPr>
              <a:t>Uz korištenje problem solving tehnike - </a:t>
            </a:r>
            <a:r>
              <a:rPr lang="hr-HR" altLang="en-US" sz="2000">
                <a:solidFill>
                  <a:srgbClr val="3333AB"/>
                </a:solidFill>
                <a:sym typeface="+mn-ea"/>
              </a:rPr>
              <a:t>mlađa djeca će izabrati lik iz crtića kojeg mogu kopirati u različitim situacijama i mogu se pretvarati da su taj lik</a:t>
            </a:r>
          </a:p>
          <a:p>
            <a:endParaRPr lang="hr-HR" altLang="en-US" sz="2000">
              <a:solidFill>
                <a:srgbClr val="3333AB"/>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684530"/>
          </a:xfrm>
        </p:spPr>
        <p:txBody>
          <a:bodyPr/>
          <a:lstStyle/>
          <a:p>
            <a:pPr algn="l"/>
            <a:r>
              <a:rPr lang="hr-HR" altLang="en-US" sz="3200">
                <a:solidFill>
                  <a:srgbClr val="3333AB"/>
                </a:solidFill>
              </a:rPr>
              <a:t>Samoevaluacija i nagrađivanje</a:t>
            </a:r>
          </a:p>
        </p:txBody>
      </p:sp>
      <p:sp>
        <p:nvSpPr>
          <p:cNvPr id="3" name="Content Placeholder 2"/>
          <p:cNvSpPr>
            <a:spLocks noGrp="1"/>
          </p:cNvSpPr>
          <p:nvPr>
            <p:ph idx="1"/>
          </p:nvPr>
        </p:nvSpPr>
        <p:spPr>
          <a:xfrm>
            <a:off x="457200" y="959485"/>
            <a:ext cx="8229600" cy="5166995"/>
          </a:xfrm>
        </p:spPr>
        <p:txBody>
          <a:bodyPr/>
          <a:lstStyle/>
          <a:p>
            <a:r>
              <a:rPr lang="hr-HR" altLang="en-US" sz="2000">
                <a:solidFill>
                  <a:srgbClr val="3333AB"/>
                </a:solidFill>
              </a:rPr>
              <a:t>Djeca uče prepoznavati što im se u njihovom odgovoru na stres i anksioznost svidjelo, a što bi mogli napraviti drugačije.</a:t>
            </a:r>
          </a:p>
          <a:p>
            <a:endParaRPr lang="hr-HR" altLang="en-US" sz="2000">
              <a:solidFill>
                <a:srgbClr val="3333AB"/>
              </a:solidFill>
            </a:endParaRPr>
          </a:p>
          <a:p>
            <a:r>
              <a:rPr lang="hr-HR" altLang="en-US" sz="2000">
                <a:solidFill>
                  <a:srgbClr val="3333AB"/>
                </a:solidFill>
              </a:rPr>
              <a:t>U početku se nagrada daje i za postignuća kojima se dijete ponosi (a koje nisu u potpunosti rješenje problema i željena ponašanja)</a:t>
            </a:r>
          </a:p>
          <a:p>
            <a:endParaRPr lang="hr-HR" altLang="en-US" sz="2000">
              <a:solidFill>
                <a:srgbClr val="3333AB"/>
              </a:solidFill>
            </a:endParaRPr>
          </a:p>
          <a:p>
            <a:r>
              <a:rPr lang="hr-HR" altLang="en-US" sz="2000">
                <a:solidFill>
                  <a:srgbClr val="3333AB"/>
                </a:solidFill>
              </a:rPr>
              <a:t>Treba paziti da cilj djeteta ne postane sama nagrada, nego da cilj bude smanjenje anksioznosti</a:t>
            </a:r>
          </a:p>
          <a:p>
            <a:endParaRPr lang="hr-HR" altLang="en-US" sz="2000">
              <a:solidFill>
                <a:srgbClr val="3333AB"/>
              </a:solidFill>
            </a:endParaRPr>
          </a:p>
          <a:p>
            <a:r>
              <a:rPr lang="hr-HR" altLang="en-US" sz="2000">
                <a:solidFill>
                  <a:srgbClr val="3333AB"/>
                </a:solidFill>
                <a:sym typeface="+mn-ea"/>
              </a:rPr>
              <a:t>uvježbavanje i jačanje ponašanja pomoći će djetetu razviti povjerenje i dovesti će do rastućeg osjećaja kompetentnosti</a:t>
            </a:r>
          </a:p>
          <a:p>
            <a:endParaRPr lang="hr-HR" altLang="en-US" sz="2000">
              <a:solidFill>
                <a:srgbClr val="3333A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669925"/>
          </a:xfrm>
        </p:spPr>
        <p:txBody>
          <a:bodyPr/>
          <a:lstStyle/>
          <a:p>
            <a:pPr algn="l"/>
            <a:r>
              <a:rPr lang="hr-HR" altLang="en-US" sz="3200">
                <a:solidFill>
                  <a:srgbClr val="3333AB"/>
                </a:solidFill>
              </a:rPr>
              <a:t>Kartice suočavanja (the FEAR plan)</a:t>
            </a:r>
          </a:p>
        </p:txBody>
      </p:sp>
      <p:sp>
        <p:nvSpPr>
          <p:cNvPr id="3" name="Content Placeholder 2"/>
          <p:cNvSpPr>
            <a:spLocks noGrp="1"/>
          </p:cNvSpPr>
          <p:nvPr>
            <p:ph idx="1"/>
          </p:nvPr>
        </p:nvSpPr>
        <p:spPr>
          <a:xfrm>
            <a:off x="457200" y="945515"/>
            <a:ext cx="8229600" cy="5180965"/>
          </a:xfrm>
        </p:spPr>
        <p:txBody>
          <a:bodyPr/>
          <a:lstStyle/>
          <a:p>
            <a:r>
              <a:rPr lang="hr-HR" altLang="en-US" sz="2000">
                <a:solidFill>
                  <a:srgbClr val="3333AB"/>
                </a:solidFill>
              </a:rPr>
              <a:t>Pomažu djeci da zapamte što učiniti kada se anksioznost javi</a:t>
            </a:r>
          </a:p>
          <a:p>
            <a:endParaRPr lang="hr-HR" altLang="en-US" sz="2000">
              <a:solidFill>
                <a:srgbClr val="3333AB"/>
              </a:solidFill>
            </a:endParaRPr>
          </a:p>
          <a:p>
            <a:pPr marL="457200" lvl="1" indent="0">
              <a:buNone/>
            </a:pPr>
            <a:r>
              <a:rPr lang="hr-HR" altLang="en-US" sz="1750" b="1">
                <a:solidFill>
                  <a:srgbClr val="3333AB"/>
                </a:solidFill>
                <a:sym typeface="+mn-ea"/>
              </a:rPr>
              <a:t>F</a:t>
            </a:r>
            <a:r>
              <a:rPr lang="hr-HR" altLang="en-US" sz="1750">
                <a:solidFill>
                  <a:srgbClr val="3333AB"/>
                </a:solidFill>
                <a:sym typeface="+mn-ea"/>
              </a:rPr>
              <a:t> - Osjećaš se uplašeno? (prepoznavanje tjelesnih simptoma anx)</a:t>
            </a:r>
          </a:p>
          <a:p>
            <a:pPr marL="457200" lvl="1" indent="0">
              <a:buNone/>
            </a:pPr>
            <a:r>
              <a:rPr lang="hr-HR" altLang="en-US" sz="1750" b="1">
                <a:solidFill>
                  <a:srgbClr val="3333AB"/>
                </a:solidFill>
                <a:sym typeface="+mn-ea"/>
              </a:rPr>
              <a:t>E</a:t>
            </a:r>
            <a:r>
              <a:rPr lang="hr-HR" altLang="en-US" sz="1750">
                <a:solidFill>
                  <a:srgbClr val="3333AB"/>
                </a:solidFill>
                <a:sym typeface="+mn-ea"/>
              </a:rPr>
              <a:t> - Očekuješ da će se dogoditi loše stvari? (prepoznavanje unutarnjeg    </a:t>
            </a:r>
          </a:p>
          <a:p>
            <a:pPr marL="457200" lvl="1" indent="0">
              <a:buNone/>
            </a:pPr>
            <a:r>
              <a:rPr lang="hr-HR" altLang="en-US" sz="1750">
                <a:solidFill>
                  <a:srgbClr val="3333AB"/>
                </a:solidFill>
                <a:sym typeface="+mn-ea"/>
              </a:rPr>
              <a:t>      govora i onoga što zabrinjava)</a:t>
            </a:r>
          </a:p>
          <a:p>
            <a:pPr marL="457200" lvl="1" indent="0">
              <a:buNone/>
            </a:pPr>
            <a:r>
              <a:rPr lang="hr-HR" altLang="en-US" sz="1750" b="1">
                <a:solidFill>
                  <a:srgbClr val="3333AB"/>
                </a:solidFill>
                <a:sym typeface="+mn-ea"/>
              </a:rPr>
              <a:t>A </a:t>
            </a:r>
            <a:r>
              <a:rPr lang="hr-HR" altLang="en-US" sz="1750">
                <a:solidFill>
                  <a:srgbClr val="3333AB"/>
                </a:solidFill>
                <a:sym typeface="+mn-ea"/>
              </a:rPr>
              <a:t>- akcije i stavovi koji pomažu (različita ponašanja i suočavanja)</a:t>
            </a:r>
          </a:p>
          <a:p>
            <a:pPr marL="457200" lvl="1" indent="0">
              <a:buNone/>
            </a:pPr>
            <a:r>
              <a:rPr lang="hr-HR" altLang="en-US" sz="1750" b="1">
                <a:solidFill>
                  <a:srgbClr val="3333AB"/>
                </a:solidFill>
                <a:sym typeface="+mn-ea"/>
              </a:rPr>
              <a:t>R</a:t>
            </a:r>
            <a:r>
              <a:rPr lang="hr-HR" altLang="en-US" sz="1750">
                <a:solidFill>
                  <a:srgbClr val="3333AB"/>
                </a:solidFill>
                <a:sym typeface="+mn-ea"/>
              </a:rPr>
              <a:t> - ocjenjivanje i nagrađivanje (samoevaluacija i samonagrađivanje)</a:t>
            </a:r>
          </a:p>
          <a:p>
            <a:endParaRPr lang="hr-HR" altLang="en-US" sz="2000">
              <a:solidFill>
                <a:srgbClr val="3333AB"/>
              </a:solidFill>
            </a:endParaRPr>
          </a:p>
        </p:txBody>
      </p:sp>
      <p:pic>
        <p:nvPicPr>
          <p:cNvPr id="4" name="Picture 3"/>
          <p:cNvPicPr>
            <a:picLocks noChangeAspect="1"/>
          </p:cNvPicPr>
          <p:nvPr/>
        </p:nvPicPr>
        <p:blipFill>
          <a:blip r:embed="rId2"/>
          <a:stretch>
            <a:fillRect/>
          </a:stretch>
        </p:blipFill>
        <p:spPr>
          <a:xfrm>
            <a:off x="2288540" y="3540760"/>
            <a:ext cx="4566920" cy="31864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59460"/>
          </a:xfrm>
        </p:spPr>
        <p:txBody>
          <a:bodyPr/>
          <a:lstStyle/>
          <a:p>
            <a:pPr algn="l"/>
            <a:r>
              <a:rPr lang="hr-HR" altLang="en-US" sz="3200">
                <a:solidFill>
                  <a:srgbClr val="3333AB"/>
                </a:solidFill>
              </a:rPr>
              <a:t>Završetak terapije</a:t>
            </a:r>
          </a:p>
        </p:txBody>
      </p:sp>
      <p:sp>
        <p:nvSpPr>
          <p:cNvPr id="3" name="Content Placeholder 2"/>
          <p:cNvSpPr>
            <a:spLocks noGrp="1"/>
          </p:cNvSpPr>
          <p:nvPr>
            <p:ph idx="1"/>
          </p:nvPr>
        </p:nvSpPr>
        <p:spPr>
          <a:xfrm>
            <a:off x="457200" y="1033780"/>
            <a:ext cx="8229600" cy="5092700"/>
          </a:xfrm>
        </p:spPr>
        <p:txBody>
          <a:bodyPr/>
          <a:lstStyle/>
          <a:p>
            <a:r>
              <a:rPr lang="hr-HR" altLang="en-US" sz="2000">
                <a:solidFill>
                  <a:srgbClr val="3333AB"/>
                </a:solidFill>
              </a:rPr>
              <a:t>Dijete ima zadatak napraviti “reklamu” o svome iskustvu u terapiji</a:t>
            </a:r>
          </a:p>
          <a:p>
            <a:r>
              <a:rPr lang="hr-HR" altLang="en-US" sz="2000">
                <a:solidFill>
                  <a:srgbClr val="3333AB"/>
                </a:solidFill>
              </a:rPr>
              <a:t>Može napraviti brošuru, video, plakat kako bi pomoglo drugoj djeci koja se imaju sličan problem kao što ga je ono imalo te koja traže načine kako da se nose sa anksioznošću</a:t>
            </a:r>
          </a:p>
          <a:p>
            <a:r>
              <a:rPr lang="hr-HR" altLang="en-US" sz="2000">
                <a:solidFill>
                  <a:srgbClr val="3333AB"/>
                </a:solidFill>
              </a:rPr>
              <a:t>Ovakva aktivnost pruža im demonstraciju njihova uspjeha, dokazuje da imaju podršku i nudi konkretnu nagradu na kraju programa</a:t>
            </a:r>
          </a:p>
        </p:txBody>
      </p:sp>
      <p:pic>
        <p:nvPicPr>
          <p:cNvPr id="4" name="Picture 3"/>
          <p:cNvPicPr>
            <a:picLocks noChangeAspect="1"/>
          </p:cNvPicPr>
          <p:nvPr/>
        </p:nvPicPr>
        <p:blipFill>
          <a:blip r:embed="rId2"/>
          <a:stretch>
            <a:fillRect/>
          </a:stretch>
        </p:blipFill>
        <p:spPr>
          <a:xfrm>
            <a:off x="6145530" y="3037205"/>
            <a:ext cx="2393950" cy="239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ppt_x"/>
                                          </p:val>
                                        </p:tav>
                                        <p:tav tm="100000">
                                          <p:val>
                                            <p:strVal val="#ppt_x"/>
                                          </p:val>
                                        </p:tav>
                                      </p:tavLst>
                                    </p:anim>
                                    <p:anim calcmode="lin" valueType="num">
                                      <p:cBhvr additive="base">
                                        <p:cTn id="25"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43585"/>
          </a:xfrm>
        </p:spPr>
        <p:txBody>
          <a:bodyPr/>
          <a:lstStyle/>
          <a:p>
            <a:pPr algn="l"/>
            <a:r>
              <a:rPr lang="hr-HR" altLang="en-US" sz="3200">
                <a:solidFill>
                  <a:srgbClr val="3333AB"/>
                </a:solidFill>
              </a:rPr>
              <a:t>Rad s roditeljima/obitelji</a:t>
            </a:r>
          </a:p>
        </p:txBody>
      </p:sp>
      <p:sp>
        <p:nvSpPr>
          <p:cNvPr id="3" name="Content Placeholder 2"/>
          <p:cNvSpPr>
            <a:spLocks noGrp="1"/>
          </p:cNvSpPr>
          <p:nvPr>
            <p:ph idx="1"/>
          </p:nvPr>
        </p:nvSpPr>
        <p:spPr>
          <a:xfrm>
            <a:off x="457200" y="1018540"/>
            <a:ext cx="8229600" cy="5107940"/>
          </a:xfrm>
        </p:spPr>
        <p:txBody>
          <a:bodyPr/>
          <a:lstStyle/>
          <a:p>
            <a:r>
              <a:rPr lang="hr-HR" altLang="en-US" sz="2000">
                <a:solidFill>
                  <a:srgbClr val="3333AB"/>
                </a:solidFill>
              </a:rPr>
              <a:t>Iako je terapija usmjerena na dijete, roditelji su od početka aktivno uključeni u nju </a:t>
            </a:r>
          </a:p>
          <a:p>
            <a:r>
              <a:rPr lang="hr-HR" altLang="en-US" sz="2000">
                <a:solidFill>
                  <a:srgbClr val="3333AB"/>
                </a:solidFill>
                <a:sym typeface="+mn-ea"/>
              </a:rPr>
              <a:t>Dobar izvor informacija kako dijete naučene tehnike koristi u svakodnevnom životu i u specifičnim situacijama i kako dijete u njima reagira</a:t>
            </a:r>
          </a:p>
          <a:p>
            <a:r>
              <a:rPr lang="hr-HR" altLang="en-US" sz="2000">
                <a:solidFill>
                  <a:srgbClr val="3333AB"/>
                </a:solidFill>
                <a:sym typeface="+mn-ea"/>
              </a:rPr>
              <a:t>Terapeut nudi i određene načine na koje se roditelji mogu uključiti u sam tretman - npr. da sudjeluju u dijelu programa kada dijete uči neku vještinu (npr. relaksacije) te pomognu djetetu u izvršavanju domaće zadaće</a:t>
            </a:r>
          </a:p>
          <a:p>
            <a:r>
              <a:rPr lang="hr-HR" altLang="en-US" sz="2000">
                <a:solidFill>
                  <a:srgbClr val="3333AB"/>
                </a:solidFill>
                <a:sym typeface="+mn-ea"/>
              </a:rPr>
              <a:t>Važno je pomoći roditeljima naučiti nove načine reagiranja na anksiozno ponašanje djeteta - oni znaju biti tjeskobni ili depresivni jer se osjećaju bespomoćno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a:xfrm>
            <a:off x="457200" y="274955"/>
            <a:ext cx="8229600" cy="862965"/>
          </a:xfrm>
        </p:spPr>
        <p:txBody>
          <a:bodyPr anchor="ctr"/>
          <a:lstStyle/>
          <a:p>
            <a:pPr algn="l"/>
            <a:r>
              <a:rPr lang="hr-HR" sz="3200">
                <a:solidFill>
                  <a:schemeClr val="accent2"/>
                </a:solidFill>
              </a:rPr>
              <a:t>Anksioznost kod djece</a:t>
            </a:r>
          </a:p>
        </p:txBody>
      </p:sp>
      <p:sp>
        <p:nvSpPr>
          <p:cNvPr id="6147" name="Text Placeholder 6146"/>
          <p:cNvSpPr>
            <a:spLocks noGrp="1"/>
          </p:cNvSpPr>
          <p:nvPr>
            <p:ph type="body" idx="1"/>
          </p:nvPr>
        </p:nvSpPr>
        <p:spPr>
          <a:xfrm>
            <a:off x="457200" y="1137920"/>
            <a:ext cx="8229600" cy="4091305"/>
          </a:xfrm>
        </p:spPr>
        <p:txBody>
          <a:bodyPr/>
          <a:lstStyle/>
          <a:p>
            <a:r>
              <a:rPr lang="hr-HR" sz="2000">
                <a:solidFill>
                  <a:schemeClr val="accent2"/>
                </a:solidFill>
              </a:rPr>
              <a:t>najčešći tip psihijatrijskih poremećaja kod djece i adolescenata</a:t>
            </a:r>
          </a:p>
          <a:p>
            <a:r>
              <a:rPr lang="hr-HR" sz="2000">
                <a:solidFill>
                  <a:schemeClr val="accent2"/>
                </a:solidFill>
              </a:rPr>
              <a:t>10 - 20% mladih pokazuje simptome u nekom trenutku</a:t>
            </a:r>
          </a:p>
          <a:p>
            <a:r>
              <a:rPr lang="hr-HR" sz="2000">
                <a:solidFill>
                  <a:schemeClr val="accent2"/>
                </a:solidFill>
              </a:rPr>
              <a:t>3 tipa anksioznosti u dječjoj dobi (DSM - IV)</a:t>
            </a:r>
          </a:p>
          <a:p>
            <a:pPr lvl="2"/>
            <a:r>
              <a:rPr lang="hr-HR" sz="1500">
                <a:solidFill>
                  <a:schemeClr val="accent2"/>
                </a:solidFill>
              </a:rPr>
              <a:t>separacijska anksioznost</a:t>
            </a:r>
          </a:p>
          <a:p>
            <a:pPr lvl="2"/>
            <a:r>
              <a:rPr lang="hr-HR" sz="1500">
                <a:solidFill>
                  <a:schemeClr val="accent2"/>
                </a:solidFill>
              </a:rPr>
              <a:t>socijalna fobija</a:t>
            </a:r>
          </a:p>
          <a:p>
            <a:pPr lvl="2"/>
            <a:r>
              <a:rPr lang="hr-HR" sz="1500">
                <a:solidFill>
                  <a:schemeClr val="accent2"/>
                </a:solidFill>
              </a:rPr>
              <a:t>generalizirani anksiozni poremećaj</a:t>
            </a:r>
          </a:p>
          <a:p>
            <a:pPr lvl="0"/>
            <a:r>
              <a:rPr lang="hr-HR" sz="2000">
                <a:solidFill>
                  <a:schemeClr val="accent2"/>
                </a:solidFill>
              </a:rPr>
              <a:t>veća vjerojatnost javljanja ukoliko postoji povijest poremećaja u obitelji</a:t>
            </a:r>
          </a:p>
          <a:p>
            <a:pPr lvl="0"/>
            <a:r>
              <a:rPr lang="hr-HR" sz="2000">
                <a:solidFill>
                  <a:schemeClr val="accent2"/>
                </a:solidFill>
              </a:rPr>
              <a:t>često u komorbiditetu s drugim poremećajima (depresija, ADHD)</a:t>
            </a:r>
          </a:p>
        </p:txBody>
      </p:sp>
      <p:pic>
        <p:nvPicPr>
          <p:cNvPr id="2" name="Picture 1"/>
          <p:cNvPicPr>
            <a:picLocks noChangeAspect="1"/>
          </p:cNvPicPr>
          <p:nvPr/>
        </p:nvPicPr>
        <p:blipFill>
          <a:blip r:embed="rId2"/>
          <a:stretch>
            <a:fillRect/>
          </a:stretch>
        </p:blipFill>
        <p:spPr>
          <a:xfrm>
            <a:off x="5426710" y="4359275"/>
            <a:ext cx="3260090" cy="2326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14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additive="base">
                                        <p:cTn id="21"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614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14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 calcmode="lin" valueType="num">
                                      <p:cBhvr additive="base">
                                        <p:cTn id="39"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74065"/>
          </a:xfrm>
        </p:spPr>
        <p:txBody>
          <a:bodyPr/>
          <a:lstStyle/>
          <a:p>
            <a:pPr algn="l"/>
            <a:r>
              <a:rPr lang="hr-HR" altLang="en-US" sz="3200">
                <a:solidFill>
                  <a:srgbClr val="3333AB"/>
                </a:solidFill>
              </a:rPr>
              <a:t>Rad s roditeljima - mogući problemi</a:t>
            </a:r>
          </a:p>
        </p:txBody>
      </p:sp>
      <p:sp>
        <p:nvSpPr>
          <p:cNvPr id="3" name="Content Placeholder 2"/>
          <p:cNvSpPr>
            <a:spLocks noGrp="1"/>
          </p:cNvSpPr>
          <p:nvPr>
            <p:ph idx="1"/>
          </p:nvPr>
        </p:nvSpPr>
        <p:spPr>
          <a:xfrm>
            <a:off x="457200" y="1049655"/>
            <a:ext cx="8229600" cy="5076825"/>
          </a:xfrm>
        </p:spPr>
        <p:txBody>
          <a:bodyPr/>
          <a:lstStyle/>
          <a:p>
            <a:r>
              <a:rPr lang="hr-HR" altLang="en-US" sz="2000">
                <a:solidFill>
                  <a:srgbClr val="3333AB"/>
                </a:solidFill>
              </a:rPr>
              <a:t>Roditeljski angažman s djetetom - od nedovoljno uključenih (gdje roditelji nisu svjesni djetetovog problema) do pretjerane zaštite djeteta</a:t>
            </a:r>
          </a:p>
          <a:p>
            <a:endParaRPr lang="hr-HR" altLang="en-US" sz="2000">
              <a:solidFill>
                <a:srgbClr val="3333AB"/>
              </a:solidFill>
            </a:endParaRPr>
          </a:p>
          <a:p>
            <a:r>
              <a:rPr lang="hr-HR" altLang="en-US" sz="2000">
                <a:solidFill>
                  <a:srgbClr val="3333AB"/>
                </a:solidFill>
              </a:rPr>
              <a:t>Nedovoljna uključenost može dovesti do problema s odlaskom na terapije ili pomaganje djetetu u organizaciji terapijskog procesa kod kuće (npr.zadaće)</a:t>
            </a:r>
          </a:p>
          <a:p>
            <a:endParaRPr lang="hr-HR" altLang="en-US" sz="2000">
              <a:solidFill>
                <a:srgbClr val="3333AB"/>
              </a:solidFill>
            </a:endParaRPr>
          </a:p>
          <a:p>
            <a:r>
              <a:rPr lang="hr-HR" altLang="en-US" sz="2000">
                <a:solidFill>
                  <a:srgbClr val="3333AB"/>
                </a:solidFill>
              </a:rPr>
              <a:t>Prezaštitnički roditelji </a:t>
            </a:r>
            <a:r>
              <a:rPr lang="hr-HR" altLang="en-US" sz="2000">
                <a:solidFill>
                  <a:srgbClr val="3333AB"/>
                </a:solidFill>
                <a:sym typeface="+mn-ea"/>
              </a:rPr>
              <a:t>možda nisu svjesni kako njihova pretjerano dobronamjerna komunikacija potiče i održava anksioznost kod djeteta i loše utječe na ishode terapije</a:t>
            </a:r>
          </a:p>
          <a:p>
            <a:endParaRPr lang="hr-HR" altLang="en-US" sz="2000">
              <a:solidFill>
                <a:srgbClr val="3333AB"/>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748155"/>
          </a:xfrm>
        </p:spPr>
        <p:txBody>
          <a:bodyPr/>
          <a:lstStyle/>
          <a:p>
            <a:r>
              <a:rPr lang="hr-HR" altLang="en-US">
                <a:solidFill>
                  <a:srgbClr val="3333AB"/>
                </a:solidFill>
              </a:rPr>
              <a:t>HVALA NA PAŽNJI!</a:t>
            </a:r>
          </a:p>
        </p:txBody>
      </p:sp>
      <p:pic>
        <p:nvPicPr>
          <p:cNvPr id="6" name="Content Placeholder 5"/>
          <p:cNvPicPr>
            <a:picLocks noGrp="1" noChangeAspect="1"/>
          </p:cNvPicPr>
          <p:nvPr>
            <p:ph idx="1"/>
          </p:nvPr>
        </p:nvPicPr>
        <p:blipFill>
          <a:blip r:embed="rId2"/>
          <a:stretch>
            <a:fillRect/>
          </a:stretch>
        </p:blipFill>
        <p:spPr>
          <a:xfrm>
            <a:off x="2412365" y="2335530"/>
            <a:ext cx="4319270" cy="28797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a:xfrm>
            <a:off x="457200" y="319405"/>
            <a:ext cx="8229600" cy="774065"/>
          </a:xfrm>
        </p:spPr>
        <p:txBody>
          <a:bodyPr anchor="ctr"/>
          <a:lstStyle/>
          <a:p>
            <a:pPr algn="l"/>
            <a:r>
              <a:rPr lang="hr-HR" sz="3200">
                <a:solidFill>
                  <a:schemeClr val="accent2"/>
                </a:solidFill>
              </a:rPr>
              <a:t>Anksioznost kod djece</a:t>
            </a:r>
          </a:p>
        </p:txBody>
      </p:sp>
      <p:sp>
        <p:nvSpPr>
          <p:cNvPr id="6147" name="Content Placeholder 6146"/>
          <p:cNvSpPr>
            <a:spLocks noGrp="1"/>
          </p:cNvSpPr>
          <p:nvPr>
            <p:ph sz="half" idx="1"/>
          </p:nvPr>
        </p:nvSpPr>
        <p:spPr>
          <a:xfrm>
            <a:off x="294640" y="1093470"/>
            <a:ext cx="4032504" cy="4525963"/>
          </a:xfrm>
        </p:spPr>
        <p:txBody>
          <a:bodyPr/>
          <a:lstStyle/>
          <a:p>
            <a:r>
              <a:rPr lang="hr-HR" sz="2000">
                <a:solidFill>
                  <a:schemeClr val="accent2"/>
                </a:solidFill>
              </a:rPr>
              <a:t>Narušava funkcioniranje djeteta u različitim situacijama: </a:t>
            </a:r>
          </a:p>
          <a:p>
            <a:pPr lvl="1"/>
            <a:r>
              <a:rPr lang="hr-HR" sz="1750">
                <a:solidFill>
                  <a:schemeClr val="accent2"/>
                </a:solidFill>
              </a:rPr>
              <a:t>stvaranje novih prijateljstava,</a:t>
            </a:r>
          </a:p>
          <a:p>
            <a:pPr lvl="1"/>
            <a:r>
              <a:rPr lang="hr-HR" sz="1750">
                <a:solidFill>
                  <a:schemeClr val="accent2"/>
                </a:solidFill>
              </a:rPr>
              <a:t>pohađanje izvannastavnih i izvanškolskih aktivnosti,</a:t>
            </a:r>
          </a:p>
          <a:p>
            <a:pPr lvl="1"/>
            <a:r>
              <a:rPr lang="hr-HR" sz="1750">
                <a:solidFill>
                  <a:schemeClr val="accent2"/>
                </a:solidFill>
              </a:rPr>
              <a:t>preplavljenost nerealnim brigama </a:t>
            </a:r>
          </a:p>
          <a:p>
            <a:pPr lvl="1"/>
            <a:r>
              <a:rPr lang="hr-HR" sz="1750">
                <a:solidFill>
                  <a:schemeClr val="accent2"/>
                </a:solidFill>
              </a:rPr>
              <a:t>preosjetljivost na kritike </a:t>
            </a:r>
          </a:p>
          <a:p>
            <a:pPr lvl="0"/>
            <a:r>
              <a:rPr lang="hr-HR" sz="2000">
                <a:solidFill>
                  <a:schemeClr val="accent2"/>
                </a:solidFill>
              </a:rPr>
              <a:t>Motorički odgovori na anksioznost:</a:t>
            </a:r>
          </a:p>
          <a:p>
            <a:pPr lvl="1"/>
            <a:r>
              <a:rPr lang="hr-HR" sz="1750">
                <a:solidFill>
                  <a:schemeClr val="accent2"/>
                </a:solidFill>
              </a:rPr>
              <a:t>izbjegavanje situacije</a:t>
            </a:r>
          </a:p>
          <a:p>
            <a:pPr lvl="1"/>
            <a:r>
              <a:rPr lang="hr-HR" sz="1750">
                <a:solidFill>
                  <a:schemeClr val="accent2"/>
                </a:solidFill>
              </a:rPr>
              <a:t>nerazgovjetan govor, plač</a:t>
            </a:r>
          </a:p>
          <a:p>
            <a:pPr lvl="1"/>
            <a:r>
              <a:rPr lang="hr-HR" sz="1750">
                <a:solidFill>
                  <a:schemeClr val="accent2"/>
                </a:solidFill>
              </a:rPr>
              <a:t>griženje noktiju</a:t>
            </a:r>
          </a:p>
          <a:p>
            <a:pPr lvl="1"/>
            <a:r>
              <a:rPr lang="hr-HR" sz="1750">
                <a:solidFill>
                  <a:schemeClr val="accent2"/>
                </a:solidFill>
              </a:rPr>
              <a:t>.....</a:t>
            </a:r>
          </a:p>
          <a:p>
            <a:endParaRPr lang="hr-HR" sz="2000">
              <a:solidFill>
                <a:schemeClr val="accent2"/>
              </a:solidFill>
            </a:endParaRPr>
          </a:p>
        </p:txBody>
      </p:sp>
      <p:pic>
        <p:nvPicPr>
          <p:cNvPr id="2" name="Picture 1"/>
          <p:cNvPicPr>
            <a:picLocks noChangeAspect="1"/>
          </p:cNvPicPr>
          <p:nvPr/>
        </p:nvPicPr>
        <p:blipFill>
          <a:blip r:embed="rId2"/>
          <a:stretch>
            <a:fillRect/>
          </a:stretch>
        </p:blipFill>
        <p:spPr>
          <a:xfrm>
            <a:off x="6642100" y="2747010"/>
            <a:ext cx="2133600" cy="2694940"/>
          </a:xfrm>
          <a:prstGeom prst="rect">
            <a:avLst/>
          </a:prstGeom>
        </p:spPr>
      </p:pic>
      <p:sp>
        <p:nvSpPr>
          <p:cNvPr id="3" name="Content Placeholder 2"/>
          <p:cNvSpPr>
            <a:spLocks noGrp="1"/>
          </p:cNvSpPr>
          <p:nvPr>
            <p:ph sz="half" idx="2"/>
          </p:nvPr>
        </p:nvSpPr>
        <p:spPr>
          <a:xfrm>
            <a:off x="4654296" y="1093470"/>
            <a:ext cx="4032504" cy="4525963"/>
          </a:xfrm>
        </p:spPr>
        <p:txBody>
          <a:bodyPr/>
          <a:lstStyle/>
          <a:p>
            <a:r>
              <a:rPr lang="hr-HR" altLang="en-US" sz="2000">
                <a:solidFill>
                  <a:srgbClr val="3333AB"/>
                </a:solidFill>
              </a:rPr>
              <a:t>Najčešći strahovi:</a:t>
            </a:r>
          </a:p>
          <a:p>
            <a:pPr lvl="1"/>
            <a:r>
              <a:rPr lang="hr-HR" altLang="en-US" sz="1750">
                <a:solidFill>
                  <a:srgbClr val="3333AB"/>
                </a:solidFill>
              </a:rPr>
              <a:t>neuspjeha i kritike</a:t>
            </a:r>
          </a:p>
          <a:p>
            <a:pPr lvl="1"/>
            <a:r>
              <a:rPr lang="hr-HR" altLang="en-US" sz="1750">
                <a:solidFill>
                  <a:srgbClr val="3333AB"/>
                </a:solidFill>
              </a:rPr>
              <a:t>nepoznatog</a:t>
            </a:r>
          </a:p>
          <a:p>
            <a:pPr lvl="1"/>
            <a:r>
              <a:rPr lang="hr-HR" altLang="en-US" sz="1750">
                <a:solidFill>
                  <a:srgbClr val="3333AB"/>
                </a:solidFill>
              </a:rPr>
              <a:t>ozljeda i malih životinja</a:t>
            </a:r>
          </a:p>
          <a:p>
            <a:pPr lvl="1"/>
            <a:r>
              <a:rPr lang="hr-HR" altLang="en-US" sz="1750">
                <a:solidFill>
                  <a:srgbClr val="3333AB"/>
                </a:solidFill>
              </a:rPr>
              <a:t>opasnosti i smrti</a:t>
            </a:r>
          </a:p>
          <a:p>
            <a:pPr lvl="1"/>
            <a:r>
              <a:rPr lang="hr-HR" altLang="en-US" sz="1750">
                <a:solidFill>
                  <a:srgbClr val="3333AB"/>
                </a:solidFill>
              </a:rPr>
              <a:t>medicinski strah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9"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9"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147">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9"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147">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9"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7">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9"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9"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6147">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9" nodeType="withEffect">
                                  <p:stCondLst>
                                    <p:cond delay="0"/>
                                  </p:stCondLst>
                                  <p:childTnLst>
                                    <p:set>
                                      <p:cBhvr>
                                        <p:cTn id="32" dur="1" fill="hold">
                                          <p:stCondLst>
                                            <p:cond delay="0"/>
                                          </p:stCondLst>
                                        </p:cTn>
                                        <p:tgtEl>
                                          <p:spTgt spid="6147">
                                            <p:txEl>
                                              <p:pRg st="6" end="6"/>
                                            </p:txEl>
                                          </p:spTgt>
                                        </p:tgtEl>
                                        <p:attrNameLst>
                                          <p:attrName>style.visibility</p:attrName>
                                        </p:attrNameLst>
                                      </p:cBhvr>
                                      <p:to>
                                        <p:strVal val="visible"/>
                                      </p:to>
                                    </p:set>
                                    <p:anim calcmode="lin" valueType="num">
                                      <p:cBhvr additive="base">
                                        <p:cTn id="33"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6147">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9" nodeType="with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 calcmode="lin" valueType="num">
                                      <p:cBhvr additive="base">
                                        <p:cTn id="37"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147">
                                            <p:txEl>
                                              <p:pRg st="7" end="7"/>
                                            </p:txEl>
                                          </p:spTgt>
                                        </p:tgtEl>
                                        <p:attrNameLst>
                                          <p:attrName>ppt_y</p:attrName>
                                        </p:attrNameLst>
                                      </p:cBhvr>
                                      <p:tavLst>
                                        <p:tav tm="0">
                                          <p:val>
                                            <p:strVal val="0-#ppt_h/2"/>
                                          </p:val>
                                        </p:tav>
                                        <p:tav tm="100000">
                                          <p:val>
                                            <p:strVal val="#ppt_y"/>
                                          </p:val>
                                        </p:tav>
                                      </p:tavLst>
                                    </p:anim>
                                  </p:childTnLst>
                                </p:cTn>
                              </p:par>
                              <p:par>
                                <p:cTn id="39" presetID="2" presetClass="entr" presetSubtype="1" fill="hold" grpId="9" nodeType="withEffect">
                                  <p:stCondLst>
                                    <p:cond delay="0"/>
                                  </p:stCondLst>
                                  <p:childTnLst>
                                    <p:set>
                                      <p:cBhvr>
                                        <p:cTn id="40" dur="1" fill="hold">
                                          <p:stCondLst>
                                            <p:cond delay="0"/>
                                          </p:stCondLst>
                                        </p:cTn>
                                        <p:tgtEl>
                                          <p:spTgt spid="6147">
                                            <p:txEl>
                                              <p:pRg st="8" end="8"/>
                                            </p:txEl>
                                          </p:spTgt>
                                        </p:tgtEl>
                                        <p:attrNameLst>
                                          <p:attrName>style.visibility</p:attrName>
                                        </p:attrNameLst>
                                      </p:cBhvr>
                                      <p:to>
                                        <p:strVal val="visible"/>
                                      </p:to>
                                    </p:set>
                                    <p:anim calcmode="lin" valueType="num">
                                      <p:cBhvr additive="base">
                                        <p:cTn id="41" dur="1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6147">
                                            <p:txEl>
                                              <p:pRg st="8" end="8"/>
                                            </p:txEl>
                                          </p:spTgt>
                                        </p:tgtEl>
                                        <p:attrNameLst>
                                          <p:attrName>ppt_y</p:attrName>
                                        </p:attrNameLst>
                                      </p:cBhvr>
                                      <p:tavLst>
                                        <p:tav tm="0">
                                          <p:val>
                                            <p:strVal val="0-#ppt_h/2"/>
                                          </p:val>
                                        </p:tav>
                                        <p:tav tm="100000">
                                          <p:val>
                                            <p:strVal val="#ppt_y"/>
                                          </p:val>
                                        </p:tav>
                                      </p:tavLst>
                                    </p:anim>
                                  </p:childTnLst>
                                </p:cTn>
                              </p:par>
                              <p:par>
                                <p:cTn id="43" presetID="2" presetClass="entr" presetSubtype="1" fill="hold" grpId="9" nodeType="withEffect">
                                  <p:stCondLst>
                                    <p:cond delay="0"/>
                                  </p:stCondLst>
                                  <p:childTnLst>
                                    <p:set>
                                      <p:cBhvr>
                                        <p:cTn id="44" dur="1" fill="hold">
                                          <p:stCondLst>
                                            <p:cond delay="0"/>
                                          </p:stCondLst>
                                        </p:cTn>
                                        <p:tgtEl>
                                          <p:spTgt spid="6147">
                                            <p:txEl>
                                              <p:pRg st="9" end="9"/>
                                            </p:txEl>
                                          </p:spTgt>
                                        </p:tgtEl>
                                        <p:attrNameLst>
                                          <p:attrName>style.visibility</p:attrName>
                                        </p:attrNameLst>
                                      </p:cBhvr>
                                      <p:to>
                                        <p:strVal val="visible"/>
                                      </p:to>
                                    </p:set>
                                    <p:anim calcmode="lin" valueType="num">
                                      <p:cBhvr additive="base">
                                        <p:cTn id="45" dur="1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6147">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additive="base">
                                        <p:cTn id="5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 end="1"/>
                                            </p:txEl>
                                          </p:spTgt>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 calcmode="lin" valueType="num">
                                      <p:cBhvr additive="base">
                                        <p:cTn id="5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3">
                                            <p:txEl>
                                              <p:pRg st="2" end="2"/>
                                            </p:txEl>
                                          </p:spTgt>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 calcmode="lin" valueType="num">
                                      <p:cBhvr additive="base">
                                        <p:cTn id="6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3">
                                            <p:txEl>
                                              <p:pRg st="3" end="3"/>
                                            </p:txEl>
                                          </p:spTgt>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4" end="4"/>
                                            </p:txEl>
                                          </p:spTgt>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additive="base">
                                        <p:cTn id="7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5" build="p"/>
      <p:bldP spid="6147" grpId="6" build="p"/>
      <p:bldP spid="6147" grpId="7" build="p"/>
      <p:bldP spid="6147" grpId="8" build="p"/>
      <p:bldP spid="6147" grpId="9"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145"/>
          <p:cNvSpPr>
            <a:spLocks noGrp="1"/>
          </p:cNvSpPr>
          <p:nvPr>
            <p:ph type="title"/>
          </p:nvPr>
        </p:nvSpPr>
        <p:spPr>
          <a:xfrm>
            <a:off x="457200" y="377825"/>
            <a:ext cx="8229600" cy="760095"/>
          </a:xfrm>
        </p:spPr>
        <p:txBody>
          <a:bodyPr anchor="ctr"/>
          <a:lstStyle/>
          <a:p>
            <a:pPr algn="l"/>
            <a:r>
              <a:rPr lang="hr-HR" sz="3200">
                <a:solidFill>
                  <a:schemeClr val="accent2"/>
                </a:solidFill>
              </a:rPr>
              <a:t>Procjena anksioznosti</a:t>
            </a:r>
            <a:br>
              <a:rPr lang="hr-HR" sz="3200">
                <a:solidFill>
                  <a:schemeClr val="accent2"/>
                </a:solidFill>
              </a:rPr>
            </a:br>
            <a:endParaRPr lang="hr-HR" sz="3200">
              <a:solidFill>
                <a:schemeClr val="accent2"/>
              </a:solidFill>
            </a:endParaRPr>
          </a:p>
        </p:txBody>
      </p:sp>
      <p:sp>
        <p:nvSpPr>
          <p:cNvPr id="6147" name="Text Placeholder 6146"/>
          <p:cNvSpPr>
            <a:spLocks noGrp="1"/>
          </p:cNvSpPr>
          <p:nvPr>
            <p:ph type="body" idx="1"/>
          </p:nvPr>
        </p:nvSpPr>
        <p:spPr>
          <a:xfrm>
            <a:off x="457200" y="916940"/>
            <a:ext cx="8229600" cy="4312285"/>
          </a:xfrm>
        </p:spPr>
        <p:txBody>
          <a:bodyPr/>
          <a:lstStyle/>
          <a:p>
            <a:r>
              <a:rPr lang="hr-HR" sz="2000">
                <a:solidFill>
                  <a:schemeClr val="accent2"/>
                </a:solidFill>
              </a:rPr>
              <a:t>multimodalan pristup</a:t>
            </a:r>
          </a:p>
          <a:p>
            <a:pPr lvl="1"/>
            <a:r>
              <a:rPr lang="hr-HR" sz="1750">
                <a:solidFill>
                  <a:schemeClr val="accent2"/>
                </a:solidFill>
              </a:rPr>
              <a:t>upitnici i testovi</a:t>
            </a:r>
          </a:p>
          <a:p>
            <a:pPr lvl="1"/>
            <a:r>
              <a:rPr lang="hr-HR" sz="1750">
                <a:solidFill>
                  <a:schemeClr val="accent2"/>
                </a:solidFill>
              </a:rPr>
              <a:t>intervju (roditelj, dijete)</a:t>
            </a:r>
          </a:p>
          <a:p>
            <a:pPr lvl="1"/>
            <a:r>
              <a:rPr lang="hr-HR" sz="1750">
                <a:solidFill>
                  <a:schemeClr val="accent2"/>
                </a:solidFill>
              </a:rPr>
              <a:t>samoprocjene djeteta</a:t>
            </a:r>
          </a:p>
          <a:p>
            <a:pPr lvl="1"/>
            <a:r>
              <a:rPr lang="hr-HR" sz="1750">
                <a:solidFill>
                  <a:schemeClr val="accent2"/>
                </a:solidFill>
              </a:rPr>
              <a:t>skale za procjenu</a:t>
            </a:r>
          </a:p>
          <a:p>
            <a:pPr lvl="1"/>
            <a:r>
              <a:rPr lang="hr-HR" sz="1750">
                <a:solidFill>
                  <a:schemeClr val="accent2"/>
                </a:solidFill>
              </a:rPr>
              <a:t>opažanje</a:t>
            </a:r>
          </a:p>
          <a:p>
            <a:pPr lvl="1"/>
            <a:r>
              <a:rPr lang="hr-HR" sz="1750">
                <a:solidFill>
                  <a:schemeClr val="accent2"/>
                </a:solidFill>
              </a:rPr>
              <a:t>snimanje fizioloških reakcija</a:t>
            </a:r>
          </a:p>
        </p:txBody>
      </p:sp>
      <p:pic>
        <p:nvPicPr>
          <p:cNvPr id="2" name="Picture 1"/>
          <p:cNvPicPr>
            <a:picLocks noChangeAspect="1"/>
          </p:cNvPicPr>
          <p:nvPr/>
        </p:nvPicPr>
        <p:blipFill>
          <a:blip r:embed="rId2"/>
          <a:stretch>
            <a:fillRect/>
          </a:stretch>
        </p:blipFill>
        <p:spPr>
          <a:xfrm>
            <a:off x="5126355" y="3268980"/>
            <a:ext cx="2143125" cy="2143125"/>
          </a:xfrm>
          <a:prstGeom prst="rect">
            <a:avLst/>
          </a:prstGeom>
        </p:spPr>
      </p:pic>
      <p:pic>
        <p:nvPicPr>
          <p:cNvPr id="3" name="Picture 2"/>
          <p:cNvPicPr>
            <a:picLocks noChangeAspect="1"/>
          </p:cNvPicPr>
          <p:nvPr/>
        </p:nvPicPr>
        <p:blipFill>
          <a:blip r:embed="rId3"/>
          <a:stretch>
            <a:fillRect/>
          </a:stretch>
        </p:blipFill>
        <p:spPr>
          <a:xfrm>
            <a:off x="4957445" y="377825"/>
            <a:ext cx="3350895" cy="2689225"/>
          </a:xfrm>
          <a:prstGeom prst="rect">
            <a:avLst/>
          </a:prstGeom>
        </p:spPr>
      </p:pic>
      <p:pic>
        <p:nvPicPr>
          <p:cNvPr id="5" name="Content Placeholder 3"/>
          <p:cNvPicPr>
            <a:picLocks noChangeAspect="1"/>
          </p:cNvPicPr>
          <p:nvPr/>
        </p:nvPicPr>
        <p:blipFill>
          <a:blip r:embed="rId4"/>
          <a:stretch>
            <a:fillRect/>
          </a:stretch>
        </p:blipFill>
        <p:spPr>
          <a:xfrm>
            <a:off x="1037590" y="3391535"/>
            <a:ext cx="2693035" cy="202057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10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61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10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61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10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1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10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61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 calcmode="lin" valueType="num">
                                      <p:cBhvr additive="base">
                                        <p:cTn id="27" dur="10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614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 calcmode="lin" valueType="num">
                                      <p:cBhvr additive="base">
                                        <p:cTn id="31" dur="10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60770" y="3930650"/>
            <a:ext cx="2430145" cy="1478915"/>
          </a:xfrm>
          <a:prstGeom prst="rect">
            <a:avLst/>
          </a:prstGeom>
        </p:spPr>
      </p:pic>
      <p:sp>
        <p:nvSpPr>
          <p:cNvPr id="2" name="Title 1"/>
          <p:cNvSpPr>
            <a:spLocks noGrp="1"/>
          </p:cNvSpPr>
          <p:nvPr>
            <p:ph type="title"/>
          </p:nvPr>
        </p:nvSpPr>
        <p:spPr>
          <a:xfrm>
            <a:off x="457200" y="274955"/>
            <a:ext cx="8229600" cy="774065"/>
          </a:xfrm>
        </p:spPr>
        <p:txBody>
          <a:bodyPr/>
          <a:lstStyle/>
          <a:p>
            <a:pPr algn="l"/>
            <a:r>
              <a:rPr lang="hr-HR" altLang="en-US" sz="3200">
                <a:solidFill>
                  <a:srgbClr val="3333AB"/>
                </a:solidFill>
              </a:rPr>
              <a:t>Tretman anksioznosti kod djece</a:t>
            </a:r>
          </a:p>
        </p:txBody>
      </p:sp>
      <p:sp>
        <p:nvSpPr>
          <p:cNvPr id="3" name="Content Placeholder 2"/>
          <p:cNvSpPr>
            <a:spLocks noGrp="1"/>
          </p:cNvSpPr>
          <p:nvPr>
            <p:ph idx="1"/>
          </p:nvPr>
        </p:nvSpPr>
        <p:spPr>
          <a:xfrm>
            <a:off x="457200" y="1048385"/>
            <a:ext cx="8229600" cy="5078095"/>
          </a:xfrm>
        </p:spPr>
        <p:txBody>
          <a:bodyPr/>
          <a:lstStyle/>
          <a:p>
            <a:r>
              <a:rPr lang="hr-HR" altLang="en-US" sz="2000">
                <a:solidFill>
                  <a:srgbClr val="3333AB"/>
                </a:solidFill>
              </a:rPr>
              <a:t>Cilj: podučiti djecu da prepoznaju pretjeranu tjeskobu/anksioznost i da im ona bude znak za korištenje strategija za snižavanje razine anksioznosti</a:t>
            </a:r>
          </a:p>
          <a:p>
            <a:r>
              <a:rPr lang="hr-HR" altLang="en-US" sz="2000">
                <a:solidFill>
                  <a:srgbClr val="3333AB"/>
                </a:solidFill>
              </a:rPr>
              <a:t>BT i KBT - učinkoviti u tretmanu anksioznosti</a:t>
            </a:r>
          </a:p>
          <a:p>
            <a:r>
              <a:rPr lang="hr-HR" altLang="en-US" sz="2000">
                <a:solidFill>
                  <a:srgbClr val="3333AB"/>
                </a:solidFill>
                <a:sym typeface="+mn-ea"/>
              </a:rPr>
              <a:t>integrira se pokazana učinkovitost bihevioralnog pristupa (npr. izlaganje, trening relaksacije, igra uloga) uz naglasak na kognitivne faktore u obradi informacija </a:t>
            </a:r>
          </a:p>
          <a:p>
            <a:r>
              <a:rPr lang="hr-HR" altLang="en-US" sz="2000">
                <a:solidFill>
                  <a:srgbClr val="3333AB"/>
                </a:solidFill>
                <a:sym typeface="+mn-ea"/>
              </a:rPr>
              <a:t>Mnogi BT tretmani anksioznosti kod djece zasnivaju se na varijantama programa “Coping Cat” kojeg je razvio Phillip Kendall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817880"/>
          </a:xfrm>
        </p:spPr>
        <p:txBody>
          <a:bodyPr/>
          <a:lstStyle/>
          <a:p>
            <a:pPr algn="l"/>
            <a:r>
              <a:rPr lang="hr-HR" altLang="en-US" sz="3200">
                <a:solidFill>
                  <a:srgbClr val="3333AB"/>
                </a:solidFill>
                <a:sym typeface="+mn-ea"/>
              </a:rPr>
              <a:t>Tretman anksioznosti kod djece</a:t>
            </a:r>
            <a:endParaRPr lang="en-US" sz="3200"/>
          </a:p>
        </p:txBody>
      </p:sp>
      <p:sp>
        <p:nvSpPr>
          <p:cNvPr id="3" name="Content Placeholder 2"/>
          <p:cNvSpPr>
            <a:spLocks noGrp="1"/>
          </p:cNvSpPr>
          <p:nvPr>
            <p:ph idx="1"/>
          </p:nvPr>
        </p:nvSpPr>
        <p:spPr>
          <a:xfrm>
            <a:off x="457200" y="974725"/>
            <a:ext cx="8229600" cy="5151755"/>
          </a:xfrm>
        </p:spPr>
        <p:txBody>
          <a:bodyPr/>
          <a:lstStyle/>
          <a:p>
            <a:r>
              <a:rPr lang="en-US" sz="2000">
                <a:solidFill>
                  <a:srgbClr val="3333AB"/>
                </a:solidFill>
              </a:rPr>
              <a:t>Program je podijeljen na 16 susreta</a:t>
            </a:r>
          </a:p>
          <a:p>
            <a:pPr lvl="1"/>
            <a:r>
              <a:rPr lang="en-US" sz="1750">
                <a:solidFill>
                  <a:srgbClr val="3333AB"/>
                </a:solidFill>
              </a:rPr>
              <a:t>prvih 8 - edukacija i stjecanje vještina</a:t>
            </a:r>
          </a:p>
          <a:p>
            <a:pPr lvl="1"/>
            <a:r>
              <a:rPr lang="en-US" sz="1750">
                <a:solidFill>
                  <a:srgbClr val="3333AB"/>
                </a:solidFill>
              </a:rPr>
              <a:t>sljedećih 8 - vježbe izlaganja i primjene naučenih vještina</a:t>
            </a:r>
          </a:p>
          <a:p>
            <a:pPr lvl="0"/>
            <a:r>
              <a:rPr lang="hr-HR" altLang="en-US" sz="2000">
                <a:solidFill>
                  <a:srgbClr val="3333AB"/>
                </a:solidFill>
                <a:sym typeface="+mn-ea"/>
              </a:rPr>
              <a:t>Dijete se poučava da uspjehe pripisuje vlastitoj kompetenciji te da naučene vještine može koristiti i u drugim situacijama</a:t>
            </a:r>
          </a:p>
          <a:p>
            <a:pPr lvl="0"/>
            <a:r>
              <a:rPr lang="hr-HR" altLang="en-US" sz="2000">
                <a:solidFill>
                  <a:srgbClr val="3333AB"/>
                </a:solidFill>
                <a:sym typeface="+mn-ea"/>
              </a:rPr>
              <a:t>Terapeut predstavlja model od kojeg će dijete učiti te demonstrira vještinu u svakoj novoj situaciji; koristi situacije u kojima može demonstrirati kako se nositi s uznemirujućom situacijom</a:t>
            </a:r>
          </a:p>
          <a:p>
            <a:pPr lvl="0"/>
            <a:r>
              <a:rPr lang="hr-HR" altLang="en-US" sz="2000">
                <a:solidFill>
                  <a:srgbClr val="3333AB"/>
                </a:solidFill>
                <a:sym typeface="+mn-ea"/>
              </a:rPr>
              <a:t>Terapeut vodi dijete kroz postupnu i progresivnu izgradnju vještina koje dijete kasnije prakticira kroz hijerarhiju zastrašujućih situacija</a:t>
            </a:r>
          </a:p>
          <a:p>
            <a:pPr lvl="0"/>
            <a:r>
              <a:rPr lang="hr-HR" altLang="en-US" sz="2000">
                <a:solidFill>
                  <a:srgbClr val="3333AB"/>
                </a:solidFill>
                <a:sym typeface="+mn-ea"/>
              </a:rPr>
              <a:t>Izlaganje pomaže djetetu da naučene vještine primjeni u realnoj situaciji i razvije osjećaj samopouzdanja</a:t>
            </a:r>
          </a:p>
          <a:p>
            <a:pPr lvl="0"/>
            <a:endParaRPr lang="hr-HR" altLang="en-US" sz="2000">
              <a:solidFill>
                <a:srgbClr val="3333AB"/>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00405"/>
          </a:xfrm>
        </p:spPr>
        <p:txBody>
          <a:bodyPr/>
          <a:lstStyle/>
          <a:p>
            <a:pPr algn="l"/>
            <a:r>
              <a:rPr lang="hr-HR" altLang="en-US" sz="3200">
                <a:solidFill>
                  <a:srgbClr val="3333AB"/>
                </a:solidFill>
              </a:rPr>
              <a:t>Opće strategije tretmana</a:t>
            </a:r>
          </a:p>
        </p:txBody>
      </p:sp>
      <p:sp>
        <p:nvSpPr>
          <p:cNvPr id="3" name="Content Placeholder 2"/>
          <p:cNvSpPr>
            <a:spLocks noGrp="1"/>
          </p:cNvSpPr>
          <p:nvPr>
            <p:ph idx="1"/>
          </p:nvPr>
        </p:nvSpPr>
        <p:spPr>
          <a:xfrm>
            <a:off x="457200" y="974725"/>
            <a:ext cx="8229600" cy="5151755"/>
          </a:xfrm>
        </p:spPr>
        <p:txBody>
          <a:bodyPr/>
          <a:lstStyle/>
          <a:p>
            <a:r>
              <a:rPr lang="hr-HR" altLang="en-US" sz="2000">
                <a:solidFill>
                  <a:srgbClr val="3333AB"/>
                </a:solidFill>
                <a:sym typeface="+mn-ea"/>
              </a:rPr>
              <a:t>modeliranje</a:t>
            </a:r>
          </a:p>
          <a:p>
            <a:r>
              <a:rPr lang="hr-HR" altLang="en-US" sz="2000">
                <a:solidFill>
                  <a:srgbClr val="3333AB"/>
                </a:solidFill>
              </a:rPr>
              <a:t>jačanje samopouzdanja i pozitivnog samogovora </a:t>
            </a:r>
          </a:p>
          <a:p>
            <a:r>
              <a:rPr lang="hr-HR" altLang="en-US" sz="2000">
                <a:solidFill>
                  <a:srgbClr val="3333AB"/>
                </a:solidFill>
                <a:sym typeface="+mn-ea"/>
              </a:rPr>
              <a:t>izlaganje situacijama koje izazivaju anksioznost</a:t>
            </a:r>
          </a:p>
          <a:p>
            <a:r>
              <a:rPr lang="hr-HR" altLang="en-US" sz="2000">
                <a:solidFill>
                  <a:srgbClr val="3333AB"/>
                </a:solidFill>
                <a:sym typeface="+mn-ea"/>
              </a:rPr>
              <a:t>igranje uloga i postupci nagrađivanja</a:t>
            </a:r>
          </a:p>
          <a:p>
            <a:r>
              <a:rPr lang="hr-HR" altLang="en-US" sz="2000">
                <a:solidFill>
                  <a:srgbClr val="3333AB"/>
                </a:solidFill>
                <a:sym typeface="+mn-ea"/>
              </a:rPr>
              <a:t>domaće zadaće</a:t>
            </a:r>
          </a:p>
          <a:p>
            <a:r>
              <a:rPr lang="hr-HR" altLang="en-US" sz="2000">
                <a:solidFill>
                  <a:srgbClr val="3333AB"/>
                </a:solidFill>
                <a:sym typeface="+mn-ea"/>
              </a:rPr>
              <a:t>afektivna (emocionalna) edukacija</a:t>
            </a:r>
          </a:p>
          <a:p>
            <a:r>
              <a:rPr lang="hr-HR" altLang="en-US" sz="2000">
                <a:solidFill>
                  <a:srgbClr val="3333AB"/>
                </a:solidFill>
                <a:sym typeface="+mn-ea"/>
              </a:rPr>
              <a:t>osvješćivanje i prepoznavanje fizioloških znakova anksioznosti</a:t>
            </a:r>
          </a:p>
          <a:p>
            <a:r>
              <a:rPr lang="hr-HR" altLang="en-US" sz="2000">
                <a:solidFill>
                  <a:srgbClr val="3333AB"/>
                </a:solidFill>
                <a:sym typeface="+mn-ea"/>
              </a:rPr>
              <a:t>tehnike relaksacije</a:t>
            </a:r>
          </a:p>
          <a:p>
            <a:r>
              <a:rPr lang="hr-HR" altLang="en-US" sz="2000">
                <a:solidFill>
                  <a:srgbClr val="3333AB"/>
                </a:solidFill>
                <a:sym typeface="+mn-ea"/>
              </a:rPr>
              <a:t>učenje sekvenci ponašanja</a:t>
            </a:r>
          </a:p>
          <a:p>
            <a:r>
              <a:rPr lang="hr-HR" altLang="en-US" sz="2000">
                <a:solidFill>
                  <a:srgbClr val="3333AB"/>
                </a:solidFill>
                <a:sym typeface="+mn-ea"/>
              </a:rPr>
              <a:t>primjena i uvježbavanje novonaučenih vještina u situacijama koje izazivaju anksioznost</a:t>
            </a:r>
          </a:p>
          <a:p>
            <a:endParaRPr lang="hr-HR" altLang="en-US" sz="2000">
              <a:solidFill>
                <a:srgbClr val="3333AB"/>
              </a:solidFill>
              <a:sym typeface="+mn-ea"/>
            </a:endParaRPr>
          </a:p>
        </p:txBody>
      </p:sp>
      <p:pic>
        <p:nvPicPr>
          <p:cNvPr id="4" name="Picture 3"/>
          <p:cNvPicPr>
            <a:picLocks noChangeAspect="1"/>
          </p:cNvPicPr>
          <p:nvPr/>
        </p:nvPicPr>
        <p:blipFill>
          <a:blip r:embed="rId2"/>
          <a:stretch>
            <a:fillRect/>
          </a:stretch>
        </p:blipFill>
        <p:spPr>
          <a:xfrm>
            <a:off x="6652260" y="274955"/>
            <a:ext cx="2034540" cy="2693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hr-HR" altLang="en-US" sz="3200">
                <a:solidFill>
                  <a:srgbClr val="3333AB"/>
                </a:solidFill>
              </a:rPr>
              <a:t>Igra uloga</a:t>
            </a:r>
          </a:p>
        </p:txBody>
      </p:sp>
      <p:sp>
        <p:nvSpPr>
          <p:cNvPr id="3" name="Content Placeholder 2"/>
          <p:cNvSpPr>
            <a:spLocks noGrp="1"/>
          </p:cNvSpPr>
          <p:nvPr>
            <p:ph sz="half" idx="1"/>
          </p:nvPr>
        </p:nvSpPr>
        <p:spPr>
          <a:xfrm>
            <a:off x="457200" y="1260475"/>
            <a:ext cx="4032504" cy="4525963"/>
          </a:xfrm>
        </p:spPr>
        <p:txBody>
          <a:bodyPr/>
          <a:lstStyle/>
          <a:p>
            <a:r>
              <a:rPr lang="hr-HR" altLang="en-US" sz="2000">
                <a:solidFill>
                  <a:srgbClr val="3333AB"/>
                </a:solidFill>
                <a:sym typeface="+mn-ea"/>
              </a:rPr>
              <a:t>Odnosi se na situacije koje se nalaze u hijerarhiji straha</a:t>
            </a:r>
          </a:p>
          <a:p>
            <a:r>
              <a:rPr lang="hr-HR" altLang="en-US" sz="2000">
                <a:solidFill>
                  <a:srgbClr val="3333AB"/>
                </a:solidFill>
              </a:rPr>
              <a:t>Terapeut prvi prolazi kroz situaciju, a dijete prati što terapeut radi</a:t>
            </a:r>
          </a:p>
          <a:p>
            <a:r>
              <a:rPr lang="hr-HR" altLang="en-US" sz="2000">
                <a:solidFill>
                  <a:srgbClr val="3333AB"/>
                </a:solidFill>
              </a:rPr>
              <a:t>Terapeut opisuje što misli i osjeća te propituje dijete da li ono ima iste ili drugačije osjećaje</a:t>
            </a:r>
          </a:p>
          <a:p>
            <a:r>
              <a:rPr lang="hr-HR" altLang="en-US" sz="2000">
                <a:solidFill>
                  <a:srgbClr val="3333AB"/>
                </a:solidFill>
                <a:sym typeface="+mn-ea"/>
              </a:rPr>
              <a:t>Dijete se potiče da samo sudjeluje u igranju uloga kako bi uvježbavalo naučenu vještinu</a:t>
            </a:r>
          </a:p>
        </p:txBody>
      </p:sp>
      <p:pic>
        <p:nvPicPr>
          <p:cNvPr id="4" name="Content Placeholder 3"/>
          <p:cNvPicPr>
            <a:picLocks noGrp="1" noChangeAspect="1"/>
          </p:cNvPicPr>
          <p:nvPr>
            <p:ph sz="half" idx="2"/>
          </p:nvPr>
        </p:nvPicPr>
        <p:blipFill>
          <a:blip r:embed="rId2"/>
          <a:stretch>
            <a:fillRect/>
          </a:stretch>
        </p:blipFill>
        <p:spPr>
          <a:xfrm>
            <a:off x="5274310" y="1417955"/>
            <a:ext cx="3164205" cy="3164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728980"/>
          </a:xfrm>
        </p:spPr>
        <p:txBody>
          <a:bodyPr/>
          <a:lstStyle/>
          <a:p>
            <a:pPr algn="l"/>
            <a:r>
              <a:rPr lang="hr-HR" altLang="en-US" sz="3200">
                <a:solidFill>
                  <a:srgbClr val="3333AB"/>
                </a:solidFill>
              </a:rPr>
              <a:t>Trening relaksacije</a:t>
            </a:r>
          </a:p>
        </p:txBody>
      </p:sp>
      <p:sp>
        <p:nvSpPr>
          <p:cNvPr id="3" name="Content Placeholder 2"/>
          <p:cNvSpPr>
            <a:spLocks noGrp="1"/>
          </p:cNvSpPr>
          <p:nvPr>
            <p:ph idx="1"/>
          </p:nvPr>
        </p:nvSpPr>
        <p:spPr>
          <a:xfrm>
            <a:off x="457200" y="1003935"/>
            <a:ext cx="8229600" cy="5122545"/>
          </a:xfrm>
        </p:spPr>
        <p:txBody>
          <a:bodyPr/>
          <a:lstStyle/>
          <a:p>
            <a:r>
              <a:rPr lang="hr-HR" altLang="en-US" sz="2000">
                <a:solidFill>
                  <a:srgbClr val="3333AB"/>
                </a:solidFill>
              </a:rPr>
              <a:t>Cilj: </a:t>
            </a:r>
            <a:r>
              <a:rPr lang="hr-HR" altLang="en-US" sz="2000">
                <a:solidFill>
                  <a:srgbClr val="3333AB"/>
                </a:solidFill>
                <a:sym typeface="+mn-ea"/>
              </a:rPr>
              <a:t>naučiti dijete da razvije svijest i kontrolu nad vlastitim fiziološkim i mišićnim reakcijama kada je prisutna anksioznost</a:t>
            </a:r>
          </a:p>
          <a:p>
            <a:r>
              <a:rPr lang="hr-HR" altLang="en-US" sz="2000">
                <a:solidFill>
                  <a:srgbClr val="3333AB"/>
                </a:solidFill>
                <a:sym typeface="+mn-ea"/>
              </a:rPr>
              <a:t>Uvježbavanje relaksacije je prilagođeno djeci:</a:t>
            </a:r>
          </a:p>
          <a:p>
            <a:pPr lvl="2"/>
            <a:r>
              <a:rPr lang="hr-HR" altLang="en-US" sz="2000">
                <a:solidFill>
                  <a:srgbClr val="3333AB"/>
                </a:solidFill>
                <a:sym typeface="+mn-ea"/>
              </a:rPr>
              <a:t>napinjanje i opuštanje trbušnih mišića - dijete zamišlja kako se provjači kroz ogradu</a:t>
            </a:r>
          </a:p>
          <a:p>
            <a:pPr lvl="2"/>
            <a:r>
              <a:rPr lang="hr-HR" altLang="en-US" sz="2000">
                <a:solidFill>
                  <a:srgbClr val="3333AB"/>
                </a:solidFill>
                <a:sym typeface="+mn-ea"/>
              </a:rPr>
              <a:t>napinjanje i opuštanje mišića ruku - stiskanje limuna </a:t>
            </a:r>
          </a:p>
          <a:p>
            <a:pPr marL="0" indent="0">
              <a:buNone/>
            </a:pPr>
            <a:endParaRPr lang="hr-HR" altLang="en-US" sz="2000">
              <a:solidFill>
                <a:srgbClr val="3333AB"/>
              </a:solidFill>
              <a:sym typeface="+mn-ea"/>
            </a:endParaRPr>
          </a:p>
          <a:p>
            <a:endParaRPr lang="hr-HR" altLang="en-US" sz="2000">
              <a:solidFill>
                <a:srgbClr val="3333AB"/>
              </a:solidFill>
              <a:sym typeface="+mn-ea"/>
            </a:endParaRPr>
          </a:p>
          <a:p>
            <a:endParaRPr lang="hr-HR" altLang="en-US" sz="2000">
              <a:solidFill>
                <a:srgbClr val="3333AB"/>
              </a:solidFill>
              <a:sym typeface="+mn-ea"/>
            </a:endParaRPr>
          </a:p>
          <a:p>
            <a:endParaRPr lang="hr-HR" altLang="en-US" sz="2000">
              <a:solidFill>
                <a:srgbClr val="3333AB"/>
              </a:solidFill>
              <a:sym typeface="+mn-ea"/>
            </a:endParaRPr>
          </a:p>
          <a:p>
            <a:r>
              <a:rPr lang="hr-HR" altLang="en-US" sz="2000">
                <a:solidFill>
                  <a:srgbClr val="3333AB"/>
                </a:solidFill>
                <a:sym typeface="+mn-ea"/>
              </a:rPr>
              <a:t>Kontrolirana relaksacija (Cue-controlled relaxation) - riječ služi kao podsjetnik na opušteno stanje te može pokrenuti opuštanje mišića kada se dijete nalazi u uznemirujućoj situaciji</a:t>
            </a:r>
          </a:p>
        </p:txBody>
      </p:sp>
      <p:pic>
        <p:nvPicPr>
          <p:cNvPr id="4" name="Picture 3"/>
          <p:cNvPicPr>
            <a:picLocks noChangeAspect="1"/>
          </p:cNvPicPr>
          <p:nvPr/>
        </p:nvPicPr>
        <p:blipFill>
          <a:blip r:embed="rId2"/>
          <a:stretch>
            <a:fillRect/>
          </a:stretch>
        </p:blipFill>
        <p:spPr>
          <a:xfrm>
            <a:off x="1846580" y="3122295"/>
            <a:ext cx="2237740" cy="1341755"/>
          </a:xfrm>
          <a:prstGeom prst="rect">
            <a:avLst/>
          </a:prstGeom>
        </p:spPr>
      </p:pic>
      <p:pic>
        <p:nvPicPr>
          <p:cNvPr id="5" name="Picture 4"/>
          <p:cNvPicPr>
            <a:picLocks noChangeAspect="1"/>
          </p:cNvPicPr>
          <p:nvPr/>
        </p:nvPicPr>
        <p:blipFill>
          <a:blip r:embed="rId3"/>
          <a:stretch>
            <a:fillRect/>
          </a:stretch>
        </p:blipFill>
        <p:spPr>
          <a:xfrm>
            <a:off x="4859020" y="3122295"/>
            <a:ext cx="2389505" cy="1345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iseño predeterminado">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iseño predeterminado">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1302</Words>
  <Application>Microsoft Office PowerPoint</Application>
  <PresentationFormat>On-screen Show (4:3)</PresentationFormat>
  <Paragraphs>145</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Diseño predeterminado</vt:lpstr>
      <vt:lpstr>1_Diseño predeterminado</vt:lpstr>
      <vt:lpstr>Specifičnosti BK tretmana anksioznosti kod djece</vt:lpstr>
      <vt:lpstr>Anksioznost kod djece</vt:lpstr>
      <vt:lpstr>Anksioznost kod djece</vt:lpstr>
      <vt:lpstr>Procjena anksioznosti </vt:lpstr>
      <vt:lpstr>Tretman anksioznosti kod djece</vt:lpstr>
      <vt:lpstr>Tretman anksioznosti kod djece</vt:lpstr>
      <vt:lpstr>Opće strategije tretmana</vt:lpstr>
      <vt:lpstr>Igra uloga</vt:lpstr>
      <vt:lpstr>Trening relaksacije</vt:lpstr>
      <vt:lpstr>Izrada predloška za kognitivno sučeljavanje (cognitive coping template)</vt:lpstr>
      <vt:lpstr>Problem solving tehnika</vt:lpstr>
      <vt:lpstr>Modeliranje</vt:lpstr>
      <vt:lpstr>Izlaganje</vt:lpstr>
      <vt:lpstr>Psihoedukacija</vt:lpstr>
      <vt:lpstr>Self - talk (pozitivan samogovor, samopouzdanje)</vt:lpstr>
      <vt:lpstr>Samoevaluacija i nagrađivanje</vt:lpstr>
      <vt:lpstr>Kartice suočavanja (the FEAR plan)</vt:lpstr>
      <vt:lpstr>Završetak terapije</vt:lpstr>
      <vt:lpstr>Rad s roditeljima/obitelji</vt:lpstr>
      <vt:lpstr>Rad s roditeljima - mogući problemi</vt:lpstr>
      <vt:lpstr>HVALA NA PAŽNJI!</vt:lpstr>
    </vt:vector>
  </TitlesOfParts>
  <Company>Siracusa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Mariajose</dc:creator>
  <cp:lastModifiedBy>HUBIKOT</cp:lastModifiedBy>
  <cp:revision>58</cp:revision>
  <cp:lastPrinted>2018-01-19T08:55:18Z</cp:lastPrinted>
  <dcterms:created xsi:type="dcterms:W3CDTF">2009-03-01T01:28:00Z</dcterms:created>
  <dcterms:modified xsi:type="dcterms:W3CDTF">2018-01-19T09:14:18Z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1033-10.2.0.5978</vt:lpwstr>
  </property>
</Properties>
</file>