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969696"/>
    <a:srgbClr val="CC66FF"/>
    <a:srgbClr val="FF5050"/>
    <a:srgbClr val="D65C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1773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853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951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393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4683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652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8437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853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520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718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611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12E122-49D2-4F15-B08C-D8EA3A057463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E243DA0-4B0D-45FA-9878-A5A9FE27467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930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2832B4-2499-447F-B197-DA44FF41A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2578"/>
            <a:ext cx="9144000" cy="2464905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PRVE TERAPIJSKE SEANSE </a:t>
            </a:r>
            <a:endParaRPr lang="hr-H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924EAD3-70B0-43C9-AA1B-D1521AF53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5339" y="4666338"/>
            <a:ext cx="3710610" cy="89783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Draginić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Zagreb,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listopad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 </a:t>
            </a:r>
          </a:p>
          <a:p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327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13E5FC-0A86-49AF-81D3-9EA7AE27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9594"/>
            <a:ext cx="10515600" cy="93358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OTKRIVANJE PACIJENTOVIH OČEKIVANJA 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A357D8A-F656-42F9-BF42-861D13F39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092"/>
            <a:ext cx="10515600" cy="4467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demistifikacija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terapijskog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metodičnost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racionalnost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BKT-a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važnost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klijentovog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sudjelovanja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napredak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okvirna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trajanja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20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1967F7-BCC0-4E81-91D4-80F168929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6088"/>
            <a:ext cx="10515600" cy="96009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EDUCIRANJE PACIJENTA O POREMEĆAJU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CC0801-57AD-4BEA-8F6E-D37EEDA4A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8765"/>
            <a:ext cx="10515600" cy="434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pojasniti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dijagnozu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educirati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poremećaju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poremećaja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ličnosti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izbjegavati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dijagnoze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opisati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općenito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˝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Čini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prilično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depresivni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zadnjih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dana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imali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komunikaciji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drugima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˝.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dodatna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endParaRPr lang="hr-HR" altLang="sr-Latn-RS" sz="2600" dirty="0"/>
          </a:p>
        </p:txBody>
      </p:sp>
    </p:spTree>
    <p:extLst>
      <p:ext uri="{BB962C8B-B14F-4D97-AF65-F5344CB8AC3E}">
        <p14:creationId xmlns:p14="http://schemas.microsoft.com/office/powerpoint/2010/main" val="2956877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5D5D62-2D0F-43CC-B001-370F9F4A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5091"/>
            <a:ext cx="10515600" cy="101310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SAŽETAK I ZADAVANJE DOMAĆE ZADAĆE 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5BC718-44BA-4C16-8A11-9F792659A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7497"/>
            <a:ext cx="10515600" cy="4387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rezimiranje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naglašavanje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važnih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točaka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pregled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zadanih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zadataka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idući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susret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klijentove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motiviranosti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uobičajene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zadaće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ranim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seansama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biblioterapija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motrenje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pravljenje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rasporeda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67258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50EC27-5EDC-4715-AB7F-405F97BF6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2582"/>
            <a:ext cx="10515600" cy="99984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POVRATNA INFORMACIJA 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2C462D-BA9E-4CAE-A3CA-924C6E7DE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7709"/>
            <a:ext cx="10515600" cy="4613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pomaže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jačanju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terapijskog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saveza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razrješavanje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nesporazuma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razvoj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partnerskog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reakcija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seansu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određivanje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značenja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intervencija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971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793A01-3F5A-46E4-A9A0-AF5531C41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082"/>
            <a:ext cx="10515600" cy="920336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SAŽETAK 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3DF6A0-7469-4B0F-8FD4-DA5F5F3C3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6598"/>
            <a:ext cx="10515600" cy="4891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ciljevi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inicijalne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uspostavljanje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suradnje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dorađivanje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konceptualizacije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edukacija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BKT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poremećaju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ulijevanje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RAZVIJANJE DOBRE TERAPIJSKE SURADNJE I OHRABRIVANJE 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PACIJENTA NA ZAJEDNIČKI RAD S TERAPEUTOM RADI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POSTIZANJA TERAPIJSKIH CILJEVA KLJUČNI SU ELEMENTI PRVE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SEANSE. </a:t>
            </a:r>
            <a:endParaRPr lang="hr-H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65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1BBDA8-E916-4966-9DEB-8CB65A9E7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0074"/>
            <a:ext cx="10515600" cy="78781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C446DE-C825-437B-97B7-271483048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0235"/>
            <a:ext cx="10515600" cy="4374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Beck, J.S. (2011).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Kognitivna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Jastrebarsko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Naklada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Slap. </a:t>
            </a: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75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92E742-C361-49E1-BEEB-05648EC59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285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CILJEVI INICIJALNE SEANSE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24B168-6EF7-420F-972C-81D4FB2C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834"/>
            <a:ext cx="10515600" cy="4505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uspostavljanje povjerenja i suradnje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pacijenta s kognitivnom terapijom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educiranje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pacijenta o poremećaju, kognitivnom modelu i terapijskom postupku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normaliziranje pacijentovih teškoća i ulijevanje nade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otkrivanje (i po potrebi ispravljanje) pacijentovih očekivanja od terapije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prikupljanje dodatnih informacija o pacijentovim poteškoćama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upotreba tih informacija radi sastavljanja liste ciljeva </a:t>
            </a:r>
          </a:p>
        </p:txBody>
      </p:sp>
    </p:spTree>
    <p:extLst>
      <p:ext uri="{BB962C8B-B14F-4D97-AF65-F5344CB8AC3E}">
        <p14:creationId xmlns:p14="http://schemas.microsoft.com/office/powerpoint/2010/main" val="3929020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1905F2-36E3-46CB-B7D1-1E3FAC79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19" y="550656"/>
            <a:ext cx="11370365" cy="81431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PREPORUČLJIVA STRUKTURA INICIJALNE SEANSE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D0A8ED-911D-48A6-B6EB-E097AED04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702" y="1736035"/>
            <a:ext cx="10515600" cy="4679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sastavljanje dnevnog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osiguravanje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objašnjenja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takav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raspoloženja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uključujući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objektivnog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mjerenja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kratki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pregled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iznijetih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sređivanje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ciljeva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kognitivnom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6.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otkrivanje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pacijentovih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očekivanja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poremećaju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sažetak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povratna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68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21BC64B-28DF-4F11-9794-83D2AE502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0515600" cy="5355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NAPOMENE: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dnevni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red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dodaje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potencijalno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uzimanje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farmakoterapije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ovisnost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alkoholu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suicidalan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procijeniti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stupanj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suicidalnosti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otkriti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razloge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njegova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beznađa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krizne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intervencije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također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inicijalne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seanse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opasnosti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394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9E5E9B-D033-47FB-ACA6-A9A2BE1AB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4610"/>
            <a:ext cx="10515600" cy="76131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USPOSTAVLJANJE POVJERENJA I SURADNJE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12F978-8E8F-4F60-A599-8EACBABEB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774"/>
            <a:ext cx="10515600" cy="50623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implicitno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eksplicitno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pokazati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empatičnost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vjeru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primjerenost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razumijevanje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podršku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iskustvo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rješavanja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sličnih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pouzdanost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nesavladanost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pacijentovim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problemima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kompetentnost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95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9A2A48-F8D8-45A0-AFFE-3AB84A39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5607"/>
            <a:ext cx="10515600" cy="89383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SASTAVLJANJE DNEVNOG REDA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42A770-9F51-4C27-BA97-F4AA18EE2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1077"/>
            <a:ext cx="10515600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efikasno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vremena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usmjeravanje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terapijski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razumljivost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terapijskog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sudjelovanje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13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FA61FC-69D3-4F31-9E2B-5647F9908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112"/>
            <a:ext cx="10515600" cy="90708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PROVJERA RASPOLOŽENJA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7D1C1C0-4FD6-44D3-92F1-031D188CB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825"/>
            <a:ext cx="10515600" cy="4189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pacijentova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subjektivna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objektivni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upitnici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Beckova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Beckova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anksioznosti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procjenjivanje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raspoloženja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0 do 100 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983043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126970-4FDE-41DA-B690-E634BB113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396"/>
            <a:ext cx="10515600" cy="94684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PREGLED IZNIJETIH PROBLEMA I SREĐIVANJE 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PODATAKA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3F458B-D55D-43E4-99EF-5A7535BF1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043"/>
            <a:ext cx="10515600" cy="4850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osvrt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klijentovo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iznošenje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najnoviji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promijenilo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početne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IDENTIFICIRANJE PROBLEMA I POSTAVLJANJE 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CILJEVA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specifičnih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prevođenje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terapijske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ciljeve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ciljeva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bihevioralnim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ciljeva) </a:t>
            </a:r>
          </a:p>
        </p:txBody>
      </p:sp>
    </p:spTree>
    <p:extLst>
      <p:ext uri="{BB962C8B-B14F-4D97-AF65-F5344CB8AC3E}">
        <p14:creationId xmlns:p14="http://schemas.microsoft.com/office/powerpoint/2010/main" val="233672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E0996D-A488-413E-B9E7-96C784FFC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EDUCIRANJE PACIJENTA O KOGNITIVNOM  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MODELU </a:t>
            </a:r>
            <a:endParaRPr lang="hr-H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0489873-910D-40BC-85E1-C46D14664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4087"/>
            <a:ext cx="10515600" cy="41228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klijentovog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ovoj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edukacija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kognitivnom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uporabom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pacijentovih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vlastitih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SITUACIJA                                MISAO                              EMOCIJA</a:t>
            </a:r>
          </a:p>
          <a:p>
            <a:pPr marL="0" indent="0" algn="just">
              <a:buNone/>
            </a:pP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ručak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kolegama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ne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razumijem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nervoza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razgovor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predavanju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o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čemu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pričaju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klijentovog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razumijevanja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BKT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poticanje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bilježenje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pojašnjavanje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automatske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raznim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oblicima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predodžbe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trelica: urezano udesno 6">
            <a:extLst>
              <a:ext uri="{FF2B5EF4-FFF2-40B4-BE49-F238E27FC236}">
                <a16:creationId xmlns:a16="http://schemas.microsoft.com/office/drawing/2014/main" id="{A20C05B3-851C-496B-8037-A16390E4D76D}"/>
              </a:ext>
            </a:extLst>
          </p:cNvPr>
          <p:cNvSpPr/>
          <p:nvPr/>
        </p:nvSpPr>
        <p:spPr>
          <a:xfrm>
            <a:off x="3482853" y="3392555"/>
            <a:ext cx="1507602" cy="238539"/>
          </a:xfrm>
          <a:prstGeom prst="notchedRightArrow">
            <a:avLst/>
          </a:prstGeom>
          <a:solidFill>
            <a:srgbClr val="D65CA2"/>
          </a:solidFill>
          <a:ln>
            <a:solidFill>
              <a:srgbClr val="D65C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Strelica: urezano udesno 7">
            <a:extLst>
              <a:ext uri="{FF2B5EF4-FFF2-40B4-BE49-F238E27FC236}">
                <a16:creationId xmlns:a16="http://schemas.microsoft.com/office/drawing/2014/main" id="{826BE634-E592-42DF-B2A4-999ED4CFE361}"/>
              </a:ext>
            </a:extLst>
          </p:cNvPr>
          <p:cNvSpPr/>
          <p:nvPr/>
        </p:nvSpPr>
        <p:spPr>
          <a:xfrm>
            <a:off x="6652060" y="3392556"/>
            <a:ext cx="1391561" cy="238538"/>
          </a:xfrm>
          <a:prstGeom prst="notchedRightArrow">
            <a:avLst/>
          </a:prstGeom>
          <a:solidFill>
            <a:srgbClr val="D65CA2"/>
          </a:solidFill>
          <a:ln>
            <a:solidFill>
              <a:srgbClr val="D65C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3930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8081</TotalTime>
  <Words>640</Words>
  <Application>Microsoft Office PowerPoint</Application>
  <PresentationFormat>Široki zaslon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9" baseType="lpstr">
      <vt:lpstr>Century Gothic</vt:lpstr>
      <vt:lpstr>Garamond</vt:lpstr>
      <vt:lpstr>Times New Roman</vt:lpstr>
      <vt:lpstr>Sapun</vt:lpstr>
      <vt:lpstr>STRUKTURA PRVE TERAPIJSKE SEANSE </vt:lpstr>
      <vt:lpstr>CILJEVI INICIJALNE SEANSE</vt:lpstr>
      <vt:lpstr>PREPORUČLJIVA STRUKTURA INICIJALNE SEANSE</vt:lpstr>
      <vt:lpstr>PowerPoint prezentacija</vt:lpstr>
      <vt:lpstr>USPOSTAVLJANJE POVJERENJA I SURADNJE</vt:lpstr>
      <vt:lpstr>1. SASTAVLJANJE DNEVNOG REDA</vt:lpstr>
      <vt:lpstr>2. PROVJERA RASPOLOŽENJA</vt:lpstr>
      <vt:lpstr>3. PREGLED IZNIJETIH PROBLEMA I SREĐIVANJE       PODATAKA</vt:lpstr>
      <vt:lpstr>5. EDUCIRANJE PACIJENTA O KOGNITIVNOM        MODELU </vt:lpstr>
      <vt:lpstr>6. OTKRIVANJE PACIJENTOVIH OČEKIVANJA </vt:lpstr>
      <vt:lpstr>7. EDUCIRANJE PACIJENTA O POREMEĆAJU</vt:lpstr>
      <vt:lpstr>8. SAŽETAK I ZADAVANJE DOMAĆE ZADAĆE </vt:lpstr>
      <vt:lpstr>9. POVRATNA INFORMACIJA </vt:lpstr>
      <vt:lpstr>SAŽETAK 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 </dc:title>
  <dc:creator>Laptop</dc:creator>
  <cp:lastModifiedBy>Laptop</cp:lastModifiedBy>
  <cp:revision>37</cp:revision>
  <dcterms:created xsi:type="dcterms:W3CDTF">2017-09-21T18:36:17Z</dcterms:created>
  <dcterms:modified xsi:type="dcterms:W3CDTF">2017-10-05T18:22:07Z</dcterms:modified>
</cp:coreProperties>
</file>