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Image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Image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ilena Zajović, mag. psych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Milena Zajović, mag. psych</a:t>
            </a:r>
          </a:p>
        </p:txBody>
      </p:sp>
      <p:sp>
        <p:nvSpPr>
          <p:cNvPr id="134" name="Struktura druge          i ostalih seans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Struktura druge          i ostalih seansi</a:t>
            </a:r>
          </a:p>
        </p:txBody>
      </p:sp>
      <p:sp>
        <p:nvSpPr>
          <p:cNvPr id="135" name="Kako zadržati i voditi klijenta kroz proces KBT terapije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Kako zadržati i voditi klijenta kroz proces KBT terapije?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rapijski ciljevi tijekom sean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terapijski ciljevi tijekom seanse</a:t>
            </a:r>
          </a:p>
        </p:txBody>
      </p:sp>
      <p:sp>
        <p:nvSpPr>
          <p:cNvPr id="138" name="pomoći klijentu u selekciji problema i ciljev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pomoći klijentu u selekciji problema i ciljeva</a:t>
            </a:r>
          </a:p>
          <a:p>
            <a:pPr/>
            <a:r>
              <a:t>početi rješavati probleme</a:t>
            </a:r>
          </a:p>
          <a:p>
            <a:pPr/>
            <a:r>
              <a:t>jačati kognitivni model</a:t>
            </a:r>
          </a:p>
          <a:p>
            <a:pPr/>
            <a:r>
              <a:t>identificirati automatske misli</a:t>
            </a:r>
          </a:p>
          <a:p>
            <a:pPr/>
            <a:r>
              <a:t>upoznati klijenta s principima KBT </a:t>
            </a:r>
          </a:p>
          <a:p>
            <a:pPr/>
            <a:r>
              <a:t>nakon pozitivnih pomaka, prevencija recidiva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lik druge sean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oblik druge seanse</a:t>
            </a:r>
          </a:p>
        </p:txBody>
      </p:sp>
      <p:sp>
        <p:nvSpPr>
          <p:cNvPr id="141" name="kratki pregled i provjera raspoloženja  (i/ili uzimanje lijekova i droga ako se korist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kratki pregled i provjera raspoloženja </a:t>
            </a:r>
            <a:br/>
            <a:r>
              <a:t>(i/ili uzimanje lijekova i droga ako se koriste)</a:t>
            </a:r>
          </a:p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povezivanje s prethodnom seansom</a:t>
            </a:r>
          </a:p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sastavljanje dnevnog reda</a:t>
            </a:r>
          </a:p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osvrt na domaću zadaću</a:t>
            </a:r>
          </a:p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diskusija o problemima s dnevnog reda</a:t>
            </a:r>
          </a:p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periodični zaključci i zadavanje nove zadaće</a:t>
            </a:r>
          </a:p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konačni zaključak i feedback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egled i provjera raspoloženj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pregled i provjera raspoloženja</a:t>
            </a:r>
          </a:p>
        </p:txBody>
      </p:sp>
      <p:sp>
        <p:nvSpPr>
          <p:cNvPr id="144" name="evaluiramo stanje u odnosu na prošlu seansu…"/>
          <p:cNvSpPr txBox="1"/>
          <p:nvPr>
            <p:ph type="body" idx="1"/>
          </p:nvPr>
        </p:nvSpPr>
        <p:spPr>
          <a:xfrm>
            <a:off x="508000" y="2628900"/>
            <a:ext cx="12160697" cy="6357095"/>
          </a:xfrm>
          <a:prstGeom prst="rect">
            <a:avLst/>
          </a:prstGeom>
        </p:spPr>
        <p:txBody>
          <a:bodyPr anchor="t"/>
          <a:lstStyle/>
          <a:p>
            <a:pPr marL="418211" indent="-418211" defTabSz="519937">
              <a:spcBef>
                <a:spcPts val="2100"/>
              </a:spcBef>
              <a:defRPr sz="3204"/>
            </a:pPr>
            <a:r>
              <a:t>evaluiramo stanje u odnosu na prošlu seansu</a:t>
            </a:r>
          </a:p>
          <a:p>
            <a:pPr lvl="1" marL="836422" indent="-418211" defTabSz="519937">
              <a:spcBef>
                <a:spcPts val="2100"/>
              </a:spcBef>
              <a:defRPr i="1" sz="3204"/>
            </a:pPr>
            <a:r>
              <a:t>prošli put osjećali ste se jako zabrinuto zbog ispitnih rokova. </a:t>
            </a:r>
            <a:br/>
            <a:r>
              <a:t>kako se sada osjećate, ima li neke promjene u tom smislu?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uspoređujemo subjektivne i objektivne mjere</a:t>
            </a:r>
          </a:p>
          <a:p>
            <a:pPr lvl="1" marL="836422" indent="-418211" defTabSz="519937">
              <a:spcBef>
                <a:spcPts val="2100"/>
              </a:spcBef>
              <a:defRPr i="1" sz="3204"/>
            </a:pPr>
            <a:r>
              <a:t>kažete da ne osjećate pomak na bolje, međutim vidim da ste </a:t>
            </a:r>
            <a:br/>
            <a:r>
              <a:t>ovaj tjedan puno više izlazili iz stana. kako to tumačite?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naglašavamo kognitivni model</a:t>
            </a:r>
          </a:p>
          <a:p>
            <a:pPr lvl="1" marL="836422" indent="-418211" defTabSz="519937">
              <a:spcBef>
                <a:spcPts val="2100"/>
              </a:spcBef>
              <a:defRPr i="1" sz="3204"/>
            </a:pPr>
            <a:r>
              <a:t>zbog čega mislite da vam se stanje pogoršalo? može li to </a:t>
            </a:r>
            <a:br/>
            <a:r>
              <a:t>biti u vezi s vašim očekivanjem da će ovo biti loš tjedan?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astavljanje dnevnog re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sastavljanje dnevnog reda</a:t>
            </a:r>
          </a:p>
        </p:txBody>
      </p:sp>
      <p:sp>
        <p:nvSpPr>
          <p:cNvPr id="147" name="potičemo klijenta da sudjeluje u kreiranju rasporeda seanse…"/>
          <p:cNvSpPr txBox="1"/>
          <p:nvPr>
            <p:ph type="body" idx="1"/>
          </p:nvPr>
        </p:nvSpPr>
        <p:spPr>
          <a:xfrm>
            <a:off x="508000" y="2628900"/>
            <a:ext cx="12160697" cy="6357095"/>
          </a:xfrm>
          <a:prstGeom prst="rect">
            <a:avLst/>
          </a:prstGeom>
        </p:spPr>
        <p:txBody>
          <a:bodyPr anchor="t"/>
          <a:lstStyle/>
          <a:p>
            <a:pPr marL="446404" indent="-446404" defTabSz="554990">
              <a:spcBef>
                <a:spcPts val="2200"/>
              </a:spcBef>
              <a:defRPr sz="3420"/>
            </a:pPr>
            <a:r>
              <a:t>potičemo klijenta da sudjeluje u kreiranju rasporeda seanse</a:t>
            </a:r>
          </a:p>
          <a:p>
            <a:pPr lvl="1" marL="892809" indent="-446404" defTabSz="554990">
              <a:spcBef>
                <a:spcPts val="2200"/>
              </a:spcBef>
              <a:defRPr i="1" sz="3420"/>
            </a:pPr>
            <a:r>
              <a:t>u početku: hajdemo sastaviti naš današnji dnevni red: spomenuli ste probleme s majkom i brigu zbog ispita. trebamo li uvrstiti još nešto?</a:t>
            </a:r>
          </a:p>
          <a:p>
            <a:pPr lvl="1" marL="892809" indent="-446404" defTabSz="554990">
              <a:spcBef>
                <a:spcPts val="2200"/>
              </a:spcBef>
              <a:defRPr i="1" sz="3420"/>
            </a:pPr>
            <a:r>
              <a:t>kasnije: o čemu biste danas voljeli razgovarati?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po potrebi prilagođavamo dnevni red</a:t>
            </a:r>
          </a:p>
          <a:p>
            <a:pPr lvl="1" marL="892809" indent="-446404" defTabSz="554990">
              <a:spcBef>
                <a:spcPts val="2200"/>
              </a:spcBef>
              <a:defRPr i="1" sz="3420"/>
            </a:pPr>
            <a:r>
              <a:t>dogovorili smo se posvetiti odnosu s majkom i ispitima, no sad mi se čini da vas još snažnije muči skori povratak vašeg oca iz zatvora. želite li da danas razgovaramo i o tome?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svrt na domaću zadać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osvrt na domaću zadaću</a:t>
            </a:r>
          </a:p>
        </p:txBody>
      </p:sp>
      <p:sp>
        <p:nvSpPr>
          <p:cNvPr id="150" name="klijenti koji rade zadaću u pravilu bolje napreduju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2" indent="-460502" defTabSz="572516">
              <a:spcBef>
                <a:spcPts val="2300"/>
              </a:spcBef>
              <a:defRPr b="1" sz="3528">
                <a:solidFill>
                  <a:srgbClr val="D93E2F"/>
                </a:solidFill>
              </a:defRPr>
            </a:pPr>
            <a:r>
              <a:t>klijenti koji rade zadaću u pravilu bolje napreduju!</a:t>
            </a:r>
          </a:p>
          <a:p>
            <a:pPr marL="460502" indent="-460502" defTabSz="572516">
              <a:spcBef>
                <a:spcPts val="2300"/>
              </a:spcBef>
              <a:defRPr sz="3528"/>
            </a:pPr>
            <a:r>
              <a:t>pregled zadaće učvršćuje njeno izvođenje, klijent tako lakše razumije da je ona važna i da ju ne treba preskakati</a:t>
            </a:r>
          </a:p>
          <a:p>
            <a:pPr lvl="1" marL="921004" indent="-460502" defTabSz="572516">
              <a:spcBef>
                <a:spcPts val="2300"/>
              </a:spcBef>
              <a:defRPr i="1" sz="3528"/>
            </a:pPr>
            <a:r>
              <a:t>sljedeća točka na dnevnom redu je domaća zadaća. dogovorili smo se da ćete tri puta tjedno vježbati. kako je to prošlo?</a:t>
            </a:r>
          </a:p>
          <a:p>
            <a:pPr marL="460502" indent="-460502" defTabSz="572516">
              <a:spcBef>
                <a:spcPts val="2300"/>
              </a:spcBef>
              <a:defRPr sz="3528"/>
            </a:pPr>
            <a:r>
              <a:t>iskusniji terapeuti integriraju pregled domaće zadaće u druge točke dnevnog reda, ali manje iskusni bi se za početak trebali držat standardne strukture intervjua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azgovor o problemi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razgovor o problemima</a:t>
            </a:r>
          </a:p>
        </p:txBody>
      </p:sp>
      <p:sp>
        <p:nvSpPr>
          <p:cNvPr id="153" name="spajamo teme s terapijskim ciljevim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2200"/>
              </a:spcBef>
              <a:defRPr sz="3420"/>
            </a:pPr>
            <a:r>
              <a:t>spajamo teme s terapijskim ciljevima</a:t>
            </a:r>
          </a:p>
          <a:p>
            <a:pPr lvl="1" marL="892809" indent="-446404" defTabSz="554990">
              <a:spcBef>
                <a:spcPts val="2200"/>
              </a:spcBef>
              <a:defRPr i="1" sz="3420"/>
            </a:pPr>
            <a:r>
              <a:t>rekli ste da želite razgovarati o ispitu. to se ujedno uklapa u dogovoreni cilj popravljanja vaših ocjena…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jačamo kognitivni model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identificiramo i propitujemo automatske misli</a:t>
            </a:r>
          </a:p>
          <a:p>
            <a:pPr lvl="1" marL="892809" indent="-446404" defTabSz="554990">
              <a:spcBef>
                <a:spcPts val="2200"/>
              </a:spcBef>
              <a:defRPr i="1" sz="3420"/>
            </a:pPr>
            <a:r>
              <a:t>vidi da vas u učenju često blokira automatska misao da nećete proći ispit. imate li neke dokaze za tu tvrdnju?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održavamo i gradimo suradnju s klijentom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eriodično sažiman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periodično sažimanje</a:t>
            </a:r>
          </a:p>
        </p:txBody>
      </p:sp>
      <p:sp>
        <p:nvSpPr>
          <p:cNvPr id="156" name="povremeno sažimanje klijentovih rečenica…"/>
          <p:cNvSpPr txBox="1"/>
          <p:nvPr>
            <p:ph type="body" idx="1"/>
          </p:nvPr>
        </p:nvSpPr>
        <p:spPr>
          <a:xfrm>
            <a:off x="368300" y="26289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povremeno sažimanje klijentovih rečenica</a:t>
            </a:r>
          </a:p>
          <a:p>
            <a:pPr lvl="1" marL="978958" indent="-509058">
              <a:lnSpc>
                <a:spcPct val="120000"/>
              </a:lnSpc>
              <a:spcBef>
                <a:spcPts val="0"/>
              </a:spcBef>
              <a:defRPr i="1"/>
            </a:pPr>
            <a:r>
              <a:t>ako sam dobro shvatila, vi mislite da biste imali bolje ocjene kada biste imali vlastitu sobu za učenje?</a:t>
            </a:r>
          </a:p>
          <a:p>
            <a:pPr marL="509058" indent="-509058">
              <a:lnSpc>
                <a:spcPct val="120000"/>
              </a:lnSpc>
              <a:spcBef>
                <a:spcPts val="0"/>
              </a:spcBef>
            </a:pPr>
            <a:r>
              <a:t>sažimanje nakon završenog dijela seanse</a:t>
            </a:r>
          </a:p>
          <a:p>
            <a:pPr lvl="1" marL="978958" indent="-509058">
              <a:lnSpc>
                <a:spcPct val="120000"/>
              </a:lnSpc>
              <a:spcBef>
                <a:spcPts val="0"/>
              </a:spcBef>
              <a:defRPr i="1"/>
            </a:pPr>
            <a:r>
              <a:t>u redu, sada kada smo prošli domaću zadaću i vidjeli da postoji pozitivan pomak, možemo se pozabaviti novim problemom koji se pojavio tijekom vikenda…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završni sažetak i feedb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završni sažetak i feedback</a:t>
            </a:r>
          </a:p>
        </p:txBody>
      </p:sp>
      <p:sp>
        <p:nvSpPr>
          <p:cNvPr id="159" name="za razliku od sažimanja tijekom seanse, ovdje ne želimo otvarati neugodne teme ili aktivirati uznemirujuće misl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 razliku od sažimanja tijekom seanse, ovdje ne želimo otvarati neugodne teme ili aktivirati uznemirujuće misli</a:t>
            </a:r>
          </a:p>
          <a:p>
            <a:pPr lvl="1">
              <a:defRPr i="1"/>
            </a:pPr>
            <a:r>
              <a:t>ostalo nam je svega pet minuta. dozvolite da ponovim što smo sve danas radili, a potom bih voljela čuti kakvi su vaši dojmovi sa seanse.</a:t>
            </a:r>
          </a:p>
          <a:p>
            <a:pPr>
              <a:defRPr b="1">
                <a:solidFill>
                  <a:srgbClr val="D93E2F"/>
                </a:solidFill>
              </a:defRPr>
            </a:pPr>
            <a:r>
              <a:t>ovakva struktura zadržava se sve do završne seanse!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