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Maričić" initials="L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4.11.2017.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47D93-9956-4D07-BAA5-C20C99627F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0651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4.11.2017.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6C686-8551-4D59-979E-29CDF52B70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5683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6C686-8551-4D59-979E-29CDF52B7060}" type="slidenum">
              <a:rPr lang="hr-HR" smtClean="0"/>
              <a:t>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4.11.2017.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80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92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233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0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14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346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3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9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01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95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43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74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070BBDE-7BAC-41EF-AA09-358A04B5DB13}" type="datetimeFigureOut">
              <a:rPr lang="hr-HR" smtClean="0"/>
              <a:t>3.11.2017.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505431A-B329-4907-92D3-162DA5845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550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A93B3FD-B9CF-4509-804E-10C955AB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501" y="1954635"/>
            <a:ext cx="9144000" cy="1853967"/>
          </a:xfrm>
        </p:spPr>
        <p:txBody>
          <a:bodyPr>
            <a:normAutofit/>
          </a:bodyPr>
          <a:lstStyle/>
          <a:p>
            <a:r>
              <a:rPr lang="hr-HR" sz="4400" dirty="0"/>
              <a:t>STRUKTURA DRUGE I OSTALIH TERAPIJSKIH SEANSI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C34771AB-ADC5-4158-A5F5-A0D9C0C24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501" y="5754848"/>
            <a:ext cx="9144000" cy="845191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Petra </a:t>
            </a:r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Draginić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Zagreb, studeni, 2017. </a:t>
            </a:r>
          </a:p>
        </p:txBody>
      </p:sp>
    </p:spTree>
    <p:extLst>
      <p:ext uri="{BB962C8B-B14F-4D97-AF65-F5344CB8AC3E}">
        <p14:creationId xmlns:p14="http://schemas.microsoft.com/office/powerpoint/2010/main" val="42399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E411DD3-8875-4BB6-9E98-756FE0DA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11686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Završni sažetak i povratna informacija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9093736-84E8-4BDE-812E-3FBD7B84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99252"/>
            <a:ext cx="7729728" cy="3340776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terapeut sažima seansu pazeći da ne aktivira pacijentove negativne, uznemirujuće misli (vedar, pozitivan ton)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početku sažima terapeut, kasnije pacijent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traženje povratne informacije o seansi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31E1C42B-A4C4-4B37-A694-E72097F51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8EC"/>
              </a:clrFrom>
              <a:clrTo>
                <a:srgbClr val="FC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60" y="4757981"/>
            <a:ext cx="4787479" cy="19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810AB4C-6E80-4E0B-822E-EB45C941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4575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UPUTE ZA TREĆU I OSTALE SEANSE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56DE243D-71DF-49DC-8365-0C781E37C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22416"/>
            <a:ext cx="7533649" cy="4311940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daljnje seanse zadržavaju istu strukturu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postepeno prebacivanje odgovornosti na pacijenta kako terapija napreduje (identifikacija i modifikacija AM, planiranje domaće zadaće, sažimanje)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postepen pomak s AM na AM, vjerovanja i bihevioralne promjene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integriranje ciljeva terapeuta s problemima na dnevnom redu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vođenje bilješki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="" xmlns:a16="http://schemas.microsoft.com/office/drawing/2014/main" id="{7DC6AFC0-02F5-482E-AB9D-B3F7E33A6C2D}"/>
              </a:ext>
            </a:extLst>
          </p:cNvPr>
          <p:cNvSpPr/>
          <p:nvPr/>
        </p:nvSpPr>
        <p:spPr>
          <a:xfrm>
            <a:off x="5606977" y="5280064"/>
            <a:ext cx="5458102" cy="1322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85194455-D066-47F7-B459-498C2F4F0162}"/>
              </a:ext>
            </a:extLst>
          </p:cNvPr>
          <p:cNvSpPr txBox="1"/>
          <p:nvPr/>
        </p:nvSpPr>
        <p:spPr>
          <a:xfrm>
            <a:off x="5730016" y="5465385"/>
            <a:ext cx="5511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problemi,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disfunkcionalne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misli i vjerovanja te stupanj pacijentove uvjerenosti u njih, intervencije i njihova uspješnost, restrukturirane misli i vjerovanja, zadaće</a:t>
            </a:r>
            <a:endParaRPr lang="hr-HR" dirty="0"/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="" xmlns:a16="http://schemas.microsoft.com/office/drawing/2014/main" id="{583E0413-8D73-4F16-8E52-E3DF907625A4}"/>
              </a:ext>
            </a:extLst>
          </p:cNvPr>
          <p:cNvCxnSpPr/>
          <p:nvPr/>
        </p:nvCxnSpPr>
        <p:spPr>
          <a:xfrm>
            <a:off x="4672668" y="5815698"/>
            <a:ext cx="687897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FD1B14-35EC-4EAD-803B-E435E422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358" y="578798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BC793E2F-AECC-47BC-85AD-600827441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243" y="2424418"/>
            <a:ext cx="9214076" cy="406222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Beck, J.S. (2011).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Kognitivna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Jastrebarsko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Naklada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Slap.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A3BF0EC-FB33-47E8-8C47-DD4320E2C6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03" y="3205531"/>
            <a:ext cx="5665237" cy="32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822BFD8-378D-4174-88CB-E2F24BD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4241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Terapijski ciljevi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921FC29-112D-432B-8224-C1F8895E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49584"/>
            <a:ext cx="7729728" cy="3967993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 pacijentu u selekciji problema/cilja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rješavanja problema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jačanje kognitivnog modela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identifikacija automatskih misli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osnaživanje terapijskog odnosa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ublažavanje simptoma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prevencija recidiva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4A54544-5B82-48C8-8F75-439833008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01" y="3405159"/>
            <a:ext cx="3924049" cy="26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4C1A725-8085-44BA-A71B-EBCD103C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1353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seanse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EC36A-954B-4397-837C-FEBD673E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32807"/>
            <a:ext cx="7729728" cy="3592445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pregled tjedna i provjera raspoloženja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povezivanje s prethodnom seansom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sastavljanje dnevnog reda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osvrt na domaću zadaću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diskusija, zadavanje nove zadaće, periodični sažeci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završni sažetak i povratna informacija </a:t>
            </a:r>
          </a:p>
        </p:txBody>
      </p:sp>
    </p:spTree>
    <p:extLst>
      <p:ext uri="{BB962C8B-B14F-4D97-AF65-F5344CB8AC3E}">
        <p14:creationId xmlns:p14="http://schemas.microsoft.com/office/powerpoint/2010/main" val="41737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007416B-16CB-46C2-834E-B0C7ADCA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4908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Pregled tjedna i provjera raspoloženja 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="" xmlns:a16="http://schemas.microsoft.com/office/drawing/2014/main" id="{AC8B7039-5DD9-4978-87F1-DECDF77722E6}"/>
              </a:ext>
            </a:extLst>
          </p:cNvPr>
          <p:cNvSpPr/>
          <p:nvPr/>
        </p:nvSpPr>
        <p:spPr>
          <a:xfrm rot="152481">
            <a:off x="8440274" y="1336765"/>
            <a:ext cx="2902590" cy="1535185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38147C5-A2AD-40CE-BC63-C330A482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35547"/>
            <a:ext cx="7729728" cy="3214942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kratka provjera raspoloženja  </a:t>
            </a: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(subjektivna procjena pacijenta uz objektivne mjere)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evaluacija napretka i identifikacija mogućih objašnjenja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prilika za jačanje kognitivnog modela 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9D4386F-5800-4DFD-A88D-795AF6EDCE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53" y="4732466"/>
            <a:ext cx="2771775" cy="16478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35B2CE9E-65DF-426D-B6B2-49096465CF91}"/>
              </a:ext>
            </a:extLst>
          </p:cNvPr>
          <p:cNvSpPr txBox="1"/>
          <p:nvPr/>
        </p:nvSpPr>
        <p:spPr>
          <a:xfrm>
            <a:off x="8933213" y="1694089"/>
            <a:ext cx="205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usporedba objektivnih rezultata s rezultatima prethodne seanse</a:t>
            </a:r>
          </a:p>
        </p:txBody>
      </p:sp>
    </p:spTree>
    <p:extLst>
      <p:ext uri="{BB962C8B-B14F-4D97-AF65-F5344CB8AC3E}">
        <p14:creationId xmlns:p14="http://schemas.microsoft.com/office/powerpoint/2010/main" val="34842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http://pngimg.com/upload/paper_sheet_PNG7236.png">
            <a:extLst>
              <a:ext uri="{FF2B5EF4-FFF2-40B4-BE49-F238E27FC236}">
                <a16:creationId xmlns="" xmlns:a16="http://schemas.microsoft.com/office/drawing/2014/main" id="{532457AE-BDBC-4A34-B9D7-79543E7A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875">
            <a:off x="7739518" y="1002921"/>
            <a:ext cx="4442690" cy="547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6D4AEF-44EC-4A75-9FA3-D077C454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9408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Povezivanje s prethodnom seansom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1AA4C16-6604-4698-A2EE-4865AD79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48250"/>
            <a:ext cx="7729728" cy="3491777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 – provjera pacijentove percepcije i </a:t>
            </a: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razumijevanja prethodne seanse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 – radni list za povezivanje seansi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05FA6EF6-0499-4EAB-A23C-48E672925B7F}"/>
              </a:ext>
            </a:extLst>
          </p:cNvPr>
          <p:cNvSpPr txBox="1"/>
          <p:nvPr/>
        </p:nvSpPr>
        <p:spPr>
          <a:xfrm rot="1053950">
            <a:off x="8360050" y="2807556"/>
            <a:ext cx="3059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povezivanje s prethodnom seansom šalje poruku pacijentu kako je on sam odgovoran za kritičko razmatranje sadržaja svake seanse </a:t>
            </a:r>
          </a:p>
        </p:txBody>
      </p:sp>
    </p:spTree>
    <p:extLst>
      <p:ext uri="{BB962C8B-B14F-4D97-AF65-F5344CB8AC3E}">
        <p14:creationId xmlns:p14="http://schemas.microsoft.com/office/powerpoint/2010/main" val="28697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="" xmlns:a16="http://schemas.microsoft.com/office/drawing/2014/main" id="{ABB48500-5A0B-4149-8DF8-DDD2CC2BF007}"/>
              </a:ext>
            </a:extLst>
          </p:cNvPr>
          <p:cNvSpPr/>
          <p:nvPr/>
        </p:nvSpPr>
        <p:spPr>
          <a:xfrm>
            <a:off x="691117" y="729842"/>
            <a:ext cx="10334846" cy="5066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3CB8259-E584-4D3C-8F85-10A7F294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767" y="880843"/>
            <a:ext cx="9797365" cy="52282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RADNI LIST ZA POVEZIVANJE SEANSI</a:t>
            </a:r>
          </a:p>
          <a:p>
            <a:pPr marL="457200" indent="-457200">
              <a:buAutoNum type="arabicPeriod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čemu važnome smo pričali tijekom zadnje seanse? Što ste naučili? </a:t>
            </a:r>
          </a:p>
          <a:p>
            <a:pPr marL="457200" indent="-457200" algn="just"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zasmetalo u vezi zadnje seanse? Nešto o čemu nerado pričate?</a:t>
            </a:r>
          </a:p>
          <a:p>
            <a:pPr marL="457200" indent="-457200" algn="just"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Kakav Vam je bio tjedan? Kakvo Vam je bilo raspoloženje u usporedbi s prijašnjim tjednima? </a:t>
            </a:r>
          </a:p>
          <a:p>
            <a:pPr marL="457200" indent="-457200" algn="just"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se ovaj tjedan dogodilo nešto što bi bilo važno raspraviti?</a:t>
            </a:r>
          </a:p>
          <a:p>
            <a:pPr marL="457200" indent="-457200" algn="just"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probleme želite staviti na dnevni red? </a:t>
            </a:r>
          </a:p>
          <a:p>
            <a:pPr marL="457200" indent="-457200" algn="just">
              <a:buAutoNum type="arabicPeriod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Koju ste domaću zadaću napravili ili niste napravili? Što ste naučili?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B547862-C831-484C-9749-2023AF037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48" y="3569430"/>
            <a:ext cx="3288570" cy="32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A9A26B0-5664-4BFD-85B7-9920F06D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0075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SASTAVLJANJE DNEVNOG REDA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4497036-84B3-4336-8541-ADD6A08D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82473"/>
            <a:ext cx="7729728" cy="3793781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ranoj fazi odgovornost terapeuta, kasnije se postepeno uključuje pacijent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zajedničko određivanje prioriteta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iznimno odstupanje od dnevnog reda uz pristanak pacijenta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odvraćanje od perifernih tema </a:t>
            </a:r>
          </a:p>
        </p:txBody>
      </p:sp>
    </p:spTree>
    <p:extLst>
      <p:ext uri="{BB962C8B-B14F-4D97-AF65-F5344CB8AC3E}">
        <p14:creationId xmlns:p14="http://schemas.microsoft.com/office/powerpoint/2010/main" val="14646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6E65E5-7005-4C89-A53D-CD7FA2A3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45242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Osvrt na domaću zadaću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2B0108FB-5F97-4DB2-8BEC-953ACF36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86" y="3078760"/>
            <a:ext cx="8170877" cy="3506598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veći napredak uz redovno izvršavanje DZ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osvrt na svakoj seansi potkrepljuje ponašanje i naglašava važnost samostalnog rada između seansi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terapeuti početnici – držanje jasne strukture; iskusni terapeuti – integracija osvrta na DZ u diskusiju problema</a:t>
            </a:r>
          </a:p>
        </p:txBody>
      </p:sp>
      <p:sp>
        <p:nvSpPr>
          <p:cNvPr id="4" name="Oblačić za misli: oblak 3">
            <a:extLst>
              <a:ext uri="{FF2B5EF4-FFF2-40B4-BE49-F238E27FC236}">
                <a16:creationId xmlns="" xmlns:a16="http://schemas.microsoft.com/office/drawing/2014/main" id="{66EADF68-F6C8-4D25-AC0F-28700E1894BE}"/>
              </a:ext>
            </a:extLst>
          </p:cNvPr>
          <p:cNvSpPr/>
          <p:nvPr/>
        </p:nvSpPr>
        <p:spPr>
          <a:xfrm>
            <a:off x="8363824" y="1417740"/>
            <a:ext cx="3548543" cy="226502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40A01428-19DD-4DE6-8A63-3EB6C96B49C0}"/>
              </a:ext>
            </a:extLst>
          </p:cNvPr>
          <p:cNvSpPr txBox="1"/>
          <p:nvPr/>
        </p:nvSpPr>
        <p:spPr>
          <a:xfrm>
            <a:off x="9068499" y="1727700"/>
            <a:ext cx="2390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izostavljanje osvrta na DZ šalje poruku kako je ona nevažna te smanjuje pacijentovu posvećenost zadacima</a:t>
            </a:r>
          </a:p>
        </p:txBody>
      </p:sp>
    </p:spTree>
    <p:extLst>
      <p:ext uri="{BB962C8B-B14F-4D97-AF65-F5344CB8AC3E}">
        <p14:creationId xmlns:p14="http://schemas.microsoft.com/office/powerpoint/2010/main" val="14646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F8A876E-0B9C-4E19-9397-2765F871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0017"/>
            <a:ext cx="7729728" cy="118872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Diskusija, zadavanje nove zadaće, periodično sažimanje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7F88DADF-C495-448D-80E1-6F3AAC42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349" y="2114026"/>
            <a:ext cx="9396005" cy="4412608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većini slučajeva, pacijent odabire problem kojim se želi baviti prvim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povezivanje problema s terapijskim ciljevima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podučavanje identifikaciji, evaluaciji i reagiranju na automatske misli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ublažavanje simptoma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daljnje jačanje terapijskog saveza </a:t>
            </a:r>
          </a:p>
          <a:p>
            <a:pPr algn="just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dvije vrste sažimanja tijekom seanse: </a:t>
            </a: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kratki rezime nakon završenog dijela seanse</a:t>
            </a:r>
          </a:p>
          <a:p>
            <a:pPr marL="0" indent="0" algn="just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terapeut sažima srž pacijentovog izlaganja (pacijentovim riječima)</a:t>
            </a:r>
          </a:p>
        </p:txBody>
      </p:sp>
    </p:spTree>
    <p:extLst>
      <p:ext uri="{BB962C8B-B14F-4D97-AF65-F5344CB8AC3E}">
        <p14:creationId xmlns:p14="http://schemas.microsoft.com/office/powerpoint/2010/main" val="18769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250</TotalTime>
  <Words>504</Words>
  <Application>Microsoft Office PowerPoint</Application>
  <PresentationFormat>Custom</PresentationFormat>
  <Paragraphs>71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Paket</vt:lpstr>
      <vt:lpstr>STRUKTURA DRUGE I OSTALIH TERAPIJSKIH SEANSI </vt:lpstr>
      <vt:lpstr>Terapijski ciljevi </vt:lpstr>
      <vt:lpstr>Struktura seanse </vt:lpstr>
      <vt:lpstr>Pregled tjedna i provjera raspoloženja </vt:lpstr>
      <vt:lpstr>Povezivanje s prethodnom seansom </vt:lpstr>
      <vt:lpstr>PowerPoint Presentation</vt:lpstr>
      <vt:lpstr>SASTAVLJANJE DNEVNOG REDA </vt:lpstr>
      <vt:lpstr>Osvrt na domaću zadaću</vt:lpstr>
      <vt:lpstr>Diskusija, zadavanje nove zadaće, periodično sažimanje</vt:lpstr>
      <vt:lpstr>Završni sažetak i povratna informacija</vt:lpstr>
      <vt:lpstr>UPUTE ZA TREĆU I OSTALE SEANSE</vt:lpstr>
      <vt:lpstr>Literatura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DRUGE I OSTALIH TERAPIJSKIH SEANSI</dc:title>
  <dc:creator>Lea Maričić</dc:creator>
  <cp:lastModifiedBy>HUBIKOT</cp:lastModifiedBy>
  <cp:revision>45</cp:revision>
  <cp:lastPrinted>2017-11-03T09:37:07Z</cp:lastPrinted>
  <dcterms:created xsi:type="dcterms:W3CDTF">2017-10-18T13:00:20Z</dcterms:created>
  <dcterms:modified xsi:type="dcterms:W3CDTF">2017-11-03T09:46:17Z</dcterms:modified>
</cp:coreProperties>
</file>