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72" r:id="rId7"/>
    <p:sldId id="260" r:id="rId8"/>
    <p:sldId id="263" r:id="rId9"/>
    <p:sldId id="264" r:id="rId10"/>
    <p:sldId id="266" r:id="rId11"/>
    <p:sldId id="261" r:id="rId12"/>
    <p:sldId id="262" r:id="rId13"/>
    <p:sldId id="267" r:id="rId14"/>
    <p:sldId id="269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tava" initials="N" lastIdx="3" clrIdx="0">
    <p:extLst/>
  </p:cmAuthor>
  <p:cmAuthor id="2" name="kcrehab01" initials="k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569" autoAdjust="0"/>
  </p:normalViewPr>
  <p:slideViewPr>
    <p:cSldViewPr snapToGrid="0" snapToObjects="1">
      <p:cViewPr>
        <p:scale>
          <a:sx n="74" d="100"/>
          <a:sy n="74" d="100"/>
        </p:scale>
        <p:origin x="-1038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8T22:37:11.685" idx="2">
    <p:pos x="4200" y="1804"/>
    <p:text>j</p:text>
    <p:extLst mod="1">
      <p:ext uri="{C676402C-5697-4E1C-873F-D02D1690AC5C}">
        <p15:threadingInfo xmlns:p15="http://schemas.microsoft.com/office/powerpoint/2012/main" timeZoneBias="-120"/>
      </p:ext>
    </p:extLst>
  </p:cm>
  <p:cm authorId="1" dt="2017-10-08T22:37:00.602" idx="1">
    <p:pos x="1379" y="1344"/>
    <p:text>j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8T22:39:36.771" idx="3">
    <p:pos x="4407" y="1431"/>
    <p:text>j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sl-SI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l-SI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Struktura </a:t>
            </a:r>
            <a:r>
              <a:rPr lang="en-US" b="1" dirty="0" err="1" smtClean="0"/>
              <a:t>prve</a:t>
            </a:r>
            <a:r>
              <a:rPr lang="en-US" b="1" dirty="0" smtClean="0"/>
              <a:t> </a:t>
            </a:r>
            <a:r>
              <a:rPr lang="en-US" b="1" dirty="0" err="1" smtClean="0"/>
              <a:t>terapijske</a:t>
            </a:r>
            <a:r>
              <a:rPr lang="en-US" b="1" dirty="0" smtClean="0"/>
              <a:t> </a:t>
            </a:r>
            <a:r>
              <a:rPr lang="en-US" b="1" dirty="0" err="1" smtClean="0"/>
              <a:t>seanse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374132"/>
            <a:ext cx="6477000" cy="856588"/>
          </a:xfrm>
        </p:spPr>
        <p:txBody>
          <a:bodyPr/>
          <a:lstStyle/>
          <a:p>
            <a:r>
              <a:rPr lang="en-US" dirty="0" smtClean="0"/>
              <a:t>Meliha </a:t>
            </a:r>
            <a:r>
              <a:rPr lang="en-US" dirty="0" err="1" smtClean="0"/>
              <a:t>Muratović</a:t>
            </a:r>
            <a:r>
              <a:rPr lang="en-US" dirty="0" smtClean="0"/>
              <a:t>, </a:t>
            </a:r>
            <a:r>
              <a:rPr lang="en-US" dirty="0" err="1" smtClean="0"/>
              <a:t>univ.</a:t>
            </a:r>
            <a:r>
              <a:rPr lang="en-US" dirty="0" smtClean="0"/>
              <a:t> dipl. </a:t>
            </a:r>
            <a:r>
              <a:rPr lang="en-US" dirty="0" err="1" smtClean="0"/>
              <a:t>psih</a:t>
            </a:r>
            <a:r>
              <a:rPr lang="en-US" dirty="0" smtClean="0"/>
              <a:t>.</a:t>
            </a:r>
          </a:p>
          <a:p>
            <a:r>
              <a:rPr lang="en-US" dirty="0" smtClean="0"/>
              <a:t>BKT II </a:t>
            </a:r>
            <a:r>
              <a:rPr lang="en-US" dirty="0" err="1" smtClean="0"/>
              <a:t>stupanj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1231899"/>
          </a:xfrm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Educiranje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paci</a:t>
            </a:r>
            <a:r>
              <a:rPr lang="hr-HR" sz="4000" b="1" dirty="0" smtClean="0"/>
              <a:t>j</a:t>
            </a:r>
            <a:r>
              <a:rPr lang="en-US" sz="4000" b="1" dirty="0" err="1" smtClean="0"/>
              <a:t>enta</a:t>
            </a:r>
            <a:r>
              <a:rPr lang="en-US" sz="4000" b="1" dirty="0" smtClean="0"/>
              <a:t> </a:t>
            </a:r>
            <a:r>
              <a:rPr lang="en-US" sz="4000" b="1" dirty="0"/>
              <a:t>o </a:t>
            </a:r>
            <a:r>
              <a:rPr lang="en-US" sz="4000" b="1" dirty="0" err="1"/>
              <a:t>kognitivnom</a:t>
            </a:r>
            <a:r>
              <a:rPr lang="en-US" sz="4000" b="1" dirty="0"/>
              <a:t> </a:t>
            </a:r>
            <a:r>
              <a:rPr lang="en-US" sz="4000" b="1" dirty="0" err="1"/>
              <a:t>modelu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902729"/>
          </a:xfrm>
        </p:spPr>
        <p:txBody>
          <a:bodyPr/>
          <a:lstStyle/>
          <a:p>
            <a:pPr>
              <a:buFont typeface="Wingdings" charset="0"/>
              <a:buChar char="à"/>
            </a:pPr>
            <a:endParaRPr lang="en-US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dirty="0" err="1" smtClean="0">
                <a:sym typeface="Wingdings"/>
              </a:rPr>
              <a:t>Terapeut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objašnjava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ilustrira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bilježi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kognitivni</a:t>
            </a:r>
            <a:r>
              <a:rPr lang="en-US" dirty="0" smtClean="0">
                <a:sym typeface="Wingdings"/>
              </a:rPr>
              <a:t> model </a:t>
            </a:r>
            <a:r>
              <a:rPr lang="en-US" dirty="0" err="1" smtClean="0">
                <a:sym typeface="Wingdings"/>
              </a:rPr>
              <a:t>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vlastitim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primjerima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pacijenta</a:t>
            </a:r>
            <a:r>
              <a:rPr lang="en-US" dirty="0" smtClean="0">
                <a:sym typeface="Wingdings"/>
              </a:rPr>
              <a:t>.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err="1" smtClean="0"/>
              <a:t>Situacija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smtClean="0">
                <a:sym typeface="Wingdings"/>
              </a:rPr>
              <a:t>       </a:t>
            </a:r>
            <a:r>
              <a:rPr lang="en-US" b="1" dirty="0" err="1" smtClean="0">
                <a:sym typeface="Wingdings"/>
              </a:rPr>
              <a:t>Misao</a:t>
            </a:r>
            <a:r>
              <a:rPr lang="en-US" b="1" dirty="0" smtClean="0">
                <a:sym typeface="Wingdings"/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smtClean="0">
                <a:sym typeface="Wingdings"/>
              </a:rPr>
              <a:t>     </a:t>
            </a:r>
            <a:r>
              <a:rPr lang="en-US" b="1" dirty="0" err="1" smtClean="0">
                <a:sym typeface="Wingdings"/>
              </a:rPr>
              <a:t>Emocija</a:t>
            </a:r>
            <a:endParaRPr lang="en-US" b="1" dirty="0"/>
          </a:p>
        </p:txBody>
      </p:sp>
      <p:pic>
        <p:nvPicPr>
          <p:cNvPr id="6" name="Picture 5" descr="images-3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733" y="3951816"/>
            <a:ext cx="25908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231900"/>
          </a:xfrm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Otk</a:t>
            </a:r>
            <a:r>
              <a:rPr lang="hr-HR" sz="4000" b="1" dirty="0" smtClean="0"/>
              <a:t>r</a:t>
            </a:r>
            <a:r>
              <a:rPr lang="en-US" sz="4000" b="1" dirty="0" err="1" smtClean="0"/>
              <a:t>ivanje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paci</a:t>
            </a:r>
            <a:r>
              <a:rPr lang="hr-HR" sz="4000" b="1" dirty="0" smtClean="0"/>
              <a:t>j</a:t>
            </a:r>
            <a:r>
              <a:rPr lang="en-US" sz="4000" b="1" dirty="0" err="1" smtClean="0"/>
              <a:t>entovih</a:t>
            </a:r>
            <a:r>
              <a:rPr lang="en-US" sz="4000" b="1" dirty="0" smtClean="0"/>
              <a:t> </a:t>
            </a:r>
            <a:r>
              <a:rPr lang="en-US" sz="4000" b="1" dirty="0" err="1"/>
              <a:t>očekivanja</a:t>
            </a:r>
            <a:r>
              <a:rPr lang="en-US" sz="4000" b="1" dirty="0"/>
              <a:t> od </a:t>
            </a:r>
            <a:r>
              <a:rPr lang="en-US" sz="4000" b="1" dirty="0" err="1"/>
              <a:t>terapije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0400"/>
            <a:ext cx="7313613" cy="3860800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b="1" dirty="0" err="1" smtClean="0"/>
              <a:t>Metodična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racionalna</a:t>
            </a:r>
            <a:r>
              <a:rPr lang="en-US" b="1" dirty="0" smtClean="0"/>
              <a:t> </a:t>
            </a:r>
            <a:r>
              <a:rPr lang="en-US" b="1" dirty="0" err="1" smtClean="0"/>
              <a:t>terapija</a:t>
            </a:r>
            <a:r>
              <a:rPr lang="en-US" b="1" dirty="0" smtClean="0"/>
              <a:t>,</a:t>
            </a:r>
          </a:p>
          <a:p>
            <a:pPr>
              <a:buFont typeface="Wingdings" charset="2"/>
              <a:buChar char="ü"/>
            </a:pPr>
            <a:r>
              <a:rPr lang="en-US" b="1" dirty="0" err="1" smtClean="0"/>
              <a:t>odgovornost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napredak</a:t>
            </a:r>
            <a:r>
              <a:rPr lang="en-US" b="1" dirty="0" smtClean="0"/>
              <a:t>,</a:t>
            </a:r>
          </a:p>
          <a:p>
            <a:pPr>
              <a:buFont typeface="Wingdings" charset="2"/>
              <a:buChar char="ü"/>
            </a:pPr>
            <a:r>
              <a:rPr lang="en-US" b="1" dirty="0" err="1" smtClean="0"/>
              <a:t>trajanje</a:t>
            </a:r>
            <a:r>
              <a:rPr lang="en-US" b="1" dirty="0" smtClean="0"/>
              <a:t> </a:t>
            </a:r>
            <a:r>
              <a:rPr lang="en-US" b="1" dirty="0" err="1" smtClean="0"/>
              <a:t>terapij</a:t>
            </a:r>
            <a:r>
              <a:rPr lang="hr-HR" b="1" dirty="0" smtClean="0"/>
              <a:t>e</a:t>
            </a:r>
            <a:r>
              <a:rPr lang="mr-IN" b="1" dirty="0" smtClean="0"/>
              <a:t>…</a:t>
            </a:r>
            <a:endParaRPr lang="en-US" b="1" dirty="0" smtClean="0"/>
          </a:p>
          <a:p>
            <a:pPr>
              <a:buFont typeface="Wingdings" charset="2"/>
              <a:buChar char="ü"/>
            </a:pPr>
            <a:endParaRPr lang="en-US" b="1" dirty="0" smtClean="0"/>
          </a:p>
          <a:p>
            <a:pPr>
              <a:buFont typeface="Wingdings" charset="2"/>
              <a:buChar char="ü"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charset="2"/>
              <a:buChar char="Ø"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13" y="37719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231900"/>
          </a:xfrm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000" b="1" dirty="0" err="1" smtClean="0"/>
              <a:t>Educiranje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paci</a:t>
            </a:r>
            <a:r>
              <a:rPr lang="hr-HR" sz="4000" b="1" dirty="0" smtClean="0"/>
              <a:t>j</a:t>
            </a:r>
            <a:r>
              <a:rPr lang="en-US" sz="4000" b="1" dirty="0" err="1" smtClean="0"/>
              <a:t>enta</a:t>
            </a:r>
            <a:r>
              <a:rPr lang="en-US" sz="4000" b="1" dirty="0" smtClean="0"/>
              <a:t> </a:t>
            </a:r>
            <a:r>
              <a:rPr lang="en-US" sz="4000" b="1" dirty="0"/>
              <a:t>o </a:t>
            </a:r>
            <a:r>
              <a:rPr lang="en-US" sz="4000" b="1" dirty="0" err="1"/>
              <a:t>njegovom</a:t>
            </a:r>
            <a:r>
              <a:rPr lang="en-US" sz="4000" b="1" dirty="0"/>
              <a:t> </a:t>
            </a:r>
            <a:r>
              <a:rPr lang="en-US" sz="4000" b="1" dirty="0" err="1"/>
              <a:t>poremećaju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pacijentu</a:t>
            </a:r>
            <a:r>
              <a:rPr lang="en-US" dirty="0" smtClean="0"/>
              <a:t> </a:t>
            </a:r>
            <a:r>
              <a:rPr lang="en-US" dirty="0" err="1" smtClean="0"/>
              <a:t>osnovne</a:t>
            </a:r>
            <a:r>
              <a:rPr lang="en-US" dirty="0" smtClean="0"/>
              <a:t> info</a:t>
            </a:r>
            <a:r>
              <a:rPr lang="hr-HR" dirty="0" smtClean="0"/>
              <a:t>rmacije</a:t>
            </a:r>
            <a:r>
              <a:rPr lang="en-US" dirty="0" smtClean="0"/>
              <a:t> o </a:t>
            </a:r>
            <a:r>
              <a:rPr lang="en-US" dirty="0" err="1" smtClean="0"/>
              <a:t>njegovu</a:t>
            </a:r>
            <a:r>
              <a:rPr lang="en-US" dirty="0" smtClean="0"/>
              <a:t> </a:t>
            </a:r>
            <a:r>
              <a:rPr lang="en-US" dirty="0" err="1" smtClean="0"/>
              <a:t>poremećaju</a:t>
            </a:r>
            <a:endParaRPr lang="en-US" dirty="0"/>
          </a:p>
        </p:txBody>
      </p:sp>
      <p:pic>
        <p:nvPicPr>
          <p:cNvPr id="4" name="Picture 3" descr="images-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566" y="3149600"/>
            <a:ext cx="3073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Zadavanje </a:t>
            </a:r>
            <a:r>
              <a:rPr lang="en-US" sz="4000" b="1" dirty="0" err="1"/>
              <a:t>domaće</a:t>
            </a:r>
            <a:r>
              <a:rPr lang="en-US" sz="4000" b="1" dirty="0"/>
              <a:t> </a:t>
            </a:r>
            <a:r>
              <a:rPr lang="en-US" sz="4000" b="1" dirty="0" smtClean="0"/>
              <a:t>z</a:t>
            </a:r>
            <a:r>
              <a:rPr lang="hr-HR" sz="4000" b="1" dirty="0" smtClean="0"/>
              <a:t>a</a:t>
            </a:r>
            <a:r>
              <a:rPr lang="en-US" sz="4000" b="1" dirty="0" err="1" smtClean="0"/>
              <a:t>daće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sažetak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b="1" dirty="0" err="1" smtClean="0"/>
              <a:t>Rezimiranje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naglašavanje</a:t>
            </a:r>
            <a:r>
              <a:rPr lang="en-US" b="1" dirty="0" smtClean="0"/>
              <a:t> </a:t>
            </a:r>
            <a:r>
              <a:rPr lang="en-US" b="1" dirty="0" err="1" smtClean="0"/>
              <a:t>važnih</a:t>
            </a:r>
            <a:r>
              <a:rPr lang="en-US" b="1" dirty="0" smtClean="0"/>
              <a:t> </a:t>
            </a:r>
            <a:r>
              <a:rPr lang="en-US" b="1" dirty="0" err="1" smtClean="0"/>
              <a:t>toč</a:t>
            </a:r>
            <a:r>
              <a:rPr lang="hr-HR" b="1" dirty="0" smtClean="0"/>
              <a:t>a</a:t>
            </a:r>
            <a:r>
              <a:rPr lang="en-US" b="1" dirty="0" smtClean="0"/>
              <a:t>k</a:t>
            </a:r>
            <a:r>
              <a:rPr lang="hr-HR" b="1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seansi</a:t>
            </a:r>
            <a:r>
              <a:rPr lang="en-US" b="1" dirty="0" smtClean="0"/>
              <a:t>,</a:t>
            </a:r>
          </a:p>
          <a:p>
            <a:pPr>
              <a:buFont typeface="Wingdings" charset="2"/>
              <a:buChar char="ü"/>
            </a:pPr>
            <a:r>
              <a:rPr lang="en-US" b="1" dirty="0" err="1" smtClean="0"/>
              <a:t>pregled</a:t>
            </a:r>
            <a:r>
              <a:rPr lang="en-US" b="1" dirty="0" smtClean="0"/>
              <a:t> </a:t>
            </a:r>
            <a:r>
              <a:rPr lang="en-US" b="1" dirty="0" err="1" smtClean="0"/>
              <a:t>onoga</a:t>
            </a:r>
            <a:r>
              <a:rPr lang="en-US" b="1" dirty="0" smtClean="0"/>
              <a:t> </a:t>
            </a:r>
            <a:r>
              <a:rPr lang="en-US" b="1" dirty="0" err="1" smtClean="0"/>
              <a:t>što</a:t>
            </a:r>
            <a:r>
              <a:rPr lang="en-US" b="1" dirty="0" smtClean="0"/>
              <a:t> je </a:t>
            </a:r>
            <a:r>
              <a:rPr lang="en-US" b="1" dirty="0" err="1" smtClean="0"/>
              <a:t>paci</a:t>
            </a:r>
            <a:r>
              <a:rPr lang="hr-HR" b="1" dirty="0" smtClean="0"/>
              <a:t>j</a:t>
            </a:r>
            <a:r>
              <a:rPr lang="en-US" b="1" dirty="0" err="1" smtClean="0"/>
              <a:t>ent</a:t>
            </a:r>
            <a:r>
              <a:rPr lang="en-US" b="1" dirty="0" smtClean="0"/>
              <a:t> </a:t>
            </a:r>
            <a:r>
              <a:rPr lang="en-US" b="1" dirty="0" err="1" smtClean="0"/>
              <a:t>napravio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domaću</a:t>
            </a:r>
            <a:r>
              <a:rPr lang="en-US" b="1" dirty="0" smtClean="0"/>
              <a:t> </a:t>
            </a:r>
            <a:r>
              <a:rPr lang="en-US" b="1" dirty="0" err="1" smtClean="0"/>
              <a:t>zadaću</a:t>
            </a:r>
            <a:r>
              <a:rPr lang="en-US" b="1" dirty="0" smtClean="0"/>
              <a:t>,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rana </a:t>
            </a:r>
            <a:r>
              <a:rPr lang="en-US" b="1" dirty="0" err="1" smtClean="0"/>
              <a:t>faza</a:t>
            </a:r>
            <a:r>
              <a:rPr lang="en-US" b="1" dirty="0" smtClean="0"/>
              <a:t> t</a:t>
            </a:r>
            <a:r>
              <a:rPr lang="hr-HR" b="1" dirty="0" smtClean="0"/>
              <a:t>erapije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err="1" smtClean="0">
                <a:sym typeface="Wingdings"/>
              </a:rPr>
              <a:t>terapeut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rezimira</a:t>
            </a:r>
            <a:r>
              <a:rPr lang="en-US" b="1" dirty="0" smtClean="0">
                <a:sym typeface="Wingdings"/>
              </a:rPr>
              <a:t>,</a:t>
            </a:r>
          </a:p>
          <a:p>
            <a:pPr>
              <a:buFont typeface="Wingdings" charset="2"/>
              <a:buChar char="ü"/>
            </a:pPr>
            <a:r>
              <a:rPr lang="en-US" b="1" dirty="0" err="1" smtClean="0">
                <a:sym typeface="Wingdings"/>
              </a:rPr>
              <a:t>kasnije</a:t>
            </a:r>
            <a:r>
              <a:rPr lang="en-US" b="1" dirty="0" smtClean="0">
                <a:sym typeface="Wingdings"/>
              </a:rPr>
              <a:t>  </a:t>
            </a:r>
            <a:r>
              <a:rPr lang="en-US" b="1" dirty="0" err="1" smtClean="0">
                <a:sym typeface="Wingdings"/>
              </a:rPr>
              <a:t>terapeut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ohrabruje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paci</a:t>
            </a:r>
            <a:r>
              <a:rPr lang="hr-HR" b="1" dirty="0" smtClean="0">
                <a:sym typeface="Wingdings"/>
              </a:rPr>
              <a:t>j</a:t>
            </a:r>
            <a:r>
              <a:rPr lang="en-US" b="1" dirty="0" err="1" smtClean="0">
                <a:sym typeface="Wingdings"/>
              </a:rPr>
              <a:t>enta</a:t>
            </a:r>
            <a:r>
              <a:rPr lang="en-US" b="1" dirty="0" smtClean="0">
                <a:sym typeface="Wingdings"/>
              </a:rPr>
              <a:t>, da </a:t>
            </a:r>
            <a:r>
              <a:rPr lang="en-US" b="1" dirty="0" err="1" smtClean="0">
                <a:sym typeface="Wingdings"/>
              </a:rPr>
              <a:t>rezimira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sam</a:t>
            </a:r>
            <a:r>
              <a:rPr lang="hr-HR" b="1" dirty="0" smtClean="0">
                <a:sym typeface="Wingdings"/>
              </a:rPr>
              <a:t>.</a:t>
            </a:r>
            <a:endParaRPr lang="en-US" b="1" dirty="0" smtClean="0"/>
          </a:p>
          <a:p>
            <a:pPr>
              <a:buFont typeface="Wingdings" charset="2"/>
              <a:buChar char="ü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7" y="4876800"/>
            <a:ext cx="3031066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Povratna </a:t>
            </a:r>
            <a:r>
              <a:rPr lang="en-US" sz="4000" b="1" dirty="0" err="1"/>
              <a:t>informacija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2" y="1735138"/>
            <a:ext cx="7499881" cy="4970462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err="1" smtClean="0"/>
              <a:t>Verbalna</a:t>
            </a:r>
            <a:r>
              <a:rPr lang="en-US" dirty="0" smtClean="0"/>
              <a:t> info</a:t>
            </a:r>
            <a:r>
              <a:rPr lang="hr-HR" dirty="0" smtClean="0"/>
              <a:t>rmacija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Pismeno</a:t>
            </a:r>
            <a:r>
              <a:rPr lang="en-US" dirty="0" smtClean="0"/>
              <a:t> </a:t>
            </a:r>
            <a:r>
              <a:rPr lang="en-US" dirty="0" err="1" smtClean="0"/>
              <a:t>izvješće</a:t>
            </a:r>
            <a:r>
              <a:rPr lang="en-US" dirty="0" smtClean="0"/>
              <a:t>- </a:t>
            </a:r>
            <a:r>
              <a:rPr lang="en-US" b="1" dirty="0" smtClean="0">
                <a:solidFill>
                  <a:srgbClr val="FF0000"/>
                </a:solidFill>
              </a:rPr>
              <a:t>Therapy report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383" y="1371600"/>
            <a:ext cx="2857500" cy="2857500"/>
          </a:xfrm>
          <a:prstGeom prst="rect">
            <a:avLst/>
          </a:prstGeom>
        </p:spPr>
      </p:pic>
      <p:pic>
        <p:nvPicPr>
          <p:cNvPr id="5" name="Picture 4" descr="image1 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6" b="4455"/>
          <a:stretch/>
        </p:blipFill>
        <p:spPr>
          <a:xfrm>
            <a:off x="0" y="3556000"/>
            <a:ext cx="615738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762375"/>
            <a:ext cx="7315200" cy="116205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+mn-lt"/>
                <a:cs typeface="Times New Roman" panose="02020603050405020304" pitchFamily="18" charset="0"/>
              </a:rPr>
              <a:t>Hvala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n-lt"/>
                <a:cs typeface="Times New Roman" panose="02020603050405020304" pitchFamily="18" charset="0"/>
              </a:rPr>
              <a:t>na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n-lt"/>
                <a:cs typeface="Times New Roman" panose="02020603050405020304" pitchFamily="18" charset="0"/>
              </a:rPr>
              <a:t>pa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b="1" dirty="0" err="1" smtClean="0">
                <a:latin typeface="+mn-lt"/>
                <a:cs typeface="Times New Roman" panose="02020603050405020304" pitchFamily="18" charset="0"/>
              </a:rPr>
              <a:t>nji</a:t>
            </a:r>
            <a:r>
              <a:rPr lang="en-US" b="1" dirty="0" smtClean="0">
                <a:latin typeface="+mn-lt"/>
                <a:cs typeface="Times New Roman" panose="02020603050405020304" pitchFamily="18" charset="0"/>
              </a:rPr>
              <a:t>!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Placeholder 4" descr="images.jpe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b="5946"/>
          <a:stretch>
            <a:fillRect/>
          </a:stretch>
        </p:blipFill>
        <p:spPr>
          <a:xfrm>
            <a:off x="4489450" y="565150"/>
            <a:ext cx="4654550" cy="3071813"/>
          </a:xfrm>
        </p:spPr>
      </p:pic>
    </p:spTree>
    <p:extLst>
      <p:ext uri="{BB962C8B-B14F-4D97-AF65-F5344CB8AC3E}">
        <p14:creationId xmlns:p14="http://schemas.microsoft.com/office/powerpoint/2010/main" val="17789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Cilj</a:t>
            </a:r>
            <a:r>
              <a:rPr lang="en-US" b="1" dirty="0" smtClean="0"/>
              <a:t> KT: </a:t>
            </a:r>
            <a:r>
              <a:rPr lang="en-US" dirty="0" err="1" smtClean="0"/>
              <a:t>učiniti</a:t>
            </a:r>
            <a:r>
              <a:rPr lang="en-US" dirty="0" smtClean="0"/>
              <a:t> </a:t>
            </a:r>
            <a:r>
              <a:rPr lang="en-US" dirty="0" err="1" smtClean="0"/>
              <a:t>terapijski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razumljivim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pacientu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terapeutu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podržavanjem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standardne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strukture</a:t>
            </a:r>
            <a:r>
              <a:rPr lang="en-US" dirty="0" smtClean="0">
                <a:sym typeface="Wingdings"/>
              </a:rPr>
              <a:t> + </a:t>
            </a:r>
            <a:r>
              <a:rPr lang="en-US" dirty="0" err="1" smtClean="0">
                <a:sym typeface="Wingdings"/>
              </a:rPr>
              <a:t>podučavanje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paci</a:t>
            </a:r>
            <a:r>
              <a:rPr lang="sl-SI" dirty="0" smtClean="0">
                <a:sym typeface="Wingdings"/>
              </a:rPr>
              <a:t>j</a:t>
            </a:r>
            <a:r>
              <a:rPr lang="en-US" dirty="0" err="1" smtClean="0">
                <a:sym typeface="Wingdings"/>
              </a:rPr>
              <a:t>enta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u </a:t>
            </a:r>
            <a:r>
              <a:rPr lang="en-US" dirty="0" err="1" smtClean="0">
                <a:sym typeface="Wingdings"/>
              </a:rPr>
              <a:t>tretmanu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u="sng" dirty="0" err="1" smtClean="0">
                <a:sym typeface="Wingdings"/>
              </a:rPr>
              <a:t>Paci</a:t>
            </a:r>
            <a:r>
              <a:rPr lang="hr-HR" u="sng" dirty="0" smtClean="0">
                <a:sym typeface="Wingdings"/>
              </a:rPr>
              <a:t>j</a:t>
            </a:r>
            <a:r>
              <a:rPr lang="en-US" u="sng" dirty="0" err="1" smtClean="0">
                <a:sym typeface="Wingdings"/>
              </a:rPr>
              <a:t>enti</a:t>
            </a:r>
            <a:r>
              <a:rPr lang="en-US" u="sng" dirty="0" smtClean="0">
                <a:sym typeface="Wingdings"/>
              </a:rPr>
              <a:t> se </a:t>
            </a:r>
            <a:r>
              <a:rPr lang="en-US" u="sng" dirty="0" err="1" smtClean="0">
                <a:sym typeface="Wingdings"/>
              </a:rPr>
              <a:t>osje</a:t>
            </a:r>
            <a:r>
              <a:rPr lang="sl-SI" u="sng" dirty="0" smtClean="0">
                <a:sym typeface="Wingdings"/>
              </a:rPr>
              <a:t>ć</a:t>
            </a:r>
            <a:r>
              <a:rPr lang="en-US" u="sng" dirty="0" err="1" smtClean="0">
                <a:sym typeface="Wingdings"/>
              </a:rPr>
              <a:t>aju</a:t>
            </a:r>
            <a:r>
              <a:rPr lang="en-US" u="sng" dirty="0" smtClean="0">
                <a:sym typeface="Wingdings"/>
              </a:rPr>
              <a:t> </a:t>
            </a:r>
            <a:r>
              <a:rPr lang="en-US" u="sng" dirty="0" err="1" smtClean="0">
                <a:sym typeface="Wingdings"/>
              </a:rPr>
              <a:t>ugodno</a:t>
            </a:r>
            <a:r>
              <a:rPr lang="en-US" u="sng" dirty="0" smtClean="0">
                <a:sym typeface="Wingdings"/>
              </a:rPr>
              <a:t> </a:t>
            </a:r>
            <a:r>
              <a:rPr lang="en-US" u="sng" dirty="0" err="1" smtClean="0">
                <a:sym typeface="Wingdings"/>
              </a:rPr>
              <a:t>kada</a:t>
            </a:r>
            <a:r>
              <a:rPr lang="en-US" u="sng" dirty="0" smtClean="0">
                <a:sym typeface="Wingdings"/>
              </a:rPr>
              <a:t>:</a:t>
            </a:r>
          </a:p>
          <a:p>
            <a:pPr>
              <a:buFont typeface="Wingdings" charset="2"/>
              <a:buChar char="ü"/>
            </a:pPr>
            <a:r>
              <a:rPr lang="en-US" dirty="0" err="1" smtClean="0">
                <a:sym typeface="Wingdings"/>
              </a:rPr>
              <a:t>znaju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što</a:t>
            </a:r>
            <a:r>
              <a:rPr lang="en-US" dirty="0" smtClean="0">
                <a:sym typeface="Wingdings"/>
              </a:rPr>
              <a:t> od </a:t>
            </a:r>
            <a:r>
              <a:rPr lang="en-US" dirty="0" err="1" smtClean="0">
                <a:sym typeface="Wingdings"/>
              </a:rPr>
              <a:t>terapije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očekivati</a:t>
            </a:r>
            <a:r>
              <a:rPr lang="en-US" dirty="0" smtClean="0">
                <a:sym typeface="Wingdings"/>
              </a:rPr>
              <a:t>,</a:t>
            </a:r>
          </a:p>
          <a:p>
            <a:pPr>
              <a:buFont typeface="Wingdings" charset="2"/>
              <a:buChar char="ü"/>
            </a:pPr>
            <a:r>
              <a:rPr lang="en-US" dirty="0" err="1">
                <a:sym typeface="Wingdings"/>
              </a:rPr>
              <a:t>j</a:t>
            </a:r>
            <a:r>
              <a:rPr lang="en-US" dirty="0" err="1" smtClean="0">
                <a:sym typeface="Wingdings"/>
              </a:rPr>
              <a:t>asno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razumiju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svoju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odgovornost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odgovornost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terapeuta</a:t>
            </a:r>
            <a:r>
              <a:rPr lang="en-US" dirty="0" smtClean="0">
                <a:sym typeface="Wingdings"/>
              </a:rPr>
              <a:t>,</a:t>
            </a:r>
          </a:p>
          <a:p>
            <a:pPr>
              <a:buFont typeface="Wingdings" charset="2"/>
              <a:buChar char="ü"/>
            </a:pPr>
            <a:r>
              <a:rPr lang="en-US" dirty="0" err="1">
                <a:sym typeface="Wingdings"/>
              </a:rPr>
              <a:t>j</a:t>
            </a:r>
            <a:r>
              <a:rPr lang="en-US" dirty="0" err="1" smtClean="0">
                <a:sym typeface="Wingdings"/>
              </a:rPr>
              <a:t>asno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znaju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kako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će</a:t>
            </a:r>
            <a:r>
              <a:rPr lang="en-US" dirty="0" smtClean="0">
                <a:sym typeface="Wingdings"/>
              </a:rPr>
              <a:t> se </a:t>
            </a:r>
            <a:r>
              <a:rPr lang="en-US" dirty="0" err="1" smtClean="0">
                <a:sym typeface="Wingdings"/>
              </a:rPr>
              <a:t>terapija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odvijati</a:t>
            </a:r>
            <a:r>
              <a:rPr lang="en-US" dirty="0" smtClean="0">
                <a:sym typeface="Wingdings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1016469"/>
          </a:xfrm>
        </p:spPr>
        <p:txBody>
          <a:bodyPr/>
          <a:lstStyle/>
          <a:p>
            <a:r>
              <a:rPr lang="en-US" sz="4000" b="1" dirty="0" err="1" smtClean="0"/>
              <a:t>Temeljni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elementi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terap</a:t>
            </a:r>
            <a:r>
              <a:rPr lang="hr-HR" sz="4000" b="1" dirty="0" smtClean="0"/>
              <a:t>ijske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seanse</a:t>
            </a:r>
            <a:r>
              <a:rPr lang="hr-HR" sz="4000" b="1" dirty="0" smtClean="0"/>
              <a:t> u kognitivnoj terapiji</a:t>
            </a:r>
            <a:r>
              <a:rPr lang="en-US" sz="4000" b="1" dirty="0" smtClean="0"/>
              <a:t>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kratka</a:t>
            </a:r>
            <a:r>
              <a:rPr lang="en-US" dirty="0" smtClean="0"/>
              <a:t> </a:t>
            </a:r>
            <a:r>
              <a:rPr lang="en-US" dirty="0" err="1" smtClean="0"/>
              <a:t>provjera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povezivanje</a:t>
            </a:r>
            <a:r>
              <a:rPr lang="en-US" dirty="0" smtClean="0"/>
              <a:t> s</a:t>
            </a:r>
            <a:r>
              <a:rPr lang="hr-HR" dirty="0" smtClean="0"/>
              <a:t> </a:t>
            </a:r>
            <a:r>
              <a:rPr lang="en-US" dirty="0" err="1" smtClean="0"/>
              <a:t>prethodnom</a:t>
            </a:r>
            <a:r>
              <a:rPr lang="en-US" dirty="0" smtClean="0"/>
              <a:t> </a:t>
            </a:r>
            <a:r>
              <a:rPr lang="en-US" dirty="0" err="1" smtClean="0"/>
              <a:t>seansom</a:t>
            </a:r>
            <a:r>
              <a:rPr lang="en-US" dirty="0" smtClean="0"/>
              <a:t>,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astavljanje</a:t>
            </a:r>
            <a:r>
              <a:rPr lang="en-US" dirty="0" smtClean="0"/>
              <a:t> </a:t>
            </a:r>
            <a:r>
              <a:rPr lang="en-US" dirty="0" err="1" smtClean="0"/>
              <a:t>dnevnog</a:t>
            </a:r>
            <a:r>
              <a:rPr lang="en-US" dirty="0" smtClean="0"/>
              <a:t> </a:t>
            </a:r>
            <a:r>
              <a:rPr lang="en-US" dirty="0" err="1" smtClean="0"/>
              <a:t>reda</a:t>
            </a:r>
            <a:r>
              <a:rPr lang="en-US" dirty="0" smtClean="0"/>
              <a:t>,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svrt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domaću</a:t>
            </a:r>
            <a:r>
              <a:rPr lang="en-US" dirty="0" smtClean="0"/>
              <a:t> </a:t>
            </a:r>
            <a:r>
              <a:rPr lang="en-US" dirty="0" err="1" smtClean="0"/>
              <a:t>zadaću</a:t>
            </a:r>
            <a:r>
              <a:rPr lang="en-US" dirty="0" smtClean="0"/>
              <a:t>,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iskusija</a:t>
            </a:r>
            <a:r>
              <a:rPr lang="en-US" dirty="0" smtClean="0"/>
              <a:t> o </a:t>
            </a:r>
            <a:r>
              <a:rPr lang="en-US" dirty="0" err="1" smtClean="0"/>
              <a:t>problemima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dnevnog</a:t>
            </a:r>
            <a:r>
              <a:rPr lang="en-US" dirty="0" smtClean="0"/>
              <a:t> </a:t>
            </a:r>
            <a:r>
              <a:rPr lang="en-US" dirty="0" err="1" smtClean="0"/>
              <a:t>reda</a:t>
            </a:r>
            <a:r>
              <a:rPr lang="en-US" dirty="0" smtClean="0"/>
              <a:t>,</a:t>
            </a:r>
          </a:p>
          <a:p>
            <a:r>
              <a:rPr lang="en-US" dirty="0" err="1"/>
              <a:t>z</a:t>
            </a:r>
            <a:r>
              <a:rPr lang="en-US" dirty="0" err="1" smtClean="0"/>
              <a:t>adavanje</a:t>
            </a:r>
            <a:r>
              <a:rPr lang="en-US" dirty="0" smtClean="0"/>
              <a:t> </a:t>
            </a:r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 smtClean="0"/>
              <a:t>domaće</a:t>
            </a:r>
            <a:r>
              <a:rPr lang="en-US" dirty="0" smtClean="0"/>
              <a:t> </a:t>
            </a:r>
            <a:r>
              <a:rPr lang="en-US" dirty="0" err="1" smtClean="0"/>
              <a:t>zadaće</a:t>
            </a:r>
            <a:r>
              <a:rPr lang="en-US" dirty="0" smtClean="0"/>
              <a:t>,</a:t>
            </a:r>
          </a:p>
          <a:p>
            <a:r>
              <a:rPr lang="en-US" dirty="0" err="1"/>
              <a:t>z</a:t>
            </a:r>
            <a:r>
              <a:rPr lang="en-US" dirty="0" err="1" smtClean="0"/>
              <a:t>aključak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povratna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Ciljevi </a:t>
            </a:r>
            <a:r>
              <a:rPr lang="en-US" sz="4400" dirty="0" err="1" smtClean="0"/>
              <a:t>i</a:t>
            </a:r>
            <a:r>
              <a:rPr lang="en-US" sz="4400" dirty="0" smtClean="0"/>
              <a:t> </a:t>
            </a:r>
            <a:r>
              <a:rPr lang="en-US" sz="4400" dirty="0" err="1" smtClean="0"/>
              <a:t>struktura</a:t>
            </a:r>
            <a:r>
              <a:rPr lang="en-US" sz="4400" dirty="0" smtClean="0"/>
              <a:t> </a:t>
            </a:r>
            <a:r>
              <a:rPr lang="en-US" sz="4400" dirty="0" err="1" smtClean="0"/>
              <a:t>inicialne</a:t>
            </a:r>
            <a:r>
              <a:rPr lang="en-US" sz="4400" dirty="0" smtClean="0"/>
              <a:t> </a:t>
            </a:r>
            <a:r>
              <a:rPr lang="en-US" sz="4400" dirty="0" err="1" smtClean="0"/>
              <a:t>seanse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03238"/>
            <a:ext cx="5181600" cy="868362"/>
          </a:xfrm>
        </p:spPr>
        <p:txBody>
          <a:bodyPr/>
          <a:lstStyle/>
          <a:p>
            <a:r>
              <a:rPr lang="en-US" sz="4000" b="1" dirty="0" smtClean="0"/>
              <a:t>C</a:t>
            </a:r>
            <a:r>
              <a:rPr lang="sl-SI" sz="4000" b="1" dirty="0" err="1" smtClean="0"/>
              <a:t>iljevi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Uspostavljanje </a:t>
            </a:r>
            <a:r>
              <a:rPr lang="en-US" dirty="0" err="1"/>
              <a:t>povjerenja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suradnje</a:t>
            </a:r>
            <a:r>
              <a:rPr lang="hr-HR" dirty="0" smtClean="0"/>
              <a:t>;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Upoznavanje</a:t>
            </a:r>
            <a:r>
              <a:rPr lang="en-US" dirty="0"/>
              <a:t> </a:t>
            </a:r>
            <a:r>
              <a:rPr lang="en-US" dirty="0" err="1" smtClean="0"/>
              <a:t>paci</a:t>
            </a:r>
            <a:r>
              <a:rPr lang="hr-HR" dirty="0" smtClean="0"/>
              <a:t>j</a:t>
            </a:r>
            <a:r>
              <a:rPr lang="en-US" dirty="0" err="1" smtClean="0"/>
              <a:t>enta</a:t>
            </a:r>
            <a:r>
              <a:rPr lang="en-US" dirty="0" smtClean="0"/>
              <a:t> s</a:t>
            </a:r>
            <a:r>
              <a:rPr lang="hr-HR" dirty="0" smtClean="0"/>
              <a:t> </a:t>
            </a:r>
            <a:r>
              <a:rPr lang="en-US" dirty="0" err="1" smtClean="0"/>
              <a:t>kognitivnom</a:t>
            </a:r>
            <a:r>
              <a:rPr lang="en-US" dirty="0" smtClean="0"/>
              <a:t> </a:t>
            </a:r>
            <a:r>
              <a:rPr lang="en-US" dirty="0" err="1" smtClean="0"/>
              <a:t>terapijom</a:t>
            </a:r>
            <a:r>
              <a:rPr lang="hr-HR" dirty="0" smtClean="0"/>
              <a:t>;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Educiranje </a:t>
            </a:r>
            <a:r>
              <a:rPr lang="en-US" dirty="0" err="1"/>
              <a:t>pacienta</a:t>
            </a:r>
            <a:r>
              <a:rPr lang="en-US" dirty="0"/>
              <a:t> o </a:t>
            </a:r>
            <a:r>
              <a:rPr lang="en-US" dirty="0" err="1"/>
              <a:t>njegovom</a:t>
            </a:r>
            <a:r>
              <a:rPr lang="en-US" dirty="0"/>
              <a:t> </a:t>
            </a:r>
            <a:r>
              <a:rPr lang="en-US" dirty="0" err="1"/>
              <a:t>poremećaju</a:t>
            </a:r>
            <a:r>
              <a:rPr lang="en-US" dirty="0"/>
              <a:t>, o </a:t>
            </a:r>
            <a:r>
              <a:rPr lang="en-US" dirty="0" err="1"/>
              <a:t>kognitivnom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, </a:t>
            </a:r>
            <a:r>
              <a:rPr lang="en-US" dirty="0" err="1"/>
              <a:t>terapijskom</a:t>
            </a:r>
            <a:r>
              <a:rPr lang="en-US" dirty="0"/>
              <a:t> </a:t>
            </a:r>
            <a:r>
              <a:rPr lang="en-US" dirty="0" err="1" smtClean="0"/>
              <a:t>procesu</a:t>
            </a:r>
            <a:r>
              <a:rPr lang="hr-HR" dirty="0" smtClean="0"/>
              <a:t>;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Normaliziranje</a:t>
            </a:r>
            <a:r>
              <a:rPr lang="en-US" dirty="0"/>
              <a:t> </a:t>
            </a:r>
            <a:r>
              <a:rPr lang="en-US" dirty="0" err="1" smtClean="0"/>
              <a:t>paci</a:t>
            </a:r>
            <a:r>
              <a:rPr lang="hr-HR" dirty="0" smtClean="0"/>
              <a:t>j</a:t>
            </a:r>
            <a:r>
              <a:rPr lang="en-US" dirty="0" err="1" smtClean="0"/>
              <a:t>entovih</a:t>
            </a:r>
            <a:r>
              <a:rPr lang="en-US" dirty="0" smtClean="0"/>
              <a:t> </a:t>
            </a:r>
            <a:r>
              <a:rPr lang="en-US" dirty="0" err="1"/>
              <a:t>teškoća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ulijevanje</a:t>
            </a:r>
            <a:r>
              <a:rPr lang="en-US" dirty="0"/>
              <a:t> </a:t>
            </a:r>
            <a:r>
              <a:rPr lang="en-US" dirty="0" err="1" smtClean="0"/>
              <a:t>nade</a:t>
            </a:r>
            <a:r>
              <a:rPr lang="hr-HR" dirty="0" smtClean="0"/>
              <a:t>;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Otkrivanje</a:t>
            </a:r>
            <a:r>
              <a:rPr lang="en-US" dirty="0"/>
              <a:t> </a:t>
            </a:r>
            <a:r>
              <a:rPr lang="en-US" dirty="0" err="1" smtClean="0"/>
              <a:t>paci</a:t>
            </a:r>
            <a:r>
              <a:rPr lang="hr-HR" dirty="0" smtClean="0"/>
              <a:t>j</a:t>
            </a:r>
            <a:r>
              <a:rPr lang="en-US" dirty="0" err="1" smtClean="0"/>
              <a:t>entovih</a:t>
            </a:r>
            <a:r>
              <a:rPr lang="en-US" dirty="0" smtClean="0"/>
              <a:t> </a:t>
            </a:r>
            <a:r>
              <a:rPr lang="en-US" dirty="0" err="1"/>
              <a:t>očekivanja</a:t>
            </a:r>
            <a:r>
              <a:rPr lang="en-US" dirty="0"/>
              <a:t> od </a:t>
            </a:r>
            <a:r>
              <a:rPr lang="en-US" dirty="0" err="1" smtClean="0"/>
              <a:t>terapije</a:t>
            </a:r>
            <a:r>
              <a:rPr lang="hr-HR" dirty="0" smtClean="0"/>
              <a:t>;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Prikupljanje</a:t>
            </a:r>
            <a:r>
              <a:rPr lang="en-US" dirty="0"/>
              <a:t>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smtClean="0"/>
              <a:t>info</a:t>
            </a:r>
            <a:r>
              <a:rPr lang="hr-HR" dirty="0" smtClean="0"/>
              <a:t>rmacija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 smtClean="0"/>
              <a:t>paci</a:t>
            </a:r>
            <a:r>
              <a:rPr lang="hr-HR" dirty="0" smtClean="0"/>
              <a:t>j</a:t>
            </a:r>
            <a:r>
              <a:rPr lang="en-US" dirty="0" err="1" smtClean="0"/>
              <a:t>entovim</a:t>
            </a:r>
            <a:r>
              <a:rPr lang="en-US" dirty="0" smtClean="0"/>
              <a:t> </a:t>
            </a:r>
            <a:r>
              <a:rPr lang="en-US" dirty="0" err="1" smtClean="0"/>
              <a:t>poteškoćama</a:t>
            </a:r>
            <a:r>
              <a:rPr lang="hr-HR" dirty="0" smtClean="0"/>
              <a:t>;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smtClean="0"/>
              <a:t>info</a:t>
            </a:r>
            <a:r>
              <a:rPr lang="hr-HR" dirty="0" smtClean="0"/>
              <a:t>rmacija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sastavljanje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k1085039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>
          <a:xfrm>
            <a:off x="6096000" y="0"/>
            <a:ext cx="3048000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8987" y="2193925"/>
            <a:ext cx="7772400" cy="1362075"/>
          </a:xfrm>
        </p:spPr>
        <p:txBody>
          <a:bodyPr/>
          <a:lstStyle/>
          <a:p>
            <a:pPr algn="ctr"/>
            <a:r>
              <a:rPr lang="en-US" b="1" dirty="0" smtClean="0"/>
              <a:t>Struktura </a:t>
            </a:r>
            <a:r>
              <a:rPr lang="en-US" b="1" dirty="0" err="1" smtClean="0"/>
              <a:t>prve</a:t>
            </a:r>
            <a:r>
              <a:rPr lang="en-US" b="1" dirty="0" smtClean="0"/>
              <a:t> </a:t>
            </a:r>
            <a:r>
              <a:rPr lang="en-US" b="1" dirty="0" err="1" smtClean="0"/>
              <a:t>inici</a:t>
            </a:r>
            <a:r>
              <a:rPr lang="hr-HR" b="1" dirty="0" smtClean="0"/>
              <a:t>j</a:t>
            </a:r>
            <a:r>
              <a:rPr lang="en-US" b="1" dirty="0" err="1" smtClean="0"/>
              <a:t>alne</a:t>
            </a:r>
            <a:r>
              <a:rPr lang="en-US" b="1" dirty="0" smtClean="0"/>
              <a:t> </a:t>
            </a:r>
            <a:r>
              <a:rPr lang="en-US" b="1" dirty="0" err="1" smtClean="0"/>
              <a:t>seanse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74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Sastavljanje </a:t>
            </a:r>
            <a:r>
              <a:rPr lang="en-US" sz="4000" b="1" dirty="0" err="1"/>
              <a:t>dnevnog</a:t>
            </a:r>
            <a:r>
              <a:rPr lang="en-US" sz="4000" b="1" dirty="0"/>
              <a:t> </a:t>
            </a:r>
            <a:r>
              <a:rPr lang="en-US" sz="4000" b="1" dirty="0" err="1"/>
              <a:t>reda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729506" cy="483529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b="1" dirty="0" err="1" smtClean="0"/>
              <a:t>Osjećanja</a:t>
            </a:r>
            <a:r>
              <a:rPr lang="en-US" b="1" dirty="0" smtClean="0"/>
              <a:t>..</a:t>
            </a:r>
          </a:p>
          <a:p>
            <a:pPr>
              <a:buFont typeface="Wingdings" charset="2"/>
              <a:buChar char="ü"/>
            </a:pPr>
            <a:r>
              <a:rPr lang="en-US" b="1" dirty="0" err="1" smtClean="0"/>
              <a:t>Razlog</a:t>
            </a:r>
            <a:r>
              <a:rPr lang="en-US" b="1" dirty="0" smtClean="0"/>
              <a:t> </a:t>
            </a:r>
            <a:r>
              <a:rPr lang="en-US" b="1" dirty="0" err="1" smtClean="0"/>
              <a:t>dolaska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t</a:t>
            </a:r>
            <a:r>
              <a:rPr lang="hr-HR" b="1" dirty="0" err="1" smtClean="0"/>
              <a:t>erapiju</a:t>
            </a:r>
            <a:endParaRPr lang="en-US" b="1" dirty="0" smtClean="0"/>
          </a:p>
          <a:p>
            <a:pPr>
              <a:buFont typeface="Wingdings" charset="2"/>
              <a:buChar char="ü"/>
            </a:pPr>
            <a:r>
              <a:rPr lang="en-US" b="1" dirty="0" err="1" smtClean="0"/>
              <a:t>Problemi</a:t>
            </a:r>
            <a:r>
              <a:rPr lang="en-US" b="1" dirty="0" smtClean="0"/>
              <a:t>?</a:t>
            </a:r>
          </a:p>
          <a:p>
            <a:pPr>
              <a:buFont typeface="Wingdings" charset="2"/>
              <a:buChar char="ü"/>
            </a:pPr>
            <a:r>
              <a:rPr lang="en-US" b="1" dirty="0" err="1" smtClean="0"/>
              <a:t>Očekivanja</a:t>
            </a:r>
            <a:endParaRPr lang="en-US" b="1" dirty="0" smtClean="0"/>
          </a:p>
          <a:p>
            <a:pPr>
              <a:buFont typeface="Wingdings" charset="2"/>
              <a:buChar char="ü"/>
            </a:pPr>
            <a:r>
              <a:rPr lang="en-US" b="1" dirty="0" err="1" smtClean="0"/>
              <a:t>Poznavanje</a:t>
            </a:r>
            <a:r>
              <a:rPr lang="en-US" b="1" dirty="0" smtClean="0"/>
              <a:t> </a:t>
            </a:r>
            <a:r>
              <a:rPr lang="en-US" b="1" dirty="0" smtClean="0"/>
              <a:t>KT</a:t>
            </a:r>
            <a:endParaRPr lang="en-US" b="1" dirty="0" smtClean="0"/>
          </a:p>
          <a:p>
            <a:pPr>
              <a:buFont typeface="Wingdings" charset="2"/>
              <a:buChar char="ü"/>
            </a:pPr>
            <a:r>
              <a:rPr lang="en-US" b="1" dirty="0" err="1" smtClean="0"/>
              <a:t>Domaća</a:t>
            </a:r>
            <a:r>
              <a:rPr lang="en-US" b="1" dirty="0" smtClean="0"/>
              <a:t> </a:t>
            </a:r>
            <a:r>
              <a:rPr lang="en-US" b="1" dirty="0" err="1" smtClean="0"/>
              <a:t>zadaća</a:t>
            </a:r>
            <a:endParaRPr lang="en-US" b="1" dirty="0" smtClean="0"/>
          </a:p>
          <a:p>
            <a:pPr>
              <a:buFont typeface="Wingdings" charset="2"/>
              <a:buChar char="ü"/>
            </a:pPr>
            <a:r>
              <a:rPr lang="en-US" b="1" dirty="0" err="1" smtClean="0"/>
              <a:t>Paci</a:t>
            </a:r>
            <a:r>
              <a:rPr lang="hr-HR" b="1" dirty="0" smtClean="0"/>
              <a:t>j</a:t>
            </a:r>
            <a:r>
              <a:rPr lang="en-US" b="1" dirty="0" err="1" smtClean="0"/>
              <a:t>entova</a:t>
            </a:r>
            <a:r>
              <a:rPr lang="en-US" b="1" dirty="0" smtClean="0"/>
              <a:t> </a:t>
            </a:r>
            <a:r>
              <a:rPr lang="en-US" b="1" dirty="0" err="1" smtClean="0"/>
              <a:t>pitanja</a:t>
            </a:r>
            <a:r>
              <a:rPr lang="mr-IN" b="1" dirty="0" smtClean="0"/>
              <a:t>…</a:t>
            </a:r>
            <a:endParaRPr lang="en-US" b="1" dirty="0" smtClean="0"/>
          </a:p>
          <a:p>
            <a:pPr>
              <a:buFont typeface="Wingdings" charset="2"/>
              <a:buChar char="ü"/>
            </a:pPr>
            <a:endParaRPr lang="en-US" b="1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506" y="2423508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5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670800" cy="1071562"/>
          </a:xfrm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Provjera </a:t>
            </a:r>
            <a:r>
              <a:rPr lang="en-US" sz="4000" b="1" dirty="0" err="1"/>
              <a:t>raspoloženja</a:t>
            </a:r>
            <a:r>
              <a:rPr lang="en-US" sz="4000" b="1" dirty="0"/>
              <a:t> (+ </a:t>
            </a:r>
            <a:r>
              <a:rPr lang="en-US" sz="4000" b="1" dirty="0" err="1"/>
              <a:t>rezultati</a:t>
            </a:r>
            <a:r>
              <a:rPr lang="en-US" sz="4000" b="1" dirty="0"/>
              <a:t> </a:t>
            </a:r>
            <a:r>
              <a:rPr lang="en-US" sz="4000" b="1" dirty="0" err="1"/>
              <a:t>objektivnog</a:t>
            </a:r>
            <a:r>
              <a:rPr lang="en-US" sz="4000" b="1" dirty="0"/>
              <a:t> </a:t>
            </a:r>
            <a:r>
              <a:rPr lang="en-US" sz="4000" b="1" dirty="0" err="1" smtClean="0"/>
              <a:t>mjer</a:t>
            </a:r>
            <a:r>
              <a:rPr lang="hr-HR" sz="4000" b="1" dirty="0" smtClean="0"/>
              <a:t>e</a:t>
            </a:r>
            <a:r>
              <a:rPr lang="en-US" sz="4000" b="1" dirty="0" err="1" smtClean="0"/>
              <a:t>nja</a:t>
            </a:r>
            <a:r>
              <a:rPr lang="en-US" sz="4000" b="1" dirty="0"/>
              <a:t>)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err="1" smtClean="0"/>
              <a:t>Kratka</a:t>
            </a:r>
            <a:r>
              <a:rPr lang="en-US" dirty="0" smtClean="0"/>
              <a:t> </a:t>
            </a:r>
            <a:r>
              <a:rPr lang="en-US" dirty="0" err="1" smtClean="0"/>
              <a:t>provjera</a:t>
            </a:r>
            <a:r>
              <a:rPr lang="en-US" dirty="0" smtClean="0"/>
              <a:t> </a:t>
            </a:r>
            <a:r>
              <a:rPr lang="en-US" dirty="0" err="1" smtClean="0"/>
              <a:t>raspoloženja</a:t>
            </a:r>
            <a:r>
              <a:rPr lang="en-US" dirty="0" smtClean="0"/>
              <a:t>,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subjektivna</a:t>
            </a:r>
            <a:r>
              <a:rPr lang="en-US" dirty="0" smtClean="0"/>
              <a:t> </a:t>
            </a:r>
            <a:r>
              <a:rPr lang="en-US" dirty="0" err="1" smtClean="0"/>
              <a:t>procjena</a:t>
            </a:r>
            <a:r>
              <a:rPr lang="en-US" dirty="0" smtClean="0"/>
              <a:t>,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objektivni</a:t>
            </a:r>
            <a:r>
              <a:rPr lang="en-US" dirty="0" smtClean="0"/>
              <a:t> </a:t>
            </a:r>
            <a:r>
              <a:rPr lang="en-US" dirty="0" err="1" smtClean="0"/>
              <a:t>upitnici</a:t>
            </a:r>
            <a:r>
              <a:rPr lang="en-US" dirty="0" smtClean="0"/>
              <a:t>,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skala</a:t>
            </a:r>
            <a:r>
              <a:rPr lang="en-US" dirty="0" smtClean="0"/>
              <a:t> od 0 do 100 /</a:t>
            </a:r>
            <a:r>
              <a:rPr lang="en-US" dirty="0" err="1" smtClean="0"/>
              <a:t>rangiranje</a:t>
            </a:r>
            <a:r>
              <a:rPr lang="en-US" dirty="0" smtClean="0"/>
              <a:t> u </a:t>
            </a:r>
          </a:p>
          <a:p>
            <a:pPr marL="0" indent="0">
              <a:buNone/>
            </a:pPr>
            <a:r>
              <a:rPr lang="en-US" dirty="0" smtClean="0"/>
              <a:t>      3 </a:t>
            </a:r>
            <a:r>
              <a:rPr lang="en-US" dirty="0" err="1" smtClean="0"/>
              <a:t>kategorije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679" y="2681817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4" y="135467"/>
            <a:ext cx="7753880" cy="18795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smtClean="0"/>
              <a:t>Kratki </a:t>
            </a:r>
            <a:r>
              <a:rPr lang="en-US" sz="3600" b="1" dirty="0" err="1"/>
              <a:t>pregled</a:t>
            </a:r>
            <a:r>
              <a:rPr lang="en-US" sz="3600" b="1" dirty="0"/>
              <a:t> </a:t>
            </a:r>
            <a:r>
              <a:rPr lang="en-US" sz="3600" b="1" dirty="0" err="1"/>
              <a:t>iznijetih</a:t>
            </a:r>
            <a:r>
              <a:rPr lang="en-US" sz="3600" b="1" dirty="0"/>
              <a:t> </a:t>
            </a:r>
            <a:r>
              <a:rPr lang="en-US" sz="3600" b="1" dirty="0" err="1" smtClean="0"/>
              <a:t>problema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sređivanje</a:t>
            </a:r>
            <a:r>
              <a:rPr lang="en-US" sz="3600" b="1" dirty="0" smtClean="0"/>
              <a:t> </a:t>
            </a:r>
            <a:r>
              <a:rPr lang="en-US" sz="3600" b="1" dirty="0" err="1"/>
              <a:t>podataka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određivanje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ciljeva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15066"/>
            <a:ext cx="7603067" cy="438573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Osvrt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paci</a:t>
            </a:r>
            <a:r>
              <a:rPr lang="hr-HR" dirty="0" smtClean="0"/>
              <a:t>j</a:t>
            </a:r>
            <a:r>
              <a:rPr lang="en-US" dirty="0" err="1" smtClean="0"/>
              <a:t>entovo</a:t>
            </a:r>
            <a:r>
              <a:rPr lang="en-US" dirty="0" smtClean="0"/>
              <a:t> </a:t>
            </a:r>
            <a:r>
              <a:rPr lang="en-US" dirty="0" err="1" smtClean="0"/>
              <a:t>iznošenje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,</a:t>
            </a:r>
          </a:p>
          <a:p>
            <a:pPr>
              <a:buFont typeface="Arial"/>
              <a:buChar char="•"/>
            </a:pPr>
            <a:r>
              <a:rPr lang="en-US" dirty="0" smtClean="0"/>
              <a:t>+ </a:t>
            </a:r>
            <a:r>
              <a:rPr lang="en-US" dirty="0" err="1" smtClean="0"/>
              <a:t>najnoviji</a:t>
            </a:r>
            <a:r>
              <a:rPr lang="en-US" dirty="0" smtClean="0"/>
              <a:t> </a:t>
            </a:r>
            <a:r>
              <a:rPr lang="en-US" dirty="0" err="1" smtClean="0"/>
              <a:t>poda</a:t>
            </a:r>
            <a:r>
              <a:rPr lang="hr-HR" dirty="0" smtClean="0"/>
              <a:t>c</a:t>
            </a:r>
            <a:r>
              <a:rPr lang="en-US" dirty="0" err="1" smtClean="0"/>
              <a:t>i</a:t>
            </a:r>
            <a:r>
              <a:rPr lang="en-US" dirty="0" smtClean="0"/>
              <a:t>,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identificiranje</a:t>
            </a:r>
            <a:r>
              <a:rPr lang="en-US" dirty="0" smtClean="0"/>
              <a:t> </a:t>
            </a:r>
            <a:r>
              <a:rPr lang="en-US" dirty="0" err="1" smtClean="0"/>
              <a:t>specifičnih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,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oblikovanje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endParaRPr lang="en-US" dirty="0"/>
          </a:p>
        </p:txBody>
      </p:sp>
      <p:pic>
        <p:nvPicPr>
          <p:cNvPr id="4" name="Picture 3" descr="image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78073" y="2396862"/>
            <a:ext cx="1642534" cy="585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0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163</TotalTime>
  <Words>351</Words>
  <Application>Microsoft Office PowerPoint</Application>
  <PresentationFormat>Diaprojekcija na zaslonu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Inkwell</vt:lpstr>
      <vt:lpstr>Struktura prve terapijske seanse</vt:lpstr>
      <vt:lpstr>PowerPointova predstavitev</vt:lpstr>
      <vt:lpstr>Temeljni elementi terapijske seanse u kognitivnoj terapiji:</vt:lpstr>
      <vt:lpstr>Ciljevi i struktura inicialne seanse</vt:lpstr>
      <vt:lpstr>Ciljevi</vt:lpstr>
      <vt:lpstr>Struktura prve inicijalne seanse</vt:lpstr>
      <vt:lpstr> Sastavljanje dnevnog reda </vt:lpstr>
      <vt:lpstr> Provjera raspoloženja (+ rezultati objektivnog mjerenja) </vt:lpstr>
      <vt:lpstr>Kratki pregled iznijetih problema, sređivanje podataka  i određivanje ciljeva</vt:lpstr>
      <vt:lpstr> Educiranje pacijenta o kognitivnom modelu </vt:lpstr>
      <vt:lpstr> Otkrivanje pacijentovih očekivanja od terapije </vt:lpstr>
      <vt:lpstr> Educiranje pacijenta o njegovom poremećaju </vt:lpstr>
      <vt:lpstr> Zadavanje domaće zadaće i sažetak </vt:lpstr>
      <vt:lpstr> Povratna informacija </vt:lpstr>
      <vt:lpstr>Hvala na pažnji!</vt:lpstr>
    </vt:vector>
  </TitlesOfParts>
  <Company>Melly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prve terapijske seanse</dc:title>
  <dc:creator>Meliha Muratovic</dc:creator>
  <cp:lastModifiedBy>kcrehab01</cp:lastModifiedBy>
  <cp:revision>34</cp:revision>
  <dcterms:created xsi:type="dcterms:W3CDTF">2017-10-01T18:10:27Z</dcterms:created>
  <dcterms:modified xsi:type="dcterms:W3CDTF">2017-10-10T06:50:49Z</dcterms:modified>
</cp:coreProperties>
</file>