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9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95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956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2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98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68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4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54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920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59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685E1-3ADE-4DC0-88B6-004954B00868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6F386-D284-41E8-80BF-37064D574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20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742" y="134268"/>
            <a:ext cx="6172200" cy="562074"/>
          </a:xfrm>
        </p:spPr>
        <p:txBody>
          <a:bodyPr>
            <a:noAutofit/>
          </a:bodyPr>
          <a:lstStyle/>
          <a:p>
            <a:pPr algn="l"/>
            <a:r>
              <a:rPr lang="hr-HR" sz="3200" b="1" dirty="0">
                <a:latin typeface="+mn-lt"/>
              </a:rPr>
              <a:t>Suicidalnost u adolescenata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5536" y="836712"/>
            <a:ext cx="4018208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200" b="1" dirty="0"/>
              <a:t>Suicidalno ponašanje</a:t>
            </a:r>
          </a:p>
          <a:p>
            <a:r>
              <a:rPr lang="hr-HR" sz="2200" dirty="0"/>
              <a:t>želja za smrću</a:t>
            </a:r>
          </a:p>
          <a:p>
            <a:r>
              <a:rPr lang="hr-HR" sz="2200" dirty="0"/>
              <a:t>suicidalne misli (ideje o počinjenju suicida)</a:t>
            </a:r>
          </a:p>
          <a:p>
            <a:r>
              <a:rPr lang="hr-HR" sz="2200" dirty="0"/>
              <a:t>planovi o izvršenju suicida</a:t>
            </a:r>
          </a:p>
          <a:p>
            <a:r>
              <a:rPr lang="hr-HR" sz="2200" dirty="0"/>
              <a:t>pokušaji suicida</a:t>
            </a:r>
          </a:p>
          <a:p>
            <a:r>
              <a:rPr lang="hr-HR" sz="2200" dirty="0"/>
              <a:t>izvršeni suicid</a:t>
            </a:r>
          </a:p>
          <a:p>
            <a:endParaRPr lang="hr-HR" sz="2200" dirty="0"/>
          </a:p>
          <a:p>
            <a:pPr>
              <a:buNone/>
            </a:pPr>
            <a:r>
              <a:rPr lang="hr-HR" sz="2200" b="1" dirty="0"/>
              <a:t>Uzroci </a:t>
            </a:r>
          </a:p>
          <a:p>
            <a:r>
              <a:rPr lang="hr-HR" sz="2200" dirty="0"/>
              <a:t>psihički poremećaji</a:t>
            </a:r>
          </a:p>
          <a:p>
            <a:r>
              <a:rPr lang="hr-HR" sz="2200" dirty="0"/>
              <a:t>stresni životni događaji</a:t>
            </a:r>
          </a:p>
          <a:p>
            <a:r>
              <a:rPr lang="hr-HR" sz="2200" dirty="0"/>
              <a:t>problemi u socijalnoj prilagodbi</a:t>
            </a:r>
          </a:p>
          <a:p>
            <a:r>
              <a:rPr lang="hr-HR" sz="2200" dirty="0"/>
              <a:t>socio-kulturni čimbenici</a:t>
            </a:r>
          </a:p>
          <a:p>
            <a:r>
              <a:rPr lang="hr-HR" sz="2200" dirty="0"/>
              <a:t>genetski čimbenici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341513" y="1097094"/>
            <a:ext cx="3294065" cy="5760906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buNone/>
              <a:defRPr/>
            </a:pPr>
            <a:r>
              <a:rPr lang="hr-HR" sz="3800" b="1" dirty="0"/>
              <a:t>Epidemiologija</a:t>
            </a:r>
          </a:p>
          <a:p>
            <a:pPr>
              <a:lnSpc>
                <a:spcPct val="120000"/>
              </a:lnSpc>
              <a:defRPr/>
            </a:pPr>
            <a:r>
              <a:rPr lang="hr-HR" sz="3800" dirty="0"/>
              <a:t>Samoubojstvo je </a:t>
            </a:r>
            <a:r>
              <a:rPr lang="hr-HR" sz="3800" dirty="0" smtClean="0"/>
              <a:t>2. </a:t>
            </a:r>
            <a:r>
              <a:rPr lang="hr-HR" sz="3800" dirty="0"/>
              <a:t>uzrok smrti među </a:t>
            </a:r>
            <a:r>
              <a:rPr lang="hr-HR" sz="3800" dirty="0" smtClean="0"/>
              <a:t>mladima (SZO, 2014)</a:t>
            </a:r>
            <a:endParaRPr lang="hr-HR" sz="3800" dirty="0"/>
          </a:p>
          <a:p>
            <a:pPr>
              <a:lnSpc>
                <a:spcPct val="120000"/>
              </a:lnSpc>
              <a:defRPr/>
            </a:pPr>
            <a:r>
              <a:rPr lang="hr-HR" sz="3800" dirty="0"/>
              <a:t>Mladići češće izvršavanju suicid</a:t>
            </a:r>
          </a:p>
          <a:p>
            <a:pPr>
              <a:lnSpc>
                <a:spcPct val="120000"/>
              </a:lnSpc>
              <a:defRPr/>
            </a:pPr>
            <a:r>
              <a:rPr lang="hr-HR" sz="3800" dirty="0"/>
              <a:t>Djevojke češće pokušavaju suicid</a:t>
            </a:r>
          </a:p>
          <a:p>
            <a:pPr>
              <a:lnSpc>
                <a:spcPct val="120000"/>
              </a:lnSpc>
              <a:defRPr/>
            </a:pPr>
            <a:endParaRPr lang="hr-HR" sz="3800" dirty="0"/>
          </a:p>
          <a:p>
            <a:pPr>
              <a:lnSpc>
                <a:spcPct val="120000"/>
              </a:lnSpc>
              <a:buNone/>
              <a:defRPr/>
            </a:pPr>
            <a:r>
              <a:rPr lang="hr-HR" sz="3800" b="1" dirty="0"/>
              <a:t>Neposredni uzroci: </a:t>
            </a:r>
          </a:p>
          <a:p>
            <a:pPr>
              <a:lnSpc>
                <a:spcPct val="120000"/>
              </a:lnSpc>
              <a:defRPr/>
            </a:pPr>
            <a:r>
              <a:rPr lang="hr-HR" sz="3800" dirty="0"/>
              <a:t>Obiteljski konflikti</a:t>
            </a:r>
          </a:p>
          <a:p>
            <a:pPr>
              <a:lnSpc>
                <a:spcPct val="120000"/>
              </a:lnSpc>
              <a:defRPr/>
            </a:pPr>
            <a:r>
              <a:rPr lang="hr-HR" sz="3800" dirty="0"/>
              <a:t>ljubavni konflikti</a:t>
            </a:r>
          </a:p>
          <a:p>
            <a:pPr>
              <a:lnSpc>
                <a:spcPct val="120000"/>
              </a:lnSpc>
              <a:defRPr/>
            </a:pPr>
            <a:r>
              <a:rPr lang="hr-HR" sz="3800" dirty="0"/>
              <a:t>školske poteškoće</a:t>
            </a:r>
          </a:p>
          <a:p>
            <a:pPr>
              <a:lnSpc>
                <a:spcPct val="120000"/>
              </a:lnSpc>
              <a:defRPr/>
            </a:pPr>
            <a:r>
              <a:rPr lang="hr-HR" sz="3800" dirty="0"/>
              <a:t>strah od kazne nakon prekoračenja pravila ili kažnjivog postupka</a:t>
            </a:r>
          </a:p>
          <a:p>
            <a:pPr>
              <a:lnSpc>
                <a:spcPct val="120000"/>
              </a:lnSpc>
              <a:defRPr/>
            </a:pPr>
            <a:r>
              <a:rPr lang="hr-HR" sz="3800" dirty="0"/>
              <a:t>problemi s alkoholom i drogom</a:t>
            </a:r>
            <a:endParaRPr lang="en-US" sz="3800" dirty="0"/>
          </a:p>
          <a:p>
            <a:pPr>
              <a:lnSpc>
                <a:spcPct val="80000"/>
              </a:lnSpc>
              <a:defRPr/>
            </a:pPr>
            <a:endParaRPr lang="hr-HR" dirty="0" smtClean="0"/>
          </a:p>
        </p:txBody>
      </p:sp>
      <p:pic>
        <p:nvPicPr>
          <p:cNvPr id="6" name="Picture 5" descr="http://www.nkp.ba/wp-content/uploads/2013/09/suici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924944"/>
            <a:ext cx="186282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933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589" y="836712"/>
            <a:ext cx="6172200" cy="562074"/>
          </a:xfrm>
        </p:spPr>
        <p:txBody>
          <a:bodyPr>
            <a:noAutofit/>
          </a:bodyPr>
          <a:lstStyle/>
          <a:p>
            <a:pPr algn="ctr"/>
            <a:r>
              <a:rPr lang="hr-HR" sz="2400" b="1" dirty="0">
                <a:latin typeface="Calibri" pitchFamily="34" charset="0"/>
              </a:rPr>
              <a:t>Z</a:t>
            </a:r>
            <a:r>
              <a:rPr lang="vi-VN" sz="2400" b="1" dirty="0">
                <a:latin typeface="Calibri" pitchFamily="34" charset="0"/>
              </a:rPr>
              <a:t>nakov</a:t>
            </a:r>
            <a:r>
              <a:rPr lang="hr-HR" sz="2400" b="1" dirty="0">
                <a:latin typeface="Calibri" pitchFamily="34" charset="0"/>
              </a:rPr>
              <a:t>i</a:t>
            </a:r>
            <a:r>
              <a:rPr lang="vi-VN" sz="2400" b="1" dirty="0">
                <a:latin typeface="Calibri" pitchFamily="34" charset="0"/>
              </a:rPr>
              <a:t> upozorenja</a:t>
            </a:r>
            <a:r>
              <a:rPr lang="hr-HR" sz="2400" b="1" dirty="0">
                <a:latin typeface="Calibri" pitchFamily="34" charset="0"/>
              </a:rPr>
              <a:t> za suicidalno ponašanje u adolescenata</a:t>
            </a:r>
            <a:br>
              <a:rPr lang="hr-HR" sz="2400" b="1" dirty="0">
                <a:latin typeface="Calibri" pitchFamily="34" charset="0"/>
              </a:rPr>
            </a:br>
            <a:r>
              <a:rPr lang="hr-HR" sz="2400" b="1" dirty="0">
                <a:latin typeface="Calibri" pitchFamily="34" charset="0"/>
              </a:rPr>
              <a:t>DATI PAŽNJU, SHVATITI OZBILJNO, SPASITI ŽIVOT</a:t>
            </a:r>
            <a:endParaRPr lang="hr-H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8346" y="2132856"/>
            <a:ext cx="3483614" cy="4464496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hr-HR" dirty="0" smtClean="0"/>
              <a:t>promjene apetita i spavanja</a:t>
            </a:r>
          </a:p>
          <a:p>
            <a:pPr lvl="0"/>
            <a:r>
              <a:rPr lang="hr-HR" dirty="0" smtClean="0"/>
              <a:t>povlačenje od obitelji i prijatelja</a:t>
            </a:r>
          </a:p>
          <a:p>
            <a:r>
              <a:rPr lang="hr-HR" dirty="0" smtClean="0"/>
              <a:t>gubitak zanimanja za uobičajene aktivnosti</a:t>
            </a:r>
          </a:p>
          <a:p>
            <a:r>
              <a:rPr lang="hr-HR" dirty="0" smtClean="0"/>
              <a:t>ustrajna dosada i/ili teškoće koncentracije</a:t>
            </a:r>
          </a:p>
          <a:p>
            <a:pPr lvl="0"/>
            <a:r>
              <a:rPr lang="hr-HR" dirty="0" smtClean="0"/>
              <a:t>neuobičajeno zanemarivanje vanjskog izgleda</a:t>
            </a:r>
          </a:p>
          <a:p>
            <a:pPr lvl="0"/>
            <a:r>
              <a:rPr lang="hr-HR" dirty="0" smtClean="0"/>
              <a:t>pritužbe na tjelesne tegobe - strah</a:t>
            </a:r>
          </a:p>
          <a:p>
            <a:pPr lvl="0"/>
            <a:r>
              <a:rPr lang="hr-HR" dirty="0" smtClean="0"/>
              <a:t>Korištenje droga i/ili alkohola</a:t>
            </a:r>
          </a:p>
          <a:p>
            <a:r>
              <a:rPr lang="hr-HR" dirty="0"/>
              <a:t>r</a:t>
            </a:r>
            <a:r>
              <a:rPr lang="hr-HR" dirty="0" smtClean="0"/>
              <a:t>azdražljivost - neobjašnjivo ili neuobičajeno žestoko, nasilno ili buntovno</a:t>
            </a:r>
          </a:p>
          <a:p>
            <a:r>
              <a:rPr lang="hr-HR" dirty="0" smtClean="0"/>
              <a:t>bježanje od kuće</a:t>
            </a:r>
          </a:p>
          <a:p>
            <a:r>
              <a:rPr lang="hr-HR" dirty="0"/>
              <a:t>n</a:t>
            </a:r>
            <a:r>
              <a:rPr lang="hr-HR" dirty="0" smtClean="0"/>
              <a:t>agli šk. neuspjeh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9280" y="2204864"/>
            <a:ext cx="3281151" cy="3024336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hr-HR" sz="2900" dirty="0"/>
              <a:t>samoozljeđivanje – rezanje, grebanje, paljenje </a:t>
            </a:r>
          </a:p>
          <a:p>
            <a:pPr lvl="0"/>
            <a:r>
              <a:rPr lang="hr-HR" sz="2900" dirty="0"/>
              <a:t>usredotočenost na temu smrti – crtanje, pjesme, uzori</a:t>
            </a:r>
          </a:p>
          <a:p>
            <a:pPr lvl="0"/>
            <a:r>
              <a:rPr lang="hr-HR" sz="2900" dirty="0"/>
              <a:t>poklanjanje vrijednih stvari</a:t>
            </a:r>
          </a:p>
          <a:p>
            <a:pPr lvl="0"/>
            <a:r>
              <a:rPr lang="hr-HR" sz="2900" dirty="0"/>
              <a:t>razgovori o samoubojstvu ili planiranje samoubojstva, čak i u šali</a:t>
            </a:r>
          </a:p>
          <a:p>
            <a:pPr lvl="0"/>
            <a:r>
              <a:rPr lang="hr-HR" sz="2900" dirty="0"/>
              <a:t>prijetnje ili pokušaj samoubojstva</a:t>
            </a:r>
          </a:p>
          <a:p>
            <a:endParaRPr lang="hr-HR" sz="2000" dirty="0"/>
          </a:p>
        </p:txBody>
      </p:sp>
      <p:pic>
        <p:nvPicPr>
          <p:cNvPr id="6" name="Picture 5" descr="http://www.dnevnik.rs/sites/default/files/1_15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869160"/>
            <a:ext cx="1836893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://sheefart.com/wp-content/uploads/2011/09/untitled-2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4869160"/>
            <a:ext cx="1544592" cy="166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3997-022E-478D-B490-CBC27CDE28A0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2895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178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Suicidalnost u adolescenata</vt:lpstr>
      <vt:lpstr>Znakovi upozorenja za suicidalno ponašanje u adolescenata DATI PAŽNJU, SHVATITI OZBILJNO, SPASITI ŽIVOT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Suicidalnost u adolescenata</dc:title>
  <dc:creator>HP Probook 2</dc:creator>
  <cp:lastModifiedBy>HP Probook 2</cp:lastModifiedBy>
  <cp:revision>1</cp:revision>
  <dcterms:created xsi:type="dcterms:W3CDTF">2018-03-02T08:39:20Z</dcterms:created>
  <dcterms:modified xsi:type="dcterms:W3CDTF">2018-03-02T08:42:53Z</dcterms:modified>
</cp:coreProperties>
</file>