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62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73" r:id="rId13"/>
    <p:sldId id="287" r:id="rId14"/>
    <p:sldId id="289" r:id="rId15"/>
    <p:sldId id="280" r:id="rId16"/>
    <p:sldId id="290" r:id="rId17"/>
    <p:sldId id="291" r:id="rId18"/>
    <p:sldId id="292" r:id="rId19"/>
    <p:sldId id="293" r:id="rId20"/>
    <p:sldId id="295" r:id="rId21"/>
    <p:sldId id="296" r:id="rId22"/>
    <p:sldId id="297" r:id="rId23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en-US"/>
        </a:p>
      </dgm:t>
    </dgm:pt>
    <dgm:pt modelId="{773C5012-55F9-436E-B78B-2A38D8AAA0C0}">
      <dgm:prSet phldrT="[Text]" phldr="0" custT="0"/>
      <dgm:spPr/>
      <dgm:t>
        <a:bodyPr vert="horz" wrap="square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Emocije</a:t>
          </a:r>
          <a:r>
            <a:rPr lang="en-US"/>
            <a:t/>
          </a:r>
          <a:endParaRPr lang="en-US"/>
        </a:p>
      </dgm:t>
    </dgm:pt>
    <dgm:pt modelId="{E1399106-9BE2-43F4-9430-F473CB36780F}" cxnId="{AA03EE02-BECE-4E28-A89A-6E6BA2C7C867}" type="parTrans">
      <dgm:prSet/>
      <dgm:spPr/>
      <dgm:t>
        <a:bodyPr/>
        <a:p>
          <a:endParaRPr lang="en-US"/>
        </a:p>
      </dgm:t>
    </dgm:pt>
    <dgm:pt modelId="{507A6FE3-4D55-4ED6-A973-429D64C5DF28}" cxnId="{AA03EE02-BECE-4E28-A89A-6E6BA2C7C867}" type="sibTrans">
      <dgm:prSet/>
      <dgm:spPr/>
      <dgm:t>
        <a:bodyPr/>
        <a:p>
          <a:endParaRPr lang="en-US"/>
        </a:p>
      </dgm:t>
    </dgm:pt>
    <dgm:pt modelId="{CA58FE74-4619-4E47-BA6C-E0CD35AF5AC2}">
      <dgm:prSet phldrT="[Text]" phldr="0" custT="0"/>
      <dgm:spPr/>
      <dgm:t>
        <a:bodyPr vert="horz" wrap="square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Ponašanje</a:t>
          </a:r>
          <a:endParaRPr lang="hr-HR" altLang="en-US"/>
        </a:p>
      </dgm:t>
    </dgm:pt>
    <dgm:pt modelId="{EBAD4DA7-135F-4F4E-9475-804E7DC205D2}" cxnId="{AA960CC8-E9A1-41E7-A6C3-120AED8C20D1}" type="parTrans">
      <dgm:prSet/>
      <dgm:spPr/>
      <dgm:t>
        <a:bodyPr/>
        <a:p>
          <a:endParaRPr lang="en-US"/>
        </a:p>
      </dgm:t>
    </dgm:pt>
    <dgm:pt modelId="{5723A07A-E737-45B0-B84E-97FB4DE86580}" cxnId="{AA960CC8-E9A1-41E7-A6C3-120AED8C20D1}" type="sibTrans">
      <dgm:prSet/>
      <dgm:spPr/>
      <dgm:t>
        <a:bodyPr/>
        <a:p>
          <a:endParaRPr lang="en-US"/>
        </a:p>
      </dgm:t>
    </dgm:pt>
    <dgm:pt modelId="{D3284563-CEAB-43B3-81C4-5F6C081CBB78}">
      <dgm:prSet phldrT="[Text]" phldr="0" custT="0"/>
      <dgm:spPr/>
      <dgm:t>
        <a:bodyPr vert="horz" wrap="square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Fiziološki odgovor</a:t>
          </a:r>
          <a:r>
            <a:rPr lang="en-US"/>
            <a:t/>
          </a:r>
          <a:endParaRPr lang="en-US"/>
        </a:p>
      </dgm:t>
    </dgm:pt>
    <dgm:pt modelId="{A2E240DA-ABFA-4A24-BE34-ABE926603D67}" cxnId="{9F87BCCB-00E8-4304-B4DA-5597359ED6FA}" type="parTrans">
      <dgm:prSet/>
      <dgm:spPr/>
      <dgm:t>
        <a:bodyPr/>
        <a:p>
          <a:endParaRPr lang="en-US"/>
        </a:p>
      </dgm:t>
    </dgm:pt>
    <dgm:pt modelId="{2E43EE94-FE21-4F90-81B3-CED5B1ECC8C9}" cxnId="{9F87BCCB-00E8-4304-B4DA-5597359ED6FA}" type="sibTrans">
      <dgm:prSet/>
      <dgm:spPr/>
      <dgm:t>
        <a:bodyPr/>
        <a:p>
          <a:endParaRPr lang="en-US"/>
        </a:p>
      </dgm:t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Cnt="0"/>
      <dgm:spPr/>
    </dgm:pt>
    <dgm:pt modelId="{D0971512-D8E1-4E4B-89F4-FF2EB164C196}" type="pres">
      <dgm:prSet presAssocID="{773C5012-55F9-436E-B78B-2A38D8AAA0C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3">
        <dgm:presLayoutVars>
          <dgm:bulletEnabled val="1"/>
        </dgm:presLayoutVars>
      </dgm:prSet>
      <dgm:spPr/>
    </dgm:pt>
    <dgm:pt modelId="{5785404B-F53E-4CF2-A702-90A46E89CED8}" type="pres">
      <dgm:prSet presAssocID="{507A6FE3-4D55-4ED6-A973-429D64C5DF28}" presName="spaceBetweenRectangles" presStyleCnt="0"/>
      <dgm:spPr/>
    </dgm:pt>
    <dgm:pt modelId="{EF963990-07B7-4DBC-8CFE-C86D15B61BB6}" type="pres">
      <dgm:prSet presAssocID="{CA58FE74-4619-4E47-BA6C-E0CD35AF5AC2}" presName="parentLin" presStyleCnt="0"/>
      <dgm:spPr/>
    </dgm:pt>
    <dgm:pt modelId="{AEA4B341-6C57-43B8-BC42-9813D43D1335}" type="pres">
      <dgm:prSet presAssocID="{CA58FE74-4619-4E47-BA6C-E0CD35AF5AC2}" presName="parentLeftMargin" presStyleCnt="0"/>
      <dgm:spPr/>
    </dgm:pt>
    <dgm:pt modelId="{DD07B078-3354-4F1B-9438-E4F95C4B43A6}" type="pres">
      <dgm:prSet presAssocID="{CA58FE74-4619-4E47-BA6C-E0CD35AF5A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8F9047E-C8BE-4990-B6F7-84F4581E1FEA}" type="pres">
      <dgm:prSet presAssocID="{CA58FE74-4619-4E47-BA6C-E0CD35AF5AC2}" presName="negativeSpace" presStyleCnt="0"/>
      <dgm:spPr/>
    </dgm:pt>
    <dgm:pt modelId="{FB20FF5F-D131-4A8A-AEBC-01A2B84D6655}" type="pres">
      <dgm:prSet presAssocID="{CA58FE74-4619-4E47-BA6C-E0CD35AF5AC2}" presName="childText" presStyleLbl="conFgAcc1" presStyleIdx="1" presStyleCnt="3">
        <dgm:presLayoutVars>
          <dgm:bulletEnabled val="1"/>
        </dgm:presLayoutVars>
      </dgm:prSet>
      <dgm:spPr/>
    </dgm:pt>
    <dgm:pt modelId="{AC1FEB9E-7ED9-4E44-9D47-B63AE5862158}" type="pres">
      <dgm:prSet presAssocID="{5723A07A-E737-45B0-B84E-97FB4DE86580}" presName="spaceBetweenRectangles" presStyleCnt="0"/>
      <dgm:spPr/>
    </dgm:pt>
    <dgm:pt modelId="{04A221FB-3A34-4804-9E1E-FAA254BEF819}" type="pres">
      <dgm:prSet presAssocID="{D3284563-CEAB-43B3-81C4-5F6C081CBB78}" presName="parentLin" presStyleCnt="0"/>
      <dgm:spPr/>
    </dgm:pt>
    <dgm:pt modelId="{09CBCBA7-E2EE-4654-BCFB-AB2C2D77E66B}" type="pres">
      <dgm:prSet presAssocID="{D3284563-CEAB-43B3-81C4-5F6C081CBB78}" presName="parentLeftMargin" presStyleCnt="0"/>
      <dgm:spPr/>
    </dgm:pt>
    <dgm:pt modelId="{F8B30F84-9FC1-4455-B8FC-CA5DC2189586}" type="pres">
      <dgm:prSet presAssocID="{D3284563-CEAB-43B3-81C4-5F6C081CBB7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5AF99AA-34AA-4169-A0AA-91E0CC0C2D15}" type="pres">
      <dgm:prSet presAssocID="{D3284563-CEAB-43B3-81C4-5F6C081CBB78}" presName="negativeSpace" presStyleCnt="0"/>
      <dgm:spPr/>
    </dgm:pt>
    <dgm:pt modelId="{F855875C-E8B4-4273-8C6C-6A8EC3091B3C}" type="pres">
      <dgm:prSet presAssocID="{D3284563-CEAB-43B3-81C4-5F6C081CBB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A03EE02-BECE-4E28-A89A-6E6BA2C7C867}" srcId="{26C320EB-5352-40AA-A0A9-C13066E1373C}" destId="{773C5012-55F9-436E-B78B-2A38D8AAA0C0}" srcOrd="0" destOrd="0" parTransId="{E1399106-9BE2-43F4-9430-F473CB36780F}" sibTransId="{507A6FE3-4D55-4ED6-A973-429D64C5DF28}"/>
    <dgm:cxn modelId="{AA960CC8-E9A1-41E7-A6C3-120AED8C20D1}" srcId="{26C320EB-5352-40AA-A0A9-C13066E1373C}" destId="{CA58FE74-4619-4E47-BA6C-E0CD35AF5AC2}" srcOrd="1" destOrd="0" parTransId="{EBAD4DA7-135F-4F4E-9475-804E7DC205D2}" sibTransId="{5723A07A-E737-45B0-B84E-97FB4DE86580}"/>
    <dgm:cxn modelId="{9F87BCCB-00E8-4304-B4DA-5597359ED6FA}" srcId="{26C320EB-5352-40AA-A0A9-C13066E1373C}" destId="{D3284563-CEAB-43B3-81C4-5F6C081CBB78}" srcOrd="2" destOrd="0" parTransId="{A2E240DA-ABFA-4A24-BE34-ABE926603D67}" sibTransId="{2E43EE94-FE21-4F90-81B3-CED5B1ECC8C9}"/>
    <dgm:cxn modelId="{476BDCCC-71E7-481C-8640-E7D42782415A}" type="presOf" srcId="{26C320EB-5352-40AA-A0A9-C13066E1373C}" destId="{E5EECCA3-F875-4B71-92CC-9CCDFB7DBFEF}" srcOrd="0" destOrd="0" presId="urn:microsoft.com/office/officeart/2005/8/layout/list1"/>
    <dgm:cxn modelId="{54738AE7-306D-4500-8689-B889EEE921C4}" type="presParOf" srcId="{E5EECCA3-F875-4B71-92CC-9CCDFB7DBFEF}" destId="{667CAF5C-37C0-43B7-8B7E-02CCA3754DB9}" srcOrd="0" destOrd="0" presId="urn:microsoft.com/office/officeart/2005/8/layout/list1"/>
    <dgm:cxn modelId="{C8351096-7313-47DD-8840-AC819610F3E4}" type="presParOf" srcId="{667CAF5C-37C0-43B7-8B7E-02CCA3754DB9}" destId="{58B158CB-C1D2-4676-88E6-6B3937A00A96}" srcOrd="0" destOrd="0" presId="urn:microsoft.com/office/officeart/2005/8/layout/list1"/>
    <dgm:cxn modelId="{D3BEE813-53F0-4621-8F6F-2591212CA1B9}" type="presOf" srcId="{773C5012-55F9-436E-B78B-2A38D8AAA0C0}" destId="{58B158CB-C1D2-4676-88E6-6B3937A00A96}" srcOrd="0" destOrd="0" presId="urn:microsoft.com/office/officeart/2005/8/layout/list1"/>
    <dgm:cxn modelId="{705E4E99-D7AC-4105-AC05-CD4D3FE7EA35}" type="presParOf" srcId="{667CAF5C-37C0-43B7-8B7E-02CCA3754DB9}" destId="{D0971512-D8E1-4E4B-89F4-FF2EB164C196}" srcOrd="1" destOrd="0" presId="urn:microsoft.com/office/officeart/2005/8/layout/list1"/>
    <dgm:cxn modelId="{60CD9BDE-461A-4E33-B576-909EC45CC755}" type="presOf" srcId="{773C5012-55F9-436E-B78B-2A38D8AAA0C0}" destId="{D0971512-D8E1-4E4B-89F4-FF2EB164C196}" srcOrd="0" destOrd="0" presId="urn:microsoft.com/office/officeart/2005/8/layout/list1"/>
    <dgm:cxn modelId="{E5BA19A7-CC39-4F36-A8E7-346C16AD8392}" type="presParOf" srcId="{E5EECCA3-F875-4B71-92CC-9CCDFB7DBFEF}" destId="{05E10EBB-C85A-471E-9935-B48B9C39A12E}" srcOrd="1" destOrd="0" presId="urn:microsoft.com/office/officeart/2005/8/layout/list1"/>
    <dgm:cxn modelId="{AE9B2EF8-50AC-46C4-9C24-52F8FFE6EAC9}" type="presParOf" srcId="{E5EECCA3-F875-4B71-92CC-9CCDFB7DBFEF}" destId="{1F055725-8984-42CB-98CB-8E7728DD5EAB}" srcOrd="2" destOrd="0" presId="urn:microsoft.com/office/officeart/2005/8/layout/list1"/>
    <dgm:cxn modelId="{AD5E4217-D042-4E9A-B08A-7EB5FC49EFAD}" type="presParOf" srcId="{E5EECCA3-F875-4B71-92CC-9CCDFB7DBFEF}" destId="{5785404B-F53E-4CF2-A702-90A46E89CED8}" srcOrd="3" destOrd="0" presId="urn:microsoft.com/office/officeart/2005/8/layout/list1"/>
    <dgm:cxn modelId="{92FFAE20-06D8-41DA-86CD-13825DC095FA}" type="presParOf" srcId="{E5EECCA3-F875-4B71-92CC-9CCDFB7DBFEF}" destId="{EF963990-07B7-4DBC-8CFE-C86D15B61BB6}" srcOrd="4" destOrd="0" presId="urn:microsoft.com/office/officeart/2005/8/layout/list1"/>
    <dgm:cxn modelId="{C35F4858-5240-4CE2-B738-D8D3B248D581}" type="presParOf" srcId="{EF963990-07B7-4DBC-8CFE-C86D15B61BB6}" destId="{AEA4B341-6C57-43B8-BC42-9813D43D1335}" srcOrd="0" destOrd="4" presId="urn:microsoft.com/office/officeart/2005/8/layout/list1"/>
    <dgm:cxn modelId="{EAFE6D4B-F1EA-4C96-964C-D920ED83A0C3}" type="presOf" srcId="{CA58FE74-4619-4E47-BA6C-E0CD35AF5AC2}" destId="{AEA4B341-6C57-43B8-BC42-9813D43D1335}" srcOrd="0" destOrd="0" presId="urn:microsoft.com/office/officeart/2005/8/layout/list1"/>
    <dgm:cxn modelId="{2E3D1326-FD2C-40BD-8627-07377686F1F5}" type="presParOf" srcId="{EF963990-07B7-4DBC-8CFE-C86D15B61BB6}" destId="{DD07B078-3354-4F1B-9438-E4F95C4B43A6}" srcOrd="1" destOrd="4" presId="urn:microsoft.com/office/officeart/2005/8/layout/list1"/>
    <dgm:cxn modelId="{02BD7565-6357-4185-9834-9C268A496010}" type="presOf" srcId="{CA58FE74-4619-4E47-BA6C-E0CD35AF5AC2}" destId="{DD07B078-3354-4F1B-9438-E4F95C4B43A6}" srcOrd="0" destOrd="0" presId="urn:microsoft.com/office/officeart/2005/8/layout/list1"/>
    <dgm:cxn modelId="{BDFC83C8-9806-48D2-8DEF-C3AC11B1E90F}" type="presParOf" srcId="{E5EECCA3-F875-4B71-92CC-9CCDFB7DBFEF}" destId="{98F9047E-C8BE-4990-B6F7-84F4581E1FEA}" srcOrd="5" destOrd="0" presId="urn:microsoft.com/office/officeart/2005/8/layout/list1"/>
    <dgm:cxn modelId="{187533B2-158D-444B-B58E-9BCFB5C411A9}" type="presParOf" srcId="{E5EECCA3-F875-4B71-92CC-9CCDFB7DBFEF}" destId="{FB20FF5F-D131-4A8A-AEBC-01A2B84D6655}" srcOrd="6" destOrd="0" presId="urn:microsoft.com/office/officeart/2005/8/layout/list1"/>
    <dgm:cxn modelId="{A1A9ABFA-39A6-441B-B573-48646AC20425}" type="presParOf" srcId="{E5EECCA3-F875-4B71-92CC-9CCDFB7DBFEF}" destId="{AC1FEB9E-7ED9-4E44-9D47-B63AE5862158}" srcOrd="7" destOrd="0" presId="urn:microsoft.com/office/officeart/2005/8/layout/list1"/>
    <dgm:cxn modelId="{CF32FD9E-F638-4306-AE57-869DBCF3DC9F}" type="presParOf" srcId="{E5EECCA3-F875-4B71-92CC-9CCDFB7DBFEF}" destId="{04A221FB-3A34-4804-9E1E-FAA254BEF819}" srcOrd="8" destOrd="0" presId="urn:microsoft.com/office/officeart/2005/8/layout/list1"/>
    <dgm:cxn modelId="{07ADE8B8-2F44-4836-9F74-646FE35E664F}" type="presParOf" srcId="{04A221FB-3A34-4804-9E1E-FAA254BEF819}" destId="{09CBCBA7-E2EE-4654-BCFB-AB2C2D77E66B}" srcOrd="0" destOrd="8" presId="urn:microsoft.com/office/officeart/2005/8/layout/list1"/>
    <dgm:cxn modelId="{CF6B0969-A808-46A7-BF76-2CCC07D99BFD}" type="presOf" srcId="{D3284563-CEAB-43B3-81C4-5F6C081CBB78}" destId="{09CBCBA7-E2EE-4654-BCFB-AB2C2D77E66B}" srcOrd="0" destOrd="0" presId="urn:microsoft.com/office/officeart/2005/8/layout/list1"/>
    <dgm:cxn modelId="{88F51F41-F0BB-49F0-B773-9387E3F2BCBC}" type="presParOf" srcId="{04A221FB-3A34-4804-9E1E-FAA254BEF819}" destId="{F8B30F84-9FC1-4455-B8FC-CA5DC2189586}" srcOrd="1" destOrd="8" presId="urn:microsoft.com/office/officeart/2005/8/layout/list1"/>
    <dgm:cxn modelId="{F07481AF-6DDB-44A7-AF18-FD5F5857A4E2}" type="presOf" srcId="{D3284563-CEAB-43B3-81C4-5F6C081CBB78}" destId="{F8B30F84-9FC1-4455-B8FC-CA5DC2189586}" srcOrd="0" destOrd="0" presId="urn:microsoft.com/office/officeart/2005/8/layout/list1"/>
    <dgm:cxn modelId="{87E28D4E-B867-4C62-AC6A-EEA506A046AA}" type="presParOf" srcId="{E5EECCA3-F875-4B71-92CC-9CCDFB7DBFEF}" destId="{75AF99AA-34AA-4169-A0AA-91E0CC0C2D15}" srcOrd="9" destOrd="0" presId="urn:microsoft.com/office/officeart/2005/8/layout/list1"/>
    <dgm:cxn modelId="{BBFCEE2A-2FAB-4CBF-8059-6FA38CE9CC6E}" type="presParOf" srcId="{E5EECCA3-F875-4B71-92CC-9CCDFB7DBFEF}" destId="{F855875C-E8B4-4273-8C6C-6A8EC3091B3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1D179-D23D-41D4-AEEF-E4B9FEB06903}" type="doc">
      <dgm:prSet loTypeId="process" loCatId="process" qsTypeId="urn:microsoft.com/office/officeart/2005/8/quickstyle/simple1" qsCatId="simple" csTypeId="urn:microsoft.com/office/officeart/2005/8/colors/accent1_2" csCatId="accent1" phldr="0"/>
      <dgm:spPr/>
    </dgm:pt>
    <dgm:pt modelId="{3F25DA44-7F3E-4C17-A40B-7F663FDBEA65}">
      <dgm:prSet phldrT="[Text]" phldr="0" custT="0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Bazična vjerovanja</a:t>
          </a:r>
          <a:endParaRPr lang="hr-HR" altLang="en-US"/>
        </a:p>
      </dgm:t>
    </dgm:pt>
    <dgm:pt modelId="{EE9066D1-3403-4469-8E8C-0D40A82430F2}" cxnId="{3D0BD36C-B816-415F-9093-83FDF6199576}" type="parTrans">
      <dgm:prSet/>
      <dgm:spPr/>
    </dgm:pt>
    <dgm:pt modelId="{8EC5AF5E-9C9F-410A-A755-A3EA5186F948}" cxnId="{3D0BD36C-B816-415F-9093-83FDF6199576}" type="sibTrans">
      <dgm:prSet/>
      <dgm:spPr/>
      <dgm:t>
        <a:bodyPr/>
        <a:p>
          <a:endParaRPr lang="en-US"/>
        </a:p>
      </dgm:t>
    </dgm:pt>
    <dgm:pt modelId="{2E2F4D3A-969C-4DB2-9FA9-5C4A40369351}">
      <dgm:prSet phldrT="[Text]" phldr="0" custT="0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Automatske misli</a:t>
          </a:r>
          <a:r>
            <a:rPr lang="en-US"/>
            <a:t/>
          </a:r>
          <a:r>
            <a:rPr lang="en-US"/>
            <a:t/>
          </a:r>
          <a:endParaRPr lang="en-US"/>
        </a:p>
      </dgm:t>
    </dgm:pt>
    <dgm:pt modelId="{1E934BFE-4D40-486C-8784-F698A10C4CF5}" cxnId="{8968D4DB-2118-49A6-BA09-6557C3103A9E}" type="parTrans">
      <dgm:prSet/>
      <dgm:spPr/>
    </dgm:pt>
    <dgm:pt modelId="{EC1AFF77-9232-4EEB-95CB-85CEAB3B1FC0}" cxnId="{8968D4DB-2118-49A6-BA09-6557C3103A9E}" type="sibTrans">
      <dgm:prSet/>
      <dgm:spPr/>
      <dgm:t>
        <a:bodyPr/>
        <a:p>
          <a:endParaRPr lang="en-US"/>
        </a:p>
      </dgm:t>
    </dgm:pt>
    <dgm:pt modelId="{120E671D-4F40-40EC-9942-39EACA87EAC4}">
      <dgm:prSet phldr="0" custT="0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/>
            <a:t>Emocije</a:t>
          </a:r>
          <a:r>
            <a:rPr lang="hr-HR"/>
            <a:t/>
          </a:r>
          <a:endParaRPr lang="hr-HR"/>
        </a:p>
      </dgm:t>
    </dgm:pt>
    <dgm:pt modelId="{F0D3C003-2D72-4C8A-A833-6195A201AF72}" cxnId="{83B2518F-A8AF-4ED4-85E3-E9557DE72603}" type="parTrans">
      <dgm:prSet/>
      <dgm:spPr/>
    </dgm:pt>
    <dgm:pt modelId="{85AC5029-4042-4D23-886F-AE0AF4595F2D}" cxnId="{83B2518F-A8AF-4ED4-85E3-E9557DE72603}" type="sibTrans">
      <dgm:prSet/>
      <dgm:spPr/>
    </dgm:pt>
    <dgm:pt modelId="{37B86CFA-59B5-46FA-8A6B-9FB187CE14DF}">
      <dgm:prSet phldrT="[Text]" phldr="0" custT="0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/>
            <a:t>Ponašanja</a:t>
          </a:r>
          <a:endParaRPr lang="hr-HR"/>
        </a:p>
      </dgm:t>
    </dgm:pt>
    <dgm:pt modelId="{9DABF4F3-A9E6-40B1-A863-AC9409CC14BB}" cxnId="{3AA600D6-137B-4F38-85BA-02B6A2065120}" type="parTrans">
      <dgm:prSet/>
      <dgm:spPr/>
    </dgm:pt>
    <dgm:pt modelId="{18EFF3C3-47F9-402B-A3F3-E9310EA281B4}" cxnId="{3AA600D6-137B-4F38-85BA-02B6A2065120}" type="sibTrans">
      <dgm:prSet/>
      <dgm:spPr/>
    </dgm:pt>
    <dgm:pt modelId="{BF708676-7EFC-4C81-9D3A-3E677EAC1C7B}" type="pres">
      <dgm:prSet presAssocID="{8EB1D179-D23D-41D4-AEEF-E4B9FEB06903}" presName="Name0" presStyleCnt="0">
        <dgm:presLayoutVars>
          <dgm:dir/>
          <dgm:resizeHandles val="exact"/>
        </dgm:presLayoutVars>
      </dgm:prSet>
      <dgm:spPr/>
    </dgm:pt>
    <dgm:pt modelId="{111DEAC9-5D4C-4A6A-A44E-082A26F60596}" type="pres">
      <dgm:prSet presAssocID="{3F25DA44-7F3E-4C17-A40B-7F663FDBEA65}" presName="node" presStyleLbl="node1" presStyleIdx="0" presStyleCnt="4">
        <dgm:presLayoutVars>
          <dgm:bulletEnabled val="1"/>
        </dgm:presLayoutVars>
      </dgm:prSet>
      <dgm:spPr/>
    </dgm:pt>
    <dgm:pt modelId="{8A5CF0CE-3323-464D-9C63-05C1BDB053F5}" type="pres">
      <dgm:prSet presAssocID="{8EC5AF5E-9C9F-410A-A755-A3EA5186F948}" presName="sibTrans" presStyleLbl="sibTrans2D1" presStyleIdx="0" presStyleCnt="3"/>
      <dgm:spPr/>
    </dgm:pt>
    <dgm:pt modelId="{5FA465F6-7607-499F-BFB2-52F4E071FB67}" type="pres">
      <dgm:prSet presAssocID="{8EC5AF5E-9C9F-410A-A755-A3EA5186F948}" presName="connectorText" presStyleCnt="0"/>
      <dgm:spPr/>
    </dgm:pt>
    <dgm:pt modelId="{552FB8E7-A5FB-4CC3-94C3-CE0BDF19F9F1}" type="pres">
      <dgm:prSet presAssocID="{2E2F4D3A-969C-4DB2-9FA9-5C4A40369351}" presName="node" presStyleLbl="node1" presStyleIdx="1" presStyleCnt="4">
        <dgm:presLayoutVars>
          <dgm:bulletEnabled val="1"/>
        </dgm:presLayoutVars>
      </dgm:prSet>
      <dgm:spPr/>
    </dgm:pt>
    <dgm:pt modelId="{353C3794-50AA-4D44-83C9-CE28317C3317}" type="pres">
      <dgm:prSet presAssocID="{EC1AFF77-9232-4EEB-95CB-85CEAB3B1FC0}" presName="sibTrans" presStyleLbl="sibTrans2D1" presStyleIdx="1" presStyleCnt="3"/>
      <dgm:spPr/>
    </dgm:pt>
    <dgm:pt modelId="{5AFF040D-0639-4120-9E39-DA822CF9F321}" type="pres">
      <dgm:prSet presAssocID="{EC1AFF77-9232-4EEB-95CB-85CEAB3B1FC0}" presName="connectorText" presStyleCnt="0"/>
      <dgm:spPr/>
    </dgm:pt>
    <dgm:pt modelId="{D03ED78C-BACB-4C4B-B185-1308D46FF0B0}" type="pres">
      <dgm:prSet presAssocID="{120E671D-4F40-40EC-9942-39EACA87EAC4}" presName="node" presStyleLbl="node1" presStyleIdx="2" presStyleCnt="4">
        <dgm:presLayoutVars>
          <dgm:bulletEnabled val="1"/>
        </dgm:presLayoutVars>
      </dgm:prSet>
      <dgm:spPr/>
    </dgm:pt>
    <dgm:pt modelId="{266C0DC8-685E-4A4D-9791-F5EB60B549B1}" type="pres">
      <dgm:prSet presAssocID="{85AC5029-4042-4D23-886F-AE0AF4595F2D}" presName="sibTrans" presStyleLbl="sibTrans2D1" presStyleIdx="2" presStyleCnt="3"/>
      <dgm:spPr/>
    </dgm:pt>
    <dgm:pt modelId="{9D6BAEEF-CB0D-4EB5-B801-3317B7E4205D}" type="pres">
      <dgm:prSet presAssocID="{85AC5029-4042-4D23-886F-AE0AF4595F2D}" presName="connectorText" presStyleCnt="0"/>
      <dgm:spPr/>
    </dgm:pt>
    <dgm:pt modelId="{A1E15D63-E1FF-4A28-A04F-A2B65927BC31}" type="pres">
      <dgm:prSet presAssocID="{37B86CFA-59B5-46FA-8A6B-9FB187CE14DF}" presName="node" presStyleLbl="node1" presStyleIdx="3" presStyleCnt="4">
        <dgm:presLayoutVars>
          <dgm:bulletEnabled val="1"/>
        </dgm:presLayoutVars>
      </dgm:prSet>
      <dgm:spPr/>
    </dgm:pt>
  </dgm:ptLst>
  <dgm:cxnLst>
    <dgm:cxn modelId="{3D0BD36C-B816-415F-9093-83FDF6199576}" srcId="{8EB1D179-D23D-41D4-AEEF-E4B9FEB06903}" destId="{3F25DA44-7F3E-4C17-A40B-7F663FDBEA65}" srcOrd="0" destOrd="0" parTransId="{EE9066D1-3403-4469-8E8C-0D40A82430F2}" sibTransId="{8EC5AF5E-9C9F-410A-A755-A3EA5186F948}"/>
    <dgm:cxn modelId="{8968D4DB-2118-49A6-BA09-6557C3103A9E}" srcId="{8EB1D179-D23D-41D4-AEEF-E4B9FEB06903}" destId="{2E2F4D3A-969C-4DB2-9FA9-5C4A40369351}" srcOrd="1" destOrd="0" parTransId="{1E934BFE-4D40-486C-8784-F698A10C4CF5}" sibTransId="{EC1AFF77-9232-4EEB-95CB-85CEAB3B1FC0}"/>
    <dgm:cxn modelId="{83B2518F-A8AF-4ED4-85E3-E9557DE72603}" srcId="{8EB1D179-D23D-41D4-AEEF-E4B9FEB06903}" destId="{120E671D-4F40-40EC-9942-39EACA87EAC4}" srcOrd="2" destOrd="0" parTransId="{F0D3C003-2D72-4C8A-A833-6195A201AF72}" sibTransId="{85AC5029-4042-4D23-886F-AE0AF4595F2D}"/>
    <dgm:cxn modelId="{3AA600D6-137B-4F38-85BA-02B6A2065120}" srcId="{8EB1D179-D23D-41D4-AEEF-E4B9FEB06903}" destId="{37B86CFA-59B5-46FA-8A6B-9FB187CE14DF}" srcOrd="3" destOrd="0" parTransId="{9DABF4F3-A9E6-40B1-A863-AC9409CC14BB}" sibTransId="{18EFF3C3-47F9-402B-A3F3-E9310EA281B4}"/>
    <dgm:cxn modelId="{3E03D6AA-87C8-4414-8F12-412928FA2BB1}" type="presOf" srcId="{8EB1D179-D23D-41D4-AEEF-E4B9FEB06903}" destId="{BF708676-7EFC-4C81-9D3A-3E677EAC1C7B}" srcOrd="0" destOrd="0" presId="urn:microsoft.com/office/officeart/2005/8/layout/process1"/>
    <dgm:cxn modelId="{4C8AA3AF-9AF6-438B-9247-00DF887764F1}" type="presParOf" srcId="{BF708676-7EFC-4C81-9D3A-3E677EAC1C7B}" destId="{111DEAC9-5D4C-4A6A-A44E-082A26F60596}" srcOrd="0" destOrd="0" presId="urn:microsoft.com/office/officeart/2005/8/layout/process1"/>
    <dgm:cxn modelId="{ED75971E-47F4-4C4B-82C7-6D9BA12DD69B}" type="presOf" srcId="{3F25DA44-7F3E-4C17-A40B-7F663FDBEA65}" destId="{111DEAC9-5D4C-4A6A-A44E-082A26F60596}" srcOrd="0" destOrd="0" presId="urn:microsoft.com/office/officeart/2005/8/layout/process1"/>
    <dgm:cxn modelId="{44AAC114-164D-41D8-8AC4-505A2B1E8C27}" type="presParOf" srcId="{BF708676-7EFC-4C81-9D3A-3E677EAC1C7B}" destId="{8A5CF0CE-3323-464D-9C63-05C1BDB053F5}" srcOrd="1" destOrd="0" presId="urn:microsoft.com/office/officeart/2005/8/layout/process1"/>
    <dgm:cxn modelId="{F5A95162-FF02-45DE-A501-BB3AE7841768}" type="presOf" srcId="{8EC5AF5E-9C9F-410A-A755-A3EA5186F948}" destId="{8A5CF0CE-3323-464D-9C63-05C1BDB053F5}" srcOrd="0" destOrd="0" presId="urn:microsoft.com/office/officeart/2005/8/layout/process1"/>
    <dgm:cxn modelId="{EA0E882E-370D-420F-A5DB-D9ED45EB3F98}" type="presParOf" srcId="{8A5CF0CE-3323-464D-9C63-05C1BDB053F5}" destId="{5FA465F6-7607-499F-BFB2-52F4E071FB67}" srcOrd="0" destOrd="1" presId="urn:microsoft.com/office/officeart/2005/8/layout/process1"/>
    <dgm:cxn modelId="{6CB67E77-8102-46C8-9B4D-776E8AD770F6}" type="presOf" srcId="{8EC5AF5E-9C9F-410A-A755-A3EA5186F948}" destId="{5FA465F6-7607-499F-BFB2-52F4E071FB67}" srcOrd="1" destOrd="0" presId="urn:microsoft.com/office/officeart/2005/8/layout/process1"/>
    <dgm:cxn modelId="{F2C946B5-5B0D-4DC4-9553-87ED650B92B9}" type="presParOf" srcId="{BF708676-7EFC-4C81-9D3A-3E677EAC1C7B}" destId="{552FB8E7-A5FB-4CC3-94C3-CE0BDF19F9F1}" srcOrd="2" destOrd="0" presId="urn:microsoft.com/office/officeart/2005/8/layout/process1"/>
    <dgm:cxn modelId="{2A9F17B9-CCB3-43E4-8FC2-0DFB151908BC}" type="presOf" srcId="{2E2F4D3A-969C-4DB2-9FA9-5C4A40369351}" destId="{552FB8E7-A5FB-4CC3-94C3-CE0BDF19F9F1}" srcOrd="0" destOrd="0" presId="urn:microsoft.com/office/officeart/2005/8/layout/process1"/>
    <dgm:cxn modelId="{5A25DCBA-D875-4758-B5B3-F3DC0B88B567}" type="presParOf" srcId="{BF708676-7EFC-4C81-9D3A-3E677EAC1C7B}" destId="{353C3794-50AA-4D44-83C9-CE28317C3317}" srcOrd="3" destOrd="0" presId="urn:microsoft.com/office/officeart/2005/8/layout/process1"/>
    <dgm:cxn modelId="{01C28507-8C50-4DA3-9798-04373B97537A}" type="presOf" srcId="{EC1AFF77-9232-4EEB-95CB-85CEAB3B1FC0}" destId="{353C3794-50AA-4D44-83C9-CE28317C3317}" srcOrd="0" destOrd="0" presId="urn:microsoft.com/office/officeart/2005/8/layout/process1"/>
    <dgm:cxn modelId="{66A3BFA4-E43C-437A-BB73-652B6B32BAFA}" type="presParOf" srcId="{353C3794-50AA-4D44-83C9-CE28317C3317}" destId="{5AFF040D-0639-4120-9E39-DA822CF9F321}" srcOrd="0" destOrd="3" presId="urn:microsoft.com/office/officeart/2005/8/layout/process1"/>
    <dgm:cxn modelId="{F6EF4BD0-E2EC-4370-A469-17269C486D5E}" type="presOf" srcId="{EC1AFF77-9232-4EEB-95CB-85CEAB3B1FC0}" destId="{5AFF040D-0639-4120-9E39-DA822CF9F321}" srcOrd="1" destOrd="0" presId="urn:microsoft.com/office/officeart/2005/8/layout/process1"/>
    <dgm:cxn modelId="{27FC793A-3490-40CD-85B6-8F1B2EE78A3C}" type="presParOf" srcId="{BF708676-7EFC-4C81-9D3A-3E677EAC1C7B}" destId="{D03ED78C-BACB-4C4B-B185-1308D46FF0B0}" srcOrd="4" destOrd="0" presId="urn:microsoft.com/office/officeart/2005/8/layout/process1"/>
    <dgm:cxn modelId="{798AE2E2-5D07-4765-820D-F4F9FAADC5EC}" type="presOf" srcId="{120E671D-4F40-40EC-9942-39EACA87EAC4}" destId="{D03ED78C-BACB-4C4B-B185-1308D46FF0B0}" srcOrd="0" destOrd="0" presId="urn:microsoft.com/office/officeart/2005/8/layout/process1"/>
    <dgm:cxn modelId="{2D00946F-67F4-4F1C-813A-AF44FFC676D1}" type="presParOf" srcId="{BF708676-7EFC-4C81-9D3A-3E677EAC1C7B}" destId="{266C0DC8-685E-4A4D-9791-F5EB60B549B1}" srcOrd="5" destOrd="0" presId="urn:microsoft.com/office/officeart/2005/8/layout/process1"/>
    <dgm:cxn modelId="{6E31D3A1-B2C2-48E8-BC0D-603BD05E52C1}" type="presOf" srcId="{85AC5029-4042-4D23-886F-AE0AF4595F2D}" destId="{266C0DC8-685E-4A4D-9791-F5EB60B549B1}" srcOrd="0" destOrd="0" presId="urn:microsoft.com/office/officeart/2005/8/layout/process1"/>
    <dgm:cxn modelId="{F093E378-429B-4C10-9E38-BB21CD8F1BE7}" type="presParOf" srcId="{266C0DC8-685E-4A4D-9791-F5EB60B549B1}" destId="{9D6BAEEF-CB0D-4EB5-B801-3317B7E4205D}" srcOrd="0" destOrd="5" presId="urn:microsoft.com/office/officeart/2005/8/layout/process1"/>
    <dgm:cxn modelId="{6A115B95-C84D-4D51-B43F-47E81966C577}" type="presOf" srcId="{85AC5029-4042-4D23-886F-AE0AF4595F2D}" destId="{9D6BAEEF-CB0D-4EB5-B801-3317B7E4205D}" srcOrd="1" destOrd="0" presId="urn:microsoft.com/office/officeart/2005/8/layout/process1"/>
    <dgm:cxn modelId="{05B6E36D-D572-41E1-AA6A-A01D62FB5672}" type="presParOf" srcId="{BF708676-7EFC-4C81-9D3A-3E677EAC1C7B}" destId="{A1E15D63-E1FF-4A28-A04F-A2B65927BC31}" srcOrd="6" destOrd="0" presId="urn:microsoft.com/office/officeart/2005/8/layout/process1"/>
    <dgm:cxn modelId="{09184743-2DF9-48CB-A571-38A70D98BCA6}" type="presOf" srcId="{37B86CFA-59B5-46FA-8A6B-9FB187CE14DF}" destId="{A1E15D63-E1FF-4A28-A04F-A2B65927BC3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041650" cy="2032635"/>
        <a:chOff x="0" y="0"/>
        <a:chExt cx="3041650" cy="2032635"/>
      </a:xfrm>
    </dsp:grpSpPr>
    <dsp:sp>
      <dsp:nvSpPr>
        <dsp:cNvPr id="5" name="Rectangle 4"/>
        <dsp:cNvSpPr/>
      </dsp:nvSpPr>
      <dsp:spPr bwMode="white">
        <a:xfrm>
          <a:off x="0" y="257617"/>
          <a:ext cx="3041650" cy="3780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36065" tIns="312420" rIns="236065" bIns="106680" anchor="t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57617"/>
        <a:ext cx="3041650" cy="378000"/>
      </dsp:txXfrm>
    </dsp:sp>
    <dsp:sp>
      <dsp:nvSpPr>
        <dsp:cNvPr id="4" name="Rounded Rectangle 3"/>
        <dsp:cNvSpPr/>
      </dsp:nvSpPr>
      <dsp:spPr bwMode="white">
        <a:xfrm>
          <a:off x="152083" y="36217"/>
          <a:ext cx="2129155" cy="4428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0476" tIns="0" rIns="80476" bIns="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Emocije</a:t>
          </a:r>
          <a:endParaRPr lang="en-US"/>
        </a:p>
      </dsp:txBody>
      <dsp:txXfrm>
        <a:off x="152083" y="36217"/>
        <a:ext cx="2129155" cy="442800"/>
      </dsp:txXfrm>
    </dsp:sp>
    <dsp:sp>
      <dsp:nvSpPr>
        <dsp:cNvPr id="8" name="Rectangle 7"/>
        <dsp:cNvSpPr/>
      </dsp:nvSpPr>
      <dsp:spPr bwMode="white">
        <a:xfrm>
          <a:off x="0" y="938017"/>
          <a:ext cx="3041650" cy="3780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36065" tIns="312420" rIns="236065" bIns="106680" anchor="t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938017"/>
        <a:ext cx="3041650" cy="378000"/>
      </dsp:txXfrm>
    </dsp:sp>
    <dsp:sp>
      <dsp:nvSpPr>
        <dsp:cNvPr id="7" name="Rounded Rectangle 6"/>
        <dsp:cNvSpPr/>
      </dsp:nvSpPr>
      <dsp:spPr bwMode="white">
        <a:xfrm>
          <a:off x="152083" y="716617"/>
          <a:ext cx="2129155" cy="4428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0476" tIns="0" rIns="80476" bIns="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Ponašanje</a:t>
          </a:r>
          <a:endParaRPr lang="hr-HR" altLang="en-US"/>
        </a:p>
      </dsp:txBody>
      <dsp:txXfrm>
        <a:off x="152083" y="716617"/>
        <a:ext cx="2129155" cy="442800"/>
      </dsp:txXfrm>
    </dsp:sp>
    <dsp:sp>
      <dsp:nvSpPr>
        <dsp:cNvPr id="11" name="Rectangle 10"/>
        <dsp:cNvSpPr/>
      </dsp:nvSpPr>
      <dsp:spPr bwMode="white">
        <a:xfrm>
          <a:off x="0" y="1618418"/>
          <a:ext cx="3041650" cy="3780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36065" tIns="312420" rIns="236065" bIns="106680" anchor="t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618418"/>
        <a:ext cx="3041650" cy="378000"/>
      </dsp:txXfrm>
    </dsp:sp>
    <dsp:sp>
      <dsp:nvSpPr>
        <dsp:cNvPr id="10" name="Rounded Rectangle 9"/>
        <dsp:cNvSpPr/>
      </dsp:nvSpPr>
      <dsp:spPr bwMode="white">
        <a:xfrm>
          <a:off x="152083" y="1397017"/>
          <a:ext cx="2129155" cy="4428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0476" tIns="0" rIns="80476" bIns="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Fiziološki odgovor</a:t>
          </a:r>
          <a:endParaRPr lang="en-US"/>
        </a:p>
      </dsp:txBody>
      <dsp:txXfrm>
        <a:off x="152083" y="1397017"/>
        <a:ext cx="2129155" cy="442800"/>
      </dsp:txXfrm>
    </dsp:sp>
    <dsp:sp>
      <dsp:nvSpPr>
        <dsp:cNvPr id="3" name="Rectangle 2" hidden="1"/>
        <dsp:cNvSpPr/>
      </dsp:nvSpPr>
      <dsp:spPr bwMode="white">
        <a:xfrm>
          <a:off x="0" y="257617"/>
          <a:ext cx="152083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257617"/>
        <a:ext cx="152083" cy="0"/>
      </dsp:txXfrm>
    </dsp:sp>
    <dsp:sp>
      <dsp:nvSpPr>
        <dsp:cNvPr id="6" name="Rectangle 5" hidden="1"/>
        <dsp:cNvSpPr/>
      </dsp:nvSpPr>
      <dsp:spPr bwMode="white">
        <a:xfrm>
          <a:off x="0" y="938017"/>
          <a:ext cx="152083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938017"/>
        <a:ext cx="152083" cy="0"/>
      </dsp:txXfrm>
    </dsp:sp>
    <dsp:sp>
      <dsp:nvSpPr>
        <dsp:cNvPr id="9" name="Rectangle 8" hidden="1"/>
        <dsp:cNvSpPr/>
      </dsp:nvSpPr>
      <dsp:spPr bwMode="white">
        <a:xfrm>
          <a:off x="0" y="1618417"/>
          <a:ext cx="152083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1618417"/>
        <a:ext cx="152083" cy="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719820" cy="4368165"/>
        <a:chOff x="0" y="0"/>
        <a:chExt cx="8719820" cy="4368165"/>
      </a:xfrm>
    </dsp:grpSpPr>
    <dsp:sp>
      <dsp:nvSpPr>
        <dsp:cNvPr id="3" name="Rounded Rectangle 2"/>
        <dsp:cNvSpPr/>
      </dsp:nvSpPr>
      <dsp:spPr bwMode="white">
        <a:xfrm>
          <a:off x="0" y="1681016"/>
          <a:ext cx="1676888" cy="10061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Bazična vjerovanja</a:t>
          </a:r>
          <a:endParaRPr lang="hr-HR" altLang="en-US"/>
        </a:p>
      </dsp:txBody>
      <dsp:txXfrm>
        <a:off x="0" y="1681016"/>
        <a:ext cx="1676888" cy="1006133"/>
      </dsp:txXfrm>
    </dsp:sp>
    <dsp:sp>
      <dsp:nvSpPr>
        <dsp:cNvPr id="4" name="Right Arrow 3"/>
        <dsp:cNvSpPr/>
      </dsp:nvSpPr>
      <dsp:spPr bwMode="white">
        <a:xfrm>
          <a:off x="1834516" y="1976148"/>
          <a:ext cx="355500" cy="415868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834516" y="1976148"/>
        <a:ext cx="355500" cy="415868"/>
      </dsp:txXfrm>
    </dsp:sp>
    <dsp:sp>
      <dsp:nvSpPr>
        <dsp:cNvPr id="6" name="Rounded Rectangle 5"/>
        <dsp:cNvSpPr/>
      </dsp:nvSpPr>
      <dsp:spPr bwMode="white">
        <a:xfrm>
          <a:off x="2347644" y="1681016"/>
          <a:ext cx="1676888" cy="10061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altLang="en-US"/>
            <a:t>Automatske misli</a:t>
          </a:r>
          <a:endParaRPr lang="en-US"/>
        </a:p>
      </dsp:txBody>
      <dsp:txXfrm>
        <a:off x="2347644" y="1681016"/>
        <a:ext cx="1676888" cy="1006133"/>
      </dsp:txXfrm>
    </dsp:sp>
    <dsp:sp>
      <dsp:nvSpPr>
        <dsp:cNvPr id="7" name="Right Arrow 6"/>
        <dsp:cNvSpPr/>
      </dsp:nvSpPr>
      <dsp:spPr bwMode="white">
        <a:xfrm>
          <a:off x="4182160" y="1976148"/>
          <a:ext cx="355500" cy="415868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4182160" y="1976148"/>
        <a:ext cx="355500" cy="415868"/>
      </dsp:txXfrm>
    </dsp:sp>
    <dsp:sp>
      <dsp:nvSpPr>
        <dsp:cNvPr id="10" name="Rounded Rectangle 9"/>
        <dsp:cNvSpPr/>
      </dsp:nvSpPr>
      <dsp:spPr bwMode="white">
        <a:xfrm>
          <a:off x="4695288" y="1681016"/>
          <a:ext cx="1676888" cy="10061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/>
            <a:t>Emocije</a:t>
          </a:r>
          <a:endParaRPr lang="hr-HR"/>
        </a:p>
      </dsp:txBody>
      <dsp:txXfrm>
        <a:off x="4695288" y="1681016"/>
        <a:ext cx="1676888" cy="1006133"/>
      </dsp:txXfrm>
    </dsp:sp>
    <dsp:sp>
      <dsp:nvSpPr>
        <dsp:cNvPr id="11" name="Right Arrow 10"/>
        <dsp:cNvSpPr/>
      </dsp:nvSpPr>
      <dsp:spPr bwMode="white">
        <a:xfrm>
          <a:off x="6529804" y="1976148"/>
          <a:ext cx="355500" cy="415868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6529804" y="1976148"/>
        <a:ext cx="355500" cy="415868"/>
      </dsp:txXfrm>
    </dsp:sp>
    <dsp:sp>
      <dsp:nvSpPr>
        <dsp:cNvPr id="9" name="Rounded Rectangle 8"/>
        <dsp:cNvSpPr/>
      </dsp:nvSpPr>
      <dsp:spPr bwMode="white">
        <a:xfrm>
          <a:off x="7042932" y="1681016"/>
          <a:ext cx="1676888" cy="100613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/>
            <a:t>Ponašanja</a:t>
          </a:r>
          <a:endParaRPr lang="hr-HR"/>
        </a:p>
      </dsp:txBody>
      <dsp:txXfrm>
        <a:off x="7042932" y="1681016"/>
        <a:ext cx="1676888" cy="1006133"/>
      </dsp:txXfrm>
    </dsp:sp>
    <dsp:sp>
      <dsp:nvSpPr>
        <dsp:cNvPr id="5" name="Right Arrow 4"/>
        <dsp:cNvSpPr/>
      </dsp:nvSpPr>
      <dsp:spPr bwMode="white">
        <a:xfrm>
          <a:off x="1834516" y="1976148"/>
          <a:ext cx="355500" cy="4158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1834516" y="1976148"/>
        <a:ext cx="355500" cy="415868"/>
      </dsp:txXfrm>
    </dsp:sp>
    <dsp:sp>
      <dsp:nvSpPr>
        <dsp:cNvPr id="8" name="Right Arrow 7"/>
        <dsp:cNvSpPr/>
      </dsp:nvSpPr>
      <dsp:spPr bwMode="white">
        <a:xfrm>
          <a:off x="4182160" y="1976148"/>
          <a:ext cx="355500" cy="4158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4182160" y="1976148"/>
        <a:ext cx="355500" cy="415868"/>
      </dsp:txXfrm>
    </dsp:sp>
    <dsp:sp>
      <dsp:nvSpPr>
        <dsp:cNvPr id="12" name="Right Arrow 11"/>
        <dsp:cNvSpPr/>
      </dsp:nvSpPr>
      <dsp:spPr bwMode="white">
        <a:xfrm>
          <a:off x="6529804" y="1976148"/>
          <a:ext cx="355500" cy="4158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529804" y="1976148"/>
        <a:ext cx="355500" cy="415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Shape 11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Shape 13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9BCF63"/>
        </a:solidFill>
        <a:effectLst/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_2">
    <p:bg>
      <p:bgPr>
        <a:solidFill>
          <a:srgbClr val="9BCF63"/>
        </a:solidFill>
        <a:effectLst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94" name="Shape 94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Shape 95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Shape 96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Shape 97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51B148"/>
        </a:solidFill>
        <a:effectLst/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00" name="Shape 100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Shape 101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Shape 10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Shape 10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56152" y="1188720"/>
            <a:ext cx="1828799" cy="365760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882821" y="2990850"/>
            <a:ext cx="1775461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Shape 17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Shape 18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1" name="Shape 21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Shape 22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" name="Shape 23"/>
          <p:cNvSpPr txBox="1"/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Shape 26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Shape 27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Shape 28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Shape 29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Shape 3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Shape 31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Shape 32"/>
          <p:cNvSpPr txBox="1"/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rgbClr val="51B148"/>
              </a:buClr>
              <a:buSzPts val="2600"/>
              <a:buChar char="⊷"/>
              <a:defRPr sz="2600" i="1">
                <a:solidFill>
                  <a:srgbClr val="51B148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⊶"/>
              <a:defRPr sz="2600" i="1">
                <a:solidFill>
                  <a:srgbClr val="51B148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⊸"/>
              <a:defRPr sz="2600" i="1">
                <a:solidFill>
                  <a:srgbClr val="51B148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●"/>
              <a:defRPr sz="2600" i="1">
                <a:solidFill>
                  <a:srgbClr val="51B148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○"/>
              <a:defRPr sz="2600" i="1">
                <a:solidFill>
                  <a:srgbClr val="51B148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■"/>
              <a:defRPr sz="2600" i="1">
                <a:solidFill>
                  <a:srgbClr val="51B148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●"/>
              <a:defRPr sz="2600" i="1">
                <a:solidFill>
                  <a:srgbClr val="51B148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○"/>
              <a:defRPr sz="2600" i="1">
                <a:solidFill>
                  <a:srgbClr val="51B148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■"/>
              <a:defRPr sz="2600" i="1">
                <a:solidFill>
                  <a:srgbClr val="51B148"/>
                </a:solidFill>
              </a:defRPr>
            </a:lvl9pPr>
          </a:lstStyle>
          <a:p/>
        </p:txBody>
      </p:sp>
      <p:sp>
        <p:nvSpPr>
          <p:cNvPr id="33" name="Shape 33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rgbClr val="484F56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rgbClr val="484F5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Shape 34"/>
          <p:cNvSpPr txBox="1"/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Shape 37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Shape 38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Shape 39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2" name="Shape 42"/>
          <p:cNvSpPr txBox="1"/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" name="Shape 45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Shape 4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" name="Shape 47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9" name="Shape 49"/>
          <p:cNvSpPr txBox="1"/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0" name="Shape 50"/>
          <p:cNvSpPr txBox="1"/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Shape 53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Shape 54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Shape 55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Shape 56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Shape 5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9" name="Shape 59"/>
          <p:cNvSpPr txBox="1"/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1" name="Shape 61"/>
          <p:cNvSpPr txBox="1"/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Shape 64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Shape 65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Shape 66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Shape 6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Shape 6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0" name="Shape 70"/>
          <p:cNvSpPr txBox="1"/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1" name="Shape 71"/>
          <p:cNvSpPr txBox="1"/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2" name="Shape 72"/>
          <p:cNvSpPr txBox="1"/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3" name="Shape 73"/>
          <p:cNvSpPr txBox="1"/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Shape 76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Shape 7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Shape 7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Shape 7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Shape 80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Shape 82"/>
          <p:cNvSpPr txBox="1"/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Shape 85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Shape 86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Shape 87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Shape 88"/>
          <p:cNvSpPr txBox="1"/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89" name="Shape 89"/>
          <p:cNvSpPr txBox="1"/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/>
        </p:txBody>
      </p:sp>
      <p:sp>
        <p:nvSpPr>
          <p:cNvPr id="7" name="Shape 7"/>
          <p:cNvSpPr txBox="1"/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⊷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⊶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⊸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1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0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4918075" y="1991995"/>
            <a:ext cx="4272280" cy="1159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 sz="4400">
                <a:latin typeface="Arial" panose="020B0604020202020204" pitchFamily="34" charset="0"/>
              </a:rPr>
              <a:t>Identificiranje emocija</a:t>
            </a:r>
            <a:endParaRPr lang="hr-HR" altLang="en-GB" sz="4400">
              <a:latin typeface="Arial" panose="020B0604020202020204" pitchFamily="34" charset="0"/>
            </a:endParaRPr>
          </a:p>
        </p:txBody>
      </p:sp>
      <p:sp>
        <p:nvSpPr>
          <p:cNvPr id="1" name="Text Box 0"/>
          <p:cNvSpPr txBox="1"/>
          <p:nvPr/>
        </p:nvSpPr>
        <p:spPr>
          <a:xfrm>
            <a:off x="6265545" y="4354830"/>
            <a:ext cx="27927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altLang="en-US"/>
              <a:t>Josipa Milović, mag. psych.</a:t>
            </a:r>
            <a:endParaRPr lang="hr-HR" altLang="en-US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8" name="Text Box 7"/>
          <p:cNvSpPr txBox="1"/>
          <p:nvPr/>
        </p:nvSpPr>
        <p:spPr>
          <a:xfrm>
            <a:off x="2021205" y="596265"/>
            <a:ext cx="7107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sz="3200">
                <a:solidFill>
                  <a:srgbClr val="92D050"/>
                </a:solidFill>
              </a:rPr>
              <a:t>Kada pacijentu objasniti razlikovanje?</a:t>
            </a:r>
            <a:r>
              <a:rPr lang="hr-HR" sz="3200"/>
              <a:t> </a:t>
            </a:r>
            <a:endParaRPr lang="hr-HR" sz="3200"/>
          </a:p>
        </p:txBody>
      </p:sp>
      <p:sp>
        <p:nvSpPr>
          <p:cNvPr id="9" name="Text Box 8"/>
          <p:cNvSpPr txBox="1"/>
          <p:nvPr/>
        </p:nvSpPr>
        <p:spPr>
          <a:xfrm>
            <a:off x="3002915" y="1664335"/>
            <a:ext cx="57829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altLang="en-US" sz="2800"/>
              <a:t>Ovisno o tijeku seanse, ciljevima i suradnji odlučiti:</a:t>
            </a:r>
            <a:endParaRPr lang="hr-HR" altLang="en-US" sz="2800"/>
          </a:p>
          <a:p>
            <a:endParaRPr lang="hr-HR" altLang="en-US"/>
          </a:p>
          <a:p>
            <a:pPr marL="0" indent="0">
              <a:buFont typeface="Arial" panose="020B0604020202020204" pitchFamily="34" charset="0"/>
              <a:buNone/>
            </a:pPr>
            <a:endParaRPr lang="hr-HR" altLang="en-US"/>
          </a:p>
        </p:txBody>
      </p:sp>
      <p:sp>
        <p:nvSpPr>
          <p:cNvPr id="10" name="Text Box 9"/>
          <p:cNvSpPr txBox="1"/>
          <p:nvPr/>
        </p:nvSpPr>
        <p:spPr>
          <a:xfrm>
            <a:off x="4362450" y="2861945"/>
            <a:ext cx="3377565" cy="1414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sz="2400">
                <a:sym typeface="+mn-ea"/>
              </a:rPr>
              <a:t>ignorirati </a:t>
            </a:r>
            <a:endParaRPr lang="hr-HR" alt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sz="2400">
                <a:sym typeface="+mn-ea"/>
              </a:rPr>
              <a:t>spomenuti kasnije</a:t>
            </a:r>
            <a:endParaRPr lang="hr-HR" alt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sz="2400">
                <a:sym typeface="+mn-ea"/>
              </a:rPr>
              <a:t>spomenuti odmah</a:t>
            </a:r>
            <a:endParaRPr lang="hr-HR" altLang="en-US" sz="2400"/>
          </a:p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085340" y="491490"/>
            <a:ext cx="64744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altLang="en-US" sz="1600" b="1"/>
              <a:t>Ignoriranje:</a:t>
            </a:r>
            <a:endParaRPr lang="hr-HR" altLang="en-US" sz="1600" b="1"/>
          </a:p>
          <a:p>
            <a:endParaRPr lang="hr-HR" altLang="en-US" sz="1600"/>
          </a:p>
          <a:p>
            <a:r>
              <a:rPr lang="hr-HR" altLang="en-US" sz="1600"/>
              <a:t>P: Nazvala sam ga jučer i </a:t>
            </a:r>
            <a:r>
              <a:rPr lang="hr-HR" altLang="en-US" sz="1600" b="1"/>
              <a:t>osjetila sam da mu se nije razgovaralo</a:t>
            </a:r>
            <a:r>
              <a:rPr lang="hr-HR" altLang="en-US" sz="1600"/>
              <a:t>. Osjećala sam se kao da mu nije važno hoću li ga zvati.</a:t>
            </a:r>
            <a:endParaRPr lang="hr-HR" altLang="en-US" sz="1600"/>
          </a:p>
          <a:p>
            <a:endParaRPr lang="hr-HR" altLang="en-US" sz="1600"/>
          </a:p>
          <a:p>
            <a:r>
              <a:rPr lang="hr-HR" altLang="en-US" sz="1600"/>
              <a:t>T: Ako je to istina, što bi to vama značilo?</a:t>
            </a:r>
            <a:endParaRPr lang="hr-HR" altLang="en-US" sz="1600"/>
          </a:p>
        </p:txBody>
      </p:sp>
      <p:sp>
        <p:nvSpPr>
          <p:cNvPr id="5" name="Text Box 4"/>
          <p:cNvSpPr txBox="1"/>
          <p:nvPr/>
        </p:nvSpPr>
        <p:spPr>
          <a:xfrm>
            <a:off x="891540" y="2880360"/>
            <a:ext cx="523875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altLang="en-US" sz="1600" b="1"/>
              <a:t>Ispravljanje:</a:t>
            </a:r>
            <a:endParaRPr lang="hr-HR" altLang="en-US" sz="1600" b="1"/>
          </a:p>
          <a:p>
            <a:endParaRPr lang="hr-HR" altLang="en-US" sz="1600"/>
          </a:p>
          <a:p>
            <a:r>
              <a:rPr lang="hr-HR" altLang="en-US" sz="1600"/>
              <a:t>P: Osjećala sam se kao da nikad neću moći ustati iz kreveta i da ću zakasniti na predavanje.</a:t>
            </a:r>
            <a:endParaRPr lang="hr-HR" altLang="en-US" sz="1600"/>
          </a:p>
          <a:p>
            <a:endParaRPr lang="hr-HR" altLang="en-US" sz="1600"/>
          </a:p>
          <a:p>
            <a:r>
              <a:rPr lang="hr-HR" altLang="en-US" sz="1600"/>
              <a:t>T: Dakle, imali ste dvije misli: “nikad neću moći ustati” i “zakasnit ću na predavanje”.</a:t>
            </a:r>
            <a:endParaRPr lang="hr-HR" altLang="en-US" sz="160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129790" y="344170"/>
            <a:ext cx="6474460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altLang="en-US" sz="1600" b="1"/>
              <a:t>Ispravljanje konfuzije i učenje razlikovanja:</a:t>
            </a:r>
            <a:endParaRPr lang="hr-HR" altLang="en-US" sz="1600" b="1"/>
          </a:p>
          <a:p>
            <a:endParaRPr lang="hr-HR" altLang="en-US" sz="1600"/>
          </a:p>
          <a:p>
            <a:r>
              <a:rPr lang="hr-HR" altLang="en-US" sz="1600"/>
              <a:t>P: Osjećala sam se kao da nema koristi i kako ništa neće pomoći.</a:t>
            </a:r>
            <a:endParaRPr lang="hr-HR" altLang="en-US" sz="1600"/>
          </a:p>
          <a:p>
            <a:endParaRPr lang="hr-HR" altLang="en-US" sz="1600"/>
          </a:p>
          <a:p>
            <a:r>
              <a:rPr lang="hr-HR" altLang="en-US" sz="1600"/>
              <a:t>T: To su dobre misli, ali bih sada želio naglasiti razliku između misli i osjećaja.</a:t>
            </a:r>
            <a:endParaRPr lang="hr-HR" altLang="en-US" sz="1600"/>
          </a:p>
          <a:p>
            <a:endParaRPr lang="hr-HR" altLang="en-US" sz="1600"/>
          </a:p>
          <a:p>
            <a:r>
              <a:rPr lang="hr-HR" altLang="en-US" sz="1600"/>
              <a:t>T: Emocije su ono što </a:t>
            </a:r>
            <a:r>
              <a:rPr lang="hr-HR" altLang="en-US" sz="1600" b="1"/>
              <a:t>osjećate </a:t>
            </a:r>
            <a:r>
              <a:rPr lang="hr-HR" altLang="en-US" sz="1600"/>
              <a:t>poput tuge, ljutnje, anksioznosti, a misli su </a:t>
            </a:r>
            <a:r>
              <a:rPr lang="hr-HR" altLang="en-US" sz="1600" b="1"/>
              <a:t>ideje </a:t>
            </a:r>
            <a:r>
              <a:rPr lang="hr-HR" altLang="en-US" sz="1600"/>
              <a:t>koje imate u riječima ili predodžbama. Je li to jasno?</a:t>
            </a:r>
            <a:endParaRPr lang="hr-HR" altLang="en-US" sz="1600"/>
          </a:p>
          <a:p>
            <a:endParaRPr lang="hr-HR" altLang="en-US"/>
          </a:p>
          <a:p>
            <a:endParaRPr lang="hr-HR" altLang="en-US"/>
          </a:p>
        </p:txBody>
      </p:sp>
      <p:sp>
        <p:nvSpPr>
          <p:cNvPr id="5" name="Text Box 4"/>
          <p:cNvSpPr txBox="1"/>
          <p:nvPr/>
        </p:nvSpPr>
        <p:spPr>
          <a:xfrm>
            <a:off x="379730" y="2838450"/>
            <a:ext cx="691515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altLang="en-US" sz="1600" b="1"/>
              <a:t>Ispravljanje:</a:t>
            </a:r>
            <a:endParaRPr lang="hr-HR" altLang="en-US" sz="1600" b="1"/>
          </a:p>
          <a:p>
            <a:endParaRPr lang="hr-HR" altLang="en-US" sz="1600"/>
          </a:p>
          <a:p>
            <a:r>
              <a:rPr lang="hr-HR" altLang="en-US" sz="1600"/>
              <a:t>T: Kad ste ušli u praznu sobu, što vam je prošlo kroz glavu?</a:t>
            </a:r>
            <a:endParaRPr lang="hr-HR" altLang="en-US" sz="1600"/>
          </a:p>
          <a:p>
            <a:endParaRPr lang="hr-HR" altLang="en-US" sz="1600"/>
          </a:p>
          <a:p>
            <a:r>
              <a:rPr lang="hr-HR" altLang="en-US" sz="1600"/>
              <a:t>P: Tuga, usamljenost, potištenost.</a:t>
            </a:r>
            <a:endParaRPr lang="hr-HR" altLang="en-US" sz="1600"/>
          </a:p>
          <a:p>
            <a:endParaRPr lang="hr-HR" altLang="en-US" sz="1600"/>
          </a:p>
          <a:p>
            <a:r>
              <a:rPr lang="hr-HR" altLang="en-US" sz="1600"/>
              <a:t>T: Dakle, </a:t>
            </a:r>
            <a:r>
              <a:rPr lang="hr-HR" altLang="en-US" sz="1600" i="1"/>
              <a:t>osjećali ste se vrlo tužno i potišteno</a:t>
            </a:r>
            <a:r>
              <a:rPr lang="hr-HR" altLang="en-US" sz="1600"/>
              <a:t>. Zbog koje </a:t>
            </a:r>
            <a:r>
              <a:rPr lang="hr-HR" altLang="en-US" sz="1600" i="1"/>
              <a:t>misli</a:t>
            </a:r>
            <a:r>
              <a:rPr lang="hr-HR" altLang="en-US" sz="1600"/>
              <a:t> ste osjetili tugu i potištenost?</a:t>
            </a:r>
            <a:endParaRPr lang="hr-HR" altLang="en-US" sz="160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 idx="4294967295"/>
          </p:nvPr>
        </p:nvSpPr>
        <p:spPr>
          <a:xfrm>
            <a:off x="2205355" y="244475"/>
            <a:ext cx="6938645" cy="9061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</a:rPr>
              <a:t>Va</a:t>
            </a:r>
            <a:r>
              <a:rPr lang="hr-HR" altLang="en-GB">
                <a:latin typeface="Arial" panose="020B0604020202020204" pitchFamily="34" charset="0"/>
              </a:rPr>
              <a:t>ž</a:t>
            </a:r>
            <a:r>
              <a:rPr lang="en-GB">
                <a:latin typeface="Arial" panose="020B0604020202020204" pitchFamily="34" charset="0"/>
              </a:rPr>
              <a:t>nost razlikovanja emocija</a:t>
            </a:r>
            <a:endParaRPr lang="en-GB">
              <a:latin typeface="Arial" panose="020B0604020202020204" pitchFamily="34" charset="0"/>
            </a:endParaRPr>
          </a:p>
        </p:txBody>
      </p:sp>
      <p:sp>
        <p:nvSpPr>
          <p:cNvPr id="350" name="Shape 350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aphicFrame>
        <p:nvGraphicFramePr>
          <p:cNvPr id="1" name="Diagram 0"/>
          <p:cNvGraphicFramePr/>
          <p:nvPr/>
        </p:nvGraphicFramePr>
        <p:xfrm>
          <a:off x="266065" y="694055"/>
          <a:ext cx="8719820" cy="4368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Placeholder 3"/>
          <p:cNvSpPr/>
          <p:nvPr>
            <p:ph type="body" idx="1"/>
          </p:nvPr>
        </p:nvSpPr>
        <p:spPr>
          <a:xfrm>
            <a:off x="3329940" y="471170"/>
            <a:ext cx="5579110" cy="1054735"/>
          </a:xfrm>
        </p:spPr>
        <p:txBody>
          <a:bodyPr/>
          <a:p>
            <a:pPr marL="63500" indent="0">
              <a:buNone/>
            </a:pPr>
            <a:r>
              <a:rPr lang="hr-HR" altLang="en-US" i="0">
                <a:latin typeface="Arial" panose="020B0604020202020204" pitchFamily="34" charset="0"/>
              </a:rPr>
              <a:t>Kada se emocija ne podudara sa sadržajem automatske misli.</a:t>
            </a:r>
            <a:endParaRPr lang="hr-HR" altLang="en-US" i="0"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526790" y="1795780"/>
            <a:ext cx="45015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altLang="en-US"/>
              <a:t>T: Kako ste se osjećali kad vas majka nije odmah nazvala?</a:t>
            </a:r>
            <a:endParaRPr lang="hr-HR" altLang="en-US"/>
          </a:p>
          <a:p>
            <a:endParaRPr lang="hr-HR" altLang="en-US"/>
          </a:p>
          <a:p>
            <a:r>
              <a:rPr lang="hr-HR" altLang="en-US"/>
              <a:t>P:Tužno</a:t>
            </a:r>
            <a:endParaRPr lang="hr-HR" altLang="en-US"/>
          </a:p>
          <a:p>
            <a:endParaRPr lang="hr-HR" altLang="en-US"/>
          </a:p>
          <a:p>
            <a:r>
              <a:rPr lang="hr-HR" altLang="en-US"/>
              <a:t>T: Što vam je tada prošlo kroz glavu?</a:t>
            </a:r>
            <a:endParaRPr lang="hr-HR" altLang="en-US"/>
          </a:p>
          <a:p>
            <a:endParaRPr lang="hr-HR" altLang="en-US"/>
          </a:p>
          <a:p>
            <a:r>
              <a:rPr lang="hr-HR" altLang="en-US"/>
              <a:t>P: Što ako joj se nešto dogodilo?</a:t>
            </a:r>
            <a:endParaRPr lang="hr-HR" altLang="en-US"/>
          </a:p>
          <a:p>
            <a:endParaRPr lang="hr-HR" altLang="en-US"/>
          </a:p>
          <a:p>
            <a:r>
              <a:rPr lang="hr-HR" altLang="en-US"/>
              <a:t>T: I tada ste osjetili tugu?</a:t>
            </a:r>
            <a:endParaRPr lang="hr-HR" altLang="en-US"/>
          </a:p>
          <a:p>
            <a:endParaRPr lang="hr-HR" altLang="en-US"/>
          </a:p>
          <a:p>
            <a:r>
              <a:rPr lang="hr-HR" altLang="en-US"/>
              <a:t>P: Da</a:t>
            </a:r>
            <a:endParaRPr lang="hr-HR" altLang="en-US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322195" y="299720"/>
            <a:ext cx="6638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altLang="en-US" sz="3200">
                <a:solidFill>
                  <a:srgbClr val="00B050"/>
                </a:solidFill>
              </a:rPr>
              <a:t>Teškoće u imenovanju emocija</a:t>
            </a:r>
            <a:endParaRPr lang="hr-HR" altLang="en-US" sz="3200">
              <a:solidFill>
                <a:srgbClr val="00B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0525" y="2604135"/>
          <a:ext cx="6671310" cy="2351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770"/>
                <a:gridCol w="2223770"/>
                <a:gridCol w="2223770"/>
              </a:tblGrid>
              <a:tr h="513080">
                <a:tc>
                  <a:txBody>
                    <a:bodyPr/>
                    <a:p>
                      <a:r>
                        <a:rPr lang="en-US" dirty="0" smtClean="0"/>
                        <a:t>Ljutnja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dirty="0" smtClean="0"/>
                        <a:t>Tuga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dirty="0" smtClean="0"/>
                        <a:t>Anksioznost</a:t>
                      </a:r>
                      <a:endParaRPr lang="en-US" dirty="0"/>
                    </a:p>
                  </a:txBody>
                  <a:tcPr/>
                </a:tc>
              </a:tr>
              <a:tr h="617220">
                <a:tc>
                  <a:txBody>
                    <a:bodyPr/>
                    <a:p>
                      <a:r>
                        <a:rPr lang="en-US" dirty="0" smtClean="0"/>
                        <a:t>1. </a:t>
                      </a:r>
                      <a:endParaRPr lang="hr-HR" altLang="en-US" dirty="0" smtClean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</a:tr>
              <a:tr h="610235">
                <a:tc>
                  <a:txBody>
                    <a:bodyPr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2171700" y="1289685"/>
            <a:ext cx="67894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sz="2200"/>
              <a:t>Povezivanje emocionalnih reakcija u specifičnim situacijama s njihovim nazivom</a:t>
            </a:r>
            <a:endParaRPr lang="hr-HR" altLang="en-US" sz="2200"/>
          </a:p>
        </p:txBody>
      </p:sp>
      <p:sp>
        <p:nvSpPr>
          <p:cNvPr id="8" name="Text Box 7"/>
          <p:cNvSpPr txBox="1"/>
          <p:nvPr/>
        </p:nvSpPr>
        <p:spPr>
          <a:xfrm>
            <a:off x="368300" y="2275205"/>
            <a:ext cx="3051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altLang="en-US" b="1"/>
              <a:t>Emocionalna karta</a:t>
            </a:r>
            <a:endParaRPr lang="hr-HR" altLang="en-US" b="1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21990" y="1507490"/>
            <a:ext cx="5464810" cy="3003550"/>
          </a:xfrm>
        </p:spPr>
        <p:txBody>
          <a:bodyPr/>
          <a:p>
            <a:r>
              <a:rPr lang="en-GB" sz="2000" dirty="0" err="1">
                <a:latin typeface="Calibri" panose="020F0502020204030204"/>
                <a:cs typeface="Calibri" panose="020F0502020204030204"/>
              </a:rPr>
              <a:t>Tuga</a:t>
            </a:r>
            <a:r>
              <a:rPr lang="en-GB" sz="2000" dirty="0">
                <a:latin typeface="Calibri" panose="020F0502020204030204"/>
                <a:cs typeface="Calibri" panose="020F0502020204030204"/>
              </a:rPr>
              <a:t>, </a:t>
            </a:r>
            <a:r>
              <a:rPr lang="en-GB" sz="2000" dirty="0" err="1">
                <a:latin typeface="Calibri" panose="020F0502020204030204"/>
                <a:cs typeface="Calibri" panose="020F0502020204030204"/>
              </a:rPr>
              <a:t>potištenost</a:t>
            </a:r>
            <a:r>
              <a:rPr lang="en-GB" sz="2000" dirty="0">
                <a:latin typeface="Calibri" panose="020F0502020204030204"/>
                <a:cs typeface="Calibri" panose="020F0502020204030204"/>
              </a:rPr>
              <a:t>, </a:t>
            </a:r>
            <a:r>
              <a:rPr lang="en-GB" sz="2000" dirty="0" err="1">
                <a:latin typeface="Calibri" panose="020F0502020204030204"/>
                <a:cs typeface="Calibri" panose="020F0502020204030204"/>
              </a:rPr>
              <a:t>usamljenost</a:t>
            </a:r>
            <a:r>
              <a:rPr lang="en-GB" sz="2000" dirty="0">
                <a:latin typeface="Calibri" panose="020F0502020204030204"/>
                <a:cs typeface="Calibri" panose="020F0502020204030204"/>
              </a:rPr>
              <a:t>, </a:t>
            </a:r>
            <a:r>
              <a:rPr lang="en-GB" sz="2000" dirty="0" err="1">
                <a:latin typeface="Calibri" panose="020F0502020204030204"/>
                <a:cs typeface="Calibri" panose="020F0502020204030204"/>
              </a:rPr>
              <a:t>nesteća</a:t>
            </a:r>
            <a:r>
              <a:rPr lang="en-GB" sz="2000" dirty="0">
                <a:latin typeface="Calibri" panose="020F0502020204030204"/>
                <a:cs typeface="Calibri" panose="020F0502020204030204"/>
              </a:rPr>
              <a:t>, </a:t>
            </a:r>
            <a:endParaRPr lang="en-GB" sz="2000" dirty="0">
              <a:latin typeface="Calibri" panose="020F0502020204030204"/>
              <a:cs typeface="Calibri" panose="020F0502020204030204"/>
            </a:endParaRPr>
          </a:p>
          <a:p>
            <a:r>
              <a:rPr lang="en-GB" sz="2000" dirty="0" err="1" smtClean="0">
                <a:latin typeface="Calibri" panose="020F0502020204030204"/>
                <a:cs typeface="Calibri" panose="020F0502020204030204"/>
              </a:rPr>
              <a:t>Anksio</a:t>
            </a:r>
            <a:r>
              <a:rPr lang="en-US" sz="2000" dirty="0" smtClean="0">
                <a:latin typeface="Calibri" panose="020F0502020204030204"/>
                <a:cs typeface="Calibri" panose="020F0502020204030204"/>
              </a:rPr>
              <a:t>z</a:t>
            </a:r>
            <a:r>
              <a:rPr lang="en-GB" sz="2000" dirty="0" err="1" smtClean="0">
                <a:latin typeface="Calibri" panose="020F0502020204030204"/>
                <a:cs typeface="Calibri" panose="020F0502020204030204"/>
              </a:rPr>
              <a:t>nost</a:t>
            </a:r>
            <a:r>
              <a:rPr lang="en-GB" sz="2000" dirty="0">
                <a:latin typeface="Calibri" panose="020F0502020204030204"/>
                <a:cs typeface="Calibri" panose="020F0502020204030204"/>
              </a:rPr>
              <a:t>, </a:t>
            </a:r>
            <a:r>
              <a:rPr lang="en-GB" sz="2000" dirty="0" err="1">
                <a:latin typeface="Calibri" panose="020F0502020204030204"/>
                <a:cs typeface="Calibri" panose="020F0502020204030204"/>
              </a:rPr>
              <a:t>zabrinutost</a:t>
            </a:r>
            <a:r>
              <a:rPr lang="en-GB" sz="2000" dirty="0">
                <a:latin typeface="Calibri" panose="020F0502020204030204"/>
                <a:cs typeface="Calibri" panose="020F0502020204030204"/>
              </a:rPr>
              <a:t>, </a:t>
            </a:r>
            <a:r>
              <a:rPr lang="en-GB" sz="2000" dirty="0" err="1">
                <a:latin typeface="Calibri" panose="020F0502020204030204"/>
                <a:cs typeface="Calibri" panose="020F0502020204030204"/>
              </a:rPr>
              <a:t>uplašenost</a:t>
            </a:r>
            <a:r>
              <a:rPr lang="en-GB" sz="2000" dirty="0">
                <a:latin typeface="Calibri" panose="020F0502020204030204"/>
                <a:cs typeface="Calibri" panose="020F0502020204030204"/>
              </a:rPr>
              <a:t>, </a:t>
            </a:r>
            <a:r>
              <a:rPr lang="en-GB" sz="2000" dirty="0" err="1">
                <a:latin typeface="Calibri" panose="020F0502020204030204"/>
                <a:cs typeface="Calibri" panose="020F0502020204030204"/>
              </a:rPr>
              <a:t>napetost</a:t>
            </a:r>
            <a:endParaRPr lang="en-GB" sz="2000" dirty="0">
              <a:latin typeface="Calibri" panose="020F0502020204030204"/>
              <a:cs typeface="Calibri" panose="020F0502020204030204"/>
            </a:endParaRPr>
          </a:p>
          <a:p>
            <a:r>
              <a:rPr lang="en-GB" sz="2000" dirty="0" err="1" smtClean="0">
                <a:latin typeface="Calibri" panose="020F0502020204030204"/>
                <a:cs typeface="Calibri" panose="020F0502020204030204"/>
              </a:rPr>
              <a:t>Ljutn</a:t>
            </a:r>
            <a:r>
              <a:rPr lang="en-US" sz="2000" dirty="0" smtClean="0">
                <a:latin typeface="Calibri" panose="020F0502020204030204"/>
                <a:cs typeface="Calibri" panose="020F0502020204030204"/>
              </a:rPr>
              <a:t>j</a:t>
            </a:r>
            <a:r>
              <a:rPr lang="en-GB" sz="2000" dirty="0" smtClean="0">
                <a:latin typeface="Calibri" panose="020F0502020204030204"/>
                <a:cs typeface="Calibri" panose="020F0502020204030204"/>
              </a:rPr>
              <a:t>a</a:t>
            </a:r>
            <a:r>
              <a:rPr lang="en-US" sz="2000" dirty="0" smtClean="0">
                <a:latin typeface="Calibri" panose="020F0502020204030204"/>
                <a:cs typeface="Calibri" panose="020F0502020204030204"/>
              </a:rPr>
              <a:t>, </a:t>
            </a:r>
            <a:r>
              <a:rPr lang="en-GB" sz="2000" dirty="0" err="1" smtClean="0">
                <a:latin typeface="Calibri" panose="020F0502020204030204"/>
                <a:cs typeface="Calibri" panose="020F0502020204030204"/>
              </a:rPr>
              <a:t>bijes</a:t>
            </a:r>
            <a:r>
              <a:rPr lang="en-GB" sz="2000" dirty="0">
                <a:latin typeface="Calibri" panose="020F0502020204030204"/>
                <a:cs typeface="Calibri" panose="020F0502020204030204"/>
              </a:rPr>
              <a:t>, </a:t>
            </a:r>
            <a:r>
              <a:rPr lang="en-GB" sz="2000" dirty="0" err="1">
                <a:latin typeface="Calibri" panose="020F0502020204030204"/>
                <a:cs typeface="Calibri" panose="020F0502020204030204"/>
              </a:rPr>
              <a:t>dosađivanje</a:t>
            </a:r>
            <a:endParaRPr lang="en-GB" sz="2000" dirty="0">
              <a:latin typeface="Calibri" panose="020F0502020204030204"/>
              <a:cs typeface="Calibri" panose="020F0502020204030204"/>
            </a:endParaRPr>
          </a:p>
          <a:p>
            <a:r>
              <a:rPr lang="en-GB" sz="2000" dirty="0" err="1">
                <a:latin typeface="Calibri" panose="020F0502020204030204"/>
                <a:cs typeface="Calibri" panose="020F0502020204030204"/>
              </a:rPr>
              <a:t>Posramljenost</a:t>
            </a:r>
            <a:r>
              <a:rPr lang="en-GB" sz="2000" dirty="0">
                <a:latin typeface="Calibri" panose="020F0502020204030204"/>
                <a:cs typeface="Calibri" panose="020F0502020204030204"/>
              </a:rPr>
              <a:t>, </a:t>
            </a:r>
            <a:r>
              <a:rPr lang="en-GB" sz="2000" dirty="0" err="1">
                <a:latin typeface="Calibri" panose="020F0502020204030204"/>
                <a:cs typeface="Calibri" panose="020F0502020204030204"/>
              </a:rPr>
              <a:t>neugoda</a:t>
            </a:r>
            <a:r>
              <a:rPr lang="en-GB" sz="2000" dirty="0">
                <a:latin typeface="Calibri" panose="020F0502020204030204"/>
                <a:cs typeface="Calibri" panose="020F0502020204030204"/>
              </a:rPr>
              <a:t>, </a:t>
            </a:r>
            <a:r>
              <a:rPr lang="en-GB" sz="2000" dirty="0" err="1">
                <a:latin typeface="Calibri" panose="020F0502020204030204"/>
                <a:cs typeface="Calibri" panose="020F0502020204030204"/>
              </a:rPr>
              <a:t>poniženost</a:t>
            </a:r>
            <a:r>
              <a:rPr lang="en-GB" sz="2000" dirty="0">
                <a:latin typeface="Calibri" panose="020F0502020204030204"/>
                <a:cs typeface="Calibri" panose="020F0502020204030204"/>
              </a:rPr>
              <a:t>,</a:t>
            </a:r>
            <a:endParaRPr lang="en-GB" sz="2000" dirty="0">
              <a:latin typeface="Calibri" panose="020F0502020204030204"/>
              <a:cs typeface="Calibri" panose="020F0502020204030204"/>
            </a:endParaRPr>
          </a:p>
          <a:p>
            <a:r>
              <a:rPr lang="en-GB" sz="2000" dirty="0" smtClean="0">
                <a:latin typeface="Calibri" panose="020F0502020204030204"/>
                <a:cs typeface="Calibri" panose="020F0502020204030204"/>
              </a:rPr>
              <a:t>Ra</a:t>
            </a:r>
            <a:r>
              <a:rPr lang="en-US" sz="2000" dirty="0" smtClean="0">
                <a:latin typeface="Calibri" panose="020F0502020204030204"/>
                <a:cs typeface="Calibri" panose="020F0502020204030204"/>
              </a:rPr>
              <a:t>z</a:t>
            </a:r>
            <a:r>
              <a:rPr lang="en-GB" sz="2000" dirty="0" err="1" smtClean="0">
                <a:latin typeface="Calibri" panose="020F0502020204030204"/>
                <a:cs typeface="Calibri" panose="020F0502020204030204"/>
              </a:rPr>
              <a:t>očaranost</a:t>
            </a:r>
            <a:endParaRPr lang="en-GB" sz="2000" dirty="0">
              <a:latin typeface="Calibri" panose="020F0502020204030204"/>
              <a:cs typeface="Calibri" panose="020F0502020204030204"/>
            </a:endParaRPr>
          </a:p>
          <a:p>
            <a:r>
              <a:rPr lang="en-GB" sz="2000" dirty="0" err="1">
                <a:latin typeface="Calibri" panose="020F0502020204030204"/>
                <a:cs typeface="Calibri" panose="020F0502020204030204"/>
              </a:rPr>
              <a:t>Ljubomora</a:t>
            </a:r>
            <a:r>
              <a:rPr lang="en-GB" sz="2000" dirty="0">
                <a:latin typeface="Calibri" panose="020F0502020204030204"/>
                <a:cs typeface="Calibri" panose="020F0502020204030204"/>
              </a:rPr>
              <a:t>, </a:t>
            </a:r>
            <a:r>
              <a:rPr lang="en-GB" sz="2000" dirty="0" err="1">
                <a:latin typeface="Calibri" panose="020F0502020204030204"/>
                <a:cs typeface="Calibri" panose="020F0502020204030204"/>
              </a:rPr>
              <a:t>zavist</a:t>
            </a:r>
            <a:endParaRPr lang="en-GB" sz="2000" dirty="0">
              <a:latin typeface="Calibri" panose="020F0502020204030204"/>
              <a:cs typeface="Calibri" panose="020F0502020204030204"/>
            </a:endParaRPr>
          </a:p>
          <a:p>
            <a:r>
              <a:rPr lang="en-GB" sz="2000" dirty="0" err="1">
                <a:latin typeface="Calibri" panose="020F0502020204030204"/>
                <a:cs typeface="Calibri" panose="020F0502020204030204"/>
              </a:rPr>
              <a:t>Krivnja</a:t>
            </a:r>
            <a:endParaRPr lang="en-GB" sz="2000" dirty="0">
              <a:latin typeface="Calibri" panose="020F0502020204030204"/>
              <a:cs typeface="Calibri" panose="020F0502020204030204"/>
            </a:endParaRPr>
          </a:p>
          <a:p>
            <a:r>
              <a:rPr lang="en-GB" sz="2000" dirty="0" err="1">
                <a:latin typeface="Calibri" panose="020F0502020204030204"/>
                <a:cs typeface="Calibri" panose="020F0502020204030204"/>
              </a:rPr>
              <a:t>Povrijeđenost</a:t>
            </a:r>
            <a:endParaRPr lang="en-GB" sz="2000" dirty="0">
              <a:latin typeface="Calibri" panose="020F0502020204030204"/>
              <a:cs typeface="Calibri" panose="020F0502020204030204"/>
            </a:endParaRPr>
          </a:p>
          <a:p>
            <a:r>
              <a:rPr lang="en-GB" sz="2000" dirty="0" err="1">
                <a:latin typeface="Calibri" panose="020F0502020204030204"/>
                <a:cs typeface="Calibri" panose="020F0502020204030204"/>
              </a:rPr>
              <a:t>Sumljičavost</a:t>
            </a:r>
            <a:endParaRPr lang="en-GB" sz="2000" dirty="0">
              <a:latin typeface="Calibri" panose="020F0502020204030204"/>
              <a:cs typeface="Calibri" panose="020F0502020204030204"/>
            </a:endParaRPr>
          </a:p>
          <a:p>
            <a:endParaRPr lang="en-US" sz="2000" dirty="0"/>
          </a:p>
        </p:txBody>
      </p:sp>
      <p:sp>
        <p:nvSpPr>
          <p:cNvPr id="6" name="Text Box 5"/>
          <p:cNvSpPr txBox="1"/>
          <p:nvPr/>
        </p:nvSpPr>
        <p:spPr>
          <a:xfrm>
            <a:off x="4725670" y="387985"/>
            <a:ext cx="4828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altLang="en-US" sz="3200">
                <a:solidFill>
                  <a:srgbClr val="00B050"/>
                </a:solidFill>
              </a:rPr>
              <a:t>Negativne emocije</a:t>
            </a:r>
            <a:endParaRPr lang="hr-HR" altLang="en-US" sz="320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1911985" y="328930"/>
            <a:ext cx="7300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altLang="en-US" sz="2800">
                <a:solidFill>
                  <a:srgbClr val="00B050"/>
                </a:solidFill>
                <a:sym typeface="+mn-ea"/>
              </a:rPr>
              <a:t>Teškoće u procjenjivanju intenziteta emocija</a:t>
            </a:r>
            <a:endParaRPr lang="hr-HR" altLang="en-US" sz="2800">
              <a:solidFill>
                <a:srgbClr val="00B050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911985" y="1336040"/>
            <a:ext cx="72078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/>
              <a:t>Istražiti disfunkcionalna vjerovanja o emocijama</a:t>
            </a:r>
            <a:endParaRPr lang="hr-HR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/>
              <a:t>Učenje procjenjivanja intenziteta emocija</a:t>
            </a:r>
            <a:endParaRPr lang="hr-HR" altLang="en-US" sz="240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31775" y="3651885"/>
            <a:ext cx="8445500" cy="139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5"/>
          <p:cNvSpPr txBox="1"/>
          <p:nvPr/>
        </p:nvSpPr>
        <p:spPr>
          <a:xfrm>
            <a:off x="157127" y="3205200"/>
            <a:ext cx="1071824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 smtClean="0"/>
              <a:t>0%                                   25%                                    50%                                     75%                         100%</a:t>
            </a:r>
            <a:endParaRPr lang="en-US" dirty="0"/>
          </a:p>
        </p:txBody>
      </p:sp>
      <p:sp>
        <p:nvSpPr>
          <p:cNvPr id="15" name="TextBox 6"/>
          <p:cNvSpPr txBox="1"/>
          <p:nvPr/>
        </p:nvSpPr>
        <p:spPr>
          <a:xfrm>
            <a:off x="156828" y="3845692"/>
            <a:ext cx="1062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 smtClean="0"/>
              <a:t>Uopće nisam tužan</a:t>
            </a:r>
            <a:endParaRPr lang="en-US" dirty="0"/>
          </a:p>
        </p:txBody>
      </p:sp>
      <p:sp>
        <p:nvSpPr>
          <p:cNvPr id="16" name="TextBox 8"/>
          <p:cNvSpPr txBox="1"/>
          <p:nvPr/>
        </p:nvSpPr>
        <p:spPr>
          <a:xfrm>
            <a:off x="3951009" y="3984142"/>
            <a:ext cx="1242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dirty="0" smtClean="0"/>
              <a:t>Srednje tužan</a:t>
            </a:r>
            <a:endParaRPr lang="en-US" dirty="0"/>
          </a:p>
        </p:txBody>
      </p:sp>
      <p:sp>
        <p:nvSpPr>
          <p:cNvPr id="18" name="TextBox 10"/>
          <p:cNvSpPr txBox="1"/>
          <p:nvPr/>
        </p:nvSpPr>
        <p:spPr>
          <a:xfrm>
            <a:off x="7897676" y="3851545"/>
            <a:ext cx="131501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 smtClean="0"/>
              <a:t>Naj</a:t>
            </a:r>
            <a:r>
              <a:rPr lang="hr-HR" altLang="en-US" dirty="0" smtClean="0"/>
              <a:t>v</a:t>
            </a:r>
            <a:r>
              <a:rPr lang="en-US" dirty="0" smtClean="0"/>
              <a:t>eća tuga što sam ikad doživio/la</a:t>
            </a:r>
            <a:endParaRPr lang="en-US" dirty="0"/>
          </a:p>
        </p:txBody>
      </p:sp>
      <p:sp>
        <p:nvSpPr>
          <p:cNvPr id="21" name="TextBox 7"/>
          <p:cNvSpPr txBox="1"/>
          <p:nvPr/>
        </p:nvSpPr>
        <p:spPr>
          <a:xfrm>
            <a:off x="1911837" y="3851309"/>
            <a:ext cx="118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 smtClean="0"/>
              <a:t>Donekle tužan</a:t>
            </a:r>
            <a:endParaRPr lang="en-US" dirty="0"/>
          </a:p>
        </p:txBody>
      </p:sp>
      <p:sp>
        <p:nvSpPr>
          <p:cNvPr id="22" name="TextBox 9"/>
          <p:cNvSpPr txBox="1"/>
          <p:nvPr/>
        </p:nvSpPr>
        <p:spPr>
          <a:xfrm>
            <a:off x="6319996" y="3851379"/>
            <a:ext cx="1179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 smtClean="0"/>
              <a:t>Prilično tužan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6432" y="493154"/>
            <a:ext cx="7815760" cy="67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2922" y="959287"/>
            <a:ext cx="7822515" cy="27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4249" y="4904523"/>
            <a:ext cx="776171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5520" y="1134932"/>
            <a:ext cx="7336140" cy="364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0%                    Gledanje filma na TV-u prošle subote       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10%                  ___________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20%                   ___________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30%                   ___________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40%                  ___________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50%                  ___________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60%                  _____________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70%                  ____________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80%                   ____________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90%                  ____________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100%              Prometna nesreća bliske osobe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56697" y="594488"/>
            <a:ext cx="1215936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Anksioznost</a:t>
            </a:r>
            <a:endParaRPr lang="en-US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1648267" y="594487"/>
            <a:ext cx="1242956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Situacije</a:t>
            </a:r>
            <a:endParaRPr lang="en-US" sz="105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513164" y="479644"/>
            <a:ext cx="13510" cy="44248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3187" y="108089"/>
            <a:ext cx="5458197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Skala emocionalnog intenziteta (Emotional Intensity Scale)</a:t>
            </a:r>
            <a:endParaRPr lang="en-US" sz="15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6222" y="4877505"/>
            <a:ext cx="2148152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 Domaća zadaća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225" y="300770"/>
            <a:ext cx="3444900" cy="6909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Zaključak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0445" y="1271270"/>
            <a:ext cx="4312285" cy="36137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>
                <a:latin typeface="Calibri" panose="020F0502020204030204"/>
                <a:cs typeface="Calibri" panose="020F0502020204030204"/>
              </a:rPr>
              <a:t>D</a:t>
            </a:r>
            <a:r>
              <a:rPr lang="en-GB" dirty="0" smtClean="0">
                <a:latin typeface="Calibri" panose="020F0502020204030204"/>
                <a:cs typeface="Calibri" panose="020F0502020204030204"/>
              </a:rPr>
              <a:t>obit</a:t>
            </a:r>
            <a:r>
              <a:rPr lang="en-US" dirty="0" smtClean="0">
                <a:latin typeface="Calibri" panose="020F0502020204030204"/>
                <a:cs typeface="Calibri" panose="020F0502020204030204"/>
              </a:rPr>
              <a:t>i</a:t>
            </a:r>
            <a:r>
              <a:rPr lang="en-GB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GB" dirty="0" err="1">
                <a:latin typeface="Calibri" panose="020F0502020204030204"/>
                <a:cs typeface="Calibri" panose="020F0502020204030204"/>
              </a:rPr>
              <a:t>jasnu</a:t>
            </a:r>
            <a:r>
              <a:rPr lang="en-GB" dirty="0">
                <a:latin typeface="Calibri" panose="020F0502020204030204"/>
                <a:cs typeface="Calibri" panose="020F0502020204030204"/>
              </a:rPr>
              <a:t> </a:t>
            </a:r>
            <a:r>
              <a:rPr lang="en-GB" dirty="0" err="1">
                <a:latin typeface="Calibri" panose="020F0502020204030204"/>
                <a:cs typeface="Calibri" panose="020F0502020204030204"/>
              </a:rPr>
              <a:t>sliku</a:t>
            </a:r>
            <a:r>
              <a:rPr lang="en-GB" dirty="0">
                <a:latin typeface="Calibri" panose="020F0502020204030204"/>
                <a:cs typeface="Calibri" panose="020F0502020204030204"/>
              </a:rPr>
              <a:t> </a:t>
            </a:r>
            <a:r>
              <a:rPr lang="en-GB" dirty="0" err="1">
                <a:latin typeface="Calibri" panose="020F0502020204030204"/>
                <a:cs typeface="Calibri" panose="020F0502020204030204"/>
              </a:rPr>
              <a:t>situacije</a:t>
            </a:r>
            <a:r>
              <a:rPr lang="en-GB" dirty="0">
                <a:latin typeface="Calibri" panose="020F0502020204030204"/>
                <a:cs typeface="Calibri" panose="020F0502020204030204"/>
              </a:rPr>
              <a:t> </a:t>
            </a:r>
            <a:r>
              <a:rPr lang="en-GB" dirty="0" err="1">
                <a:latin typeface="Calibri" panose="020F0502020204030204"/>
                <a:cs typeface="Calibri" panose="020F0502020204030204"/>
              </a:rPr>
              <a:t>koja</a:t>
            </a:r>
            <a:r>
              <a:rPr lang="en-GB" dirty="0">
                <a:latin typeface="Calibri" panose="020F0502020204030204"/>
                <a:cs typeface="Calibri" panose="020F0502020204030204"/>
              </a:rPr>
              <a:t> </a:t>
            </a:r>
            <a:r>
              <a:rPr lang="en-GB" dirty="0" err="1">
                <a:latin typeface="Calibri" panose="020F0502020204030204"/>
                <a:cs typeface="Calibri" panose="020F0502020204030204"/>
              </a:rPr>
              <a:t>uznemirava</a:t>
            </a:r>
            <a:r>
              <a:rPr lang="en-GB" dirty="0">
                <a:latin typeface="Calibri" panose="020F0502020204030204"/>
                <a:cs typeface="Calibri" panose="020F0502020204030204"/>
              </a:rPr>
              <a:t> </a:t>
            </a:r>
            <a:r>
              <a:rPr lang="en-GB" dirty="0" err="1" smtClean="0">
                <a:latin typeface="Calibri" panose="020F0502020204030204"/>
                <a:cs typeface="Calibri" panose="020F0502020204030204"/>
              </a:rPr>
              <a:t>pacijente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Calibri" panose="020F0502020204030204"/>
                <a:cs typeface="Calibri" panose="020F0502020204030204"/>
              </a:rPr>
              <a:t>Naučiti pacijenta </a:t>
            </a:r>
            <a:r>
              <a:rPr lang="en-GB" dirty="0" err="1" smtClean="0">
                <a:latin typeface="Calibri" panose="020F0502020204030204"/>
                <a:cs typeface="Calibri" panose="020F0502020204030204"/>
              </a:rPr>
              <a:t>razlikovati</a:t>
            </a:r>
            <a:r>
              <a:rPr lang="en-GB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GB" dirty="0" err="1">
                <a:latin typeface="Calibri" panose="020F0502020204030204"/>
                <a:cs typeface="Calibri" panose="020F0502020204030204"/>
              </a:rPr>
              <a:t>misli</a:t>
            </a:r>
            <a:r>
              <a:rPr lang="en-GB" dirty="0">
                <a:latin typeface="Calibri" panose="020F0502020204030204"/>
                <a:cs typeface="Calibri" panose="020F0502020204030204"/>
              </a:rPr>
              <a:t> od </a:t>
            </a:r>
            <a:r>
              <a:rPr lang="en-GB" dirty="0" err="1" smtClean="0">
                <a:latin typeface="Calibri" panose="020F0502020204030204"/>
                <a:cs typeface="Calibri" panose="020F0502020204030204"/>
              </a:rPr>
              <a:t>emocija</a:t>
            </a:r>
            <a:endParaRPr lang="en-GB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Calibri" panose="020F0502020204030204"/>
                <a:cs typeface="Calibri" panose="020F0502020204030204"/>
              </a:rPr>
              <a:t>S</a:t>
            </a:r>
            <a:r>
              <a:rPr lang="en-GB" dirty="0" err="1" smtClean="0">
                <a:latin typeface="Calibri" panose="020F0502020204030204"/>
                <a:cs typeface="Calibri" panose="020F0502020204030204"/>
              </a:rPr>
              <a:t>uosjeća</a:t>
            </a:r>
            <a:r>
              <a:rPr lang="en-US" dirty="0" smtClean="0">
                <a:latin typeface="Calibri" panose="020F0502020204030204"/>
                <a:cs typeface="Calibri" panose="020F0502020204030204"/>
              </a:rPr>
              <a:t>ti </a:t>
            </a:r>
            <a:r>
              <a:rPr lang="en-GB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GB" dirty="0">
                <a:latin typeface="Calibri" panose="020F0502020204030204"/>
                <a:cs typeface="Calibri" panose="020F0502020204030204"/>
              </a:rPr>
              <a:t>s </a:t>
            </a:r>
            <a:r>
              <a:rPr lang="en-US" dirty="0" smtClean="0">
                <a:latin typeface="Calibri" panose="020F0502020204030204"/>
                <a:cs typeface="Calibri" panose="020F0502020204030204"/>
              </a:rPr>
              <a:t>pacijentovim</a:t>
            </a:r>
            <a:r>
              <a:rPr lang="en-GB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GB" dirty="0" err="1" smtClean="0">
                <a:latin typeface="Calibri" panose="020F0502020204030204"/>
                <a:cs typeface="Calibri" panose="020F0502020204030204"/>
              </a:rPr>
              <a:t>emocijama</a:t>
            </a:r>
            <a:endParaRPr lang="en-GB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Calibri" panose="020F0502020204030204"/>
                <a:cs typeface="Calibri" panose="020F0502020204030204"/>
              </a:rPr>
              <a:t>E</a:t>
            </a:r>
            <a:r>
              <a:rPr lang="en-GB" dirty="0" err="1" smtClean="0">
                <a:latin typeface="Calibri" panose="020F0502020204030204"/>
                <a:cs typeface="Calibri" panose="020F0502020204030204"/>
              </a:rPr>
              <a:t>valuacij</a:t>
            </a:r>
            <a:r>
              <a:rPr lang="en-US" dirty="0" smtClean="0">
                <a:latin typeface="Calibri" panose="020F0502020204030204"/>
                <a:cs typeface="Calibri" panose="020F0502020204030204"/>
              </a:rPr>
              <a:t>a</a:t>
            </a:r>
            <a:r>
              <a:rPr lang="en-GB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GB" dirty="0" err="1">
                <a:latin typeface="Calibri" panose="020F0502020204030204"/>
                <a:cs typeface="Calibri" panose="020F0502020204030204"/>
              </a:rPr>
              <a:t>disfunkcionalnog</a:t>
            </a:r>
            <a:r>
              <a:rPr lang="en-GB" dirty="0">
                <a:latin typeface="Calibri" panose="020F0502020204030204"/>
                <a:cs typeface="Calibri" panose="020F0502020204030204"/>
              </a:rPr>
              <a:t> </a:t>
            </a:r>
            <a:r>
              <a:rPr lang="en-GB" dirty="0" err="1" smtClean="0">
                <a:latin typeface="Calibri" panose="020F0502020204030204"/>
                <a:cs typeface="Calibri" panose="020F0502020204030204"/>
              </a:rPr>
              <a:t>mišljnja</a:t>
            </a:r>
            <a:endParaRPr lang="en-GB" dirty="0">
              <a:latin typeface="Calibri" panose="020F0502020204030204"/>
              <a:cs typeface="Calibri" panose="020F0502020204030204"/>
            </a:endParaRPr>
          </a:p>
          <a:p>
            <a:pPr marL="114300" indent="0">
              <a:buNone/>
            </a:pPr>
            <a:r>
              <a:rPr lang="en-GB" dirty="0"/>
              <a:t> 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148"/>
        </a:solidFill>
        <a:effectLst/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subTitle" idx="4294967295"/>
          </p:nvPr>
        </p:nvSpPr>
        <p:spPr>
          <a:xfrm>
            <a:off x="3611880" y="2102485"/>
            <a:ext cx="5556885" cy="1287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>
                <a:solidFill>
                  <a:srgbClr val="FFFFFF"/>
                </a:solidFill>
                <a:latin typeface="Arial" panose="020B0604020202020204" pitchFamily="34" charset="0"/>
              </a:rPr>
              <a:t>Negativne </a:t>
            </a:r>
            <a:r>
              <a:rPr lang="hr-HR">
                <a:solidFill>
                  <a:srgbClr val="FFFFFF"/>
                </a:solidFill>
                <a:latin typeface="Arial" panose="020B0604020202020204" pitchFamily="34" charset="0"/>
              </a:rPr>
              <a:t>i pozitivne </a:t>
            </a:r>
            <a:r>
              <a:rPr>
                <a:solidFill>
                  <a:srgbClr val="FFFFFF"/>
                </a:solidFill>
                <a:latin typeface="Arial" panose="020B0604020202020204" pitchFamily="34" charset="0"/>
              </a:rPr>
              <a:t>emocije su normalne </a:t>
            </a:r>
            <a:r>
              <a:rPr lang="hr-HR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>
                <a:solidFill>
                  <a:srgbClr val="FFFFFF"/>
                </a:solidFill>
                <a:latin typeface="Arial" panose="020B0604020202020204" pitchFamily="34" charset="0"/>
              </a:rPr>
              <a:t> imaju važnu funkciju </a:t>
            </a:r>
            <a:r>
              <a:rPr lang="hr-HR">
                <a:solidFill>
                  <a:srgbClr val="FFFFFF"/>
                </a:solidFill>
                <a:latin typeface="Arial" panose="020B0604020202020204" pitchFamily="34" charset="0"/>
              </a:rPr>
              <a:t>u našim životima</a:t>
            </a:r>
            <a:r>
              <a:rPr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3" name="Shape 153"/>
          <p:cNvSpPr txBox="1"/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154" name="Shape 154"/>
          <p:cNvGrpSpPr/>
          <p:nvPr/>
        </p:nvGrpSpPr>
        <p:grpSpPr>
          <a:xfrm>
            <a:off x="463496" y="418193"/>
            <a:ext cx="1417581" cy="1380759"/>
            <a:chOff x="5926225" y="921350"/>
            <a:chExt cx="517800" cy="504350"/>
          </a:xfrm>
        </p:grpSpPr>
        <p:sp>
          <p:nvSpPr>
            <p:cNvPr id="155" name="Shape 155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7" name="Shape 157"/>
          <p:cNvSpPr/>
          <p:nvPr/>
        </p:nvSpPr>
        <p:spPr>
          <a:xfrm>
            <a:off x="2027271" y="916449"/>
            <a:ext cx="1417580" cy="800768"/>
          </a:xfrm>
          <a:custGeom>
            <a:avLst/>
            <a:gdLst/>
            <a:ahLst/>
            <a:cxnLst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8" name="Shape 158"/>
          <p:cNvGrpSpPr/>
          <p:nvPr/>
        </p:nvGrpSpPr>
        <p:grpSpPr>
          <a:xfrm>
            <a:off x="1749024" y="3207547"/>
            <a:ext cx="1128571" cy="1471014"/>
            <a:chOff x="2624850" y="4296000"/>
            <a:chExt cx="380400" cy="495825"/>
          </a:xfrm>
        </p:grpSpPr>
        <p:sp>
          <p:nvSpPr>
            <p:cNvPr id="159" name="Shape 159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Shape 161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2" name="Shape 162"/>
          <p:cNvSpPr/>
          <p:nvPr/>
        </p:nvSpPr>
        <p:spPr>
          <a:xfrm>
            <a:off x="1119751" y="2269155"/>
            <a:ext cx="1775404" cy="981322"/>
          </a:xfrm>
          <a:custGeom>
            <a:avLst/>
            <a:gdLst/>
            <a:ahLst/>
            <a:cxnLst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" name="Shape 163"/>
          <p:cNvSpPr/>
          <p:nvPr/>
        </p:nvSpPr>
        <p:spPr>
          <a:xfrm>
            <a:off x="3404615" y="595000"/>
            <a:ext cx="696695" cy="393592"/>
          </a:xfrm>
          <a:custGeom>
            <a:avLst/>
            <a:gdLst/>
            <a:ahLst/>
            <a:cxnLst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60270" y="908050"/>
            <a:ext cx="4366895" cy="690880"/>
          </a:xfrm>
        </p:spPr>
        <p:txBody>
          <a:bodyPr/>
          <a:lstStyle/>
          <a:p>
            <a:r>
              <a:rPr lang="hr-HR" altLang="en-US">
                <a:latin typeface="Arial" panose="020B0604020202020204" pitchFamily="34" charset="0"/>
              </a:rPr>
              <a:t>Literatura</a:t>
            </a:r>
            <a:endParaRPr lang="hr-HR" altLang="en-US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60270" y="1737995"/>
            <a:ext cx="6939280" cy="3001645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sym typeface="+mn-ea"/>
              </a:rPr>
              <a:t>Beck, J. (2011). Kognitivna terapija: osnove, educiranje i uvježbavanje. Jastrebarsko: Naklada Slap. – 7. poglavlje</a:t>
            </a:r>
            <a:endParaRPr lang="hr-HR" dirty="0">
              <a:latin typeface="Arial" panose="020B0604020202020204" pitchFamily="34" charset="0"/>
              <a:sym typeface="+mn-ea"/>
            </a:endParaRPr>
          </a:p>
          <a:p>
            <a:endParaRPr lang="hr-HR" altLang="en-US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822000" y="5884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US" dirty="0">
                <a:latin typeface="Arial" panose="020B0604020202020204" pitchFamily="34" charset="0"/>
                <a:sym typeface="+mn-ea"/>
              </a:rPr>
              <a:t>Glavni cilj terapije:</a:t>
            </a:r>
            <a:r>
              <a:rPr lang="hr-HR" altLang="en-US" dirty="0">
                <a:sym typeface="+mn-ea"/>
              </a:rPr>
              <a:t> </a:t>
            </a:r>
            <a:endParaRPr lang="en-GB"/>
          </a:p>
        </p:txBody>
      </p:sp>
      <p:sp>
        <p:nvSpPr>
          <p:cNvPr id="117" name="Shape 117"/>
          <p:cNvSpPr txBox="1"/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ext Placeholder 1"/>
          <p:cNvSpPr/>
          <p:nvPr>
            <p:ph type="body" idx="1"/>
          </p:nvPr>
        </p:nvSpPr>
        <p:spPr>
          <a:xfrm>
            <a:off x="3822065" y="1725930"/>
            <a:ext cx="3900805" cy="1170305"/>
          </a:xfrm>
        </p:spPr>
        <p:txBody>
          <a:bodyPr/>
          <a:p>
            <a:r>
              <a:rPr lang="hr-HR" altLang="en-US" sz="2400" dirty="0">
                <a:latin typeface="Arial" panose="020B0604020202020204" pitchFamily="34" charset="0"/>
                <a:sym typeface="+mn-ea"/>
              </a:rPr>
              <a:t>Doživljavanje olakšanja</a:t>
            </a:r>
            <a:r>
              <a:rPr lang="hr-HR" altLang="en-US" dirty="0">
                <a:sym typeface="+mn-ea"/>
              </a:rPr>
              <a:t> 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2"/>
          </p:nvPr>
        </p:nvSpPr>
        <p:spPr>
          <a:xfrm>
            <a:off x="3822065" y="2364740"/>
            <a:ext cx="5378450" cy="1284605"/>
          </a:xfrm>
        </p:spPr>
        <p:txBody>
          <a:bodyPr/>
          <a:p>
            <a:r>
              <a:rPr lang="hr-HR" altLang="en-US" sz="2400" dirty="0">
                <a:latin typeface="Arial" panose="020B0604020202020204" pitchFamily="34" charset="0"/>
                <a:sym typeface="+mn-ea"/>
              </a:rPr>
              <a:t>Smanjivanje pacijentove razine uznemirenosti</a:t>
            </a:r>
            <a:endParaRPr 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subTitle" idx="4294967295"/>
          </p:nvPr>
        </p:nvSpPr>
        <p:spPr>
          <a:xfrm>
            <a:off x="486410" y="929005"/>
            <a:ext cx="8171180" cy="2343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altLang="en-US" dirty="0">
                <a:latin typeface="+mj-lt"/>
                <a:sym typeface="+mn-ea"/>
              </a:rPr>
              <a:t>Intenzivna negativna emocija je bolna i može biti </a:t>
            </a:r>
            <a:r>
              <a:rPr lang="hr-HR" altLang="en-US" b="1" dirty="0">
                <a:latin typeface="+mj-lt"/>
                <a:sym typeface="+mn-ea"/>
              </a:rPr>
              <a:t>disfunkcionalna</a:t>
            </a:r>
            <a:r>
              <a:rPr lang="hr-HR" altLang="en-US" dirty="0">
                <a:latin typeface="+mj-lt"/>
                <a:sym typeface="+mn-ea"/>
              </a:rPr>
              <a:t> ako ometa sposobnost:</a:t>
            </a:r>
            <a:endParaRPr lang="hr-HR" altLang="en-US" dirty="0">
              <a:latin typeface="+mj-lt"/>
              <a:sym typeface="+mn-ea"/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r-HR" altLang="en-US" dirty="0">
                <a:latin typeface="+mj-lt"/>
                <a:sym typeface="+mn-ea"/>
              </a:rPr>
              <a:t>jasnog razmišljanja, </a:t>
            </a:r>
            <a:endParaRPr lang="hr-HR" altLang="en-US" dirty="0">
              <a:latin typeface="+mj-lt"/>
              <a:sym typeface="+mn-ea"/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r-HR" altLang="en-US" dirty="0">
                <a:latin typeface="+mj-lt"/>
                <a:sym typeface="+mn-ea"/>
              </a:rPr>
              <a:t>rješavanja problema</a:t>
            </a:r>
            <a:endParaRPr lang="hr-HR" altLang="en-US" dirty="0">
              <a:latin typeface="+mj-lt"/>
              <a:sym typeface="+mn-ea"/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r-HR" altLang="en-US" dirty="0">
                <a:latin typeface="+mj-lt"/>
                <a:sym typeface="+mn-ea"/>
              </a:rPr>
              <a:t>postizanja zadovoljstva.</a:t>
            </a:r>
            <a:endParaRPr lang="hr-HR" altLang="en-US" dirty="0">
              <a:latin typeface="+mj-lt"/>
              <a:sym typeface="+mn-ea"/>
            </a:endParaRPr>
          </a:p>
        </p:txBody>
      </p:sp>
      <p:sp>
        <p:nvSpPr>
          <p:cNvPr id="125" name="Shape 125"/>
          <p:cNvSpPr txBox="1"/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26" name="Shape 126"/>
          <p:cNvSpPr/>
          <p:nvPr/>
        </p:nvSpPr>
        <p:spPr>
          <a:xfrm rot="1553879">
            <a:off x="6337783" y="3906779"/>
            <a:ext cx="1651751" cy="1002497"/>
          </a:xfrm>
          <a:custGeom>
            <a:avLst/>
            <a:gdLst/>
            <a:ahLst/>
            <a:cxnLst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Shape 127"/>
          <p:cNvSpPr/>
          <p:nvPr/>
        </p:nvSpPr>
        <p:spPr>
          <a:xfrm rot="-7428817">
            <a:off x="7606849" y="3029768"/>
            <a:ext cx="640974" cy="998333"/>
          </a:xfrm>
          <a:custGeom>
            <a:avLst/>
            <a:gdLst/>
            <a:ahLst/>
            <a:cxnLst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subTitle" idx="1"/>
          </p:nvPr>
        </p:nvSpPr>
        <p:spPr>
          <a:xfrm>
            <a:off x="4919980" y="1356995"/>
            <a:ext cx="4461510" cy="3004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US" sz="2800" dirty="0">
                <a:latin typeface="+mj-lt"/>
                <a:sym typeface="+mn-ea"/>
              </a:rPr>
              <a:t>Pacijent s psihičkim poremaćajima često doživljava </a:t>
            </a:r>
            <a:r>
              <a:rPr lang="hr-HR" altLang="en-US" sz="2800" b="1" dirty="0">
                <a:latin typeface="+mj-lt"/>
                <a:sym typeface="+mn-ea"/>
              </a:rPr>
              <a:t>intenzitet emocija koji je pretjeran ili neadekvatan situaciji. </a:t>
            </a:r>
            <a:endParaRPr lang="hr-HR" altLang="en-US" sz="2800" b="1" dirty="0">
              <a:latin typeface="+mj-lt"/>
              <a:sym typeface="+mn-ea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ext Box 1"/>
          <p:cNvSpPr txBox="1"/>
          <p:nvPr/>
        </p:nvSpPr>
        <p:spPr>
          <a:xfrm>
            <a:off x="1796415" y="368935"/>
            <a:ext cx="5810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altLang="en-US" sz="2400"/>
              <a:t>Prepoznavanje neadekvatnost emocija</a:t>
            </a:r>
            <a:endParaRPr lang="hr-HR" altLang="en-US" sz="2400"/>
          </a:p>
        </p:txBody>
      </p:sp>
      <p:sp>
        <p:nvSpPr>
          <p:cNvPr id="3" name="Down Arrow 2"/>
          <p:cNvSpPr/>
          <p:nvPr/>
        </p:nvSpPr>
        <p:spPr>
          <a:xfrm>
            <a:off x="4302760" y="992505"/>
            <a:ext cx="274955" cy="65976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319655" y="1858010"/>
            <a:ext cx="4890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altLang="en-US" sz="2400"/>
              <a:t>NE pobijati pacijentove emocije</a:t>
            </a:r>
            <a:endParaRPr lang="hr-HR" altLang="en-US" sz="2400"/>
          </a:p>
        </p:txBody>
      </p:sp>
      <p:sp>
        <p:nvSpPr>
          <p:cNvPr id="5" name="Text Box 4"/>
          <p:cNvSpPr txBox="1"/>
          <p:nvPr/>
        </p:nvSpPr>
        <p:spPr>
          <a:xfrm>
            <a:off x="955040" y="3256280"/>
            <a:ext cx="7493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altLang="en-US" sz="2400" b="1"/>
              <a:t>Priznavanje i suosjećanje</a:t>
            </a:r>
            <a:r>
              <a:rPr lang="hr-HR" altLang="en-US" sz="2400"/>
              <a:t> s pacijentovim emocijama</a:t>
            </a:r>
            <a:endParaRPr lang="hr-HR" altLang="en-US" sz="2400"/>
          </a:p>
        </p:txBody>
      </p:sp>
      <p:sp>
        <p:nvSpPr>
          <p:cNvPr id="6" name="Text Box 5"/>
          <p:cNvSpPr txBox="1"/>
          <p:nvPr/>
        </p:nvSpPr>
        <p:spPr>
          <a:xfrm>
            <a:off x="955040" y="4525645"/>
            <a:ext cx="7936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altLang="en-US" sz="2400"/>
              <a:t>Usmjeravanje na </a:t>
            </a:r>
            <a:r>
              <a:rPr lang="hr-HR" altLang="en-US" sz="2400" b="1"/>
              <a:t>disfunkcionalnost misli i vjerovanja</a:t>
            </a:r>
            <a:endParaRPr lang="hr-HR" altLang="en-US" sz="2400" b="1"/>
          </a:p>
        </p:txBody>
      </p:sp>
      <p:sp>
        <p:nvSpPr>
          <p:cNvPr id="7" name="Down Arrow 6"/>
          <p:cNvSpPr/>
          <p:nvPr/>
        </p:nvSpPr>
        <p:spPr>
          <a:xfrm>
            <a:off x="4302760" y="2388870"/>
            <a:ext cx="274955" cy="65976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302760" y="3716655"/>
            <a:ext cx="274955" cy="65976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320075" y="6646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>
                <a:latin typeface="Arial" panose="020B0604020202020204" pitchFamily="34" charset="0"/>
              </a:rPr>
              <a:t>Cilj:</a:t>
            </a:r>
            <a:endParaRPr lang="hr-HR" altLang="en-GB">
              <a:latin typeface="Arial" panose="020B0604020202020204" pitchFamily="34" charset="0"/>
            </a:endParaRPr>
          </a:p>
        </p:txBody>
      </p:sp>
      <p:sp>
        <p:nvSpPr>
          <p:cNvPr id="145" name="Shape 145"/>
          <p:cNvSpPr txBox="1"/>
          <p:nvPr>
            <p:ph type="body" idx="1"/>
          </p:nvPr>
        </p:nvSpPr>
        <p:spPr>
          <a:xfrm>
            <a:off x="4036695" y="1465580"/>
            <a:ext cx="5067935" cy="3001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hr-HR" altLang="en-GB">
                <a:latin typeface="Arial" panose="020B0604020202020204" pitchFamily="34" charset="0"/>
              </a:rPr>
              <a:t>Smanjiti emocionalnu neugodu povezanu s </a:t>
            </a:r>
            <a:r>
              <a:rPr lang="hr-HR" altLang="en-GB" b="1">
                <a:latin typeface="Arial" panose="020B0604020202020204" pitchFamily="34" charset="0"/>
              </a:rPr>
              <a:t>pogrešnom interpretacijom</a:t>
            </a:r>
            <a:r>
              <a:rPr lang="hr-HR" altLang="en-GB">
                <a:latin typeface="Arial" panose="020B0604020202020204" pitchFamily="34" charset="0"/>
              </a:rPr>
              <a:t> situacije</a:t>
            </a:r>
            <a:endParaRPr lang="hr-HR" altLang="en-GB">
              <a:latin typeface="Arial" panose="020B0604020202020204" pitchFamily="34" charset="0"/>
            </a:endParaRPr>
          </a:p>
        </p:txBody>
      </p:sp>
      <p:sp>
        <p:nvSpPr>
          <p:cNvPr id="146" name="Shape 146"/>
          <p:cNvSpPr txBox="1"/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body" idx="1"/>
          </p:nvPr>
        </p:nvSpPr>
        <p:spPr>
          <a:xfrm>
            <a:off x="3482975" y="763270"/>
            <a:ext cx="5770880" cy="39871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800" b="1">
                <a:latin typeface="Arial" panose="020B0604020202020204" pitchFamily="34" charset="0"/>
              </a:rPr>
              <a:t>Terapeut nastoji povećati pacijentove pozitivne emocije</a:t>
            </a:r>
            <a:r>
              <a:rPr lang="hr-HR" altLang="en-GB" sz="2800" b="1">
                <a:latin typeface="Arial" panose="020B0604020202020204" pitchFamily="34" charset="0"/>
              </a:rPr>
              <a:t>:</a:t>
            </a:r>
            <a:r>
              <a:rPr lang="en-GB" sz="2800" b="1">
                <a:latin typeface="Arial" panose="020B0604020202020204" pitchFamily="34" charset="0"/>
              </a:rPr>
              <a:t> </a:t>
            </a:r>
            <a:endParaRPr lang="en-GB" sz="2800" b="1">
              <a:latin typeface="Arial" panose="020B0604020202020204" pitchFamily="3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GB">
              <a:latin typeface="Arial" panose="020B0604020202020204" pitchFamily="34" charset="0"/>
            </a:endParaRPr>
          </a:p>
          <a:p>
            <a:pPr marL="285750" lvl="0" indent="-285750" rtl="0">
              <a:spcBef>
                <a:spcPts val="600"/>
              </a:spcBef>
              <a:spcAft>
                <a:spcPts val="0"/>
              </a:spcAft>
            </a:pPr>
            <a:r>
              <a:rPr lang="en-GB" sz="2400">
                <a:latin typeface="Arial" panose="020B0604020202020204" pitchFamily="34" charset="0"/>
              </a:rPr>
              <a:t>interesi</a:t>
            </a:r>
            <a:endParaRPr lang="en-GB" sz="2400">
              <a:latin typeface="Arial" panose="020B0604020202020204" pitchFamily="34" charset="0"/>
            </a:endParaRPr>
          </a:p>
          <a:p>
            <a:pPr marL="285750" lvl="0" indent="-285750" rtl="0">
              <a:spcBef>
                <a:spcPts val="600"/>
              </a:spcBef>
              <a:spcAft>
                <a:spcPts val="0"/>
              </a:spcAft>
            </a:pPr>
            <a:r>
              <a:rPr lang="en-GB" sz="2400">
                <a:latin typeface="Arial" panose="020B0604020202020204" pitchFamily="34" charset="0"/>
              </a:rPr>
              <a:t>pozitivni događaji</a:t>
            </a:r>
            <a:endParaRPr lang="en-GB" sz="2400">
              <a:latin typeface="Arial" panose="020B0604020202020204" pitchFamily="34" charset="0"/>
            </a:endParaRPr>
          </a:p>
          <a:p>
            <a:pPr marL="285750" lvl="0" indent="-285750" rtl="0">
              <a:spcBef>
                <a:spcPts val="600"/>
              </a:spcBef>
              <a:spcAft>
                <a:spcPts val="0"/>
              </a:spcAft>
            </a:pPr>
            <a:r>
              <a:rPr lang="en-GB" sz="2400">
                <a:latin typeface="Arial" panose="020B0604020202020204" pitchFamily="34" charset="0"/>
              </a:rPr>
              <a:t>pozitivn</a:t>
            </a:r>
            <a:r>
              <a:rPr lang="hr-HR" altLang="en-GB" sz="2400">
                <a:latin typeface="Arial" panose="020B0604020202020204" pitchFamily="34" charset="0"/>
              </a:rPr>
              <a:t>a</a:t>
            </a:r>
            <a:r>
              <a:rPr lang="en-GB" sz="2400">
                <a:latin typeface="Arial" panose="020B0604020202020204" pitchFamily="34" charset="0"/>
              </a:rPr>
              <a:t> sjećanj</a:t>
            </a:r>
            <a:r>
              <a:rPr lang="hr-HR" altLang="en-GB" sz="2400">
                <a:latin typeface="Arial" panose="020B0604020202020204" pitchFamily="34" charset="0"/>
              </a:rPr>
              <a:t>a</a:t>
            </a:r>
            <a:endParaRPr lang="hr-HR" altLang="en-GB" sz="2400">
              <a:latin typeface="Arial" panose="020B0604020202020204" pitchFamily="3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hr-HR" altLang="en-GB" sz="2400">
              <a:latin typeface="Arial" panose="020B0604020202020204" pitchFamily="3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altLang="en-GB" sz="2400">
                <a:latin typeface="Arial" panose="020B0604020202020204" pitchFamily="34" charset="0"/>
              </a:rPr>
              <a:t>*</a:t>
            </a:r>
            <a:r>
              <a:rPr lang="hr-HR" altLang="en-GB" sz="2400" b="1">
                <a:latin typeface="Arial" panose="020B0604020202020204" pitchFamily="34" charset="0"/>
              </a:rPr>
              <a:t>Domaće zadaće</a:t>
            </a:r>
            <a:r>
              <a:rPr lang="hr-HR" altLang="en-GB" sz="2400">
                <a:latin typeface="Arial" panose="020B0604020202020204" pitchFamily="34" charset="0"/>
              </a:rPr>
              <a:t> usmjerene na povećanje broja aktivnosti</a:t>
            </a:r>
            <a:endParaRPr lang="hr-HR" altLang="en-GB" sz="2400">
              <a:latin typeface="Arial" panose="020B0604020202020204" pitchFamily="34" charset="0"/>
            </a:endParaRPr>
          </a:p>
        </p:txBody>
      </p:sp>
      <p:sp>
        <p:nvSpPr>
          <p:cNvPr id="171" name="Shape 171"/>
          <p:cNvSpPr txBox="1"/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 idx="4294967295"/>
          </p:nvPr>
        </p:nvSpPr>
        <p:spPr>
          <a:xfrm>
            <a:off x="539750" y="202565"/>
            <a:ext cx="6179185" cy="1381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altLang="en-GB">
                <a:latin typeface="Arial" panose="020B0604020202020204" pitchFamily="34" charset="0"/>
              </a:rPr>
              <a:t>Razlikovanje automatskih misli od emocija</a:t>
            </a:r>
            <a:endParaRPr lang="hr-HR" altLang="en-GB">
              <a:latin typeface="Arial" panose="020B0604020202020204" pitchFamily="34" charset="0"/>
            </a:endParaRPr>
          </a:p>
        </p:txBody>
      </p:sp>
      <p:sp>
        <p:nvSpPr>
          <p:cNvPr id="180" name="Shape 180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7" name="Explosion 1 6"/>
          <p:cNvSpPr/>
          <p:nvPr/>
        </p:nvSpPr>
        <p:spPr>
          <a:xfrm>
            <a:off x="581660" y="2004060"/>
            <a:ext cx="1241425" cy="11353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633729" y="3465834"/>
            <a:ext cx="113665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altLang="en-US"/>
              <a:t>Situacija</a:t>
            </a:r>
            <a:endParaRPr lang="hr-HR" altLang="en-US"/>
          </a:p>
        </p:txBody>
      </p:sp>
      <p:sp>
        <p:nvSpPr>
          <p:cNvPr id="9" name="Right Arrow 8"/>
          <p:cNvSpPr/>
          <p:nvPr/>
        </p:nvSpPr>
        <p:spPr>
          <a:xfrm>
            <a:off x="4676775" y="2427605"/>
            <a:ext cx="791845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3088640" y="2131060"/>
            <a:ext cx="1192530" cy="8813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2995930" y="3357880"/>
            <a:ext cx="1377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hr-HR" altLang="en-US"/>
              <a:t>Automatske misli</a:t>
            </a:r>
            <a:endParaRPr lang="hr-HR" altLang="en-US"/>
          </a:p>
        </p:txBody>
      </p:sp>
      <p:sp>
        <p:nvSpPr>
          <p:cNvPr id="12" name="Right Arrow 11"/>
          <p:cNvSpPr/>
          <p:nvPr/>
        </p:nvSpPr>
        <p:spPr>
          <a:xfrm>
            <a:off x="2059940" y="2427605"/>
            <a:ext cx="791845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aphicFrame>
        <p:nvGraphicFramePr>
          <p:cNvPr id="17" name="Diagram 16"/>
          <p:cNvGraphicFramePr/>
          <p:nvPr/>
        </p:nvGraphicFramePr>
        <p:xfrm>
          <a:off x="5758180" y="1656080"/>
          <a:ext cx="3041650" cy="203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3832</Words>
  <Application>WPS Presentation</Application>
  <PresentationFormat/>
  <Paragraphs>215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SimSun</vt:lpstr>
      <vt:lpstr>Wingdings</vt:lpstr>
      <vt:lpstr>Arial</vt:lpstr>
      <vt:lpstr>Dosis Light</vt:lpstr>
      <vt:lpstr>Pontano Sans</vt:lpstr>
      <vt:lpstr>Dosis</vt:lpstr>
      <vt:lpstr>Microsoft YaHei</vt:lpstr>
      <vt:lpstr/>
      <vt:lpstr>Arial Unicode MS</vt:lpstr>
      <vt:lpstr>Segoe Print</vt:lpstr>
      <vt:lpstr>Calibri</vt:lpstr>
      <vt:lpstr>Solanio template</vt:lpstr>
      <vt:lpstr>Identificiranje emocija</vt:lpstr>
      <vt:lpstr>PowerPoint 演示文稿</vt:lpstr>
      <vt:lpstr>Glavni cilj terapije: </vt:lpstr>
      <vt:lpstr>PowerPoint 演示文稿</vt:lpstr>
      <vt:lpstr>PowerPoint 演示文稿</vt:lpstr>
      <vt:lpstr>PowerPoint 演示文稿</vt:lpstr>
      <vt:lpstr>Cilj:</vt:lpstr>
      <vt:lpstr>PowerPoint 演示文稿</vt:lpstr>
      <vt:lpstr>Razlikovanje automatskih misli od emocija</vt:lpstr>
      <vt:lpstr>PowerPoint 演示文稿</vt:lpstr>
      <vt:lpstr>PowerPoint 演示文稿</vt:lpstr>
      <vt:lpstr>PowerPoint 演示文稿</vt:lpstr>
      <vt:lpstr>Važnost razlikovanja emocija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Zaključak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Identificiranje emocija</dc:title>
  <dc:creator/>
  <cp:lastModifiedBy>liga2</cp:lastModifiedBy>
  <cp:revision>30</cp:revision>
  <dcterms:created xsi:type="dcterms:W3CDTF">2018-03-01T11:03:00Z</dcterms:created>
  <dcterms:modified xsi:type="dcterms:W3CDTF">2018-03-01T14:32:56Z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1033-10.2.0.5996</vt:lpwstr>
  </property>
</Properties>
</file>