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58" r:id="rId3"/>
    <p:sldId id="257" r:id="rId4"/>
    <p:sldId id="270"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826" autoAdjust="0"/>
  </p:normalViewPr>
  <p:slideViewPr>
    <p:cSldViewPr>
      <p:cViewPr>
        <p:scale>
          <a:sx n="90" d="100"/>
          <a:sy n="90" d="100"/>
        </p:scale>
        <p:origin x="-59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image" Target="../media/image2.jpeg"/></Relationships>
</file>

<file path=ppt/diagrams/_rels/drawing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image" Target="../media/image2.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FE410B-7FCA-44A3-8902-999081627903}"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hr-HR"/>
        </a:p>
      </dgm:t>
    </dgm:pt>
    <dgm:pt modelId="{3DE232FC-E0E6-470A-AC21-1A5698738BB8}">
      <dgm:prSet phldrT="[Tekst]"/>
      <dgm:spPr/>
      <dgm:t>
        <a:bodyPr/>
        <a:lstStyle/>
        <a:p>
          <a:r>
            <a:rPr lang="hr-HR" dirty="0" smtClean="0"/>
            <a:t>Depresivno stanje</a:t>
          </a:r>
          <a:endParaRPr lang="hr-HR" dirty="0"/>
        </a:p>
      </dgm:t>
    </dgm:pt>
    <dgm:pt modelId="{D651FDBF-7388-470A-8CD7-F53A8C5F7BBD}" type="parTrans" cxnId="{8BA9F6C7-A9F4-4FB5-894E-BD180BBFDBA9}">
      <dgm:prSet/>
      <dgm:spPr/>
      <dgm:t>
        <a:bodyPr/>
        <a:lstStyle/>
        <a:p>
          <a:endParaRPr lang="hr-HR"/>
        </a:p>
      </dgm:t>
    </dgm:pt>
    <dgm:pt modelId="{12E000C1-8517-40B8-96F5-68BD59866C26}" type="sibTrans" cxnId="{8BA9F6C7-A9F4-4FB5-894E-BD180BBFDBA9}">
      <dgm:prSet/>
      <dgm:spPr/>
      <dgm:t>
        <a:bodyPr/>
        <a:lstStyle/>
        <a:p>
          <a:endParaRPr lang="hr-HR"/>
        </a:p>
      </dgm:t>
    </dgm:pt>
    <dgm:pt modelId="{A2404772-C244-4106-8D1A-281C757F30BD}">
      <dgm:prSet phldrT="[Tekst]"/>
      <dgm:spPr/>
      <dgm:t>
        <a:bodyPr/>
        <a:lstStyle/>
        <a:p>
          <a:r>
            <a:rPr lang="hr-HR" dirty="0" smtClean="0"/>
            <a:t>Pasivnost </a:t>
          </a:r>
          <a:endParaRPr lang="hr-HR" dirty="0"/>
        </a:p>
      </dgm:t>
    </dgm:pt>
    <dgm:pt modelId="{8FC79654-D3B7-434D-9C5B-7E4C166B3BB8}" type="parTrans" cxnId="{4B843BDF-57A0-4F6B-A228-F5473EDB65B2}">
      <dgm:prSet/>
      <dgm:spPr/>
      <dgm:t>
        <a:bodyPr/>
        <a:lstStyle/>
        <a:p>
          <a:endParaRPr lang="hr-HR"/>
        </a:p>
      </dgm:t>
    </dgm:pt>
    <dgm:pt modelId="{C3B9A404-7132-4252-9878-196CDADD6460}" type="sibTrans" cxnId="{4B843BDF-57A0-4F6B-A228-F5473EDB65B2}">
      <dgm:prSet/>
      <dgm:spPr/>
      <dgm:t>
        <a:bodyPr/>
        <a:lstStyle/>
        <a:p>
          <a:endParaRPr lang="hr-HR"/>
        </a:p>
      </dgm:t>
    </dgm:pt>
    <dgm:pt modelId="{970D1200-3AA5-4DE5-BE36-E3AFD57DEFE9}">
      <dgm:prSet phldrT="[Tekst]"/>
      <dgm:spPr/>
      <dgm:t>
        <a:bodyPr/>
        <a:lstStyle/>
        <a:p>
          <a:r>
            <a:rPr lang="hr-HR" dirty="0" smtClean="0"/>
            <a:t>Vanjski </a:t>
          </a:r>
          <a:r>
            <a:rPr lang="hr-HR" dirty="0" err="1" smtClean="0"/>
            <a:t>lokus</a:t>
          </a:r>
          <a:r>
            <a:rPr lang="hr-HR" dirty="0" smtClean="0"/>
            <a:t> kontrole</a:t>
          </a:r>
          <a:endParaRPr lang="hr-HR" dirty="0"/>
        </a:p>
      </dgm:t>
    </dgm:pt>
    <dgm:pt modelId="{B3552527-6064-4C4C-96B9-E9476B5793C2}" type="parTrans" cxnId="{B8BDAA11-CF4C-4805-9C69-B750683E9D21}">
      <dgm:prSet/>
      <dgm:spPr/>
      <dgm:t>
        <a:bodyPr/>
        <a:lstStyle/>
        <a:p>
          <a:endParaRPr lang="hr-HR"/>
        </a:p>
      </dgm:t>
    </dgm:pt>
    <dgm:pt modelId="{455672B4-E9F0-4372-949F-111AC449569B}" type="sibTrans" cxnId="{B8BDAA11-CF4C-4805-9C69-B750683E9D21}">
      <dgm:prSet/>
      <dgm:spPr/>
      <dgm:t>
        <a:bodyPr/>
        <a:lstStyle/>
        <a:p>
          <a:endParaRPr lang="hr-HR"/>
        </a:p>
      </dgm:t>
    </dgm:pt>
    <dgm:pt modelId="{D16FF855-F43F-4EE3-BB95-BC3128AAF9CE}">
      <dgm:prSet phldrT="[Tekst]"/>
      <dgm:spPr/>
      <dgm:t>
        <a:bodyPr/>
        <a:lstStyle/>
        <a:p>
          <a:r>
            <a:rPr lang="hr-HR" dirty="0" smtClean="0"/>
            <a:t>Negativne automatske misli </a:t>
          </a:r>
          <a:endParaRPr lang="hr-HR" dirty="0"/>
        </a:p>
      </dgm:t>
    </dgm:pt>
    <dgm:pt modelId="{A0D5607F-77E3-4468-8A9D-BA4412AA711E}" type="parTrans" cxnId="{32DBDCFB-9F66-48D3-8803-6E9BC02BAF71}">
      <dgm:prSet/>
      <dgm:spPr/>
      <dgm:t>
        <a:bodyPr/>
        <a:lstStyle/>
        <a:p>
          <a:endParaRPr lang="hr-HR"/>
        </a:p>
      </dgm:t>
    </dgm:pt>
    <dgm:pt modelId="{076B45C3-FB0C-48AC-8B85-E68B754FB3A9}" type="sibTrans" cxnId="{32DBDCFB-9F66-48D3-8803-6E9BC02BAF71}">
      <dgm:prSet/>
      <dgm:spPr/>
      <dgm:t>
        <a:bodyPr/>
        <a:lstStyle/>
        <a:p>
          <a:endParaRPr lang="hr-HR"/>
        </a:p>
      </dgm:t>
    </dgm:pt>
    <dgm:pt modelId="{37912728-D6AD-400A-9881-C4923583FCEA}">
      <dgm:prSet phldrT="[Tekst]"/>
      <dgm:spPr/>
      <dgm:t>
        <a:bodyPr/>
        <a:lstStyle/>
        <a:p>
          <a:r>
            <a:rPr lang="hr-HR" dirty="0" smtClean="0"/>
            <a:t>Negativne emocionalne reakcije</a:t>
          </a:r>
          <a:endParaRPr lang="hr-HR" dirty="0"/>
        </a:p>
      </dgm:t>
    </dgm:pt>
    <dgm:pt modelId="{CF645AAC-C51A-44ED-8008-398A8E197909}" type="parTrans" cxnId="{1DB83698-0AE8-43EA-A8D3-DDE81CF59D41}">
      <dgm:prSet/>
      <dgm:spPr/>
      <dgm:t>
        <a:bodyPr/>
        <a:lstStyle/>
        <a:p>
          <a:endParaRPr lang="hr-HR"/>
        </a:p>
      </dgm:t>
    </dgm:pt>
    <dgm:pt modelId="{2962681A-794E-4B3A-89CA-2A8F5E9451A1}" type="sibTrans" cxnId="{1DB83698-0AE8-43EA-A8D3-DDE81CF59D41}">
      <dgm:prSet/>
      <dgm:spPr/>
      <dgm:t>
        <a:bodyPr/>
        <a:lstStyle/>
        <a:p>
          <a:endParaRPr lang="hr-HR"/>
        </a:p>
      </dgm:t>
    </dgm:pt>
    <dgm:pt modelId="{0D43FBDD-CCF7-49FB-8AE8-402F5447F1FA}" type="pres">
      <dgm:prSet presAssocID="{92FE410B-7FCA-44A3-8902-999081627903}" presName="cycle" presStyleCnt="0">
        <dgm:presLayoutVars>
          <dgm:dir/>
          <dgm:resizeHandles val="exact"/>
        </dgm:presLayoutVars>
      </dgm:prSet>
      <dgm:spPr/>
      <dgm:t>
        <a:bodyPr/>
        <a:lstStyle/>
        <a:p>
          <a:endParaRPr lang="hr-HR"/>
        </a:p>
      </dgm:t>
    </dgm:pt>
    <dgm:pt modelId="{0024591F-F32C-4897-A712-D809FF9458B5}" type="pres">
      <dgm:prSet presAssocID="{3DE232FC-E0E6-470A-AC21-1A5698738BB8}" presName="node" presStyleLbl="node1" presStyleIdx="0" presStyleCnt="5" custRadScaleRad="100137" custRadScaleInc="-584">
        <dgm:presLayoutVars>
          <dgm:bulletEnabled val="1"/>
        </dgm:presLayoutVars>
      </dgm:prSet>
      <dgm:spPr/>
      <dgm:t>
        <a:bodyPr/>
        <a:lstStyle/>
        <a:p>
          <a:endParaRPr lang="hr-HR"/>
        </a:p>
      </dgm:t>
    </dgm:pt>
    <dgm:pt modelId="{B2E523DC-74C2-490E-A523-181E2F057A7A}" type="pres">
      <dgm:prSet presAssocID="{3DE232FC-E0E6-470A-AC21-1A5698738BB8}" presName="spNode" presStyleCnt="0"/>
      <dgm:spPr/>
    </dgm:pt>
    <dgm:pt modelId="{6293060E-4886-4143-BC91-79675128784D}" type="pres">
      <dgm:prSet presAssocID="{12E000C1-8517-40B8-96F5-68BD59866C26}" presName="sibTrans" presStyleLbl="sibTrans1D1" presStyleIdx="0" presStyleCnt="5"/>
      <dgm:spPr/>
      <dgm:t>
        <a:bodyPr/>
        <a:lstStyle/>
        <a:p>
          <a:endParaRPr lang="hr-HR"/>
        </a:p>
      </dgm:t>
    </dgm:pt>
    <dgm:pt modelId="{721D9945-E509-48F6-9823-9E10676A897F}" type="pres">
      <dgm:prSet presAssocID="{A2404772-C244-4106-8D1A-281C757F30BD}" presName="node" presStyleLbl="node1" presStyleIdx="1" presStyleCnt="5">
        <dgm:presLayoutVars>
          <dgm:bulletEnabled val="1"/>
        </dgm:presLayoutVars>
      </dgm:prSet>
      <dgm:spPr/>
      <dgm:t>
        <a:bodyPr/>
        <a:lstStyle/>
        <a:p>
          <a:endParaRPr lang="hr-HR"/>
        </a:p>
      </dgm:t>
    </dgm:pt>
    <dgm:pt modelId="{651690EB-4599-42A8-A4EA-050DBD55E062}" type="pres">
      <dgm:prSet presAssocID="{A2404772-C244-4106-8D1A-281C757F30BD}" presName="spNode" presStyleCnt="0"/>
      <dgm:spPr/>
    </dgm:pt>
    <dgm:pt modelId="{3AC67CE7-8E43-4A4B-89C3-CDA469840767}" type="pres">
      <dgm:prSet presAssocID="{C3B9A404-7132-4252-9878-196CDADD6460}" presName="sibTrans" presStyleLbl="sibTrans1D1" presStyleIdx="1" presStyleCnt="5"/>
      <dgm:spPr/>
      <dgm:t>
        <a:bodyPr/>
        <a:lstStyle/>
        <a:p>
          <a:endParaRPr lang="hr-HR"/>
        </a:p>
      </dgm:t>
    </dgm:pt>
    <dgm:pt modelId="{DA5E86F8-2107-4049-A433-18916622791B}" type="pres">
      <dgm:prSet presAssocID="{970D1200-3AA5-4DE5-BE36-E3AFD57DEFE9}" presName="node" presStyleLbl="node1" presStyleIdx="2" presStyleCnt="5">
        <dgm:presLayoutVars>
          <dgm:bulletEnabled val="1"/>
        </dgm:presLayoutVars>
      </dgm:prSet>
      <dgm:spPr/>
      <dgm:t>
        <a:bodyPr/>
        <a:lstStyle/>
        <a:p>
          <a:endParaRPr lang="hr-HR"/>
        </a:p>
      </dgm:t>
    </dgm:pt>
    <dgm:pt modelId="{2189589D-2430-4621-8540-769BC83B76C2}" type="pres">
      <dgm:prSet presAssocID="{970D1200-3AA5-4DE5-BE36-E3AFD57DEFE9}" presName="spNode" presStyleCnt="0"/>
      <dgm:spPr/>
    </dgm:pt>
    <dgm:pt modelId="{7239DA0E-67F1-4EE0-929F-DD41408D5385}" type="pres">
      <dgm:prSet presAssocID="{455672B4-E9F0-4372-949F-111AC449569B}" presName="sibTrans" presStyleLbl="sibTrans1D1" presStyleIdx="2" presStyleCnt="5"/>
      <dgm:spPr/>
      <dgm:t>
        <a:bodyPr/>
        <a:lstStyle/>
        <a:p>
          <a:endParaRPr lang="hr-HR"/>
        </a:p>
      </dgm:t>
    </dgm:pt>
    <dgm:pt modelId="{6ACDE290-3476-4B65-8A3C-DE4BE065E515}" type="pres">
      <dgm:prSet presAssocID="{D16FF855-F43F-4EE3-BB95-BC3128AAF9CE}" presName="node" presStyleLbl="node1" presStyleIdx="3" presStyleCnt="5">
        <dgm:presLayoutVars>
          <dgm:bulletEnabled val="1"/>
        </dgm:presLayoutVars>
      </dgm:prSet>
      <dgm:spPr/>
      <dgm:t>
        <a:bodyPr/>
        <a:lstStyle/>
        <a:p>
          <a:endParaRPr lang="hr-HR"/>
        </a:p>
      </dgm:t>
    </dgm:pt>
    <dgm:pt modelId="{C4ED1582-0848-4E67-874D-98A8FF788581}" type="pres">
      <dgm:prSet presAssocID="{D16FF855-F43F-4EE3-BB95-BC3128AAF9CE}" presName="spNode" presStyleCnt="0"/>
      <dgm:spPr/>
    </dgm:pt>
    <dgm:pt modelId="{81C8842C-9205-4566-B987-DB45FF966D13}" type="pres">
      <dgm:prSet presAssocID="{076B45C3-FB0C-48AC-8B85-E68B754FB3A9}" presName="sibTrans" presStyleLbl="sibTrans1D1" presStyleIdx="3" presStyleCnt="5"/>
      <dgm:spPr/>
      <dgm:t>
        <a:bodyPr/>
        <a:lstStyle/>
        <a:p>
          <a:endParaRPr lang="hr-HR"/>
        </a:p>
      </dgm:t>
    </dgm:pt>
    <dgm:pt modelId="{61F7B71A-190F-41BE-B898-5C67E1B9496A}" type="pres">
      <dgm:prSet presAssocID="{37912728-D6AD-400A-9881-C4923583FCEA}" presName="node" presStyleLbl="node1" presStyleIdx="4" presStyleCnt="5">
        <dgm:presLayoutVars>
          <dgm:bulletEnabled val="1"/>
        </dgm:presLayoutVars>
      </dgm:prSet>
      <dgm:spPr/>
      <dgm:t>
        <a:bodyPr/>
        <a:lstStyle/>
        <a:p>
          <a:endParaRPr lang="hr-HR"/>
        </a:p>
      </dgm:t>
    </dgm:pt>
    <dgm:pt modelId="{03B5F8A9-6754-4603-8CCE-52DB85077881}" type="pres">
      <dgm:prSet presAssocID="{37912728-D6AD-400A-9881-C4923583FCEA}" presName="spNode" presStyleCnt="0"/>
      <dgm:spPr/>
    </dgm:pt>
    <dgm:pt modelId="{43A14B3B-B2DD-4952-B1D4-E4A3DDB2E36B}" type="pres">
      <dgm:prSet presAssocID="{2962681A-794E-4B3A-89CA-2A8F5E9451A1}" presName="sibTrans" presStyleLbl="sibTrans1D1" presStyleIdx="4" presStyleCnt="5"/>
      <dgm:spPr/>
      <dgm:t>
        <a:bodyPr/>
        <a:lstStyle/>
        <a:p>
          <a:endParaRPr lang="hr-HR"/>
        </a:p>
      </dgm:t>
    </dgm:pt>
  </dgm:ptLst>
  <dgm:cxnLst>
    <dgm:cxn modelId="{8BA9F6C7-A9F4-4FB5-894E-BD180BBFDBA9}" srcId="{92FE410B-7FCA-44A3-8902-999081627903}" destId="{3DE232FC-E0E6-470A-AC21-1A5698738BB8}" srcOrd="0" destOrd="0" parTransId="{D651FDBF-7388-470A-8CD7-F53A8C5F7BBD}" sibTransId="{12E000C1-8517-40B8-96F5-68BD59866C26}"/>
    <dgm:cxn modelId="{9117534D-8E0E-4ACC-92E7-9453DA20DC75}" type="presOf" srcId="{076B45C3-FB0C-48AC-8B85-E68B754FB3A9}" destId="{81C8842C-9205-4566-B987-DB45FF966D13}" srcOrd="0" destOrd="0" presId="urn:microsoft.com/office/officeart/2005/8/layout/cycle6"/>
    <dgm:cxn modelId="{FFC9F2B1-FE84-45E9-9FC5-01A30EB947B5}" type="presOf" srcId="{2962681A-794E-4B3A-89CA-2A8F5E9451A1}" destId="{43A14B3B-B2DD-4952-B1D4-E4A3DDB2E36B}" srcOrd="0" destOrd="0" presId="urn:microsoft.com/office/officeart/2005/8/layout/cycle6"/>
    <dgm:cxn modelId="{17FDE33F-DAC2-4A0D-AD7C-F0BEE152C7C6}" type="presOf" srcId="{A2404772-C244-4106-8D1A-281C757F30BD}" destId="{721D9945-E509-48F6-9823-9E10676A897F}" srcOrd="0" destOrd="0" presId="urn:microsoft.com/office/officeart/2005/8/layout/cycle6"/>
    <dgm:cxn modelId="{74D271C3-80FB-4226-932F-107170023FEB}" type="presOf" srcId="{12E000C1-8517-40B8-96F5-68BD59866C26}" destId="{6293060E-4886-4143-BC91-79675128784D}" srcOrd="0" destOrd="0" presId="urn:microsoft.com/office/officeart/2005/8/layout/cycle6"/>
    <dgm:cxn modelId="{9921EE1F-A567-4655-A512-873C12599FD3}" type="presOf" srcId="{92FE410B-7FCA-44A3-8902-999081627903}" destId="{0D43FBDD-CCF7-49FB-8AE8-402F5447F1FA}" srcOrd="0" destOrd="0" presId="urn:microsoft.com/office/officeart/2005/8/layout/cycle6"/>
    <dgm:cxn modelId="{4FF377A8-613E-4147-A625-75D59216DEC4}" type="presOf" srcId="{3DE232FC-E0E6-470A-AC21-1A5698738BB8}" destId="{0024591F-F32C-4897-A712-D809FF9458B5}" srcOrd="0" destOrd="0" presId="urn:microsoft.com/office/officeart/2005/8/layout/cycle6"/>
    <dgm:cxn modelId="{BFA2FC78-2CEA-4414-8436-B5C6C6A6C62C}" type="presOf" srcId="{C3B9A404-7132-4252-9878-196CDADD6460}" destId="{3AC67CE7-8E43-4A4B-89C3-CDA469840767}" srcOrd="0" destOrd="0" presId="urn:microsoft.com/office/officeart/2005/8/layout/cycle6"/>
    <dgm:cxn modelId="{4C590723-0218-4445-99B1-D0F238091A56}" type="presOf" srcId="{37912728-D6AD-400A-9881-C4923583FCEA}" destId="{61F7B71A-190F-41BE-B898-5C67E1B9496A}" srcOrd="0" destOrd="0" presId="urn:microsoft.com/office/officeart/2005/8/layout/cycle6"/>
    <dgm:cxn modelId="{F0CC214F-3672-4117-A517-B7A8D73CC05C}" type="presOf" srcId="{455672B4-E9F0-4372-949F-111AC449569B}" destId="{7239DA0E-67F1-4EE0-929F-DD41408D5385}" srcOrd="0" destOrd="0" presId="urn:microsoft.com/office/officeart/2005/8/layout/cycle6"/>
    <dgm:cxn modelId="{798D68A7-51B2-44A5-9537-641C8C5CD807}" type="presOf" srcId="{D16FF855-F43F-4EE3-BB95-BC3128AAF9CE}" destId="{6ACDE290-3476-4B65-8A3C-DE4BE065E515}" srcOrd="0" destOrd="0" presId="urn:microsoft.com/office/officeart/2005/8/layout/cycle6"/>
    <dgm:cxn modelId="{32DBDCFB-9F66-48D3-8803-6E9BC02BAF71}" srcId="{92FE410B-7FCA-44A3-8902-999081627903}" destId="{D16FF855-F43F-4EE3-BB95-BC3128AAF9CE}" srcOrd="3" destOrd="0" parTransId="{A0D5607F-77E3-4468-8A9D-BA4412AA711E}" sibTransId="{076B45C3-FB0C-48AC-8B85-E68B754FB3A9}"/>
    <dgm:cxn modelId="{1DB83698-0AE8-43EA-A8D3-DDE81CF59D41}" srcId="{92FE410B-7FCA-44A3-8902-999081627903}" destId="{37912728-D6AD-400A-9881-C4923583FCEA}" srcOrd="4" destOrd="0" parTransId="{CF645AAC-C51A-44ED-8008-398A8E197909}" sibTransId="{2962681A-794E-4B3A-89CA-2A8F5E9451A1}"/>
    <dgm:cxn modelId="{4B843BDF-57A0-4F6B-A228-F5473EDB65B2}" srcId="{92FE410B-7FCA-44A3-8902-999081627903}" destId="{A2404772-C244-4106-8D1A-281C757F30BD}" srcOrd="1" destOrd="0" parTransId="{8FC79654-D3B7-434D-9C5B-7E4C166B3BB8}" sibTransId="{C3B9A404-7132-4252-9878-196CDADD6460}"/>
    <dgm:cxn modelId="{B8BDAA11-CF4C-4805-9C69-B750683E9D21}" srcId="{92FE410B-7FCA-44A3-8902-999081627903}" destId="{970D1200-3AA5-4DE5-BE36-E3AFD57DEFE9}" srcOrd="2" destOrd="0" parTransId="{B3552527-6064-4C4C-96B9-E9476B5793C2}" sibTransId="{455672B4-E9F0-4372-949F-111AC449569B}"/>
    <dgm:cxn modelId="{73524B30-4401-4C8B-A860-E8267C13C38A}" type="presOf" srcId="{970D1200-3AA5-4DE5-BE36-E3AFD57DEFE9}" destId="{DA5E86F8-2107-4049-A433-18916622791B}" srcOrd="0" destOrd="0" presId="urn:microsoft.com/office/officeart/2005/8/layout/cycle6"/>
    <dgm:cxn modelId="{E3579B24-A163-40C4-9079-838EA8A9C17A}" type="presParOf" srcId="{0D43FBDD-CCF7-49FB-8AE8-402F5447F1FA}" destId="{0024591F-F32C-4897-A712-D809FF9458B5}" srcOrd="0" destOrd="0" presId="urn:microsoft.com/office/officeart/2005/8/layout/cycle6"/>
    <dgm:cxn modelId="{42967E75-0BC0-4088-AD72-6299ECBC9D6C}" type="presParOf" srcId="{0D43FBDD-CCF7-49FB-8AE8-402F5447F1FA}" destId="{B2E523DC-74C2-490E-A523-181E2F057A7A}" srcOrd="1" destOrd="0" presId="urn:microsoft.com/office/officeart/2005/8/layout/cycle6"/>
    <dgm:cxn modelId="{67B928B0-2F4F-4FAD-84B9-EF91CF5B469D}" type="presParOf" srcId="{0D43FBDD-CCF7-49FB-8AE8-402F5447F1FA}" destId="{6293060E-4886-4143-BC91-79675128784D}" srcOrd="2" destOrd="0" presId="urn:microsoft.com/office/officeart/2005/8/layout/cycle6"/>
    <dgm:cxn modelId="{5DE121EB-4631-4B69-A947-16C467B2FA7B}" type="presParOf" srcId="{0D43FBDD-CCF7-49FB-8AE8-402F5447F1FA}" destId="{721D9945-E509-48F6-9823-9E10676A897F}" srcOrd="3" destOrd="0" presId="urn:microsoft.com/office/officeart/2005/8/layout/cycle6"/>
    <dgm:cxn modelId="{CE11864F-84C3-4369-8953-04C574C3AC57}" type="presParOf" srcId="{0D43FBDD-CCF7-49FB-8AE8-402F5447F1FA}" destId="{651690EB-4599-42A8-A4EA-050DBD55E062}" srcOrd="4" destOrd="0" presId="urn:microsoft.com/office/officeart/2005/8/layout/cycle6"/>
    <dgm:cxn modelId="{EA5479C6-9C3B-4289-A24C-9D4A088EBCE2}" type="presParOf" srcId="{0D43FBDD-CCF7-49FB-8AE8-402F5447F1FA}" destId="{3AC67CE7-8E43-4A4B-89C3-CDA469840767}" srcOrd="5" destOrd="0" presId="urn:microsoft.com/office/officeart/2005/8/layout/cycle6"/>
    <dgm:cxn modelId="{55F03458-6942-4A0B-889A-C49DD43E6FBF}" type="presParOf" srcId="{0D43FBDD-CCF7-49FB-8AE8-402F5447F1FA}" destId="{DA5E86F8-2107-4049-A433-18916622791B}" srcOrd="6" destOrd="0" presId="urn:microsoft.com/office/officeart/2005/8/layout/cycle6"/>
    <dgm:cxn modelId="{1A5FD599-E188-428B-943C-058ADD214ABF}" type="presParOf" srcId="{0D43FBDD-CCF7-49FB-8AE8-402F5447F1FA}" destId="{2189589D-2430-4621-8540-769BC83B76C2}" srcOrd="7" destOrd="0" presId="urn:microsoft.com/office/officeart/2005/8/layout/cycle6"/>
    <dgm:cxn modelId="{D5564689-95D2-4F4B-8CAE-A5173D7F066D}" type="presParOf" srcId="{0D43FBDD-CCF7-49FB-8AE8-402F5447F1FA}" destId="{7239DA0E-67F1-4EE0-929F-DD41408D5385}" srcOrd="8" destOrd="0" presId="urn:microsoft.com/office/officeart/2005/8/layout/cycle6"/>
    <dgm:cxn modelId="{8351C0FE-37C3-4D70-96CD-A01B526916F8}" type="presParOf" srcId="{0D43FBDD-CCF7-49FB-8AE8-402F5447F1FA}" destId="{6ACDE290-3476-4B65-8A3C-DE4BE065E515}" srcOrd="9" destOrd="0" presId="urn:microsoft.com/office/officeart/2005/8/layout/cycle6"/>
    <dgm:cxn modelId="{ADE01010-E54E-4632-9FFB-ADE6F67ADE2A}" type="presParOf" srcId="{0D43FBDD-CCF7-49FB-8AE8-402F5447F1FA}" destId="{C4ED1582-0848-4E67-874D-98A8FF788581}" srcOrd="10" destOrd="0" presId="urn:microsoft.com/office/officeart/2005/8/layout/cycle6"/>
    <dgm:cxn modelId="{B6AEE7F8-28C4-4B7C-8BEB-F3DA0E9E6F7A}" type="presParOf" srcId="{0D43FBDD-CCF7-49FB-8AE8-402F5447F1FA}" destId="{81C8842C-9205-4566-B987-DB45FF966D13}" srcOrd="11" destOrd="0" presId="urn:microsoft.com/office/officeart/2005/8/layout/cycle6"/>
    <dgm:cxn modelId="{9574BDDF-BF4A-41B5-B927-6F6BE1D2D8DB}" type="presParOf" srcId="{0D43FBDD-CCF7-49FB-8AE8-402F5447F1FA}" destId="{61F7B71A-190F-41BE-B898-5C67E1B9496A}" srcOrd="12" destOrd="0" presId="urn:microsoft.com/office/officeart/2005/8/layout/cycle6"/>
    <dgm:cxn modelId="{C3B0A4FA-10A9-4C7B-9C58-B8EFB727DED2}" type="presParOf" srcId="{0D43FBDD-CCF7-49FB-8AE8-402F5447F1FA}" destId="{03B5F8A9-6754-4603-8CCE-52DB85077881}" srcOrd="13" destOrd="0" presId="urn:microsoft.com/office/officeart/2005/8/layout/cycle6"/>
    <dgm:cxn modelId="{6FE653BB-7A05-4577-9FCC-23CFA4854EC6}" type="presParOf" srcId="{0D43FBDD-CCF7-49FB-8AE8-402F5447F1FA}" destId="{43A14B3B-B2DD-4952-B1D4-E4A3DDB2E36B}" srcOrd="14"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51FE567-84FA-46AE-BEC4-ED01DFC49EF2}"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hr-HR"/>
        </a:p>
      </dgm:t>
    </dgm:pt>
    <dgm:pt modelId="{F6AF0418-D230-4A1E-AB19-B67278EC2BFF}">
      <dgm:prSet phldrT="[Tekst]"/>
      <dgm:spPr/>
      <dgm:t>
        <a:bodyPr/>
        <a:lstStyle/>
        <a:p>
          <a:r>
            <a:rPr lang="hr-HR" dirty="0" smtClean="0"/>
            <a:t>Koje aktivnosti klijent sada provodi? Koje je prestao provoditi?</a:t>
          </a:r>
          <a:endParaRPr lang="hr-HR" dirty="0"/>
        </a:p>
      </dgm:t>
    </dgm:pt>
    <dgm:pt modelId="{5AA41371-BC5E-40C4-8736-821784488BFB}" type="parTrans" cxnId="{ADF86B0A-C807-4B8A-8DE7-7A066BA446DC}">
      <dgm:prSet/>
      <dgm:spPr/>
      <dgm:t>
        <a:bodyPr/>
        <a:lstStyle/>
        <a:p>
          <a:endParaRPr lang="hr-HR"/>
        </a:p>
      </dgm:t>
    </dgm:pt>
    <dgm:pt modelId="{C8D561AA-F8BB-4BAF-8CA5-9394FE1DDD6F}" type="sibTrans" cxnId="{ADF86B0A-C807-4B8A-8DE7-7A066BA446DC}">
      <dgm:prSet/>
      <dgm:spPr/>
      <dgm:t>
        <a:bodyPr/>
        <a:lstStyle/>
        <a:p>
          <a:endParaRPr lang="hr-HR"/>
        </a:p>
      </dgm:t>
    </dgm:pt>
    <dgm:pt modelId="{A65E273F-ED99-45D5-BEEF-7997F6FAC7D5}">
      <dgm:prSet phldrT="[Tekst]"/>
      <dgm:spPr/>
      <dgm:t>
        <a:bodyPr/>
        <a:lstStyle/>
        <a:p>
          <a:r>
            <a:rPr lang="hr-HR" dirty="0" smtClean="0"/>
            <a:t>Kakve emocije klijenti doživljavaju dok obavljaju aktivnosti?</a:t>
          </a:r>
          <a:endParaRPr lang="hr-HR" dirty="0"/>
        </a:p>
      </dgm:t>
    </dgm:pt>
    <dgm:pt modelId="{52C63DD6-5055-4721-A5C7-6585DF597AF6}" type="parTrans" cxnId="{AC3313CF-803D-402F-8444-E0D71C5B2E4A}">
      <dgm:prSet/>
      <dgm:spPr/>
      <dgm:t>
        <a:bodyPr/>
        <a:lstStyle/>
        <a:p>
          <a:endParaRPr lang="hr-HR"/>
        </a:p>
      </dgm:t>
    </dgm:pt>
    <dgm:pt modelId="{B7772BD4-4E78-4685-9779-1D461B3A8AE0}" type="sibTrans" cxnId="{AC3313CF-803D-402F-8444-E0D71C5B2E4A}">
      <dgm:prSet/>
      <dgm:spPr/>
      <dgm:t>
        <a:bodyPr/>
        <a:lstStyle/>
        <a:p>
          <a:endParaRPr lang="hr-HR"/>
        </a:p>
      </dgm:t>
    </dgm:pt>
    <dgm:pt modelId="{5CD1E9B1-6779-4DC6-B47C-272A948EC92F}">
      <dgm:prSet phldrT="[Tekst]"/>
      <dgm:spPr/>
      <dgm:t>
        <a:bodyPr/>
        <a:lstStyle/>
        <a:p>
          <a:r>
            <a:rPr lang="hr-HR" dirty="0" smtClean="0"/>
            <a:t>U kojim aktivnostima osjećaju najmanje zadovoljstva i/ili osjećaja uspjeha?</a:t>
          </a:r>
          <a:endParaRPr lang="hr-HR" dirty="0"/>
        </a:p>
      </dgm:t>
    </dgm:pt>
    <dgm:pt modelId="{30A373AD-4876-421D-9B6E-4AA744E0ADCF}" type="parTrans" cxnId="{D9BD811D-E452-43D9-BB90-83FEB6823D4E}">
      <dgm:prSet/>
      <dgm:spPr/>
      <dgm:t>
        <a:bodyPr/>
        <a:lstStyle/>
        <a:p>
          <a:endParaRPr lang="hr-HR"/>
        </a:p>
      </dgm:t>
    </dgm:pt>
    <dgm:pt modelId="{E1B7A1CD-D092-4089-9416-1A9E84ADAF79}" type="sibTrans" cxnId="{D9BD811D-E452-43D9-BB90-83FEB6823D4E}">
      <dgm:prSet/>
      <dgm:spPr/>
      <dgm:t>
        <a:bodyPr/>
        <a:lstStyle/>
        <a:p>
          <a:endParaRPr lang="hr-HR"/>
        </a:p>
      </dgm:t>
    </dgm:pt>
    <dgm:pt modelId="{B85F29A3-E1A0-4381-B15A-609CF1D983F7}" type="pres">
      <dgm:prSet presAssocID="{E51FE567-84FA-46AE-BEC4-ED01DFC49EF2}" presName="Name0" presStyleCnt="0">
        <dgm:presLayoutVars>
          <dgm:chMax val="7"/>
          <dgm:chPref val="7"/>
          <dgm:dir/>
        </dgm:presLayoutVars>
      </dgm:prSet>
      <dgm:spPr/>
      <dgm:t>
        <a:bodyPr/>
        <a:lstStyle/>
        <a:p>
          <a:endParaRPr lang="hr-HR"/>
        </a:p>
      </dgm:t>
    </dgm:pt>
    <dgm:pt modelId="{E88D461C-B35D-4083-8D7F-C9A38E4D7241}" type="pres">
      <dgm:prSet presAssocID="{E51FE567-84FA-46AE-BEC4-ED01DFC49EF2}" presName="Name1" presStyleCnt="0"/>
      <dgm:spPr/>
    </dgm:pt>
    <dgm:pt modelId="{EB93E8CA-0F34-4C8F-A42D-5C16B147339D}" type="pres">
      <dgm:prSet presAssocID="{E51FE567-84FA-46AE-BEC4-ED01DFC49EF2}" presName="cycle" presStyleCnt="0"/>
      <dgm:spPr/>
    </dgm:pt>
    <dgm:pt modelId="{EF13CE09-6F34-47C2-B515-A6B23B904C47}" type="pres">
      <dgm:prSet presAssocID="{E51FE567-84FA-46AE-BEC4-ED01DFC49EF2}" presName="srcNode" presStyleLbl="node1" presStyleIdx="0" presStyleCnt="3"/>
      <dgm:spPr/>
    </dgm:pt>
    <dgm:pt modelId="{9BA48BDB-DD3F-4051-B0BC-C69D9223B74D}" type="pres">
      <dgm:prSet presAssocID="{E51FE567-84FA-46AE-BEC4-ED01DFC49EF2}" presName="conn" presStyleLbl="parChTrans1D2" presStyleIdx="0" presStyleCnt="1"/>
      <dgm:spPr/>
      <dgm:t>
        <a:bodyPr/>
        <a:lstStyle/>
        <a:p>
          <a:endParaRPr lang="hr-HR"/>
        </a:p>
      </dgm:t>
    </dgm:pt>
    <dgm:pt modelId="{2227DA4E-866B-4E50-9E4C-3772BF7FB87F}" type="pres">
      <dgm:prSet presAssocID="{E51FE567-84FA-46AE-BEC4-ED01DFC49EF2}" presName="extraNode" presStyleLbl="node1" presStyleIdx="0" presStyleCnt="3"/>
      <dgm:spPr/>
    </dgm:pt>
    <dgm:pt modelId="{70CA57FE-8E04-4B3F-82DB-611481644A6F}" type="pres">
      <dgm:prSet presAssocID="{E51FE567-84FA-46AE-BEC4-ED01DFC49EF2}" presName="dstNode" presStyleLbl="node1" presStyleIdx="0" presStyleCnt="3"/>
      <dgm:spPr/>
    </dgm:pt>
    <dgm:pt modelId="{718D3C13-D1C6-4ABC-9447-DC9848458740}" type="pres">
      <dgm:prSet presAssocID="{F6AF0418-D230-4A1E-AB19-B67278EC2BFF}" presName="text_1" presStyleLbl="node1" presStyleIdx="0" presStyleCnt="3">
        <dgm:presLayoutVars>
          <dgm:bulletEnabled val="1"/>
        </dgm:presLayoutVars>
      </dgm:prSet>
      <dgm:spPr/>
      <dgm:t>
        <a:bodyPr/>
        <a:lstStyle/>
        <a:p>
          <a:endParaRPr lang="hr-HR"/>
        </a:p>
      </dgm:t>
    </dgm:pt>
    <dgm:pt modelId="{03E6DB64-86D1-4A6C-9229-A3304B50D63A}" type="pres">
      <dgm:prSet presAssocID="{F6AF0418-D230-4A1E-AB19-B67278EC2BFF}" presName="accent_1" presStyleCnt="0"/>
      <dgm:spPr/>
    </dgm:pt>
    <dgm:pt modelId="{19CC9D3D-A740-40A1-ACAB-F3F5D51FB1CD}" type="pres">
      <dgm:prSet presAssocID="{F6AF0418-D230-4A1E-AB19-B67278EC2BFF}" presName="accentRepeatNode" presStyleLbl="solidFgAcc1" presStyleIdx="0" presStyleCnt="3" custScaleX="98447" custScaleY="100000" custLinFactNeighborX="-6385" custLinFactNeighborY="5437"/>
      <dgm:spPr>
        <a:blipFill rotWithShape="0">
          <a:blip xmlns:r="http://schemas.openxmlformats.org/officeDocument/2006/relationships" r:embed="rId1"/>
          <a:stretch>
            <a:fillRect/>
          </a:stretch>
        </a:blipFill>
      </dgm:spPr>
    </dgm:pt>
    <dgm:pt modelId="{BC670B7D-703F-4F2C-AB4F-47D42858CDBE}" type="pres">
      <dgm:prSet presAssocID="{A65E273F-ED99-45D5-BEEF-7997F6FAC7D5}" presName="text_2" presStyleLbl="node1" presStyleIdx="1" presStyleCnt="3">
        <dgm:presLayoutVars>
          <dgm:bulletEnabled val="1"/>
        </dgm:presLayoutVars>
      </dgm:prSet>
      <dgm:spPr/>
      <dgm:t>
        <a:bodyPr/>
        <a:lstStyle/>
        <a:p>
          <a:endParaRPr lang="hr-HR"/>
        </a:p>
      </dgm:t>
    </dgm:pt>
    <dgm:pt modelId="{39AA1234-695E-492F-ADD3-6CB6099E03AF}" type="pres">
      <dgm:prSet presAssocID="{A65E273F-ED99-45D5-BEEF-7997F6FAC7D5}" presName="accent_2" presStyleCnt="0"/>
      <dgm:spPr/>
    </dgm:pt>
    <dgm:pt modelId="{B4F3DF83-F141-48CA-8C7D-E496E6721E16}" type="pres">
      <dgm:prSet presAssocID="{A65E273F-ED99-45D5-BEEF-7997F6FAC7D5}" presName="accentRepeatNode" presStyleLbl="solidFgAcc1" presStyleIdx="1" presStyleCnt="3"/>
      <dgm:spPr>
        <a:blipFill rotWithShape="0">
          <a:blip xmlns:r="http://schemas.openxmlformats.org/officeDocument/2006/relationships" r:embed="rId2"/>
          <a:stretch>
            <a:fillRect/>
          </a:stretch>
        </a:blipFill>
      </dgm:spPr>
    </dgm:pt>
    <dgm:pt modelId="{B9845670-6717-44FA-8FF8-27689A376230}" type="pres">
      <dgm:prSet presAssocID="{5CD1E9B1-6779-4DC6-B47C-272A948EC92F}" presName="text_3" presStyleLbl="node1" presStyleIdx="2" presStyleCnt="3">
        <dgm:presLayoutVars>
          <dgm:bulletEnabled val="1"/>
        </dgm:presLayoutVars>
      </dgm:prSet>
      <dgm:spPr/>
      <dgm:t>
        <a:bodyPr/>
        <a:lstStyle/>
        <a:p>
          <a:endParaRPr lang="hr-HR"/>
        </a:p>
      </dgm:t>
    </dgm:pt>
    <dgm:pt modelId="{9F75413A-4299-486E-B06A-AFC4DD48ABD6}" type="pres">
      <dgm:prSet presAssocID="{5CD1E9B1-6779-4DC6-B47C-272A948EC92F}" presName="accent_3" presStyleCnt="0"/>
      <dgm:spPr/>
    </dgm:pt>
    <dgm:pt modelId="{A085CE1C-2F44-440D-8405-BFD6D7D58F77}" type="pres">
      <dgm:prSet presAssocID="{5CD1E9B1-6779-4DC6-B47C-272A948EC92F}" presName="accentRepeatNode" presStyleLbl="solidFgAcc1" presStyleIdx="2" presStyleCnt="3"/>
      <dgm:spPr>
        <a:blipFill rotWithShape="0">
          <a:blip xmlns:r="http://schemas.openxmlformats.org/officeDocument/2006/relationships" r:embed="rId3"/>
          <a:stretch>
            <a:fillRect/>
          </a:stretch>
        </a:blipFill>
      </dgm:spPr>
    </dgm:pt>
  </dgm:ptLst>
  <dgm:cxnLst>
    <dgm:cxn modelId="{ADF86B0A-C807-4B8A-8DE7-7A066BA446DC}" srcId="{E51FE567-84FA-46AE-BEC4-ED01DFC49EF2}" destId="{F6AF0418-D230-4A1E-AB19-B67278EC2BFF}" srcOrd="0" destOrd="0" parTransId="{5AA41371-BC5E-40C4-8736-821784488BFB}" sibTransId="{C8D561AA-F8BB-4BAF-8CA5-9394FE1DDD6F}"/>
    <dgm:cxn modelId="{C9E60CFB-C03E-4A01-9DF1-6E1EB7530368}" type="presOf" srcId="{5CD1E9B1-6779-4DC6-B47C-272A948EC92F}" destId="{B9845670-6717-44FA-8FF8-27689A376230}" srcOrd="0" destOrd="0" presId="urn:microsoft.com/office/officeart/2008/layout/VerticalCurvedList"/>
    <dgm:cxn modelId="{D3054EF6-5282-49EF-8761-5D8B29E84E69}" type="presOf" srcId="{A65E273F-ED99-45D5-BEEF-7997F6FAC7D5}" destId="{BC670B7D-703F-4F2C-AB4F-47D42858CDBE}" srcOrd="0" destOrd="0" presId="urn:microsoft.com/office/officeart/2008/layout/VerticalCurvedList"/>
    <dgm:cxn modelId="{4D7960AD-F539-4755-A5C4-DA820A7BA88A}" type="presOf" srcId="{C8D561AA-F8BB-4BAF-8CA5-9394FE1DDD6F}" destId="{9BA48BDB-DD3F-4051-B0BC-C69D9223B74D}" srcOrd="0" destOrd="0" presId="urn:microsoft.com/office/officeart/2008/layout/VerticalCurvedList"/>
    <dgm:cxn modelId="{7E644075-93AE-46FB-B8DC-F4D576E90C83}" type="presOf" srcId="{E51FE567-84FA-46AE-BEC4-ED01DFC49EF2}" destId="{B85F29A3-E1A0-4381-B15A-609CF1D983F7}" srcOrd="0" destOrd="0" presId="urn:microsoft.com/office/officeart/2008/layout/VerticalCurvedList"/>
    <dgm:cxn modelId="{AC3313CF-803D-402F-8444-E0D71C5B2E4A}" srcId="{E51FE567-84FA-46AE-BEC4-ED01DFC49EF2}" destId="{A65E273F-ED99-45D5-BEEF-7997F6FAC7D5}" srcOrd="1" destOrd="0" parTransId="{52C63DD6-5055-4721-A5C7-6585DF597AF6}" sibTransId="{B7772BD4-4E78-4685-9779-1D461B3A8AE0}"/>
    <dgm:cxn modelId="{D9BD811D-E452-43D9-BB90-83FEB6823D4E}" srcId="{E51FE567-84FA-46AE-BEC4-ED01DFC49EF2}" destId="{5CD1E9B1-6779-4DC6-B47C-272A948EC92F}" srcOrd="2" destOrd="0" parTransId="{30A373AD-4876-421D-9B6E-4AA744E0ADCF}" sibTransId="{E1B7A1CD-D092-4089-9416-1A9E84ADAF79}"/>
    <dgm:cxn modelId="{6B3FAFB0-21F2-4482-B028-609EF129D756}" type="presOf" srcId="{F6AF0418-D230-4A1E-AB19-B67278EC2BFF}" destId="{718D3C13-D1C6-4ABC-9447-DC9848458740}" srcOrd="0" destOrd="0" presId="urn:microsoft.com/office/officeart/2008/layout/VerticalCurvedList"/>
    <dgm:cxn modelId="{9C2DE3B9-6D04-4F13-9413-AEA2719FD025}" type="presParOf" srcId="{B85F29A3-E1A0-4381-B15A-609CF1D983F7}" destId="{E88D461C-B35D-4083-8D7F-C9A38E4D7241}" srcOrd="0" destOrd="0" presId="urn:microsoft.com/office/officeart/2008/layout/VerticalCurvedList"/>
    <dgm:cxn modelId="{B85BE4E7-E2C8-4F0D-900C-5CC1A20CBF2C}" type="presParOf" srcId="{E88D461C-B35D-4083-8D7F-C9A38E4D7241}" destId="{EB93E8CA-0F34-4C8F-A42D-5C16B147339D}" srcOrd="0" destOrd="0" presId="urn:microsoft.com/office/officeart/2008/layout/VerticalCurvedList"/>
    <dgm:cxn modelId="{E8B737E2-1E1B-4D10-A7F0-6673D5AAD2FB}" type="presParOf" srcId="{EB93E8CA-0F34-4C8F-A42D-5C16B147339D}" destId="{EF13CE09-6F34-47C2-B515-A6B23B904C47}" srcOrd="0" destOrd="0" presId="urn:microsoft.com/office/officeart/2008/layout/VerticalCurvedList"/>
    <dgm:cxn modelId="{9FB1E91F-3270-46B6-90EC-282F66673CEC}" type="presParOf" srcId="{EB93E8CA-0F34-4C8F-A42D-5C16B147339D}" destId="{9BA48BDB-DD3F-4051-B0BC-C69D9223B74D}" srcOrd="1" destOrd="0" presId="urn:microsoft.com/office/officeart/2008/layout/VerticalCurvedList"/>
    <dgm:cxn modelId="{75D16ADF-D9CF-4B67-8BCA-841FBF01F686}" type="presParOf" srcId="{EB93E8CA-0F34-4C8F-A42D-5C16B147339D}" destId="{2227DA4E-866B-4E50-9E4C-3772BF7FB87F}" srcOrd="2" destOrd="0" presId="urn:microsoft.com/office/officeart/2008/layout/VerticalCurvedList"/>
    <dgm:cxn modelId="{89C3296A-B4DC-4ED8-A3C0-F4F8D8751037}" type="presParOf" srcId="{EB93E8CA-0F34-4C8F-A42D-5C16B147339D}" destId="{70CA57FE-8E04-4B3F-82DB-611481644A6F}" srcOrd="3" destOrd="0" presId="urn:microsoft.com/office/officeart/2008/layout/VerticalCurvedList"/>
    <dgm:cxn modelId="{3C855E8B-F456-45CE-BB81-2F92DE0AF3C4}" type="presParOf" srcId="{E88D461C-B35D-4083-8D7F-C9A38E4D7241}" destId="{718D3C13-D1C6-4ABC-9447-DC9848458740}" srcOrd="1" destOrd="0" presId="urn:microsoft.com/office/officeart/2008/layout/VerticalCurvedList"/>
    <dgm:cxn modelId="{63DB131C-C79B-4C8F-A3C5-A0F38EC8D6E2}" type="presParOf" srcId="{E88D461C-B35D-4083-8D7F-C9A38E4D7241}" destId="{03E6DB64-86D1-4A6C-9229-A3304B50D63A}" srcOrd="2" destOrd="0" presId="urn:microsoft.com/office/officeart/2008/layout/VerticalCurvedList"/>
    <dgm:cxn modelId="{245DDF2A-33F3-4326-944C-EFBA2CA16D17}" type="presParOf" srcId="{03E6DB64-86D1-4A6C-9229-A3304B50D63A}" destId="{19CC9D3D-A740-40A1-ACAB-F3F5D51FB1CD}" srcOrd="0" destOrd="0" presId="urn:microsoft.com/office/officeart/2008/layout/VerticalCurvedList"/>
    <dgm:cxn modelId="{34CBC4FE-4C8C-4CD8-A00C-8213B1E15254}" type="presParOf" srcId="{E88D461C-B35D-4083-8D7F-C9A38E4D7241}" destId="{BC670B7D-703F-4F2C-AB4F-47D42858CDBE}" srcOrd="3" destOrd="0" presId="urn:microsoft.com/office/officeart/2008/layout/VerticalCurvedList"/>
    <dgm:cxn modelId="{26895DB0-12C2-4FBA-A69F-043CECD48EEB}" type="presParOf" srcId="{E88D461C-B35D-4083-8D7F-C9A38E4D7241}" destId="{39AA1234-695E-492F-ADD3-6CB6099E03AF}" srcOrd="4" destOrd="0" presId="urn:microsoft.com/office/officeart/2008/layout/VerticalCurvedList"/>
    <dgm:cxn modelId="{6E298AB4-A1D2-488F-AF8D-86073CCCF11B}" type="presParOf" srcId="{39AA1234-695E-492F-ADD3-6CB6099E03AF}" destId="{B4F3DF83-F141-48CA-8C7D-E496E6721E16}" srcOrd="0" destOrd="0" presId="urn:microsoft.com/office/officeart/2008/layout/VerticalCurvedList"/>
    <dgm:cxn modelId="{C6A738B5-D3D4-4864-B59C-326A9B7DCE62}" type="presParOf" srcId="{E88D461C-B35D-4083-8D7F-C9A38E4D7241}" destId="{B9845670-6717-44FA-8FF8-27689A376230}" srcOrd="5" destOrd="0" presId="urn:microsoft.com/office/officeart/2008/layout/VerticalCurvedList"/>
    <dgm:cxn modelId="{86BB638B-48D9-40F3-8DDF-6F9F0FEDC3D3}" type="presParOf" srcId="{E88D461C-B35D-4083-8D7F-C9A38E4D7241}" destId="{9F75413A-4299-486E-B06A-AFC4DD48ABD6}" srcOrd="6" destOrd="0" presId="urn:microsoft.com/office/officeart/2008/layout/VerticalCurvedList"/>
    <dgm:cxn modelId="{DE2D02C1-2C8C-4849-AFDE-3785A2FD8300}" type="presParOf" srcId="{9F75413A-4299-486E-B06A-AFC4DD48ABD6}" destId="{A085CE1C-2F44-440D-8405-BFD6D7D58F77}"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24591F-F32C-4897-A712-D809FF9458B5}">
      <dsp:nvSpPr>
        <dsp:cNvPr id="0" name=""/>
        <dsp:cNvSpPr/>
      </dsp:nvSpPr>
      <dsp:spPr>
        <a:xfrm>
          <a:off x="2376261" y="2"/>
          <a:ext cx="1334988" cy="86774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kern="1200" dirty="0" smtClean="0"/>
            <a:t>Depresivno stanje</a:t>
          </a:r>
          <a:endParaRPr lang="hr-HR" sz="1300" kern="1200" dirty="0"/>
        </a:p>
      </dsp:txBody>
      <dsp:txXfrm>
        <a:off x="2418621" y="42362"/>
        <a:ext cx="1250268" cy="783022"/>
      </dsp:txXfrm>
    </dsp:sp>
    <dsp:sp modelId="{6293060E-4886-4143-BC91-79675128784D}">
      <dsp:nvSpPr>
        <dsp:cNvPr id="0" name=""/>
        <dsp:cNvSpPr/>
      </dsp:nvSpPr>
      <dsp:spPr>
        <a:xfrm>
          <a:off x="1313005" y="432676"/>
          <a:ext cx="3465188" cy="3465188"/>
        </a:xfrm>
        <a:custGeom>
          <a:avLst/>
          <a:gdLst/>
          <a:ahLst/>
          <a:cxnLst/>
          <a:rect l="0" t="0" r="0" b="0"/>
          <a:pathLst>
            <a:path>
              <a:moveTo>
                <a:pt x="2407462" y="136838"/>
              </a:moveTo>
              <a:arcTo wR="1732594" hR="1732594" stAng="17575451" swAng="1972244"/>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21D9945-E509-48F6-9823-9E10676A897F}">
      <dsp:nvSpPr>
        <dsp:cNvPr id="0" name=""/>
        <dsp:cNvSpPr/>
      </dsp:nvSpPr>
      <dsp:spPr>
        <a:xfrm>
          <a:off x="4028301" y="1199563"/>
          <a:ext cx="1334988" cy="86774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kern="1200" dirty="0" smtClean="0"/>
            <a:t>Pasivnost </a:t>
          </a:r>
          <a:endParaRPr lang="hr-HR" sz="1300" kern="1200" dirty="0"/>
        </a:p>
      </dsp:txBody>
      <dsp:txXfrm>
        <a:off x="4070661" y="1241923"/>
        <a:ext cx="1250268" cy="783022"/>
      </dsp:txXfrm>
    </dsp:sp>
    <dsp:sp modelId="{3AC67CE7-8E43-4A4B-89C3-CDA469840767}">
      <dsp:nvSpPr>
        <dsp:cNvPr id="0" name=""/>
        <dsp:cNvSpPr/>
      </dsp:nvSpPr>
      <dsp:spPr>
        <a:xfrm>
          <a:off x="1315405" y="436241"/>
          <a:ext cx="3465188" cy="3465188"/>
        </a:xfrm>
        <a:custGeom>
          <a:avLst/>
          <a:gdLst/>
          <a:ahLst/>
          <a:cxnLst/>
          <a:rect l="0" t="0" r="0" b="0"/>
          <a:pathLst>
            <a:path>
              <a:moveTo>
                <a:pt x="3462825" y="1642133"/>
              </a:moveTo>
              <a:arcTo wR="1732594" hR="1732594" stAng="21420430" swAng="2195114"/>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A5E86F8-2107-4049-A433-18916622791B}">
      <dsp:nvSpPr>
        <dsp:cNvPr id="0" name=""/>
        <dsp:cNvSpPr/>
      </dsp:nvSpPr>
      <dsp:spPr>
        <a:xfrm>
          <a:off x="3398899" y="3136663"/>
          <a:ext cx="1334988" cy="86774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kern="1200" dirty="0" smtClean="0"/>
            <a:t>Vanjski </a:t>
          </a:r>
          <a:r>
            <a:rPr lang="hr-HR" sz="1300" kern="1200" dirty="0" err="1" smtClean="0"/>
            <a:t>lokus</a:t>
          </a:r>
          <a:r>
            <a:rPr lang="hr-HR" sz="1300" kern="1200" dirty="0" smtClean="0"/>
            <a:t> kontrole</a:t>
          </a:r>
          <a:endParaRPr lang="hr-HR" sz="1300" kern="1200" dirty="0"/>
        </a:p>
      </dsp:txBody>
      <dsp:txXfrm>
        <a:off x="3441259" y="3179023"/>
        <a:ext cx="1250268" cy="783022"/>
      </dsp:txXfrm>
    </dsp:sp>
    <dsp:sp modelId="{7239DA0E-67F1-4EE0-929F-DD41408D5385}">
      <dsp:nvSpPr>
        <dsp:cNvPr id="0" name=""/>
        <dsp:cNvSpPr/>
      </dsp:nvSpPr>
      <dsp:spPr>
        <a:xfrm>
          <a:off x="1315405" y="436241"/>
          <a:ext cx="3465188" cy="3465188"/>
        </a:xfrm>
        <a:custGeom>
          <a:avLst/>
          <a:gdLst/>
          <a:ahLst/>
          <a:cxnLst/>
          <a:rect l="0" t="0" r="0" b="0"/>
          <a:pathLst>
            <a:path>
              <a:moveTo>
                <a:pt x="2076618" y="3430690"/>
              </a:moveTo>
              <a:arcTo wR="1732594" hR="1732594" stAng="4712834" swAng="1374332"/>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ACDE290-3476-4B65-8A3C-DE4BE065E515}">
      <dsp:nvSpPr>
        <dsp:cNvPr id="0" name=""/>
        <dsp:cNvSpPr/>
      </dsp:nvSpPr>
      <dsp:spPr>
        <a:xfrm>
          <a:off x="1362112" y="3136663"/>
          <a:ext cx="1334988" cy="86774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kern="1200" dirty="0" smtClean="0"/>
            <a:t>Negativne automatske misli </a:t>
          </a:r>
          <a:endParaRPr lang="hr-HR" sz="1300" kern="1200" dirty="0"/>
        </a:p>
      </dsp:txBody>
      <dsp:txXfrm>
        <a:off x="1404472" y="3179023"/>
        <a:ext cx="1250268" cy="783022"/>
      </dsp:txXfrm>
    </dsp:sp>
    <dsp:sp modelId="{81C8842C-9205-4566-B987-DB45FF966D13}">
      <dsp:nvSpPr>
        <dsp:cNvPr id="0" name=""/>
        <dsp:cNvSpPr/>
      </dsp:nvSpPr>
      <dsp:spPr>
        <a:xfrm>
          <a:off x="1315405" y="436241"/>
          <a:ext cx="3465188" cy="3465188"/>
        </a:xfrm>
        <a:custGeom>
          <a:avLst/>
          <a:gdLst/>
          <a:ahLst/>
          <a:cxnLst/>
          <a:rect l="0" t="0" r="0" b="0"/>
          <a:pathLst>
            <a:path>
              <a:moveTo>
                <a:pt x="289352" y="2691206"/>
              </a:moveTo>
              <a:arcTo wR="1732594" hR="1732594" stAng="8784456" swAng="2195114"/>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1F7B71A-190F-41BE-B898-5C67E1B9496A}">
      <dsp:nvSpPr>
        <dsp:cNvPr id="0" name=""/>
        <dsp:cNvSpPr/>
      </dsp:nvSpPr>
      <dsp:spPr>
        <a:xfrm>
          <a:off x="732710" y="1199563"/>
          <a:ext cx="1334988" cy="86774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kern="1200" dirty="0" smtClean="0"/>
            <a:t>Negativne emocionalne reakcije</a:t>
          </a:r>
          <a:endParaRPr lang="hr-HR" sz="1300" kern="1200" dirty="0"/>
        </a:p>
      </dsp:txBody>
      <dsp:txXfrm>
        <a:off x="775070" y="1241923"/>
        <a:ext cx="1250268" cy="783022"/>
      </dsp:txXfrm>
    </dsp:sp>
    <dsp:sp modelId="{43A14B3B-B2DD-4952-B1D4-E4A3DDB2E36B}">
      <dsp:nvSpPr>
        <dsp:cNvPr id="0" name=""/>
        <dsp:cNvSpPr/>
      </dsp:nvSpPr>
      <dsp:spPr>
        <a:xfrm>
          <a:off x="1317825" y="432647"/>
          <a:ext cx="3465188" cy="3465188"/>
        </a:xfrm>
        <a:custGeom>
          <a:avLst/>
          <a:gdLst/>
          <a:ahLst/>
          <a:cxnLst/>
          <a:rect l="0" t="0" r="0" b="0"/>
          <a:pathLst>
            <a:path>
              <a:moveTo>
                <a:pt x="299616" y="758706"/>
              </a:moveTo>
              <a:arcTo wR="1732594" hR="1732594" stAng="12852061" swAng="1954358"/>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A48BDB-DD3F-4051-B0BC-C69D9223B74D}">
      <dsp:nvSpPr>
        <dsp:cNvPr id="0" name=""/>
        <dsp:cNvSpPr/>
      </dsp:nvSpPr>
      <dsp:spPr>
        <a:xfrm>
          <a:off x="-4594335" y="-704407"/>
          <a:ext cx="5472816" cy="5472816"/>
        </a:xfrm>
        <a:prstGeom prst="blockArc">
          <a:avLst>
            <a:gd name="adj1" fmla="val 18900000"/>
            <a:gd name="adj2" fmla="val 2700000"/>
            <a:gd name="adj3" fmla="val 395"/>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8D3C13-D1C6-4ABC-9447-DC9848458740}">
      <dsp:nvSpPr>
        <dsp:cNvPr id="0" name=""/>
        <dsp:cNvSpPr/>
      </dsp:nvSpPr>
      <dsp:spPr>
        <a:xfrm>
          <a:off x="564979" y="406400"/>
          <a:ext cx="5475833" cy="81280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5160" tIns="48260" rIns="48260" bIns="48260" numCol="1" spcCol="1270" anchor="ctr" anchorCtr="0">
          <a:noAutofit/>
        </a:bodyPr>
        <a:lstStyle/>
        <a:p>
          <a:pPr lvl="0" algn="l" defTabSz="844550">
            <a:lnSpc>
              <a:spcPct val="90000"/>
            </a:lnSpc>
            <a:spcBef>
              <a:spcPct val="0"/>
            </a:spcBef>
            <a:spcAft>
              <a:spcPct val="35000"/>
            </a:spcAft>
          </a:pPr>
          <a:r>
            <a:rPr lang="hr-HR" sz="1900" kern="1200" dirty="0" smtClean="0"/>
            <a:t>Koje aktivnosti klijent sada provodi? Koje je prestao provoditi?</a:t>
          </a:r>
          <a:endParaRPr lang="hr-HR" sz="1900" kern="1200" dirty="0"/>
        </a:p>
      </dsp:txBody>
      <dsp:txXfrm>
        <a:off x="564979" y="406400"/>
        <a:ext cx="5475833" cy="812800"/>
      </dsp:txXfrm>
    </dsp:sp>
    <dsp:sp modelId="{19CC9D3D-A740-40A1-ACAB-F3F5D51FB1CD}">
      <dsp:nvSpPr>
        <dsp:cNvPr id="0" name=""/>
        <dsp:cNvSpPr/>
      </dsp:nvSpPr>
      <dsp:spPr>
        <a:xfrm>
          <a:off x="0" y="360039"/>
          <a:ext cx="1000221" cy="1016000"/>
        </a:xfrm>
        <a:prstGeom prst="ellipse">
          <a:avLst/>
        </a:prstGeom>
        <a:blipFill rotWithShape="0">
          <a:blip xmlns:r="http://schemas.openxmlformats.org/officeDocument/2006/relationships" r:embed="rId1"/>
          <a:stretch>
            <a:fillRect/>
          </a:stretch>
        </a:blip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C670B7D-703F-4F2C-AB4F-47D42858CDBE}">
      <dsp:nvSpPr>
        <dsp:cNvPr id="0" name=""/>
        <dsp:cNvSpPr/>
      </dsp:nvSpPr>
      <dsp:spPr>
        <a:xfrm>
          <a:off x="860432" y="1625599"/>
          <a:ext cx="5180380" cy="81280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5160" tIns="48260" rIns="48260" bIns="48260" numCol="1" spcCol="1270" anchor="ctr" anchorCtr="0">
          <a:noAutofit/>
        </a:bodyPr>
        <a:lstStyle/>
        <a:p>
          <a:pPr lvl="0" algn="l" defTabSz="844550">
            <a:lnSpc>
              <a:spcPct val="90000"/>
            </a:lnSpc>
            <a:spcBef>
              <a:spcPct val="0"/>
            </a:spcBef>
            <a:spcAft>
              <a:spcPct val="35000"/>
            </a:spcAft>
          </a:pPr>
          <a:r>
            <a:rPr lang="hr-HR" sz="1900" kern="1200" dirty="0" smtClean="0"/>
            <a:t>Kakve emocije klijenti doživljavaju dok obavljaju aktivnosti?</a:t>
          </a:r>
          <a:endParaRPr lang="hr-HR" sz="1900" kern="1200" dirty="0"/>
        </a:p>
      </dsp:txBody>
      <dsp:txXfrm>
        <a:off x="860432" y="1625599"/>
        <a:ext cx="5180380" cy="812800"/>
      </dsp:txXfrm>
    </dsp:sp>
    <dsp:sp modelId="{B4F3DF83-F141-48CA-8C7D-E496E6721E16}">
      <dsp:nvSpPr>
        <dsp:cNvPr id="0" name=""/>
        <dsp:cNvSpPr/>
      </dsp:nvSpPr>
      <dsp:spPr>
        <a:xfrm>
          <a:off x="352432" y="1523999"/>
          <a:ext cx="1016000" cy="1016000"/>
        </a:xfrm>
        <a:prstGeom prst="ellipse">
          <a:avLst/>
        </a:prstGeom>
        <a:blipFill rotWithShape="0">
          <a:blip xmlns:r="http://schemas.openxmlformats.org/officeDocument/2006/relationships" r:embed="rId2"/>
          <a:stretch>
            <a:fillRect/>
          </a:stretch>
        </a:blip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9845670-6717-44FA-8FF8-27689A376230}">
      <dsp:nvSpPr>
        <dsp:cNvPr id="0" name=""/>
        <dsp:cNvSpPr/>
      </dsp:nvSpPr>
      <dsp:spPr>
        <a:xfrm>
          <a:off x="564979" y="2844800"/>
          <a:ext cx="5475833" cy="81280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5160" tIns="48260" rIns="48260" bIns="48260" numCol="1" spcCol="1270" anchor="ctr" anchorCtr="0">
          <a:noAutofit/>
        </a:bodyPr>
        <a:lstStyle/>
        <a:p>
          <a:pPr lvl="0" algn="l" defTabSz="844550">
            <a:lnSpc>
              <a:spcPct val="90000"/>
            </a:lnSpc>
            <a:spcBef>
              <a:spcPct val="0"/>
            </a:spcBef>
            <a:spcAft>
              <a:spcPct val="35000"/>
            </a:spcAft>
          </a:pPr>
          <a:r>
            <a:rPr lang="hr-HR" sz="1900" kern="1200" dirty="0" smtClean="0"/>
            <a:t>U kojim aktivnostima osjećaju najmanje zadovoljstva i/ili osjećaja uspjeha?</a:t>
          </a:r>
          <a:endParaRPr lang="hr-HR" sz="1900" kern="1200" dirty="0"/>
        </a:p>
      </dsp:txBody>
      <dsp:txXfrm>
        <a:off x="564979" y="2844800"/>
        <a:ext cx="5475833" cy="812800"/>
      </dsp:txXfrm>
    </dsp:sp>
    <dsp:sp modelId="{A085CE1C-2F44-440D-8405-BFD6D7D58F77}">
      <dsp:nvSpPr>
        <dsp:cNvPr id="0" name=""/>
        <dsp:cNvSpPr/>
      </dsp:nvSpPr>
      <dsp:spPr>
        <a:xfrm>
          <a:off x="56979" y="2743200"/>
          <a:ext cx="1016000" cy="1016000"/>
        </a:xfrm>
        <a:prstGeom prst="ellipse">
          <a:avLst/>
        </a:prstGeom>
        <a:blipFill rotWithShape="0">
          <a:blip xmlns:r="http://schemas.openxmlformats.org/officeDocument/2006/relationships" r:embed="rId3"/>
          <a:stretch>
            <a:fillRect/>
          </a:stretch>
        </a:blip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D1C48C-F00A-44E3-BEC7-45E9501D8F60}" type="datetimeFigureOut">
              <a:rPr lang="hr-HR" smtClean="0"/>
              <a:pPr/>
              <a:t>10.4.2018.</a:t>
            </a:fld>
            <a:endParaRPr lang="hr-HR"/>
          </a:p>
        </p:txBody>
      </p:sp>
      <p:sp>
        <p:nvSpPr>
          <p:cNvPr id="4" name="Rezervirano mjesto slike slajd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6" name="Rezervirano mjesto podnožj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C046E3-42FD-47D3-84A0-8DE54DD732F8}" type="slidenum">
              <a:rPr lang="hr-HR" smtClean="0"/>
              <a:pPr/>
              <a:t>‹#›</a:t>
            </a:fld>
            <a:endParaRPr lang="hr-HR"/>
          </a:p>
        </p:txBody>
      </p:sp>
    </p:spTree>
    <p:extLst>
      <p:ext uri="{BB962C8B-B14F-4D97-AF65-F5344CB8AC3E}">
        <p14:creationId xmlns:p14="http://schemas.microsoft.com/office/powerpoint/2010/main" val="1063515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smtClean="0"/>
              <a:t>Karakteristike</a:t>
            </a:r>
            <a:r>
              <a:rPr lang="hr-HR" baseline="0" dirty="0" smtClean="0"/>
              <a:t> depresije s kojima ćemo se danas baviti su… </a:t>
            </a:r>
          </a:p>
          <a:p>
            <a:pPr marL="171450" indent="-171450">
              <a:buFontTx/>
              <a:buChar char="-"/>
            </a:pPr>
            <a:r>
              <a:rPr lang="hr-HR" baseline="0" dirty="0" smtClean="0"/>
              <a:t>npr. gledanje TV-a, ležanje u krevetu…</a:t>
            </a:r>
          </a:p>
          <a:p>
            <a:pPr marL="171450" indent="-171450">
              <a:buFontTx/>
              <a:buChar char="-"/>
            </a:pPr>
            <a:r>
              <a:rPr lang="hr-HR" baseline="0" dirty="0" smtClean="0"/>
              <a:t>Klijent ne misli da može samostalno utjecati na svoje negativne emocije</a:t>
            </a:r>
            <a:endParaRPr lang="hr-HR" dirty="0"/>
          </a:p>
        </p:txBody>
      </p:sp>
      <p:sp>
        <p:nvSpPr>
          <p:cNvPr id="4" name="Rezervirano mjesto broja slajda 3"/>
          <p:cNvSpPr>
            <a:spLocks noGrp="1"/>
          </p:cNvSpPr>
          <p:nvPr>
            <p:ph type="sldNum" sz="quarter" idx="10"/>
          </p:nvPr>
        </p:nvSpPr>
        <p:spPr/>
        <p:txBody>
          <a:bodyPr/>
          <a:lstStyle/>
          <a:p>
            <a:fld id="{CEC046E3-42FD-47D3-84A0-8DE54DD732F8}" type="slidenum">
              <a:rPr lang="hr-HR" smtClean="0"/>
              <a:pPr/>
              <a:t>2</a:t>
            </a:fld>
            <a:endParaRPr lang="hr-HR"/>
          </a:p>
        </p:txBody>
      </p:sp>
    </p:spTree>
    <p:extLst>
      <p:ext uri="{BB962C8B-B14F-4D97-AF65-F5344CB8AC3E}">
        <p14:creationId xmlns:p14="http://schemas.microsoft.com/office/powerpoint/2010/main" val="24252182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marL="171450" indent="-171450">
              <a:buFontTx/>
              <a:buChar char="-"/>
            </a:pPr>
            <a:r>
              <a:rPr lang="hr-HR" dirty="0" smtClean="0"/>
              <a:t>Međutim, kada su ljudi u depresivnom stanju, manja je vjerojatnost</a:t>
            </a:r>
            <a:r>
              <a:rPr lang="hr-HR" baseline="0" dirty="0" smtClean="0"/>
              <a:t> da će se uključiti u aktivnosti koje su prije uspješno savladavali ili su u njima uživali, imaju osjećaj da bi i obavljanje tih aktivnosti imalo mali ili nikakav učinak na to kako se osjećaju, javljaju se negativne automatske misli („preumoran sam za to”, „neću uživati niti da pokušam”, „neću uspjeti”, „drugi ne žele biti sa mnom”, „ništa mi ne može pomoći”…), one izazivaju negativne emocionalne reakcije (a iz konceptualizacije znamo da su to tuga, anksioznost, osjećaj bespomoćnosti), što sve doprinosi depresivnom stanju i daljnjem neuključivanju u aktivnosti.</a:t>
            </a:r>
          </a:p>
          <a:p>
            <a:pPr marL="171450" indent="-171450">
              <a:buFontTx/>
              <a:buChar char="-"/>
            </a:pPr>
            <a:r>
              <a:rPr lang="hr-HR" baseline="0" dirty="0" smtClean="0"/>
              <a:t>Pritom se NAM mogu javiti u svim fazama, i prije uključivanja u aktivnost, i za vrijeme nje i nakon aktivnosti. Kako onda isplanirati učinkovitu bihevioralnu aktivaciju?</a:t>
            </a:r>
          </a:p>
          <a:p>
            <a:pPr marL="171450" indent="-171450">
              <a:buFontTx/>
              <a:buChar char="-"/>
            </a:pPr>
            <a:endParaRPr lang="hr-HR" baseline="0" dirty="0" smtClean="0"/>
          </a:p>
          <a:p>
            <a:pPr marL="171450" indent="-171450">
              <a:buFontTx/>
              <a:buChar char="-"/>
            </a:pPr>
            <a:r>
              <a:rPr lang="hr-HR" baseline="0" dirty="0" smtClean="0"/>
              <a:t>Čak i kada se uključe u neku aktivnost, mišljenja su da to nije ništa posebno i često nisu u mogućnosti procijeniti promjenu u emocionalnom stanju čak i ako postoji. Ponovno se javljaju NAM („trebala sam to učiniti puno ranije”, „prije sam to radila bolje”, „još tako puno imam za napraviti”, „prije sam više uživala u tome”…), javljaju se negativne emocije (tuga, ljutnja na sebe, osjećaj krivnje) i smanjuje se mogućnost za budući angažman u novim aktivnostima).</a:t>
            </a:r>
            <a:endParaRPr lang="hr-HR" dirty="0"/>
          </a:p>
        </p:txBody>
      </p:sp>
      <p:sp>
        <p:nvSpPr>
          <p:cNvPr id="4" name="Rezervirano mjesto broja slajda 3"/>
          <p:cNvSpPr>
            <a:spLocks noGrp="1"/>
          </p:cNvSpPr>
          <p:nvPr>
            <p:ph type="sldNum" sz="quarter" idx="10"/>
          </p:nvPr>
        </p:nvSpPr>
        <p:spPr/>
        <p:txBody>
          <a:bodyPr/>
          <a:lstStyle/>
          <a:p>
            <a:fld id="{CEC046E3-42FD-47D3-84A0-8DE54DD732F8}" type="slidenum">
              <a:rPr lang="hr-HR" smtClean="0"/>
              <a:pPr/>
              <a:t>3</a:t>
            </a:fld>
            <a:endParaRPr lang="hr-HR"/>
          </a:p>
        </p:txBody>
      </p:sp>
    </p:spTree>
    <p:extLst>
      <p:ext uri="{BB962C8B-B14F-4D97-AF65-F5344CB8AC3E}">
        <p14:creationId xmlns:p14="http://schemas.microsoft.com/office/powerpoint/2010/main" val="29674106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smtClean="0"/>
              <a:t>Radi učinkovitog planiranja bihevioralne aktivacije, sa klijentom je potrebno istražiti njihove aktivnosti i način </a:t>
            </a:r>
            <a:r>
              <a:rPr lang="hr-HR" dirty="0" err="1" smtClean="0"/>
              <a:t>samoprocjene</a:t>
            </a:r>
            <a:r>
              <a:rPr lang="hr-HR" dirty="0" smtClean="0"/>
              <a:t>:</a:t>
            </a:r>
          </a:p>
          <a:p>
            <a:endParaRPr lang="hr-HR" dirty="0" smtClean="0"/>
          </a:p>
          <a:p>
            <a:pPr marL="171450" indent="-171450">
              <a:buFontTx/>
              <a:buChar char="-"/>
            </a:pPr>
            <a:r>
              <a:rPr lang="hr-HR" dirty="0" smtClean="0"/>
              <a:t>Aktivnosti vezane za posao</a:t>
            </a:r>
            <a:r>
              <a:rPr lang="hr-HR" baseline="0" dirty="0" smtClean="0"/>
              <a:t> </a:t>
            </a:r>
            <a:r>
              <a:rPr lang="hr-HR" baseline="0" dirty="0" err="1" smtClean="0"/>
              <a:t>odn</a:t>
            </a:r>
            <a:r>
              <a:rPr lang="hr-HR" baseline="0" dirty="0" smtClean="0"/>
              <a:t>. Školu, prijatelje, susjede, slobodne aktivnosti, hobije, fizičku aktivnost…</a:t>
            </a:r>
          </a:p>
          <a:p>
            <a:pPr marL="171450" indent="-171450">
              <a:buFontTx/>
              <a:buChar char="-"/>
            </a:pPr>
            <a:r>
              <a:rPr lang="hr-HR" baseline="0" dirty="0" smtClean="0"/>
              <a:t>Imaju li dobar balans između aktivnosti i osjećaja zadovoljstva? Ili zadovoljstvo izostaje jer si zadaju previsoke ciljeve, ili izbjegavaju aktivnosti jer su im ciljevi previsoki, pa smatraju da ih ne mogu ostvariti…</a:t>
            </a:r>
          </a:p>
          <a:p>
            <a:pPr marL="171450" indent="-171450">
              <a:buFontTx/>
              <a:buChar char="-"/>
            </a:pPr>
            <a:r>
              <a:rPr lang="hr-HR" baseline="0" dirty="0" smtClean="0"/>
              <a:t>Koje aktivnosti rade a potiču depresivne osjećaje (npr. ležanje u krevetu, ili mogu čak biti nekad prije ugodne aktivnosti, koje sada više ne stvaraju osjećaj ugode) – treba li neke aktivnosti i umanjiti?</a:t>
            </a:r>
          </a:p>
          <a:p>
            <a:pPr marL="171450" indent="-171450">
              <a:buFontTx/>
              <a:buChar char="-"/>
            </a:pPr>
            <a:endParaRPr lang="hr-HR" dirty="0" smtClean="0"/>
          </a:p>
          <a:p>
            <a:pPr lvl="1"/>
            <a:endParaRPr lang="hr-HR" dirty="0" smtClean="0"/>
          </a:p>
          <a:p>
            <a:endParaRPr lang="hr-HR" dirty="0"/>
          </a:p>
        </p:txBody>
      </p:sp>
      <p:sp>
        <p:nvSpPr>
          <p:cNvPr id="4" name="Rezervirano mjesto broja slajda 3"/>
          <p:cNvSpPr>
            <a:spLocks noGrp="1"/>
          </p:cNvSpPr>
          <p:nvPr>
            <p:ph type="sldNum" sz="quarter" idx="10"/>
          </p:nvPr>
        </p:nvSpPr>
        <p:spPr/>
        <p:txBody>
          <a:bodyPr/>
          <a:lstStyle/>
          <a:p>
            <a:fld id="{CEC046E3-42FD-47D3-84A0-8DE54DD732F8}" type="slidenum">
              <a:rPr lang="hr-HR" smtClean="0"/>
              <a:pPr/>
              <a:t>5</a:t>
            </a:fld>
            <a:endParaRPr lang="hr-HR"/>
          </a:p>
        </p:txBody>
      </p:sp>
    </p:spTree>
    <p:extLst>
      <p:ext uri="{BB962C8B-B14F-4D97-AF65-F5344CB8AC3E}">
        <p14:creationId xmlns:p14="http://schemas.microsoft.com/office/powerpoint/2010/main" val="331467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marL="171450" indent="-171450">
              <a:buFontTx/>
              <a:buChar char="-"/>
            </a:pPr>
            <a:r>
              <a:rPr lang="hr-HR" dirty="0" smtClean="0"/>
              <a:t>Stvari koje se “podrazumijevaju” ne smatraju postignućem.</a:t>
            </a:r>
            <a:r>
              <a:rPr lang="hr-HR" baseline="0" dirty="0" smtClean="0"/>
              <a:t> Zato treba za početak izraditi dnevnik aktivnosti</a:t>
            </a:r>
            <a:endParaRPr lang="hr-HR" dirty="0" smtClean="0"/>
          </a:p>
          <a:p>
            <a:pPr marL="171450" indent="-171450">
              <a:buFontTx/>
              <a:buChar char="-"/>
            </a:pPr>
            <a:r>
              <a:rPr lang="hr-HR" dirty="0" smtClean="0"/>
              <a:t>Svaka aktivnost (pranje zubiju, ustajanje iz kreveta, jelo…) – tjedan dana, ali ako nije u stanju,</a:t>
            </a:r>
            <a:r>
              <a:rPr lang="hr-HR" baseline="0" dirty="0" smtClean="0"/>
              <a:t> barem jedan dan</a:t>
            </a:r>
          </a:p>
          <a:p>
            <a:pPr marL="171450" indent="-171450">
              <a:buFontTx/>
              <a:buChar char="-"/>
            </a:pPr>
            <a:r>
              <a:rPr lang="hr-HR" dirty="0" smtClean="0"/>
              <a:t>Sa</a:t>
            </a:r>
            <a:r>
              <a:rPr lang="hr-HR" baseline="0" dirty="0" smtClean="0"/>
              <a:t> klijentom na idućem sastanku proći kroz aktivnosti te kroz procjene klijenta koliko je uspješno ovladao aktivnostima i koliko je zadovoljstva pritom doživljavao </a:t>
            </a:r>
            <a:endParaRPr lang="hr-HR" dirty="0"/>
          </a:p>
        </p:txBody>
      </p:sp>
      <p:sp>
        <p:nvSpPr>
          <p:cNvPr id="4" name="Rezervirano mjesto broja slajda 3"/>
          <p:cNvSpPr>
            <a:spLocks noGrp="1"/>
          </p:cNvSpPr>
          <p:nvPr>
            <p:ph type="sldNum" sz="quarter" idx="10"/>
          </p:nvPr>
        </p:nvSpPr>
        <p:spPr/>
        <p:txBody>
          <a:bodyPr/>
          <a:lstStyle/>
          <a:p>
            <a:fld id="{CEC046E3-42FD-47D3-84A0-8DE54DD732F8}" type="slidenum">
              <a:rPr lang="hr-HR" smtClean="0"/>
              <a:pPr/>
              <a:t>6</a:t>
            </a:fld>
            <a:endParaRPr lang="hr-HR"/>
          </a:p>
        </p:txBody>
      </p:sp>
    </p:spTree>
    <p:extLst>
      <p:ext uri="{BB962C8B-B14F-4D97-AF65-F5344CB8AC3E}">
        <p14:creationId xmlns:p14="http://schemas.microsoft.com/office/powerpoint/2010/main" val="32821757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hr-HR" dirty="0" smtClean="0"/>
              <a:t>Klijenti su skloni obezvređivati</a:t>
            </a:r>
            <a:r>
              <a:rPr lang="hr-HR" baseline="0" dirty="0" smtClean="0"/>
              <a:t> uspješnost obavljanja aktivnosti ako su ih prije obavljali s lakoćom te ako vide da drugima te aktivnosti ne pričinjaju poteškoće. U psihoedukaciji je potrebno klijentu objasniti važnost davanja sebi priznanja za uspješno obavljene aktivnosti, jer prethodno ih nisu mogli učiniti.</a:t>
            </a:r>
            <a:r>
              <a:rPr lang="hr-HR" dirty="0" smtClean="0"/>
              <a:t> </a:t>
            </a:r>
          </a:p>
          <a:p>
            <a:pPr>
              <a:buFont typeface="Arial" pitchFamily="34" charset="0"/>
              <a:buChar char="•"/>
            </a:pPr>
            <a:r>
              <a:rPr lang="hr-HR" dirty="0" smtClean="0"/>
              <a:t>Klijenti su skloni procjenjivati da im aktivnosti uopće ne mijenjaju emocionalno stanje. Zato je korisno izraditi s njima ljestvicu ugodnih</a:t>
            </a:r>
            <a:r>
              <a:rPr lang="hr-HR" baseline="0" dirty="0" smtClean="0"/>
              <a:t> ponašanja u kojem bi 0 bilo ponašanje koje im uopće ne donosi ugodu, a 10 najugodnije ponašanje koje mogu zamisliti. Sličnu ljestvicu korisno je izraditi i za ovladavanje vještinom.</a:t>
            </a:r>
          </a:p>
          <a:p>
            <a:pPr>
              <a:buFont typeface="Arial" pitchFamily="34" charset="0"/>
              <a:buChar char="•"/>
            </a:pPr>
            <a:r>
              <a:rPr lang="hr-HR" baseline="0" dirty="0" smtClean="0"/>
              <a:t>Ovakve ljestvice olakšavaju klijentima, koji imaju poteškoće u prepoznavanju emocija ili ovladavanja vještinom, da pozicioniraju aktivnost koju su izvršili</a:t>
            </a:r>
            <a:endParaRPr lang="hr-HR" dirty="0"/>
          </a:p>
        </p:txBody>
      </p:sp>
      <p:sp>
        <p:nvSpPr>
          <p:cNvPr id="4" name="Slide Number Placeholder 3"/>
          <p:cNvSpPr>
            <a:spLocks noGrp="1"/>
          </p:cNvSpPr>
          <p:nvPr>
            <p:ph type="sldNum" sz="quarter" idx="10"/>
          </p:nvPr>
        </p:nvSpPr>
        <p:spPr/>
        <p:txBody>
          <a:bodyPr/>
          <a:lstStyle/>
          <a:p>
            <a:fld id="{CEC046E3-42FD-47D3-84A0-8DE54DD732F8}" type="slidenum">
              <a:rPr lang="hr-HR" smtClean="0"/>
              <a:pPr/>
              <a:t>7</a:t>
            </a:fld>
            <a:endParaRPr lang="hr-H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r>
              <a:rPr lang="hr-HR" baseline="0" dirty="0" smtClean="0"/>
              <a:t>Kada je procijenjeno zadovoljstvo klijenta niže od očekivanog, možda se radi o NAM koje su ga sprečavale da osjeti ovladavanje vještinom i postignuće</a:t>
            </a:r>
          </a:p>
          <a:p>
            <a:pPr lvl="1">
              <a:buFontTx/>
              <a:buChar char="-"/>
            </a:pPr>
            <a:r>
              <a:rPr lang="hr-HR" baseline="0" dirty="0" smtClean="0"/>
              <a:t>Npr. trčanje kao nekad ugodna aktivnost – klijent je predvidio da će osjetiti zadovoljstvo 5, no osjetio je frustraciju, jer je tijekom trčanja razmišljao kako nije u formi, kako nikada neće dostići prijašnju formu, kako je prije mogao bez problema otrčati nešto što sada uopće ne može... Tada se radi na tim automatskim mislima i vjerovanjima koja se nalaze u njihovoj podlozi.</a:t>
            </a:r>
            <a:endParaRPr lang="hr-HR" dirty="0"/>
          </a:p>
        </p:txBody>
      </p:sp>
      <p:sp>
        <p:nvSpPr>
          <p:cNvPr id="4" name="Slide Number Placeholder 3"/>
          <p:cNvSpPr>
            <a:spLocks noGrp="1"/>
          </p:cNvSpPr>
          <p:nvPr>
            <p:ph type="sldNum" sz="quarter" idx="10"/>
          </p:nvPr>
        </p:nvSpPr>
        <p:spPr/>
        <p:txBody>
          <a:bodyPr/>
          <a:lstStyle/>
          <a:p>
            <a:fld id="{CEC046E3-42FD-47D3-84A0-8DE54DD732F8}" type="slidenum">
              <a:rPr lang="hr-HR" smtClean="0"/>
              <a:pPr/>
              <a:t>8</a:t>
            </a:fld>
            <a:endParaRPr lang="hr-H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hr-HR" dirty="0" smtClean="0"/>
              <a:t>Primjerice, klijent ne</a:t>
            </a:r>
            <a:r>
              <a:rPr lang="hr-HR" baseline="0" dirty="0" smtClean="0"/>
              <a:t> mora pospremiti čitavu kuhinju. Dovoljno je da posprema kuhinju 10 minuta</a:t>
            </a:r>
            <a:endParaRPr lang="hr-HR" dirty="0"/>
          </a:p>
        </p:txBody>
      </p:sp>
      <p:sp>
        <p:nvSpPr>
          <p:cNvPr id="4" name="Slide Number Placeholder 3"/>
          <p:cNvSpPr>
            <a:spLocks noGrp="1"/>
          </p:cNvSpPr>
          <p:nvPr>
            <p:ph type="sldNum" sz="quarter" idx="10"/>
          </p:nvPr>
        </p:nvSpPr>
        <p:spPr/>
        <p:txBody>
          <a:bodyPr/>
          <a:lstStyle/>
          <a:p>
            <a:fld id="{CEC046E3-42FD-47D3-84A0-8DE54DD732F8}" type="slidenum">
              <a:rPr lang="hr-HR" smtClean="0"/>
              <a:pPr/>
              <a:t>9</a:t>
            </a:fld>
            <a:endParaRPr lang="hr-H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hr-HR" smtClean="0"/>
              <a:t>Uredite stil naslova matrice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smtClean="0"/>
              <a:t>Uredite stil podnaslova matrice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67EFD9CD-5244-4ACC-A793-119C54E1ED6E}" type="datetimeFigureOut">
              <a:rPr lang="hr-HR" smtClean="0"/>
              <a:pPr/>
              <a:t>10.4.2018.</a:t>
            </a:fld>
            <a:endParaRPr lang="hr-H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hr-H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AFF51B0D-D448-48F4-AE88-E0AFC6C05089}" type="slidenum">
              <a:rPr lang="hr-HR" smtClean="0"/>
              <a:pPr/>
              <a:t>‹#›</a:t>
            </a:fld>
            <a:endParaRPr lang="hr-H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a:p>
        </p:txBody>
      </p:sp>
      <p:sp>
        <p:nvSpPr>
          <p:cNvPr id="3" name="Vertical Text Placeholder 2"/>
          <p:cNvSpPr>
            <a:spLocks noGrp="1"/>
          </p:cNvSpPr>
          <p:nvPr>
            <p:ph type="body" orient="vert" idx="1"/>
          </p:nvPr>
        </p:nvSpPr>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
        <p:nvSpPr>
          <p:cNvPr id="4" name="Date Placeholder 3"/>
          <p:cNvSpPr>
            <a:spLocks noGrp="1"/>
          </p:cNvSpPr>
          <p:nvPr>
            <p:ph type="dt" sz="half" idx="10"/>
          </p:nvPr>
        </p:nvSpPr>
        <p:spPr/>
        <p:txBody>
          <a:bodyPr/>
          <a:lstStyle/>
          <a:p>
            <a:fld id="{67EFD9CD-5244-4ACC-A793-119C54E1ED6E}" type="datetimeFigureOut">
              <a:rPr lang="hr-HR" smtClean="0"/>
              <a:pPr/>
              <a:t>10.4.2018.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AFF51B0D-D448-48F4-AE88-E0AFC6C05089}" type="slidenum">
              <a:rPr lang="hr-HR" smtClean="0"/>
              <a:pPr/>
              <a:t>‹#›</a:t>
            </a:fld>
            <a:endParaRPr lang="hr-H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hr-HR" smtClean="0"/>
              <a:t>Uredite stil naslova matrice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
        <p:nvSpPr>
          <p:cNvPr id="4" name="Date Placeholder 3"/>
          <p:cNvSpPr>
            <a:spLocks noGrp="1"/>
          </p:cNvSpPr>
          <p:nvPr>
            <p:ph type="dt" sz="half" idx="10"/>
          </p:nvPr>
        </p:nvSpPr>
        <p:spPr/>
        <p:txBody>
          <a:bodyPr/>
          <a:lstStyle/>
          <a:p>
            <a:fld id="{67EFD9CD-5244-4ACC-A793-119C54E1ED6E}" type="datetimeFigureOut">
              <a:rPr lang="hr-HR" smtClean="0"/>
              <a:pPr/>
              <a:t>10.4.2018.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AFF51B0D-D448-48F4-AE88-E0AFC6C05089}" type="slidenum">
              <a:rPr lang="hr-HR" smtClean="0"/>
              <a:pPr/>
              <a:t>‹#›</a:t>
            </a:fld>
            <a:endParaRPr lang="hr-H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a:p>
        </p:txBody>
      </p:sp>
      <p:sp>
        <p:nvSpPr>
          <p:cNvPr id="3" name="Content Placeholder 2"/>
          <p:cNvSpPr>
            <a:spLocks noGrp="1"/>
          </p:cNvSpPr>
          <p:nvPr>
            <p:ph idx="1"/>
          </p:nvPr>
        </p:nvSpPr>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10"/>
          </p:nvPr>
        </p:nvSpPr>
        <p:spPr/>
        <p:txBody>
          <a:bodyPr/>
          <a:lstStyle/>
          <a:p>
            <a:fld id="{67EFD9CD-5244-4ACC-A793-119C54E1ED6E}" type="datetimeFigureOut">
              <a:rPr lang="hr-HR" smtClean="0"/>
              <a:pPr/>
              <a:t>10.4.2018.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AFF51B0D-D448-48F4-AE88-E0AFC6C05089}" type="slidenum">
              <a:rPr lang="hr-HR" smtClean="0"/>
              <a:pPr/>
              <a:t>‹#›</a:t>
            </a:fld>
            <a:endParaRPr lang="hr-H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jeljka">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hr-HR" smtClean="0"/>
              <a:t>Uredite stil naslova matrice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smtClean="0"/>
              <a:t>Uredite stilove teksta matrice</a:t>
            </a:r>
          </a:p>
        </p:txBody>
      </p:sp>
      <p:sp>
        <p:nvSpPr>
          <p:cNvPr id="4" name="Date Placeholder 3"/>
          <p:cNvSpPr>
            <a:spLocks noGrp="1"/>
          </p:cNvSpPr>
          <p:nvPr>
            <p:ph type="dt" sz="half" idx="10"/>
          </p:nvPr>
        </p:nvSpPr>
        <p:spPr/>
        <p:txBody>
          <a:bodyPr/>
          <a:lstStyle/>
          <a:p>
            <a:fld id="{67EFD9CD-5244-4ACC-A793-119C54E1ED6E}" type="datetimeFigureOut">
              <a:rPr lang="hr-HR" smtClean="0"/>
              <a:pPr/>
              <a:t>10.4.2018.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AFF51B0D-D448-48F4-AE88-E0AFC6C05089}" type="slidenum">
              <a:rPr lang="hr-HR" smtClean="0"/>
              <a:pPr/>
              <a:t>‹#›</a:t>
            </a:fld>
            <a:endParaRPr lang="hr-H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a:p>
        </p:txBody>
      </p:sp>
      <p:sp>
        <p:nvSpPr>
          <p:cNvPr id="5" name="Date Placeholder 4"/>
          <p:cNvSpPr>
            <a:spLocks noGrp="1"/>
          </p:cNvSpPr>
          <p:nvPr>
            <p:ph type="dt" sz="half" idx="10"/>
          </p:nvPr>
        </p:nvSpPr>
        <p:spPr/>
        <p:txBody>
          <a:bodyPr/>
          <a:lstStyle/>
          <a:p>
            <a:fld id="{67EFD9CD-5244-4ACC-A793-119C54E1ED6E}" type="datetimeFigureOut">
              <a:rPr lang="hr-HR" smtClean="0"/>
              <a:pPr/>
              <a:t>10.4.2018.</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AFF51B0D-D448-48F4-AE88-E0AFC6C05089}" type="slidenum">
              <a:rPr lang="hr-HR" smtClean="0"/>
              <a:pPr/>
              <a:t>‹#›</a:t>
            </a:fld>
            <a:endParaRPr lang="hr-HR"/>
          </a:p>
        </p:txBody>
      </p:sp>
      <p:sp>
        <p:nvSpPr>
          <p:cNvPr id="9" name="Content Placeholder 8"/>
          <p:cNvSpPr>
            <a:spLocks noGrp="1"/>
          </p:cNvSpPr>
          <p:nvPr>
            <p:ph sz="quarter" idx="13"/>
          </p:nvPr>
        </p:nvSpPr>
        <p:spPr>
          <a:xfrm>
            <a:off x="1042416" y="2313432"/>
            <a:ext cx="3419856" cy="349300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r-HR" smtClean="0"/>
              <a:t>Uredite stil naslova matrice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7" name="Date Placeholder 6"/>
          <p:cNvSpPr>
            <a:spLocks noGrp="1"/>
          </p:cNvSpPr>
          <p:nvPr>
            <p:ph type="dt" sz="half" idx="10"/>
          </p:nvPr>
        </p:nvSpPr>
        <p:spPr/>
        <p:txBody>
          <a:bodyPr/>
          <a:lstStyle/>
          <a:p>
            <a:fld id="{67EFD9CD-5244-4ACC-A793-119C54E1ED6E}" type="datetimeFigureOut">
              <a:rPr lang="hr-HR" smtClean="0"/>
              <a:pPr/>
              <a:t>10.4.2018.</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AFF51B0D-D448-48F4-AE88-E0AFC6C05089}" type="slidenum">
              <a:rPr lang="hr-HR" smtClean="0"/>
              <a:pPr/>
              <a:t>‹#›</a:t>
            </a:fld>
            <a:endParaRPr lang="hr-H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a:p>
        </p:txBody>
      </p:sp>
      <p:sp>
        <p:nvSpPr>
          <p:cNvPr id="3" name="Date Placeholder 2"/>
          <p:cNvSpPr>
            <a:spLocks noGrp="1"/>
          </p:cNvSpPr>
          <p:nvPr>
            <p:ph type="dt" sz="half" idx="10"/>
          </p:nvPr>
        </p:nvSpPr>
        <p:spPr/>
        <p:txBody>
          <a:bodyPr/>
          <a:lstStyle/>
          <a:p>
            <a:fld id="{67EFD9CD-5244-4ACC-A793-119C54E1ED6E}" type="datetimeFigureOut">
              <a:rPr lang="hr-HR" smtClean="0"/>
              <a:pPr/>
              <a:t>10.4.2018.</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AFF51B0D-D448-48F4-AE88-E0AFC6C05089}" type="slidenum">
              <a:rPr lang="hr-HR" smtClean="0"/>
              <a:pPr/>
              <a:t>‹#›</a:t>
            </a:fld>
            <a:endParaRPr lang="hr-H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EFD9CD-5244-4ACC-A793-119C54E1ED6E}" type="datetimeFigureOut">
              <a:rPr lang="hr-HR" smtClean="0"/>
              <a:pPr/>
              <a:t>10.4.2018.</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AFF51B0D-D448-48F4-AE88-E0AFC6C05089}" type="slidenum">
              <a:rPr lang="hr-HR" smtClean="0"/>
              <a:pPr/>
              <a:t>‹#›</a:t>
            </a:fld>
            <a:endParaRPr lang="hr-H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Sadržaj s opisom">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7EFD9CD-5244-4ACC-A793-119C54E1ED6E}" type="datetimeFigureOut">
              <a:rPr lang="hr-HR" smtClean="0"/>
              <a:pPr/>
              <a:t>10.4.2018.</a:t>
            </a:fld>
            <a:endParaRPr lang="hr-HR"/>
          </a:p>
        </p:txBody>
      </p:sp>
      <p:sp>
        <p:nvSpPr>
          <p:cNvPr id="7" name="Slide Number Placeholder 6"/>
          <p:cNvSpPr>
            <a:spLocks noGrp="1"/>
          </p:cNvSpPr>
          <p:nvPr>
            <p:ph type="sldNum" sz="quarter" idx="12"/>
          </p:nvPr>
        </p:nvSpPr>
        <p:spPr/>
        <p:txBody>
          <a:bodyPr/>
          <a:lstStyle/>
          <a:p>
            <a:fld id="{AFF51B0D-D448-48F4-AE88-E0AFC6C05089}" type="slidenum">
              <a:rPr lang="hr-HR" smtClean="0"/>
              <a:pPr/>
              <a:t>‹#›</a:t>
            </a:fld>
            <a:endParaRPr lang="hr-H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hr-H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hr-HR" smtClean="0"/>
              <a:t>Uredite stil naslova matrice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 opisom">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hr-HR" smtClean="0"/>
              <a:t>Uredite stil naslova matrice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smtClean="0"/>
              <a:t>Kliknite ikonu da biste dodali  sliku</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5" name="Date Placeholder 4"/>
          <p:cNvSpPr>
            <a:spLocks noGrp="1"/>
          </p:cNvSpPr>
          <p:nvPr>
            <p:ph type="dt" sz="half" idx="10"/>
          </p:nvPr>
        </p:nvSpPr>
        <p:spPr/>
        <p:txBody>
          <a:bodyPr/>
          <a:lstStyle/>
          <a:p>
            <a:fld id="{67EFD9CD-5244-4ACC-A793-119C54E1ED6E}" type="datetimeFigureOut">
              <a:rPr lang="hr-HR" smtClean="0"/>
              <a:pPr/>
              <a:t>10.4.2018.</a:t>
            </a:fld>
            <a:endParaRPr lang="hr-H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hr-HR"/>
          </a:p>
        </p:txBody>
      </p:sp>
      <p:sp>
        <p:nvSpPr>
          <p:cNvPr id="7" name="Slide Number Placeholder 6"/>
          <p:cNvSpPr>
            <a:spLocks noGrp="1"/>
          </p:cNvSpPr>
          <p:nvPr>
            <p:ph type="sldNum" sz="quarter" idx="12"/>
          </p:nvPr>
        </p:nvSpPr>
        <p:spPr/>
        <p:txBody>
          <a:bodyPr/>
          <a:lstStyle/>
          <a:p>
            <a:fld id="{AFF51B0D-D448-48F4-AE88-E0AFC6C05089}" type="slidenum">
              <a:rPr lang="hr-HR" smtClean="0"/>
              <a:pPr/>
              <a:t>‹#›</a:t>
            </a:fld>
            <a:endParaRPr lang="hr-H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hr-HR" smtClean="0"/>
              <a:t>Uredite stil naslova matrice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67EFD9CD-5244-4ACC-A793-119C54E1ED6E}" type="datetimeFigureOut">
              <a:rPr lang="hr-HR" smtClean="0"/>
              <a:pPr/>
              <a:t>10.4.2018.</a:t>
            </a:fld>
            <a:endParaRPr lang="hr-H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hr-H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AFF51B0D-D448-48F4-AE88-E0AFC6C05089}" type="slidenum">
              <a:rPr lang="hr-HR" smtClean="0"/>
              <a:pPr/>
              <a:t>‹#›</a:t>
            </a:fld>
            <a:endParaRPr lang="hr-H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fade/>
  </p:transition>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hr-HR" dirty="0" smtClean="0"/>
              <a:t>Bihevioralna aktivacija</a:t>
            </a:r>
            <a:endParaRPr lang="hr-HR" dirty="0"/>
          </a:p>
        </p:txBody>
      </p:sp>
      <p:sp>
        <p:nvSpPr>
          <p:cNvPr id="3" name="Podnaslov 2"/>
          <p:cNvSpPr>
            <a:spLocks noGrp="1"/>
          </p:cNvSpPr>
          <p:nvPr>
            <p:ph type="subTitle" idx="1"/>
          </p:nvPr>
        </p:nvSpPr>
        <p:spPr/>
        <p:txBody>
          <a:bodyPr>
            <a:normAutofit/>
          </a:bodyPr>
          <a:lstStyle/>
          <a:p>
            <a:r>
              <a:rPr lang="hr-HR" dirty="0" smtClean="0"/>
              <a:t>Ivana Kišan, </a:t>
            </a:r>
            <a:r>
              <a:rPr lang="hr-HR" dirty="0" err="1" smtClean="0"/>
              <a:t>mag</a:t>
            </a:r>
            <a:r>
              <a:rPr lang="hr-HR" dirty="0" smtClean="0"/>
              <a:t>. </a:t>
            </a:r>
            <a:r>
              <a:rPr lang="hr-HR" dirty="0" err="1" smtClean="0"/>
              <a:t>psych</a:t>
            </a:r>
            <a:r>
              <a:rPr lang="hr-HR" dirty="0" smtClean="0"/>
              <a:t>.</a:t>
            </a:r>
          </a:p>
          <a:p>
            <a:r>
              <a:rPr lang="hr-HR" dirty="0" smtClean="0"/>
              <a:t>Zagreb, 14. travnja 2018.</a:t>
            </a:r>
            <a:endParaRPr lang="hr-HR" dirty="0"/>
          </a:p>
        </p:txBody>
      </p:sp>
    </p:spTree>
    <p:extLst>
      <p:ext uri="{BB962C8B-B14F-4D97-AF65-F5344CB8AC3E}">
        <p14:creationId xmlns:p14="http://schemas.microsoft.com/office/powerpoint/2010/main" val="2068502051"/>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dirty="0" smtClean="0"/>
              <a:t>Poteškoće u planiranju bihevioralne aktivacije</a:t>
            </a:r>
            <a:endParaRPr lang="hr-HR" dirty="0"/>
          </a:p>
        </p:txBody>
      </p:sp>
      <p:sp>
        <p:nvSpPr>
          <p:cNvPr id="3" name="Content Placeholder 2"/>
          <p:cNvSpPr>
            <a:spLocks noGrp="1"/>
          </p:cNvSpPr>
          <p:nvPr>
            <p:ph idx="1"/>
          </p:nvPr>
        </p:nvSpPr>
        <p:spPr/>
        <p:txBody>
          <a:bodyPr/>
          <a:lstStyle/>
          <a:p>
            <a:r>
              <a:rPr lang="hr-HR" dirty="0" smtClean="0"/>
              <a:t>Klijenti se ne mogu sjetiti niti jedne ugodne aktivnosti</a:t>
            </a:r>
          </a:p>
          <a:p>
            <a:pPr lvl="1"/>
            <a:r>
              <a:rPr lang="hr-HR" dirty="0" smtClean="0"/>
              <a:t>Postoje liste ponuđenih aktivnosti iz koje je s klijentom moguće odabrati aktivnost</a:t>
            </a:r>
          </a:p>
          <a:p>
            <a:pPr lvl="1"/>
            <a:r>
              <a:rPr lang="hr-HR" dirty="0" smtClean="0"/>
              <a:t>“za koju aktivnost sa ove liste smatrate da bi vam bila najugodnija?”</a:t>
            </a:r>
            <a:endParaRPr lang="hr-HR"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dirty="0" smtClean="0"/>
              <a:t>Poteškoće u planiranju bihevioralne aktivacije</a:t>
            </a:r>
            <a:endParaRPr lang="hr-HR" dirty="0"/>
          </a:p>
        </p:txBody>
      </p:sp>
      <p:sp>
        <p:nvSpPr>
          <p:cNvPr id="3" name="Content Placeholder 2"/>
          <p:cNvSpPr>
            <a:spLocks noGrp="1"/>
          </p:cNvSpPr>
          <p:nvPr>
            <p:ph idx="1"/>
          </p:nvPr>
        </p:nvSpPr>
        <p:spPr/>
        <p:txBody>
          <a:bodyPr>
            <a:normAutofit fontScale="92500"/>
          </a:bodyPr>
          <a:lstStyle/>
          <a:p>
            <a:r>
              <a:rPr lang="hr-HR" dirty="0" smtClean="0"/>
              <a:t>Klijent već ima dan koji je previše ispunjen obaveznim aktivnostima</a:t>
            </a:r>
          </a:p>
          <a:p>
            <a:pPr lvl="1"/>
            <a:r>
              <a:rPr lang="hr-HR" dirty="0" smtClean="0"/>
              <a:t>Ukoliko je balans aktivnosti i odmora adekvatan, onda koristimo druge tehnike, a ne BA</a:t>
            </a:r>
          </a:p>
          <a:p>
            <a:pPr lvl="1"/>
            <a:r>
              <a:rPr lang="hr-HR" dirty="0" smtClean="0"/>
              <a:t>Ukoliko klijent ima previše aktivnosti, možda je potrebno smanjiti dio aktivnosti (i naučiti si za to dati priznanje)</a:t>
            </a:r>
          </a:p>
          <a:p>
            <a:pPr lvl="1"/>
            <a:r>
              <a:rPr lang="hr-HR" dirty="0" smtClean="0"/>
              <a:t>Ukoliko klijent ne osjeća zadovoljstvo nakon izvršenja aktivnosti, potrebno je raditi na NAM</a:t>
            </a:r>
            <a:endParaRPr lang="hr-HR"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dirty="0" smtClean="0"/>
              <a:t>Poteškoće u planiranju bihevioralne aktivacije</a:t>
            </a:r>
            <a:endParaRPr lang="hr-HR" dirty="0"/>
          </a:p>
        </p:txBody>
      </p:sp>
      <p:sp>
        <p:nvSpPr>
          <p:cNvPr id="3" name="Content Placeholder 2"/>
          <p:cNvSpPr>
            <a:spLocks noGrp="1"/>
          </p:cNvSpPr>
          <p:nvPr>
            <p:ph idx="1"/>
          </p:nvPr>
        </p:nvSpPr>
        <p:spPr/>
        <p:txBody>
          <a:bodyPr/>
          <a:lstStyle/>
          <a:p>
            <a:r>
              <a:rPr lang="hr-HR" dirty="0" smtClean="0"/>
              <a:t>Klijent ne opaža nikakve promjene u osjećaju zadovoljstva ili postignuća</a:t>
            </a:r>
          </a:p>
          <a:p>
            <a:pPr lvl="1"/>
            <a:r>
              <a:rPr lang="hr-HR" dirty="0" smtClean="0"/>
              <a:t>Izrada tablice zadovoljstva i postignuća</a:t>
            </a:r>
            <a:endParaRPr lang="hr-HR"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dirty="0" smtClean="0"/>
              <a:t>Davanje priznanja za aktivnosti</a:t>
            </a:r>
            <a:endParaRPr lang="hr-HR" dirty="0"/>
          </a:p>
        </p:txBody>
      </p:sp>
      <p:sp>
        <p:nvSpPr>
          <p:cNvPr id="3" name="Content Placeholder 2"/>
          <p:cNvSpPr>
            <a:spLocks noGrp="1"/>
          </p:cNvSpPr>
          <p:nvPr>
            <p:ph idx="1"/>
          </p:nvPr>
        </p:nvSpPr>
        <p:spPr/>
        <p:txBody>
          <a:bodyPr>
            <a:normAutofit fontScale="92500" lnSpcReduction="20000"/>
          </a:bodyPr>
          <a:lstStyle/>
          <a:p>
            <a:r>
              <a:rPr lang="hr-HR" dirty="0" smtClean="0"/>
              <a:t>Depresiju možemo usporediti s bilo kojom drugom bolesti, primjerice gripom</a:t>
            </a:r>
          </a:p>
          <a:p>
            <a:pPr lvl="1"/>
            <a:r>
              <a:rPr lang="hr-HR" dirty="0" smtClean="0"/>
              <a:t>Ako ustanem dok imam gripu i nije mi dobro, pa se otuširam i operem zube, nije li to postignuće u toj situaciji iako bih u svakodnevnoj situaciji isto odradila s lakoćom?</a:t>
            </a:r>
          </a:p>
          <a:p>
            <a:r>
              <a:rPr lang="hr-HR" dirty="0" smtClean="0"/>
              <a:t>Klijent s terapeutom izrađuje listu aktivnosti za koje si smije dati priznanje – tu stavljamo sve aktivnosti koje je klijent tog dana napravio</a:t>
            </a:r>
          </a:p>
          <a:p>
            <a:r>
              <a:rPr lang="hr-HR" dirty="0" smtClean="0"/>
              <a:t>U psihoedukaciji poučavamo klijenta da se na taj način fokusira na dobre stvari, umjesto na loše i popravlja svoj osjećaj zadovoljstva</a:t>
            </a:r>
            <a:endParaRPr lang="hr-HR" dirty="0"/>
          </a:p>
        </p:txBody>
      </p:sp>
      <p:graphicFrame>
        <p:nvGraphicFramePr>
          <p:cNvPr id="4" name="Table 3"/>
          <p:cNvGraphicFramePr>
            <a:graphicFrameLocks noGrp="1"/>
          </p:cNvGraphicFramePr>
          <p:nvPr/>
        </p:nvGraphicFramePr>
        <p:xfrm>
          <a:off x="1547664" y="2636912"/>
          <a:ext cx="6096000" cy="2123440"/>
        </p:xfrm>
        <a:graphic>
          <a:graphicData uri="http://schemas.openxmlformats.org/drawingml/2006/table">
            <a:tbl>
              <a:tblPr firstRow="1" bandRow="1">
                <a:tableStyleId>{5C22544A-7EE6-4342-B048-85BDC9FD1C3A}</a:tableStyleId>
              </a:tblPr>
              <a:tblGrid>
                <a:gridCol w="6096000"/>
              </a:tblGrid>
              <a:tr h="370840">
                <a:tc>
                  <a:txBody>
                    <a:bodyPr/>
                    <a:lstStyle/>
                    <a:p>
                      <a:pPr algn="ctr"/>
                      <a:r>
                        <a:rPr lang="hr-HR" dirty="0" smtClean="0"/>
                        <a:t>AKTIVNOSTI ZA KOJE SI TREBAM</a:t>
                      </a:r>
                      <a:r>
                        <a:rPr lang="hr-HR" baseline="0" dirty="0" smtClean="0"/>
                        <a:t> DATI PRIZNANJE ZA USPJEH</a:t>
                      </a:r>
                      <a:endParaRPr lang="hr-HR" dirty="0"/>
                    </a:p>
                  </a:txBody>
                  <a:tcPr/>
                </a:tc>
              </a:tr>
              <a:tr h="370840">
                <a:tc>
                  <a:txBody>
                    <a:bodyPr/>
                    <a:lstStyle/>
                    <a:p>
                      <a:pPr>
                        <a:buFont typeface="Arial" pitchFamily="34" charset="0"/>
                        <a:buChar char="•"/>
                      </a:pPr>
                      <a:r>
                        <a:rPr lang="hr-HR" dirty="0" smtClean="0"/>
                        <a:t>Pokušala</a:t>
                      </a:r>
                      <a:r>
                        <a:rPr lang="hr-HR" baseline="0" dirty="0" smtClean="0"/>
                        <a:t> sam slušati na predavanju</a:t>
                      </a:r>
                    </a:p>
                  </a:txBody>
                  <a:tcPr/>
                </a:tc>
              </a:tr>
              <a:tr h="370840">
                <a:tc>
                  <a:txBody>
                    <a:bodyPr/>
                    <a:lstStyle/>
                    <a:p>
                      <a:pPr>
                        <a:buFont typeface="Arial" pitchFamily="34" charset="0"/>
                        <a:buChar char="•"/>
                      </a:pPr>
                      <a:r>
                        <a:rPr lang="hr-HR" dirty="0" smtClean="0"/>
                        <a:t>Oprala</a:t>
                      </a:r>
                      <a:r>
                        <a:rPr lang="hr-HR" baseline="0" dirty="0" smtClean="0"/>
                        <a:t> sam posuđe za sobom</a:t>
                      </a:r>
                      <a:endParaRPr lang="hr-HR" dirty="0"/>
                    </a:p>
                  </a:txBody>
                  <a:tcPr/>
                </a:tc>
              </a:tr>
              <a:tr h="370840">
                <a:tc>
                  <a:txBody>
                    <a:bodyPr/>
                    <a:lstStyle/>
                    <a:p>
                      <a:pPr>
                        <a:buFont typeface="Arial" pitchFamily="34" charset="0"/>
                        <a:buChar char="•"/>
                      </a:pPr>
                      <a:r>
                        <a:rPr lang="hr-HR" dirty="0" smtClean="0"/>
                        <a:t>Ustala sam iz kreveta u 9 sati</a:t>
                      </a:r>
                      <a:endParaRPr lang="hr-HR" dirty="0"/>
                    </a:p>
                  </a:txBody>
                  <a:tcPr/>
                </a:tc>
              </a:tr>
              <a:tr h="370840">
                <a:tc>
                  <a:txBody>
                    <a:bodyPr/>
                    <a:lstStyle/>
                    <a:p>
                      <a:pPr algn="ctr"/>
                      <a:r>
                        <a:rPr lang="hr-HR" dirty="0" smtClean="0"/>
                        <a:t>...</a:t>
                      </a:r>
                      <a:endParaRPr lang="hr-HR" dirty="0"/>
                    </a:p>
                  </a:txBody>
                  <a:tcPr/>
                </a:tc>
              </a:tr>
            </a:tbl>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2000"/>
                                        <p:tgtEl>
                                          <p:spTgt spid="3">
                                            <p:txEl>
                                              <p:pRg st="0" end="0"/>
                                            </p:txEl>
                                          </p:spTgt>
                                        </p:tgtEl>
                                      </p:cBhvr>
                                    </p:animEffect>
                                    <p:set>
                                      <p:cBhvr>
                                        <p:cTn id="7" dur="1" fill="hold">
                                          <p:stCondLst>
                                            <p:cond delay="1999"/>
                                          </p:stCondLst>
                                        </p:cTn>
                                        <p:tgtEl>
                                          <p:spTgt spid="3">
                                            <p:txEl>
                                              <p:pRg st="0" end="0"/>
                                            </p:txEl>
                                          </p:spTgt>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2000"/>
                                        <p:tgtEl>
                                          <p:spTgt spid="3">
                                            <p:txEl>
                                              <p:pRg st="1" end="1"/>
                                            </p:txEl>
                                          </p:spTgt>
                                        </p:tgtEl>
                                      </p:cBhvr>
                                    </p:animEffect>
                                    <p:set>
                                      <p:cBhvr>
                                        <p:cTn id="10" dur="1" fill="hold">
                                          <p:stCondLst>
                                            <p:cond delay="1999"/>
                                          </p:stCondLst>
                                        </p:cTn>
                                        <p:tgtEl>
                                          <p:spTgt spid="3">
                                            <p:txEl>
                                              <p:pRg st="1" end="1"/>
                                            </p:txEl>
                                          </p:spTgt>
                                        </p:tgtEl>
                                        <p:attrNameLst>
                                          <p:attrName>style.visibility</p:attrName>
                                        </p:attrNameLst>
                                      </p:cBhvr>
                                      <p:to>
                                        <p:strVal val="hidden"/>
                                      </p:to>
                                    </p:set>
                                  </p:childTnLst>
                                </p:cTn>
                              </p:par>
                              <p:par>
                                <p:cTn id="11" presetID="10" presetClass="exit" presetSubtype="0" fill="hold" nodeType="withEffect">
                                  <p:stCondLst>
                                    <p:cond delay="0"/>
                                  </p:stCondLst>
                                  <p:childTnLst>
                                    <p:animEffect transition="out" filter="fade">
                                      <p:cBhvr>
                                        <p:cTn id="12" dur="2000"/>
                                        <p:tgtEl>
                                          <p:spTgt spid="3">
                                            <p:txEl>
                                              <p:pRg st="2" end="2"/>
                                            </p:txEl>
                                          </p:spTgt>
                                        </p:tgtEl>
                                      </p:cBhvr>
                                    </p:animEffect>
                                    <p:set>
                                      <p:cBhvr>
                                        <p:cTn id="13" dur="1" fill="hold">
                                          <p:stCondLst>
                                            <p:cond delay="1999"/>
                                          </p:stCondLst>
                                        </p:cTn>
                                        <p:tgtEl>
                                          <p:spTgt spid="3">
                                            <p:txEl>
                                              <p:pRg st="2" end="2"/>
                                            </p:txEl>
                                          </p:spTgt>
                                        </p:tgtEl>
                                        <p:attrNameLst>
                                          <p:attrName>style.visibility</p:attrName>
                                        </p:attrNameLst>
                                      </p:cBhvr>
                                      <p:to>
                                        <p:strVal val="hidden"/>
                                      </p:to>
                                    </p:set>
                                  </p:childTnLst>
                                </p:cTn>
                              </p:par>
                              <p:par>
                                <p:cTn id="14" presetID="10" presetClass="exit" presetSubtype="0" fill="hold" nodeType="withEffect">
                                  <p:stCondLst>
                                    <p:cond delay="0"/>
                                  </p:stCondLst>
                                  <p:childTnLst>
                                    <p:animEffect transition="out" filter="fade">
                                      <p:cBhvr>
                                        <p:cTn id="15" dur="2000"/>
                                        <p:tgtEl>
                                          <p:spTgt spid="3">
                                            <p:txEl>
                                              <p:pRg st="3" end="3"/>
                                            </p:txEl>
                                          </p:spTgt>
                                        </p:tgtEl>
                                      </p:cBhvr>
                                    </p:animEffect>
                                    <p:set>
                                      <p:cBhvr>
                                        <p:cTn id="16" dur="1" fill="hold">
                                          <p:stCondLst>
                                            <p:cond delay="1999"/>
                                          </p:stCondLst>
                                        </p:cTn>
                                        <p:tgtEl>
                                          <p:spTgt spid="3">
                                            <p:txEl>
                                              <p:pRg st="3" end="3"/>
                                            </p:txEl>
                                          </p:spTgt>
                                        </p:tgtEl>
                                        <p:attrNameLst>
                                          <p:attrName>style.visibility</p:attrName>
                                        </p:attrNameLst>
                                      </p:cBhvr>
                                      <p:to>
                                        <p:strVal val="hidden"/>
                                      </p:to>
                                    </p:set>
                                  </p:childTnLst>
                                </p:cTn>
                              </p:par>
                              <p:par>
                                <p:cTn id="17" presetID="10"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Umjesto zaključka</a:t>
            </a:r>
            <a:endParaRPr lang="hr-HR" dirty="0"/>
          </a:p>
        </p:txBody>
      </p:sp>
      <p:sp>
        <p:nvSpPr>
          <p:cNvPr id="3" name="Content Placeholder 2"/>
          <p:cNvSpPr>
            <a:spLocks noGrp="1"/>
          </p:cNvSpPr>
          <p:nvPr>
            <p:ph idx="1"/>
          </p:nvPr>
        </p:nvSpPr>
        <p:spPr/>
        <p:txBody>
          <a:bodyPr>
            <a:normAutofit fontScale="92500"/>
          </a:bodyPr>
          <a:lstStyle/>
          <a:p>
            <a:r>
              <a:rPr lang="hr-HR" dirty="0" smtClean="0"/>
              <a:t>Bihevioralna aktivacija je samo jedna od tehnika korisnih u tretmanu depresije</a:t>
            </a:r>
          </a:p>
          <a:p>
            <a:r>
              <a:rPr lang="hr-HR" dirty="0" smtClean="0"/>
              <a:t>Ne može se koristiti izolirano od rada na NAM i korištenja drugih tehnika</a:t>
            </a:r>
          </a:p>
          <a:p>
            <a:r>
              <a:rPr lang="hr-HR" dirty="0" smtClean="0"/>
              <a:t>Prije same bihevioralne aktivacije s klijentom je potrebno napraviti dobru pripremu i ujedno se osigurati i da je moguće da klijent ne uspije u aktivnostima, no da tada postoje druge aktivnosti i druge tehnike koje možemo koristiti</a:t>
            </a:r>
            <a:endParaRPr lang="hr-HR"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gn="ctr"/>
            <a:r>
              <a:rPr lang="hr-HR" dirty="0" smtClean="0"/>
              <a:t>Hvala na pažnji!</a:t>
            </a:r>
            <a:endParaRPr lang="hr-HR" dirty="0"/>
          </a:p>
        </p:txBody>
      </p:sp>
      <p:sp>
        <p:nvSpPr>
          <p:cNvPr id="5" name="Subtitle 4"/>
          <p:cNvSpPr>
            <a:spLocks noGrp="1"/>
          </p:cNvSpPr>
          <p:nvPr>
            <p:ph type="subTitle" idx="1"/>
          </p:nvPr>
        </p:nvSpPr>
        <p:spPr/>
        <p:txBody>
          <a:bodyPr/>
          <a:lstStyle/>
          <a:p>
            <a:endParaRPr lang="hr-H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Karakteristike depresije</a:t>
            </a:r>
            <a:endParaRPr lang="hr-HR" dirty="0"/>
          </a:p>
        </p:txBody>
      </p:sp>
      <p:sp>
        <p:nvSpPr>
          <p:cNvPr id="3" name="Rezervirano mjesto sadržaja 2"/>
          <p:cNvSpPr>
            <a:spLocks noGrp="1"/>
          </p:cNvSpPr>
          <p:nvPr>
            <p:ph idx="1"/>
          </p:nvPr>
        </p:nvSpPr>
        <p:spPr/>
        <p:txBody>
          <a:bodyPr>
            <a:normAutofit fontScale="92500" lnSpcReduction="20000"/>
          </a:bodyPr>
          <a:lstStyle/>
          <a:p>
            <a:r>
              <a:rPr lang="hr-HR" dirty="0" smtClean="0"/>
              <a:t>Depresija je poremećaj koji karakterizira negativno poimanje sebe, svijeta i budućnosti</a:t>
            </a:r>
            <a:endParaRPr lang="hr-HR" dirty="0"/>
          </a:p>
          <a:p>
            <a:pPr lvl="1"/>
            <a:r>
              <a:rPr lang="hr-HR" dirty="0" smtClean="0"/>
              <a:t>Pasivnost u ponašanju – održavanje depresivnog raspoloženja</a:t>
            </a:r>
          </a:p>
          <a:p>
            <a:pPr lvl="1"/>
            <a:r>
              <a:rPr lang="hr-HR" dirty="0" smtClean="0"/>
              <a:t>Vanjski </a:t>
            </a:r>
            <a:r>
              <a:rPr lang="hr-HR" dirty="0" err="1" smtClean="0"/>
              <a:t>lokus</a:t>
            </a:r>
            <a:r>
              <a:rPr lang="hr-HR" dirty="0" smtClean="0"/>
              <a:t> kontrole</a:t>
            </a:r>
          </a:p>
          <a:p>
            <a:pPr lvl="1"/>
            <a:endParaRPr lang="hr-HR" dirty="0"/>
          </a:p>
          <a:p>
            <a:pPr lvl="1"/>
            <a:r>
              <a:rPr lang="hr-HR" dirty="0" smtClean="0"/>
              <a:t>Jedan od najvažnijih kratkoročnih ciljeva terapije je bihevioralna aktivacija – povećanje frekvencije ponašanja koja dovode do potkrepljenja za pacijenta</a:t>
            </a:r>
          </a:p>
          <a:p>
            <a:pPr lvl="2"/>
            <a:r>
              <a:rPr lang="hr-HR" dirty="0" smtClean="0"/>
              <a:t>Premošćivanje neaktivnosti i stvaranje prilika da se dožive ugodne emocije i osjećaj uspjeha</a:t>
            </a:r>
          </a:p>
        </p:txBody>
      </p:sp>
    </p:spTree>
    <p:extLst>
      <p:ext uri="{BB962C8B-B14F-4D97-AF65-F5344CB8AC3E}">
        <p14:creationId xmlns:p14="http://schemas.microsoft.com/office/powerpoint/2010/main" val="56149462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inVertical)">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arn(inVertical)">
                                      <p:cBhvr>
                                        <p:cTn id="15" dur="500"/>
                                        <p:tgtEl>
                                          <p:spTgt spid="3">
                                            <p:txEl>
                                              <p:pRg st="4" end="4"/>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barn(inVertical)">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jagram 3"/>
          <p:cNvGraphicFramePr/>
          <p:nvPr>
            <p:extLst>
              <p:ext uri="{D42A27DB-BD31-4B8C-83A1-F6EECF244321}">
                <p14:modId xmlns:p14="http://schemas.microsoft.com/office/powerpoint/2010/main" val="2849773725"/>
              </p:ext>
            </p:extLst>
          </p:nvPr>
        </p:nvGraphicFramePr>
        <p:xfrm>
          <a:off x="1547664" y="1541016"/>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Zaobljeni pravokutnik 10"/>
          <p:cNvSpPr/>
          <p:nvPr/>
        </p:nvSpPr>
        <p:spPr>
          <a:xfrm>
            <a:off x="5585811" y="2742882"/>
            <a:ext cx="1296144" cy="864096"/>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1300" dirty="0" smtClean="0"/>
              <a:t>Uključivanje u aktivnost</a:t>
            </a:r>
            <a:endParaRPr lang="hr-HR" sz="1300" dirty="0"/>
          </a:p>
        </p:txBody>
      </p:sp>
      <p:sp>
        <p:nvSpPr>
          <p:cNvPr id="13" name="Zaobljeni pravokutnik 12"/>
          <p:cNvSpPr/>
          <p:nvPr/>
        </p:nvSpPr>
        <p:spPr>
          <a:xfrm>
            <a:off x="4932040" y="4653136"/>
            <a:ext cx="1368152" cy="864096"/>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1300" dirty="0" smtClean="0"/>
              <a:t>Negativna procjena učinjenog</a:t>
            </a:r>
            <a:endParaRPr lang="hr-HR" sz="1300" dirty="0"/>
          </a:p>
        </p:txBody>
      </p:sp>
    </p:spTree>
    <p:extLst>
      <p:ext uri="{BB962C8B-B14F-4D97-AF65-F5344CB8AC3E}">
        <p14:creationId xmlns:p14="http://schemas.microsoft.com/office/powerpoint/2010/main" val="75684958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11"/>
                                        </p:tgtEl>
                                      </p:cBhvr>
                                    </p:animEffect>
                                    <p:set>
                                      <p:cBhvr>
                                        <p:cTn id="17" dur="1" fill="hold">
                                          <p:stCondLst>
                                            <p:cond delay="499"/>
                                          </p:stCondLst>
                                        </p:cTn>
                                        <p:tgtEl>
                                          <p:spTgt spid="11"/>
                                        </p:tgtEl>
                                        <p:attrNameLst>
                                          <p:attrName>style.visibility</p:attrName>
                                        </p:attrNameLst>
                                      </p:cBhvr>
                                      <p:to>
                                        <p:strVal val="hidden"/>
                                      </p:to>
                                    </p:set>
                                  </p:childTnLst>
                                </p:cTn>
                              </p:par>
                              <p:par>
                                <p:cTn id="18" presetID="10" presetClass="exit" presetSubtype="0" fill="hold" grpId="1" nodeType="withEffect">
                                  <p:stCondLst>
                                    <p:cond delay="0"/>
                                  </p:stCondLst>
                                  <p:childTnLst>
                                    <p:animEffect transition="out" filter="fade">
                                      <p:cBhvr>
                                        <p:cTn id="19" dur="500"/>
                                        <p:tgtEl>
                                          <p:spTgt spid="13"/>
                                        </p:tgtEl>
                                      </p:cBhvr>
                                    </p:animEffect>
                                    <p:set>
                                      <p:cBhvr>
                                        <p:cTn id="20"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3" grpId="0" animBg="1"/>
      <p:bldP spid="13"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smtClean="0"/>
              <a:t>Koraci u planiranju bihevioralne aktivacije</a:t>
            </a:r>
            <a:endParaRPr lang="hr-HR" dirty="0"/>
          </a:p>
        </p:txBody>
      </p:sp>
      <p:sp>
        <p:nvSpPr>
          <p:cNvPr id="3" name="Rezervirano mjesto sadržaja 2"/>
          <p:cNvSpPr>
            <a:spLocks noGrp="1"/>
          </p:cNvSpPr>
          <p:nvPr>
            <p:ph idx="1"/>
          </p:nvPr>
        </p:nvSpPr>
        <p:spPr/>
        <p:txBody>
          <a:bodyPr/>
          <a:lstStyle/>
          <a:p>
            <a:r>
              <a:rPr lang="hr-HR" dirty="0" smtClean="0"/>
              <a:t>Opažanje</a:t>
            </a:r>
          </a:p>
          <a:p>
            <a:r>
              <a:rPr lang="hr-HR" dirty="0" smtClean="0"/>
              <a:t>Pravljenje popisa potkrepljujućih aktivnosti</a:t>
            </a:r>
          </a:p>
          <a:p>
            <a:r>
              <a:rPr lang="hr-HR" dirty="0" smtClean="0"/>
              <a:t>Planiranje potkrepljujućih aktivnosti</a:t>
            </a:r>
          </a:p>
          <a:p>
            <a:r>
              <a:rPr lang="hr-HR" dirty="0" smtClean="0"/>
              <a:t>Provođenje planiranih aktivnosti</a:t>
            </a:r>
            <a:endParaRPr lang="hr-HR" dirty="0"/>
          </a:p>
        </p:txBody>
      </p:sp>
    </p:spTree>
    <p:extLst>
      <p:ext uri="{BB962C8B-B14F-4D97-AF65-F5344CB8AC3E}">
        <p14:creationId xmlns:p14="http://schemas.microsoft.com/office/powerpoint/2010/main" val="1480299568"/>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ctr"/>
            <a:r>
              <a:rPr lang="hr-HR" dirty="0" smtClean="0"/>
              <a:t>Opažanje </a:t>
            </a:r>
            <a:endParaRPr lang="hr-HR" dirty="0"/>
          </a:p>
        </p:txBody>
      </p:sp>
      <p:graphicFrame>
        <p:nvGraphicFramePr>
          <p:cNvPr id="4" name="Dijagram 3"/>
          <p:cNvGraphicFramePr/>
          <p:nvPr>
            <p:extLst>
              <p:ext uri="{D42A27DB-BD31-4B8C-83A1-F6EECF244321}">
                <p14:modId xmlns:p14="http://schemas.microsoft.com/office/powerpoint/2010/main" val="1347587267"/>
              </p:ext>
            </p:extLst>
          </p:nvPr>
        </p:nvGraphicFramePr>
        <p:xfrm>
          <a:off x="1115616" y="2204864"/>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5687109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ctr"/>
            <a:r>
              <a:rPr lang="hr-HR" dirty="0" smtClean="0"/>
              <a:t>Izrada dnevnika aktivnosti</a:t>
            </a:r>
            <a:endParaRPr lang="hr-HR" dirty="0"/>
          </a:p>
        </p:txBody>
      </p:sp>
      <p:sp>
        <p:nvSpPr>
          <p:cNvPr id="3" name="Rezervirano mjesto sadržaja 2"/>
          <p:cNvSpPr>
            <a:spLocks noGrp="1"/>
          </p:cNvSpPr>
          <p:nvPr>
            <p:ph idx="1"/>
          </p:nvPr>
        </p:nvSpPr>
        <p:spPr/>
        <p:txBody>
          <a:bodyPr>
            <a:normAutofit/>
          </a:bodyPr>
          <a:lstStyle/>
          <a:p>
            <a:r>
              <a:rPr lang="hr-HR" dirty="0" smtClean="0"/>
              <a:t>Ponekad klijenti nisu uopće svjesni da čine neke aktivnosti</a:t>
            </a:r>
          </a:p>
          <a:p>
            <a:r>
              <a:rPr lang="hr-HR" dirty="0" smtClean="0"/>
              <a:t>Trebamo potaknuti klijenta da upisuje svaku aktivnosti koju ima tijekom dana, koliko se god nevažna činila</a:t>
            </a:r>
          </a:p>
          <a:p>
            <a:r>
              <a:rPr lang="hr-HR" dirty="0" smtClean="0"/>
              <a:t>suprotno predviđanjima klijenta, aktivnosti za koje je potrebno više energije prouzročit će i više zadovoljstva</a:t>
            </a:r>
          </a:p>
        </p:txBody>
      </p:sp>
      <p:graphicFrame>
        <p:nvGraphicFramePr>
          <p:cNvPr id="4" name="Table 3"/>
          <p:cNvGraphicFramePr>
            <a:graphicFrameLocks noGrp="1"/>
          </p:cNvGraphicFramePr>
          <p:nvPr>
            <p:extLst>
              <p:ext uri="{D42A27DB-BD31-4B8C-83A1-F6EECF244321}">
                <p14:modId xmlns:p14="http://schemas.microsoft.com/office/powerpoint/2010/main" val="2197343409"/>
              </p:ext>
            </p:extLst>
          </p:nvPr>
        </p:nvGraphicFramePr>
        <p:xfrm>
          <a:off x="1979712" y="1628800"/>
          <a:ext cx="5256582" cy="4069080"/>
        </p:xfrm>
        <a:graphic>
          <a:graphicData uri="http://schemas.openxmlformats.org/drawingml/2006/table">
            <a:tbl>
              <a:tblPr firstRow="1" bandRow="1">
                <a:tableStyleId>{5C22544A-7EE6-4342-B048-85BDC9FD1C3A}</a:tableStyleId>
              </a:tblPr>
              <a:tblGrid>
                <a:gridCol w="637977"/>
                <a:gridCol w="586157"/>
                <a:gridCol w="576064"/>
                <a:gridCol w="576064"/>
                <a:gridCol w="504056"/>
                <a:gridCol w="576064"/>
                <a:gridCol w="576064"/>
                <a:gridCol w="576064"/>
                <a:gridCol w="648072"/>
              </a:tblGrid>
              <a:tr h="731520">
                <a:tc rowSpan="10">
                  <a:txBody>
                    <a:bodyPr/>
                    <a:lstStyle/>
                    <a:p>
                      <a:r>
                        <a:rPr lang="hr-HR" dirty="0" smtClean="0"/>
                        <a:t>Poslijepodne</a:t>
                      </a:r>
                      <a:r>
                        <a:rPr lang="hr-HR" baseline="0" dirty="0" smtClean="0"/>
                        <a:t>             Jutro</a:t>
                      </a:r>
                      <a:endParaRPr lang="hr-HR" dirty="0"/>
                    </a:p>
                  </a:txBody>
                  <a:tcPr vert="vert270"/>
                </a:tc>
                <a:tc>
                  <a:txBody>
                    <a:bodyPr/>
                    <a:lstStyle/>
                    <a:p>
                      <a:r>
                        <a:rPr lang="hr-HR" sz="1400" dirty="0" smtClean="0"/>
                        <a:t>sat</a:t>
                      </a:r>
                    </a:p>
                    <a:p>
                      <a:endParaRPr lang="hr-HR" sz="1400" dirty="0" smtClean="0"/>
                    </a:p>
                    <a:p>
                      <a:endParaRPr lang="hr-HR" sz="1400" dirty="0"/>
                    </a:p>
                  </a:txBody>
                  <a:tcPr/>
                </a:tc>
                <a:tc>
                  <a:txBody>
                    <a:bodyPr/>
                    <a:lstStyle/>
                    <a:p>
                      <a:r>
                        <a:rPr lang="hr-HR" sz="1400" dirty="0" smtClean="0"/>
                        <a:t>PON</a:t>
                      </a:r>
                      <a:endParaRPr lang="hr-HR" sz="1400" dirty="0"/>
                    </a:p>
                  </a:txBody>
                  <a:tcPr/>
                </a:tc>
                <a:tc>
                  <a:txBody>
                    <a:bodyPr/>
                    <a:lstStyle/>
                    <a:p>
                      <a:r>
                        <a:rPr lang="hr-HR" sz="1400" dirty="0" smtClean="0"/>
                        <a:t>UTO</a:t>
                      </a:r>
                      <a:endParaRPr lang="hr-HR" sz="1400" dirty="0"/>
                    </a:p>
                  </a:txBody>
                  <a:tcPr/>
                </a:tc>
                <a:tc>
                  <a:txBody>
                    <a:bodyPr/>
                    <a:lstStyle/>
                    <a:p>
                      <a:r>
                        <a:rPr lang="hr-HR" sz="1400" dirty="0" smtClean="0"/>
                        <a:t>SRI</a:t>
                      </a:r>
                      <a:endParaRPr lang="hr-HR" sz="1400" dirty="0"/>
                    </a:p>
                  </a:txBody>
                  <a:tcPr/>
                </a:tc>
                <a:tc>
                  <a:txBody>
                    <a:bodyPr/>
                    <a:lstStyle/>
                    <a:p>
                      <a:r>
                        <a:rPr lang="hr-HR" sz="1400" dirty="0" smtClean="0"/>
                        <a:t>ČET</a:t>
                      </a:r>
                      <a:endParaRPr lang="hr-HR" sz="1400" dirty="0"/>
                    </a:p>
                  </a:txBody>
                  <a:tcPr/>
                </a:tc>
                <a:tc>
                  <a:txBody>
                    <a:bodyPr/>
                    <a:lstStyle/>
                    <a:p>
                      <a:r>
                        <a:rPr lang="hr-HR" sz="1400" dirty="0" smtClean="0"/>
                        <a:t>PET</a:t>
                      </a:r>
                      <a:endParaRPr lang="hr-HR" sz="1400" dirty="0"/>
                    </a:p>
                  </a:txBody>
                  <a:tcPr/>
                </a:tc>
                <a:tc>
                  <a:txBody>
                    <a:bodyPr/>
                    <a:lstStyle/>
                    <a:p>
                      <a:r>
                        <a:rPr lang="hr-HR" sz="1400" dirty="0" smtClean="0"/>
                        <a:t>SUB</a:t>
                      </a:r>
                    </a:p>
                  </a:txBody>
                  <a:tcPr/>
                </a:tc>
                <a:tc>
                  <a:txBody>
                    <a:bodyPr/>
                    <a:lstStyle/>
                    <a:p>
                      <a:r>
                        <a:rPr lang="hr-HR" sz="1400" dirty="0" smtClean="0"/>
                        <a:t>NED</a:t>
                      </a:r>
                      <a:endParaRPr lang="hr-HR" sz="1400" dirty="0"/>
                    </a:p>
                  </a:txBody>
                  <a:tcPr/>
                </a:tc>
              </a:tr>
              <a:tr h="370840">
                <a:tc vMerge="1">
                  <a:txBody>
                    <a:bodyPr/>
                    <a:lstStyle/>
                    <a:p>
                      <a:endParaRPr lang="hr-HR" dirty="0"/>
                    </a:p>
                  </a:txBody>
                  <a:tcPr/>
                </a:tc>
                <a:tc>
                  <a:txBody>
                    <a:bodyPr/>
                    <a:lstStyle/>
                    <a:p>
                      <a:r>
                        <a:rPr lang="hr-HR" sz="1200" dirty="0" smtClean="0"/>
                        <a:t>7.00</a:t>
                      </a:r>
                      <a:endParaRPr lang="hr-HR" sz="1200" dirty="0"/>
                    </a:p>
                  </a:txBody>
                  <a:tcPr/>
                </a:tc>
                <a:tc>
                  <a:txBody>
                    <a:bodyPr/>
                    <a:lstStyle/>
                    <a:p>
                      <a:endParaRPr lang="hr-HR" sz="1200" dirty="0"/>
                    </a:p>
                  </a:txBody>
                  <a:tcPr/>
                </a:tc>
                <a:tc>
                  <a:txBody>
                    <a:bodyPr/>
                    <a:lstStyle/>
                    <a:p>
                      <a:endParaRPr lang="hr-HR" sz="1200" dirty="0"/>
                    </a:p>
                  </a:txBody>
                  <a:tcPr/>
                </a:tc>
                <a:tc>
                  <a:txBody>
                    <a:bodyPr/>
                    <a:lstStyle/>
                    <a:p>
                      <a:endParaRPr lang="hr-HR" sz="1200" dirty="0"/>
                    </a:p>
                  </a:txBody>
                  <a:tcPr/>
                </a:tc>
                <a:tc>
                  <a:txBody>
                    <a:bodyPr/>
                    <a:lstStyle/>
                    <a:p>
                      <a:endParaRPr lang="hr-HR" sz="1200"/>
                    </a:p>
                  </a:txBody>
                  <a:tcPr/>
                </a:tc>
                <a:tc>
                  <a:txBody>
                    <a:bodyPr/>
                    <a:lstStyle/>
                    <a:p>
                      <a:endParaRPr lang="hr-HR" sz="1200"/>
                    </a:p>
                  </a:txBody>
                  <a:tcPr/>
                </a:tc>
                <a:tc>
                  <a:txBody>
                    <a:bodyPr/>
                    <a:lstStyle/>
                    <a:p>
                      <a:endParaRPr lang="hr-HR" sz="1200" dirty="0"/>
                    </a:p>
                  </a:txBody>
                  <a:tcPr/>
                </a:tc>
                <a:tc>
                  <a:txBody>
                    <a:bodyPr/>
                    <a:lstStyle/>
                    <a:p>
                      <a:endParaRPr lang="hr-HR" sz="1200"/>
                    </a:p>
                  </a:txBody>
                  <a:tcPr/>
                </a:tc>
              </a:tr>
              <a:tr h="370840">
                <a:tc vMerge="1">
                  <a:txBody>
                    <a:bodyPr/>
                    <a:lstStyle/>
                    <a:p>
                      <a:endParaRPr lang="hr-HR" dirty="0"/>
                    </a:p>
                  </a:txBody>
                  <a:tcPr/>
                </a:tc>
                <a:tc>
                  <a:txBody>
                    <a:bodyPr/>
                    <a:lstStyle/>
                    <a:p>
                      <a:r>
                        <a:rPr lang="hr-HR" sz="1200" dirty="0" smtClean="0"/>
                        <a:t>8,00</a:t>
                      </a:r>
                      <a:endParaRPr lang="hr-HR" sz="1200" dirty="0"/>
                    </a:p>
                  </a:txBody>
                  <a:tcPr/>
                </a:tc>
                <a:tc>
                  <a:txBody>
                    <a:bodyPr/>
                    <a:lstStyle/>
                    <a:p>
                      <a:endParaRPr lang="hr-HR" sz="1200"/>
                    </a:p>
                  </a:txBody>
                  <a:tcPr/>
                </a:tc>
                <a:tc>
                  <a:txBody>
                    <a:bodyPr/>
                    <a:lstStyle/>
                    <a:p>
                      <a:endParaRPr lang="hr-HR" sz="1200" dirty="0"/>
                    </a:p>
                  </a:txBody>
                  <a:tcPr/>
                </a:tc>
                <a:tc>
                  <a:txBody>
                    <a:bodyPr/>
                    <a:lstStyle/>
                    <a:p>
                      <a:endParaRPr lang="hr-HR" sz="1200" dirty="0"/>
                    </a:p>
                  </a:txBody>
                  <a:tcPr/>
                </a:tc>
                <a:tc>
                  <a:txBody>
                    <a:bodyPr/>
                    <a:lstStyle/>
                    <a:p>
                      <a:endParaRPr lang="hr-HR" sz="1200" dirty="0"/>
                    </a:p>
                  </a:txBody>
                  <a:tcPr/>
                </a:tc>
                <a:tc>
                  <a:txBody>
                    <a:bodyPr/>
                    <a:lstStyle/>
                    <a:p>
                      <a:endParaRPr lang="hr-HR" sz="1200" dirty="0"/>
                    </a:p>
                  </a:txBody>
                  <a:tcPr/>
                </a:tc>
                <a:tc>
                  <a:txBody>
                    <a:bodyPr/>
                    <a:lstStyle/>
                    <a:p>
                      <a:endParaRPr lang="hr-HR" sz="1200" dirty="0"/>
                    </a:p>
                  </a:txBody>
                  <a:tcPr/>
                </a:tc>
                <a:tc>
                  <a:txBody>
                    <a:bodyPr/>
                    <a:lstStyle/>
                    <a:p>
                      <a:endParaRPr lang="hr-HR" sz="1200"/>
                    </a:p>
                  </a:txBody>
                  <a:tcPr/>
                </a:tc>
              </a:tr>
              <a:tr h="370840">
                <a:tc vMerge="1">
                  <a:txBody>
                    <a:bodyPr/>
                    <a:lstStyle/>
                    <a:p>
                      <a:endParaRPr lang="hr-HR" dirty="0"/>
                    </a:p>
                  </a:txBody>
                  <a:tcPr/>
                </a:tc>
                <a:tc>
                  <a:txBody>
                    <a:bodyPr/>
                    <a:lstStyle/>
                    <a:p>
                      <a:r>
                        <a:rPr lang="hr-HR" sz="1200" dirty="0" smtClean="0"/>
                        <a:t>9,00</a:t>
                      </a:r>
                      <a:endParaRPr lang="hr-HR" sz="1200" dirty="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dirty="0"/>
                    </a:p>
                  </a:txBody>
                  <a:tcPr/>
                </a:tc>
                <a:tc>
                  <a:txBody>
                    <a:bodyPr/>
                    <a:lstStyle/>
                    <a:p>
                      <a:endParaRPr lang="hr-HR" sz="1200" dirty="0"/>
                    </a:p>
                  </a:txBody>
                  <a:tcPr/>
                </a:tc>
                <a:tc>
                  <a:txBody>
                    <a:bodyPr/>
                    <a:lstStyle/>
                    <a:p>
                      <a:endParaRPr lang="hr-HR" sz="1200"/>
                    </a:p>
                  </a:txBody>
                  <a:tcPr/>
                </a:tc>
              </a:tr>
              <a:tr h="370840">
                <a:tc vMerge="1">
                  <a:txBody>
                    <a:bodyPr/>
                    <a:lstStyle/>
                    <a:p>
                      <a:endParaRPr lang="hr-HR"/>
                    </a:p>
                  </a:txBody>
                  <a:tcPr/>
                </a:tc>
                <a:tc>
                  <a:txBody>
                    <a:bodyPr/>
                    <a:lstStyle/>
                    <a:p>
                      <a:r>
                        <a:rPr lang="hr-HR" sz="1200" dirty="0" smtClean="0"/>
                        <a:t>10.00</a:t>
                      </a:r>
                      <a:endParaRPr lang="hr-HR" sz="1200" dirty="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dirty="0"/>
                    </a:p>
                  </a:txBody>
                  <a:tcPr/>
                </a:tc>
                <a:tc>
                  <a:txBody>
                    <a:bodyPr/>
                    <a:lstStyle/>
                    <a:p>
                      <a:endParaRPr lang="hr-HR" sz="1200" dirty="0"/>
                    </a:p>
                  </a:txBody>
                  <a:tcPr/>
                </a:tc>
              </a:tr>
              <a:tr h="370840">
                <a:tc vMerge="1">
                  <a:txBody>
                    <a:bodyPr/>
                    <a:lstStyle/>
                    <a:p>
                      <a:endParaRPr lang="hr-HR"/>
                    </a:p>
                  </a:txBody>
                  <a:tcPr/>
                </a:tc>
                <a:tc>
                  <a:txBody>
                    <a:bodyPr/>
                    <a:lstStyle/>
                    <a:p>
                      <a:r>
                        <a:rPr lang="hr-HR" sz="1200" dirty="0" smtClean="0"/>
                        <a:t>11,00</a:t>
                      </a:r>
                      <a:endParaRPr lang="hr-HR" sz="1200" dirty="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dirty="0"/>
                    </a:p>
                  </a:txBody>
                  <a:tcPr/>
                </a:tc>
                <a:tc>
                  <a:txBody>
                    <a:bodyPr/>
                    <a:lstStyle/>
                    <a:p>
                      <a:endParaRPr lang="hr-HR" sz="1200" dirty="0"/>
                    </a:p>
                  </a:txBody>
                  <a:tcPr/>
                </a:tc>
              </a:tr>
              <a:tr h="370840">
                <a:tc vMerge="1">
                  <a:txBody>
                    <a:bodyPr/>
                    <a:lstStyle/>
                    <a:p>
                      <a:endParaRPr lang="hr-HR" dirty="0"/>
                    </a:p>
                  </a:txBody>
                  <a:tcPr/>
                </a:tc>
                <a:tc>
                  <a:txBody>
                    <a:bodyPr/>
                    <a:lstStyle/>
                    <a:p>
                      <a:r>
                        <a:rPr lang="hr-HR" sz="1200" dirty="0" smtClean="0"/>
                        <a:t>12,00</a:t>
                      </a:r>
                      <a:endParaRPr lang="hr-HR" sz="1200" dirty="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dirty="0"/>
                    </a:p>
                  </a:txBody>
                  <a:tcPr/>
                </a:tc>
                <a:tc>
                  <a:txBody>
                    <a:bodyPr/>
                    <a:lstStyle/>
                    <a:p>
                      <a:endParaRPr lang="hr-HR" sz="1200"/>
                    </a:p>
                  </a:txBody>
                  <a:tcPr/>
                </a:tc>
              </a:tr>
              <a:tr h="370840">
                <a:tc vMerge="1">
                  <a:txBody>
                    <a:bodyPr/>
                    <a:lstStyle/>
                    <a:p>
                      <a:endParaRPr lang="hr-HR"/>
                    </a:p>
                  </a:txBody>
                  <a:tcPr/>
                </a:tc>
                <a:tc>
                  <a:txBody>
                    <a:bodyPr/>
                    <a:lstStyle/>
                    <a:p>
                      <a:r>
                        <a:rPr lang="hr-HR" sz="1200" dirty="0" smtClean="0"/>
                        <a:t>13,00</a:t>
                      </a:r>
                      <a:endParaRPr lang="hr-HR" sz="1200" dirty="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dirty="0"/>
                    </a:p>
                  </a:txBody>
                  <a:tcPr/>
                </a:tc>
                <a:tc>
                  <a:txBody>
                    <a:bodyPr/>
                    <a:lstStyle/>
                    <a:p>
                      <a:endParaRPr lang="hr-HR" sz="1200"/>
                    </a:p>
                  </a:txBody>
                  <a:tcPr/>
                </a:tc>
              </a:tr>
              <a:tr h="370840">
                <a:tc vMerge="1">
                  <a:txBody>
                    <a:bodyPr/>
                    <a:lstStyle/>
                    <a:p>
                      <a:endParaRPr lang="hr-HR" dirty="0"/>
                    </a:p>
                  </a:txBody>
                  <a:tcPr/>
                </a:tc>
                <a:tc>
                  <a:txBody>
                    <a:bodyPr/>
                    <a:lstStyle/>
                    <a:p>
                      <a:r>
                        <a:rPr lang="hr-HR" sz="1200" dirty="0" smtClean="0"/>
                        <a:t>14,00</a:t>
                      </a:r>
                      <a:endParaRPr lang="hr-HR" sz="1200" dirty="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dirty="0"/>
                    </a:p>
                  </a:txBody>
                  <a:tcPr/>
                </a:tc>
                <a:tc>
                  <a:txBody>
                    <a:bodyPr/>
                    <a:lstStyle/>
                    <a:p>
                      <a:endParaRPr lang="hr-HR" sz="1200"/>
                    </a:p>
                  </a:txBody>
                  <a:tcPr/>
                </a:tc>
              </a:tr>
              <a:tr h="370840">
                <a:tc vMerge="1">
                  <a:txBody>
                    <a:bodyPr/>
                    <a:lstStyle/>
                    <a:p>
                      <a:endParaRPr lang="hr-HR" dirty="0"/>
                    </a:p>
                  </a:txBody>
                  <a:tcPr/>
                </a:tc>
                <a:tc>
                  <a:txBody>
                    <a:bodyPr/>
                    <a:lstStyle/>
                    <a:p>
                      <a:r>
                        <a:rPr lang="hr-HR" sz="1200" dirty="0" smtClean="0"/>
                        <a:t>15,00</a:t>
                      </a:r>
                      <a:endParaRPr lang="hr-HR" sz="1200" dirty="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dirty="0"/>
                    </a:p>
                  </a:txBody>
                  <a:tcPr/>
                </a:tc>
                <a:tc>
                  <a:txBody>
                    <a:bodyPr/>
                    <a:lstStyle/>
                    <a:p>
                      <a:endParaRPr lang="hr-HR" sz="1200"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140406699"/>
              </p:ext>
            </p:extLst>
          </p:nvPr>
        </p:nvGraphicFramePr>
        <p:xfrm>
          <a:off x="3779912" y="1628800"/>
          <a:ext cx="3456384" cy="4069080"/>
        </p:xfrm>
        <a:graphic>
          <a:graphicData uri="http://schemas.openxmlformats.org/drawingml/2006/table">
            <a:tbl>
              <a:tblPr firstRow="1" bandRow="1">
                <a:tableStyleId>{5C22544A-7EE6-4342-B048-85BDC9FD1C3A}</a:tableStyleId>
              </a:tblPr>
              <a:tblGrid>
                <a:gridCol w="1728192"/>
                <a:gridCol w="1728192"/>
              </a:tblGrid>
              <a:tr h="370840">
                <a:tc>
                  <a:txBody>
                    <a:bodyPr/>
                    <a:lstStyle/>
                    <a:p>
                      <a:r>
                        <a:rPr lang="hr-HR" sz="1400" b="1" dirty="0" smtClean="0"/>
                        <a:t>Ovladavanje aktivnošću </a:t>
                      </a:r>
                    </a:p>
                    <a:p>
                      <a:r>
                        <a:rPr lang="hr-HR" sz="1400" b="1" dirty="0" smtClean="0"/>
                        <a:t>(0-10)</a:t>
                      </a:r>
                      <a:endParaRPr lang="hr-HR" sz="1400" b="1" dirty="0"/>
                    </a:p>
                  </a:txBody>
                  <a:tcPr/>
                </a:tc>
                <a:tc>
                  <a:txBody>
                    <a:bodyPr/>
                    <a:lstStyle/>
                    <a:p>
                      <a:r>
                        <a:rPr lang="hr-HR" sz="1400" b="1" dirty="0" smtClean="0"/>
                        <a:t>Zadovoljstvo</a:t>
                      </a:r>
                      <a:r>
                        <a:rPr lang="hr-HR" sz="1400" b="1" baseline="0" dirty="0" smtClean="0"/>
                        <a:t> (0-10)</a:t>
                      </a:r>
                      <a:endParaRPr lang="hr-HR" sz="1400" b="1" dirty="0"/>
                    </a:p>
                  </a:txBody>
                  <a:tcPr/>
                </a:tc>
              </a:tr>
              <a:tr h="370840">
                <a:tc>
                  <a:txBody>
                    <a:bodyPr/>
                    <a:lstStyle/>
                    <a:p>
                      <a:endParaRPr lang="hr-HR" dirty="0"/>
                    </a:p>
                  </a:txBody>
                  <a:tcPr/>
                </a:tc>
                <a:tc>
                  <a:txBody>
                    <a:bodyPr/>
                    <a:lstStyle/>
                    <a:p>
                      <a:endParaRPr lang="hr-HR"/>
                    </a:p>
                  </a:txBody>
                  <a:tcPr/>
                </a:tc>
              </a:tr>
              <a:tr h="370840">
                <a:tc>
                  <a:txBody>
                    <a:bodyPr/>
                    <a:lstStyle/>
                    <a:p>
                      <a:endParaRPr lang="hr-HR"/>
                    </a:p>
                  </a:txBody>
                  <a:tcPr/>
                </a:tc>
                <a:tc>
                  <a:txBody>
                    <a:bodyPr/>
                    <a:lstStyle/>
                    <a:p>
                      <a:endParaRPr lang="hr-HR"/>
                    </a:p>
                  </a:txBody>
                  <a:tcPr/>
                </a:tc>
              </a:tr>
              <a:tr h="370840">
                <a:tc>
                  <a:txBody>
                    <a:bodyPr/>
                    <a:lstStyle/>
                    <a:p>
                      <a:endParaRPr lang="hr-HR"/>
                    </a:p>
                  </a:txBody>
                  <a:tcPr/>
                </a:tc>
                <a:tc>
                  <a:txBody>
                    <a:bodyPr/>
                    <a:lstStyle/>
                    <a:p>
                      <a:endParaRPr lang="hr-HR"/>
                    </a:p>
                  </a:txBody>
                  <a:tcPr/>
                </a:tc>
              </a:tr>
              <a:tr h="370840">
                <a:tc>
                  <a:txBody>
                    <a:bodyPr/>
                    <a:lstStyle/>
                    <a:p>
                      <a:endParaRPr lang="hr-HR"/>
                    </a:p>
                  </a:txBody>
                  <a:tcPr/>
                </a:tc>
                <a:tc>
                  <a:txBody>
                    <a:bodyPr/>
                    <a:lstStyle/>
                    <a:p>
                      <a:endParaRPr lang="hr-HR"/>
                    </a:p>
                  </a:txBody>
                  <a:tcPr/>
                </a:tc>
              </a:tr>
              <a:tr h="370840">
                <a:tc>
                  <a:txBody>
                    <a:bodyPr/>
                    <a:lstStyle/>
                    <a:p>
                      <a:endParaRPr lang="hr-HR"/>
                    </a:p>
                  </a:txBody>
                  <a:tcPr/>
                </a:tc>
                <a:tc>
                  <a:txBody>
                    <a:bodyPr/>
                    <a:lstStyle/>
                    <a:p>
                      <a:endParaRPr lang="hr-HR"/>
                    </a:p>
                  </a:txBody>
                  <a:tcPr/>
                </a:tc>
              </a:tr>
              <a:tr h="370840">
                <a:tc>
                  <a:txBody>
                    <a:bodyPr/>
                    <a:lstStyle/>
                    <a:p>
                      <a:endParaRPr lang="hr-HR"/>
                    </a:p>
                  </a:txBody>
                  <a:tcPr/>
                </a:tc>
                <a:tc>
                  <a:txBody>
                    <a:bodyPr/>
                    <a:lstStyle/>
                    <a:p>
                      <a:endParaRPr lang="hr-HR"/>
                    </a:p>
                  </a:txBody>
                  <a:tcPr/>
                </a:tc>
              </a:tr>
              <a:tr h="370840">
                <a:tc>
                  <a:txBody>
                    <a:bodyPr/>
                    <a:lstStyle/>
                    <a:p>
                      <a:endParaRPr lang="hr-HR"/>
                    </a:p>
                  </a:txBody>
                  <a:tcPr/>
                </a:tc>
                <a:tc>
                  <a:txBody>
                    <a:bodyPr/>
                    <a:lstStyle/>
                    <a:p>
                      <a:endParaRPr lang="hr-HR"/>
                    </a:p>
                  </a:txBody>
                  <a:tcPr/>
                </a:tc>
              </a:tr>
              <a:tr h="370840">
                <a:tc>
                  <a:txBody>
                    <a:bodyPr/>
                    <a:lstStyle/>
                    <a:p>
                      <a:endParaRPr lang="hr-HR"/>
                    </a:p>
                  </a:txBody>
                  <a:tcPr/>
                </a:tc>
                <a:tc>
                  <a:txBody>
                    <a:bodyPr/>
                    <a:lstStyle/>
                    <a:p>
                      <a:endParaRPr lang="hr-HR"/>
                    </a:p>
                  </a:txBody>
                  <a:tcPr/>
                </a:tc>
              </a:tr>
              <a:tr h="370840">
                <a:tc>
                  <a:txBody>
                    <a:bodyPr/>
                    <a:lstStyle/>
                    <a:p>
                      <a:endParaRPr lang="hr-HR"/>
                    </a:p>
                  </a:txBody>
                  <a:tcPr/>
                </a:tc>
                <a:tc>
                  <a:txBody>
                    <a:bodyPr/>
                    <a:lstStyle/>
                    <a:p>
                      <a:endParaRPr lang="hr-HR" dirty="0"/>
                    </a:p>
                  </a:txBody>
                  <a:tcPr/>
                </a:tc>
              </a:tr>
            </a:tbl>
          </a:graphicData>
        </a:graphic>
      </p:graphicFrame>
    </p:spTree>
    <p:extLst>
      <p:ext uri="{BB962C8B-B14F-4D97-AF65-F5344CB8AC3E}">
        <p14:creationId xmlns:p14="http://schemas.microsoft.com/office/powerpoint/2010/main" val="20159556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2000"/>
                                        <p:tgtEl>
                                          <p:spTgt spid="3">
                                            <p:txEl>
                                              <p:pRg st="0" end="0"/>
                                            </p:txEl>
                                          </p:spTgt>
                                        </p:tgtEl>
                                      </p:cBhvr>
                                    </p:animEffect>
                                    <p:set>
                                      <p:cBhvr>
                                        <p:cTn id="7" dur="1" fill="hold">
                                          <p:stCondLst>
                                            <p:cond delay="1999"/>
                                          </p:stCondLst>
                                        </p:cTn>
                                        <p:tgtEl>
                                          <p:spTgt spid="3">
                                            <p:txEl>
                                              <p:pRg st="0" end="0"/>
                                            </p:txEl>
                                          </p:spTgt>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2000"/>
                                        <p:tgtEl>
                                          <p:spTgt spid="3">
                                            <p:txEl>
                                              <p:pRg st="1" end="1"/>
                                            </p:txEl>
                                          </p:spTgt>
                                        </p:tgtEl>
                                      </p:cBhvr>
                                    </p:animEffect>
                                    <p:set>
                                      <p:cBhvr>
                                        <p:cTn id="10" dur="1" fill="hold">
                                          <p:stCondLst>
                                            <p:cond delay="1999"/>
                                          </p:stCondLst>
                                        </p:cTn>
                                        <p:tgtEl>
                                          <p:spTgt spid="3">
                                            <p:txEl>
                                              <p:pRg st="1" end="1"/>
                                            </p:txEl>
                                          </p:spTgt>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hidden"/>
                                      </p:to>
                                    </p:set>
                                  </p:childTnLst>
                                </p:cTn>
                              </p:par>
                              <p:par>
                                <p:cTn id="13" presetID="10" presetClass="exit" presetSubtype="0" fill="hold" grpId="0" nodeType="withEffect">
                                  <p:stCondLst>
                                    <p:cond delay="0"/>
                                  </p:stCondLst>
                                  <p:childTnLst>
                                    <p:animEffect transition="out" filter="fade">
                                      <p:cBhvr>
                                        <p:cTn id="14" dur="2000"/>
                                        <p:tgtEl>
                                          <p:spTgt spid="2"/>
                                        </p:tgtEl>
                                      </p:cBhvr>
                                    </p:animEffect>
                                    <p:set>
                                      <p:cBhvr>
                                        <p:cTn id="15" dur="1" fill="hold">
                                          <p:stCondLst>
                                            <p:cond delay="1999"/>
                                          </p:stCondLst>
                                        </p:cTn>
                                        <p:tgtEl>
                                          <p:spTgt spid="2"/>
                                        </p:tgtEl>
                                        <p:attrNameLst>
                                          <p:attrName>style.visibility</p:attrName>
                                        </p:attrNameLst>
                                      </p:cBhvr>
                                      <p:to>
                                        <p:strVal val="hidden"/>
                                      </p:to>
                                    </p:set>
                                  </p:childTnLst>
                                </p:cTn>
                              </p:par>
                              <p:par>
                                <p:cTn id="16" presetID="10" presetClass="entr" presetSubtype="0"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20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hr-HR" dirty="0" smtClean="0"/>
              <a:t>Tehnika ovladavanja aktivnošću i zadovoljstva</a:t>
            </a:r>
            <a:endParaRPr lang="hr-HR" dirty="0"/>
          </a:p>
        </p:txBody>
      </p:sp>
      <p:sp>
        <p:nvSpPr>
          <p:cNvPr id="3" name="Content Placeholder 2"/>
          <p:cNvSpPr>
            <a:spLocks noGrp="1"/>
          </p:cNvSpPr>
          <p:nvPr>
            <p:ph idx="1"/>
          </p:nvPr>
        </p:nvSpPr>
        <p:spPr/>
        <p:txBody>
          <a:bodyPr>
            <a:normAutofit lnSpcReduction="10000"/>
          </a:bodyPr>
          <a:lstStyle/>
          <a:p>
            <a:r>
              <a:rPr lang="hr-HR" dirty="0" smtClean="0"/>
              <a:t>Važno je klijenta educirati o važnosti davanja sebi priznanja za izvršene aktivnosti</a:t>
            </a:r>
          </a:p>
          <a:p>
            <a:r>
              <a:rPr lang="hr-HR" dirty="0" smtClean="0"/>
              <a:t>Važno je poučiti klijenta da opaža i minimalne promjene u osjećaju zadovoljstva</a:t>
            </a:r>
          </a:p>
          <a:p>
            <a:pPr lvl="1"/>
            <a:r>
              <a:rPr lang="hr-HR" dirty="0" smtClean="0"/>
              <a:t>Razlozi mogu biti NAM koje ometaju pozitivnu promjenu u emocionalnom stanju ili klijentova neosjetljivost na minimalne promjene u emocionalnom stanju</a:t>
            </a:r>
          </a:p>
        </p:txBody>
      </p:sp>
      <p:graphicFrame>
        <p:nvGraphicFramePr>
          <p:cNvPr id="6" name="Table 5"/>
          <p:cNvGraphicFramePr>
            <a:graphicFrameLocks noGrp="1"/>
          </p:cNvGraphicFramePr>
          <p:nvPr/>
        </p:nvGraphicFramePr>
        <p:xfrm>
          <a:off x="1475656" y="1268760"/>
          <a:ext cx="6096000" cy="4450080"/>
        </p:xfrm>
        <a:graphic>
          <a:graphicData uri="http://schemas.openxmlformats.org/drawingml/2006/table">
            <a:tbl>
              <a:tblPr firstRow="1" bandRow="1">
                <a:tableStyleId>{B301B821-A1FF-4177-AEE7-76D212191A09}</a:tableStyleId>
              </a:tblPr>
              <a:tblGrid>
                <a:gridCol w="959768"/>
                <a:gridCol w="5136232"/>
              </a:tblGrid>
              <a:tr h="370840">
                <a:tc gridSpan="2">
                  <a:txBody>
                    <a:bodyPr/>
                    <a:lstStyle/>
                    <a:p>
                      <a:pPr algn="ctr"/>
                      <a:r>
                        <a:rPr lang="hr-HR" b="1" dirty="0" smtClean="0"/>
                        <a:t>ZADOVOLJSTVO</a:t>
                      </a:r>
                      <a:endParaRPr lang="hr-HR" b="1" dirty="0"/>
                    </a:p>
                  </a:txBody>
                  <a:tcPr/>
                </a:tc>
                <a:tc hMerge="1">
                  <a:txBody>
                    <a:bodyPr/>
                    <a:lstStyle/>
                    <a:p>
                      <a:endParaRPr lang="hr-HR" dirty="0"/>
                    </a:p>
                  </a:txBody>
                  <a:tcPr/>
                </a:tc>
              </a:tr>
              <a:tr h="370840">
                <a:tc>
                  <a:txBody>
                    <a:bodyPr/>
                    <a:lstStyle/>
                    <a:p>
                      <a:r>
                        <a:rPr lang="hr-HR" dirty="0" smtClean="0"/>
                        <a:t>10</a:t>
                      </a:r>
                      <a:endParaRPr lang="hr-HR" b="0" dirty="0"/>
                    </a:p>
                  </a:txBody>
                  <a:tcPr/>
                </a:tc>
                <a:tc>
                  <a:txBody>
                    <a:bodyPr/>
                    <a:lstStyle/>
                    <a:p>
                      <a:r>
                        <a:rPr lang="hr-HR" dirty="0" smtClean="0"/>
                        <a:t>Odlazak na utakmicu omiljenog tima</a:t>
                      </a:r>
                      <a:endParaRPr lang="hr-HR" dirty="0"/>
                    </a:p>
                  </a:txBody>
                  <a:tcPr/>
                </a:tc>
              </a:tr>
              <a:tr h="370840">
                <a:tc>
                  <a:txBody>
                    <a:bodyPr/>
                    <a:lstStyle/>
                    <a:p>
                      <a:r>
                        <a:rPr lang="hr-HR" dirty="0" smtClean="0"/>
                        <a:t>9</a:t>
                      </a:r>
                      <a:endParaRPr lang="hr-HR" dirty="0"/>
                    </a:p>
                  </a:txBody>
                  <a:tcPr/>
                </a:tc>
                <a:tc>
                  <a:txBody>
                    <a:bodyPr/>
                    <a:lstStyle/>
                    <a:p>
                      <a:endParaRPr lang="hr-HR" dirty="0"/>
                    </a:p>
                  </a:txBody>
                  <a:tcPr/>
                </a:tc>
              </a:tr>
              <a:tr h="370840">
                <a:tc>
                  <a:txBody>
                    <a:bodyPr/>
                    <a:lstStyle/>
                    <a:p>
                      <a:r>
                        <a:rPr lang="hr-HR" dirty="0" smtClean="0"/>
                        <a:t>8</a:t>
                      </a:r>
                      <a:endParaRPr lang="hr-HR" dirty="0"/>
                    </a:p>
                  </a:txBody>
                  <a:tcPr/>
                </a:tc>
                <a:tc>
                  <a:txBody>
                    <a:bodyPr/>
                    <a:lstStyle/>
                    <a:p>
                      <a:endParaRPr lang="hr-HR" dirty="0"/>
                    </a:p>
                  </a:txBody>
                  <a:tcPr/>
                </a:tc>
              </a:tr>
              <a:tr h="370840">
                <a:tc>
                  <a:txBody>
                    <a:bodyPr/>
                    <a:lstStyle/>
                    <a:p>
                      <a:r>
                        <a:rPr lang="hr-HR" dirty="0" smtClean="0"/>
                        <a:t>7</a:t>
                      </a:r>
                      <a:endParaRPr lang="hr-HR" dirty="0"/>
                    </a:p>
                  </a:txBody>
                  <a:tcPr/>
                </a:tc>
                <a:tc>
                  <a:txBody>
                    <a:bodyPr/>
                    <a:lstStyle/>
                    <a:p>
                      <a:endParaRPr lang="hr-HR" dirty="0"/>
                    </a:p>
                  </a:txBody>
                  <a:tcPr/>
                </a:tc>
              </a:tr>
              <a:tr h="370840">
                <a:tc>
                  <a:txBody>
                    <a:bodyPr/>
                    <a:lstStyle/>
                    <a:p>
                      <a:r>
                        <a:rPr lang="hr-HR" dirty="0" smtClean="0"/>
                        <a:t>6</a:t>
                      </a:r>
                      <a:endParaRPr lang="hr-HR" dirty="0"/>
                    </a:p>
                  </a:txBody>
                  <a:tcPr/>
                </a:tc>
                <a:tc>
                  <a:txBody>
                    <a:bodyPr/>
                    <a:lstStyle/>
                    <a:p>
                      <a:endParaRPr lang="hr-HR" dirty="0"/>
                    </a:p>
                  </a:txBody>
                  <a:tcPr/>
                </a:tc>
              </a:tr>
              <a:tr h="370840">
                <a:tc>
                  <a:txBody>
                    <a:bodyPr/>
                    <a:lstStyle/>
                    <a:p>
                      <a:r>
                        <a:rPr lang="hr-HR" dirty="0" smtClean="0"/>
                        <a:t>5</a:t>
                      </a:r>
                      <a:endParaRPr lang="hr-HR" dirty="0"/>
                    </a:p>
                  </a:txBody>
                  <a:tcPr/>
                </a:tc>
                <a:tc>
                  <a:txBody>
                    <a:bodyPr/>
                    <a:lstStyle/>
                    <a:p>
                      <a:r>
                        <a:rPr lang="hr-HR" dirty="0" smtClean="0"/>
                        <a:t>Večera</a:t>
                      </a:r>
                      <a:r>
                        <a:rPr lang="hr-HR" baseline="0" dirty="0" smtClean="0"/>
                        <a:t> s partnerom </a:t>
                      </a:r>
                      <a:endParaRPr lang="hr-HR" dirty="0"/>
                    </a:p>
                  </a:txBody>
                  <a:tcPr/>
                </a:tc>
              </a:tr>
              <a:tr h="370840">
                <a:tc>
                  <a:txBody>
                    <a:bodyPr/>
                    <a:lstStyle/>
                    <a:p>
                      <a:r>
                        <a:rPr lang="hr-HR" dirty="0" smtClean="0"/>
                        <a:t>4</a:t>
                      </a:r>
                      <a:endParaRPr lang="hr-HR" dirty="0"/>
                    </a:p>
                  </a:txBody>
                  <a:tcPr/>
                </a:tc>
                <a:tc>
                  <a:txBody>
                    <a:bodyPr/>
                    <a:lstStyle/>
                    <a:p>
                      <a:endParaRPr lang="hr-HR" dirty="0"/>
                    </a:p>
                  </a:txBody>
                  <a:tcPr/>
                </a:tc>
              </a:tr>
              <a:tr h="370840">
                <a:tc>
                  <a:txBody>
                    <a:bodyPr/>
                    <a:lstStyle/>
                    <a:p>
                      <a:r>
                        <a:rPr lang="hr-HR" dirty="0" smtClean="0"/>
                        <a:t>3</a:t>
                      </a:r>
                      <a:endParaRPr lang="hr-HR" dirty="0"/>
                    </a:p>
                  </a:txBody>
                  <a:tcPr/>
                </a:tc>
                <a:tc>
                  <a:txBody>
                    <a:bodyPr/>
                    <a:lstStyle/>
                    <a:p>
                      <a:endParaRPr lang="hr-HR" dirty="0"/>
                    </a:p>
                  </a:txBody>
                  <a:tcPr/>
                </a:tc>
              </a:tr>
              <a:tr h="370840">
                <a:tc>
                  <a:txBody>
                    <a:bodyPr/>
                    <a:lstStyle/>
                    <a:p>
                      <a:r>
                        <a:rPr lang="hr-HR" dirty="0" smtClean="0"/>
                        <a:t>2</a:t>
                      </a:r>
                      <a:endParaRPr lang="hr-HR" dirty="0"/>
                    </a:p>
                  </a:txBody>
                  <a:tcPr/>
                </a:tc>
                <a:tc>
                  <a:txBody>
                    <a:bodyPr/>
                    <a:lstStyle/>
                    <a:p>
                      <a:endParaRPr lang="hr-HR" dirty="0"/>
                    </a:p>
                  </a:txBody>
                  <a:tcPr/>
                </a:tc>
              </a:tr>
              <a:tr h="370840">
                <a:tc>
                  <a:txBody>
                    <a:bodyPr/>
                    <a:lstStyle/>
                    <a:p>
                      <a:r>
                        <a:rPr lang="hr-HR" dirty="0" smtClean="0"/>
                        <a:t>1</a:t>
                      </a:r>
                      <a:endParaRPr lang="hr-HR" dirty="0"/>
                    </a:p>
                  </a:txBody>
                  <a:tcPr/>
                </a:tc>
                <a:tc>
                  <a:txBody>
                    <a:bodyPr/>
                    <a:lstStyle/>
                    <a:p>
                      <a:endParaRPr lang="hr-HR" dirty="0"/>
                    </a:p>
                  </a:txBody>
                  <a:tcPr/>
                </a:tc>
              </a:tr>
              <a:tr h="370840">
                <a:tc>
                  <a:txBody>
                    <a:bodyPr/>
                    <a:lstStyle/>
                    <a:p>
                      <a:r>
                        <a:rPr lang="hr-HR" dirty="0" smtClean="0"/>
                        <a:t>0</a:t>
                      </a:r>
                      <a:endParaRPr lang="hr-HR" dirty="0"/>
                    </a:p>
                  </a:txBody>
                  <a:tcPr/>
                </a:tc>
                <a:tc>
                  <a:txBody>
                    <a:bodyPr/>
                    <a:lstStyle/>
                    <a:p>
                      <a:r>
                        <a:rPr lang="hr-HR" dirty="0" smtClean="0"/>
                        <a:t>Svađanje s partnerom</a:t>
                      </a:r>
                      <a:endParaRPr lang="hr-HR" dirty="0"/>
                    </a:p>
                  </a:txBody>
                  <a:tcPr/>
                </a:tc>
              </a:tr>
            </a:tbl>
          </a:graphicData>
        </a:graphic>
      </p:graphicFrame>
      <p:graphicFrame>
        <p:nvGraphicFramePr>
          <p:cNvPr id="7" name="Table 6"/>
          <p:cNvGraphicFramePr>
            <a:graphicFrameLocks noGrp="1"/>
          </p:cNvGraphicFramePr>
          <p:nvPr/>
        </p:nvGraphicFramePr>
        <p:xfrm>
          <a:off x="1475656" y="1268760"/>
          <a:ext cx="6096000" cy="4450080"/>
        </p:xfrm>
        <a:graphic>
          <a:graphicData uri="http://schemas.openxmlformats.org/drawingml/2006/table">
            <a:tbl>
              <a:tblPr firstRow="1" bandRow="1">
                <a:tableStyleId>{B301B821-A1FF-4177-AEE7-76D212191A09}</a:tableStyleId>
              </a:tblPr>
              <a:tblGrid>
                <a:gridCol w="959768"/>
                <a:gridCol w="5136232"/>
              </a:tblGrid>
              <a:tr h="370840">
                <a:tc gridSpan="2">
                  <a:txBody>
                    <a:bodyPr/>
                    <a:lstStyle/>
                    <a:p>
                      <a:pPr algn="ctr"/>
                      <a:r>
                        <a:rPr lang="hr-HR" b="1" dirty="0" smtClean="0"/>
                        <a:t>OVLADAVANJE VJEŠTINOM</a:t>
                      </a:r>
                      <a:endParaRPr lang="hr-HR" b="1" dirty="0"/>
                    </a:p>
                  </a:txBody>
                  <a:tcPr/>
                </a:tc>
                <a:tc hMerge="1">
                  <a:txBody>
                    <a:bodyPr/>
                    <a:lstStyle/>
                    <a:p>
                      <a:endParaRPr lang="hr-HR" dirty="0"/>
                    </a:p>
                  </a:txBody>
                  <a:tcPr/>
                </a:tc>
              </a:tr>
              <a:tr h="370840">
                <a:tc>
                  <a:txBody>
                    <a:bodyPr/>
                    <a:lstStyle/>
                    <a:p>
                      <a:r>
                        <a:rPr lang="hr-HR" dirty="0" smtClean="0"/>
                        <a:t>10</a:t>
                      </a:r>
                      <a:endParaRPr lang="hr-HR" b="0" dirty="0"/>
                    </a:p>
                  </a:txBody>
                  <a:tcPr/>
                </a:tc>
                <a:tc>
                  <a:txBody>
                    <a:bodyPr/>
                    <a:lstStyle/>
                    <a:p>
                      <a:r>
                        <a:rPr lang="hr-HR" dirty="0" smtClean="0"/>
                        <a:t>Cjelovečernji</a:t>
                      </a:r>
                      <a:r>
                        <a:rPr lang="hr-HR" baseline="0" dirty="0" smtClean="0"/>
                        <a:t> izlazak s prijateljima</a:t>
                      </a:r>
                      <a:endParaRPr lang="hr-HR" dirty="0"/>
                    </a:p>
                  </a:txBody>
                  <a:tcPr/>
                </a:tc>
              </a:tr>
              <a:tr h="370840">
                <a:tc>
                  <a:txBody>
                    <a:bodyPr/>
                    <a:lstStyle/>
                    <a:p>
                      <a:r>
                        <a:rPr lang="hr-HR" dirty="0" smtClean="0"/>
                        <a:t>9</a:t>
                      </a:r>
                      <a:endParaRPr lang="hr-HR" dirty="0"/>
                    </a:p>
                  </a:txBody>
                  <a:tcPr/>
                </a:tc>
                <a:tc>
                  <a:txBody>
                    <a:bodyPr/>
                    <a:lstStyle/>
                    <a:p>
                      <a:endParaRPr lang="hr-HR" dirty="0"/>
                    </a:p>
                  </a:txBody>
                  <a:tcPr/>
                </a:tc>
              </a:tr>
              <a:tr h="370840">
                <a:tc>
                  <a:txBody>
                    <a:bodyPr/>
                    <a:lstStyle/>
                    <a:p>
                      <a:r>
                        <a:rPr lang="hr-HR" dirty="0" smtClean="0"/>
                        <a:t>8</a:t>
                      </a:r>
                      <a:endParaRPr lang="hr-HR" dirty="0"/>
                    </a:p>
                  </a:txBody>
                  <a:tcPr/>
                </a:tc>
                <a:tc>
                  <a:txBody>
                    <a:bodyPr/>
                    <a:lstStyle/>
                    <a:p>
                      <a:endParaRPr lang="hr-HR" dirty="0"/>
                    </a:p>
                  </a:txBody>
                  <a:tcPr/>
                </a:tc>
              </a:tr>
              <a:tr h="370840">
                <a:tc>
                  <a:txBody>
                    <a:bodyPr/>
                    <a:lstStyle/>
                    <a:p>
                      <a:r>
                        <a:rPr lang="hr-HR" dirty="0" smtClean="0"/>
                        <a:t>7</a:t>
                      </a:r>
                      <a:endParaRPr lang="hr-HR" dirty="0"/>
                    </a:p>
                  </a:txBody>
                  <a:tcPr/>
                </a:tc>
                <a:tc>
                  <a:txBody>
                    <a:bodyPr/>
                    <a:lstStyle/>
                    <a:p>
                      <a:endParaRPr lang="hr-HR" dirty="0"/>
                    </a:p>
                  </a:txBody>
                  <a:tcPr/>
                </a:tc>
              </a:tr>
              <a:tr h="370840">
                <a:tc>
                  <a:txBody>
                    <a:bodyPr/>
                    <a:lstStyle/>
                    <a:p>
                      <a:r>
                        <a:rPr lang="hr-HR" dirty="0" smtClean="0"/>
                        <a:t>6</a:t>
                      </a:r>
                      <a:endParaRPr lang="hr-HR" dirty="0"/>
                    </a:p>
                  </a:txBody>
                  <a:tcPr/>
                </a:tc>
                <a:tc>
                  <a:txBody>
                    <a:bodyPr/>
                    <a:lstStyle/>
                    <a:p>
                      <a:endParaRPr lang="hr-HR" dirty="0"/>
                    </a:p>
                  </a:txBody>
                  <a:tcPr/>
                </a:tc>
              </a:tr>
              <a:tr h="370840">
                <a:tc>
                  <a:txBody>
                    <a:bodyPr/>
                    <a:lstStyle/>
                    <a:p>
                      <a:r>
                        <a:rPr lang="hr-HR" dirty="0" smtClean="0"/>
                        <a:t>5</a:t>
                      </a:r>
                      <a:endParaRPr lang="hr-HR" dirty="0"/>
                    </a:p>
                  </a:txBody>
                  <a:tcPr/>
                </a:tc>
                <a:tc>
                  <a:txBody>
                    <a:bodyPr/>
                    <a:lstStyle/>
                    <a:p>
                      <a:r>
                        <a:rPr lang="hr-HR" dirty="0" smtClean="0"/>
                        <a:t>Odlazak na kavu s prijateljem</a:t>
                      </a:r>
                      <a:endParaRPr lang="hr-HR" dirty="0"/>
                    </a:p>
                  </a:txBody>
                  <a:tcPr/>
                </a:tc>
              </a:tr>
              <a:tr h="370840">
                <a:tc>
                  <a:txBody>
                    <a:bodyPr/>
                    <a:lstStyle/>
                    <a:p>
                      <a:r>
                        <a:rPr lang="hr-HR" dirty="0" smtClean="0"/>
                        <a:t>4</a:t>
                      </a:r>
                      <a:endParaRPr lang="hr-HR" dirty="0"/>
                    </a:p>
                  </a:txBody>
                  <a:tcPr/>
                </a:tc>
                <a:tc>
                  <a:txBody>
                    <a:bodyPr/>
                    <a:lstStyle/>
                    <a:p>
                      <a:endParaRPr lang="hr-HR" dirty="0"/>
                    </a:p>
                  </a:txBody>
                  <a:tcPr/>
                </a:tc>
              </a:tr>
              <a:tr h="370840">
                <a:tc>
                  <a:txBody>
                    <a:bodyPr/>
                    <a:lstStyle/>
                    <a:p>
                      <a:r>
                        <a:rPr lang="hr-HR" dirty="0" smtClean="0"/>
                        <a:t>3</a:t>
                      </a:r>
                      <a:endParaRPr lang="hr-HR" dirty="0"/>
                    </a:p>
                  </a:txBody>
                  <a:tcPr/>
                </a:tc>
                <a:tc>
                  <a:txBody>
                    <a:bodyPr/>
                    <a:lstStyle/>
                    <a:p>
                      <a:endParaRPr lang="hr-HR" dirty="0"/>
                    </a:p>
                  </a:txBody>
                  <a:tcPr/>
                </a:tc>
              </a:tr>
              <a:tr h="370840">
                <a:tc>
                  <a:txBody>
                    <a:bodyPr/>
                    <a:lstStyle/>
                    <a:p>
                      <a:r>
                        <a:rPr lang="hr-HR" dirty="0" smtClean="0"/>
                        <a:t>2</a:t>
                      </a:r>
                      <a:endParaRPr lang="hr-HR" dirty="0"/>
                    </a:p>
                  </a:txBody>
                  <a:tcPr/>
                </a:tc>
                <a:tc>
                  <a:txBody>
                    <a:bodyPr/>
                    <a:lstStyle/>
                    <a:p>
                      <a:endParaRPr lang="hr-HR" dirty="0"/>
                    </a:p>
                  </a:txBody>
                  <a:tcPr/>
                </a:tc>
              </a:tr>
              <a:tr h="370840">
                <a:tc>
                  <a:txBody>
                    <a:bodyPr/>
                    <a:lstStyle/>
                    <a:p>
                      <a:r>
                        <a:rPr lang="hr-HR" dirty="0" smtClean="0"/>
                        <a:t>1</a:t>
                      </a:r>
                      <a:endParaRPr lang="hr-HR" dirty="0"/>
                    </a:p>
                  </a:txBody>
                  <a:tcPr/>
                </a:tc>
                <a:tc>
                  <a:txBody>
                    <a:bodyPr/>
                    <a:lstStyle/>
                    <a:p>
                      <a:endParaRPr lang="hr-HR" dirty="0"/>
                    </a:p>
                  </a:txBody>
                  <a:tcPr/>
                </a:tc>
              </a:tr>
              <a:tr h="370840">
                <a:tc>
                  <a:txBody>
                    <a:bodyPr/>
                    <a:lstStyle/>
                    <a:p>
                      <a:r>
                        <a:rPr lang="hr-HR" dirty="0" smtClean="0"/>
                        <a:t>0</a:t>
                      </a:r>
                      <a:endParaRPr lang="hr-HR" dirty="0"/>
                    </a:p>
                  </a:txBody>
                  <a:tcPr/>
                </a:tc>
                <a:tc>
                  <a:txBody>
                    <a:bodyPr/>
                    <a:lstStyle/>
                    <a:p>
                      <a:r>
                        <a:rPr lang="hr-HR" dirty="0" smtClean="0"/>
                        <a:t>Pranje zubiju</a:t>
                      </a:r>
                      <a:endParaRPr lang="hr-HR" dirty="0"/>
                    </a:p>
                  </a:txBody>
                  <a:tcPr/>
                </a:tc>
              </a:tr>
            </a:tbl>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2000"/>
                                        <p:tgtEl>
                                          <p:spTgt spid="2"/>
                                        </p:tgtEl>
                                      </p:cBhvr>
                                    </p:animEffect>
                                    <p:set>
                                      <p:cBhvr>
                                        <p:cTn id="7" dur="1" fill="hold">
                                          <p:stCondLst>
                                            <p:cond delay="1999"/>
                                          </p:stCondLst>
                                        </p:cTn>
                                        <p:tgtEl>
                                          <p:spTgt spid="2"/>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2000"/>
                                        <p:tgtEl>
                                          <p:spTgt spid="3">
                                            <p:txEl>
                                              <p:pRg st="0" end="0"/>
                                            </p:txEl>
                                          </p:spTgt>
                                        </p:tgtEl>
                                      </p:cBhvr>
                                    </p:animEffect>
                                    <p:set>
                                      <p:cBhvr>
                                        <p:cTn id="10" dur="1" fill="hold">
                                          <p:stCondLst>
                                            <p:cond delay="1999"/>
                                          </p:stCondLst>
                                        </p:cTn>
                                        <p:tgtEl>
                                          <p:spTgt spid="3">
                                            <p:txEl>
                                              <p:pRg st="0" end="0"/>
                                            </p:txEl>
                                          </p:spTgt>
                                        </p:tgtEl>
                                        <p:attrNameLst>
                                          <p:attrName>style.visibility</p:attrName>
                                        </p:attrNameLst>
                                      </p:cBhvr>
                                      <p:to>
                                        <p:strVal val="hidden"/>
                                      </p:to>
                                    </p:set>
                                  </p:childTnLst>
                                </p:cTn>
                              </p:par>
                              <p:par>
                                <p:cTn id="11" presetID="10" presetClass="exit" presetSubtype="0" fill="hold" nodeType="withEffect">
                                  <p:stCondLst>
                                    <p:cond delay="0"/>
                                  </p:stCondLst>
                                  <p:childTnLst>
                                    <p:animEffect transition="out" filter="fade">
                                      <p:cBhvr>
                                        <p:cTn id="12" dur="2000"/>
                                        <p:tgtEl>
                                          <p:spTgt spid="3">
                                            <p:txEl>
                                              <p:pRg st="1" end="1"/>
                                            </p:txEl>
                                          </p:spTgt>
                                        </p:tgtEl>
                                      </p:cBhvr>
                                    </p:animEffect>
                                    <p:set>
                                      <p:cBhvr>
                                        <p:cTn id="13" dur="1" fill="hold">
                                          <p:stCondLst>
                                            <p:cond delay="1999"/>
                                          </p:stCondLst>
                                        </p:cTn>
                                        <p:tgtEl>
                                          <p:spTgt spid="3">
                                            <p:txEl>
                                              <p:pRg st="1" end="1"/>
                                            </p:txEl>
                                          </p:spTgt>
                                        </p:tgtEl>
                                        <p:attrNameLst>
                                          <p:attrName>style.visibility</p:attrName>
                                        </p:attrNameLst>
                                      </p:cBhvr>
                                      <p:to>
                                        <p:strVal val="hidden"/>
                                      </p:to>
                                    </p:set>
                                  </p:childTnLst>
                                </p:cTn>
                              </p:par>
                              <p:par>
                                <p:cTn id="14" presetID="10" presetClass="exit" presetSubtype="0" fill="hold" nodeType="withEffect">
                                  <p:stCondLst>
                                    <p:cond delay="0"/>
                                  </p:stCondLst>
                                  <p:childTnLst>
                                    <p:animEffect transition="out" filter="fade">
                                      <p:cBhvr>
                                        <p:cTn id="15" dur="2000"/>
                                        <p:tgtEl>
                                          <p:spTgt spid="3">
                                            <p:txEl>
                                              <p:pRg st="2" end="2"/>
                                            </p:txEl>
                                          </p:spTgt>
                                        </p:tgtEl>
                                      </p:cBhvr>
                                    </p:animEffect>
                                    <p:set>
                                      <p:cBhvr>
                                        <p:cTn id="16" dur="1" fill="hold">
                                          <p:stCondLst>
                                            <p:cond delay="1999"/>
                                          </p:stCondLst>
                                        </p:cTn>
                                        <p:tgtEl>
                                          <p:spTgt spid="3">
                                            <p:txEl>
                                              <p:pRg st="2" end="2"/>
                                            </p:txEl>
                                          </p:spTgt>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20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nodeType="clickEffect">
                                  <p:stCondLst>
                                    <p:cond delay="0"/>
                                  </p:stCondLst>
                                  <p:childTnLst>
                                    <p:animEffect transition="out" filter="fade">
                                      <p:cBhvr>
                                        <p:cTn id="25" dur="2000"/>
                                        <p:tgtEl>
                                          <p:spTgt spid="6"/>
                                        </p:tgtEl>
                                      </p:cBhvr>
                                    </p:animEffect>
                                    <p:set>
                                      <p:cBhvr>
                                        <p:cTn id="26" dur="1" fill="hold">
                                          <p:stCondLst>
                                            <p:cond delay="1999"/>
                                          </p:stCondLst>
                                        </p:cTn>
                                        <p:tgtEl>
                                          <p:spTgt spid="6"/>
                                        </p:tgtEl>
                                        <p:attrNameLst>
                                          <p:attrName>style.visibility</p:attrName>
                                        </p:attrNameLst>
                                      </p:cBhvr>
                                      <p:to>
                                        <p:strVal val="hidden"/>
                                      </p:to>
                                    </p:set>
                                  </p:childTnLst>
                                </p:cTn>
                              </p:par>
                              <p:par>
                                <p:cTn id="27" presetID="10" presetClass="entr" presetSubtype="0" fill="hold" nodeType="with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548680"/>
            <a:ext cx="7024744" cy="1143000"/>
          </a:xfrm>
        </p:spPr>
        <p:txBody>
          <a:bodyPr/>
          <a:lstStyle/>
          <a:p>
            <a:r>
              <a:rPr lang="hr-HR" dirty="0" smtClean="0"/>
              <a:t>Plan aktivnosti</a:t>
            </a:r>
            <a:endParaRPr lang="hr-HR" dirty="0"/>
          </a:p>
        </p:txBody>
      </p:sp>
      <p:sp>
        <p:nvSpPr>
          <p:cNvPr id="3" name="Content Placeholder 2"/>
          <p:cNvSpPr>
            <a:spLocks noGrp="1"/>
          </p:cNvSpPr>
          <p:nvPr>
            <p:ph idx="1"/>
          </p:nvPr>
        </p:nvSpPr>
        <p:spPr/>
        <p:txBody>
          <a:bodyPr/>
          <a:lstStyle/>
          <a:p>
            <a:r>
              <a:rPr lang="hr-HR" dirty="0" smtClean="0"/>
              <a:t>Lakša orijentacija klijenta u aktivnostima koje je dogovorio s terapeutom</a:t>
            </a:r>
          </a:p>
          <a:p>
            <a:r>
              <a:rPr lang="hr-HR" dirty="0" smtClean="0"/>
              <a:t>Provjera točnosti predviđanja klijenta o uspješnosti tretmana </a:t>
            </a:r>
            <a:endParaRPr lang="hr-HR" dirty="0"/>
          </a:p>
        </p:txBody>
      </p:sp>
      <p:graphicFrame>
        <p:nvGraphicFramePr>
          <p:cNvPr id="4" name="Table 3"/>
          <p:cNvGraphicFramePr>
            <a:graphicFrameLocks noGrp="1"/>
          </p:cNvGraphicFramePr>
          <p:nvPr/>
        </p:nvGraphicFramePr>
        <p:xfrm>
          <a:off x="1763688" y="1556792"/>
          <a:ext cx="5256582" cy="4069080"/>
        </p:xfrm>
        <a:graphic>
          <a:graphicData uri="http://schemas.openxmlformats.org/drawingml/2006/table">
            <a:tbl>
              <a:tblPr firstRow="1" bandRow="1">
                <a:tableStyleId>{5C22544A-7EE6-4342-B048-85BDC9FD1C3A}</a:tableStyleId>
              </a:tblPr>
              <a:tblGrid>
                <a:gridCol w="637977"/>
                <a:gridCol w="586157"/>
                <a:gridCol w="576064"/>
                <a:gridCol w="576064"/>
                <a:gridCol w="504056"/>
                <a:gridCol w="576064"/>
                <a:gridCol w="576064"/>
                <a:gridCol w="576064"/>
                <a:gridCol w="648072"/>
              </a:tblGrid>
              <a:tr h="370840">
                <a:tc rowSpan="10">
                  <a:txBody>
                    <a:bodyPr/>
                    <a:lstStyle/>
                    <a:p>
                      <a:r>
                        <a:rPr lang="hr-HR" dirty="0" smtClean="0"/>
                        <a:t>Poslijepodne</a:t>
                      </a:r>
                      <a:r>
                        <a:rPr lang="hr-HR" baseline="0" dirty="0" smtClean="0"/>
                        <a:t>             Jutro</a:t>
                      </a:r>
                      <a:endParaRPr lang="hr-HR" dirty="0"/>
                    </a:p>
                  </a:txBody>
                  <a:tcPr vert="vert270"/>
                </a:tc>
                <a:tc>
                  <a:txBody>
                    <a:bodyPr/>
                    <a:lstStyle/>
                    <a:p>
                      <a:r>
                        <a:rPr lang="hr-HR" sz="1400" dirty="0" smtClean="0"/>
                        <a:t>sat</a:t>
                      </a:r>
                    </a:p>
                    <a:p>
                      <a:endParaRPr lang="hr-HR" sz="1400" dirty="0" smtClean="0"/>
                    </a:p>
                    <a:p>
                      <a:endParaRPr lang="hr-HR" sz="1400" dirty="0"/>
                    </a:p>
                  </a:txBody>
                  <a:tcPr/>
                </a:tc>
                <a:tc>
                  <a:txBody>
                    <a:bodyPr/>
                    <a:lstStyle/>
                    <a:p>
                      <a:r>
                        <a:rPr lang="hr-HR" sz="1400" dirty="0" smtClean="0"/>
                        <a:t>PON</a:t>
                      </a:r>
                      <a:endParaRPr lang="hr-HR" sz="1400" dirty="0"/>
                    </a:p>
                  </a:txBody>
                  <a:tcPr/>
                </a:tc>
                <a:tc>
                  <a:txBody>
                    <a:bodyPr/>
                    <a:lstStyle/>
                    <a:p>
                      <a:r>
                        <a:rPr lang="hr-HR" sz="1400" dirty="0" smtClean="0"/>
                        <a:t>UTO</a:t>
                      </a:r>
                      <a:endParaRPr lang="hr-HR" sz="1400" dirty="0"/>
                    </a:p>
                  </a:txBody>
                  <a:tcPr/>
                </a:tc>
                <a:tc>
                  <a:txBody>
                    <a:bodyPr/>
                    <a:lstStyle/>
                    <a:p>
                      <a:r>
                        <a:rPr lang="hr-HR" sz="1400" dirty="0" smtClean="0"/>
                        <a:t>SRI</a:t>
                      </a:r>
                      <a:endParaRPr lang="hr-HR" sz="1400" dirty="0"/>
                    </a:p>
                  </a:txBody>
                  <a:tcPr/>
                </a:tc>
                <a:tc>
                  <a:txBody>
                    <a:bodyPr/>
                    <a:lstStyle/>
                    <a:p>
                      <a:r>
                        <a:rPr lang="hr-HR" sz="1400" dirty="0" smtClean="0"/>
                        <a:t>ČET</a:t>
                      </a:r>
                      <a:endParaRPr lang="hr-HR" sz="1400" dirty="0"/>
                    </a:p>
                  </a:txBody>
                  <a:tcPr/>
                </a:tc>
                <a:tc>
                  <a:txBody>
                    <a:bodyPr/>
                    <a:lstStyle/>
                    <a:p>
                      <a:r>
                        <a:rPr lang="hr-HR" sz="1400" dirty="0" smtClean="0"/>
                        <a:t>PET</a:t>
                      </a:r>
                      <a:endParaRPr lang="hr-HR" sz="1400" dirty="0"/>
                    </a:p>
                  </a:txBody>
                  <a:tcPr/>
                </a:tc>
                <a:tc>
                  <a:txBody>
                    <a:bodyPr/>
                    <a:lstStyle/>
                    <a:p>
                      <a:r>
                        <a:rPr lang="hr-HR" sz="1400" dirty="0" smtClean="0"/>
                        <a:t>SUB</a:t>
                      </a:r>
                    </a:p>
                  </a:txBody>
                  <a:tcPr/>
                </a:tc>
                <a:tc>
                  <a:txBody>
                    <a:bodyPr/>
                    <a:lstStyle/>
                    <a:p>
                      <a:r>
                        <a:rPr lang="hr-HR" sz="1400" dirty="0" smtClean="0"/>
                        <a:t>NED</a:t>
                      </a:r>
                      <a:endParaRPr lang="hr-HR" sz="1400" dirty="0"/>
                    </a:p>
                  </a:txBody>
                  <a:tcPr/>
                </a:tc>
              </a:tr>
              <a:tr h="370840">
                <a:tc vMerge="1">
                  <a:txBody>
                    <a:bodyPr/>
                    <a:lstStyle/>
                    <a:p>
                      <a:endParaRPr lang="hr-HR" dirty="0"/>
                    </a:p>
                  </a:txBody>
                  <a:tcPr/>
                </a:tc>
                <a:tc>
                  <a:txBody>
                    <a:bodyPr/>
                    <a:lstStyle/>
                    <a:p>
                      <a:r>
                        <a:rPr lang="hr-HR" sz="1200" dirty="0" smtClean="0"/>
                        <a:t>7.00</a:t>
                      </a:r>
                      <a:endParaRPr lang="hr-HR" sz="1200" dirty="0"/>
                    </a:p>
                  </a:txBody>
                  <a:tcPr/>
                </a:tc>
                <a:tc>
                  <a:txBody>
                    <a:bodyPr/>
                    <a:lstStyle/>
                    <a:p>
                      <a:endParaRPr lang="hr-HR" sz="1200" dirty="0"/>
                    </a:p>
                  </a:txBody>
                  <a:tcPr/>
                </a:tc>
                <a:tc>
                  <a:txBody>
                    <a:bodyPr/>
                    <a:lstStyle/>
                    <a:p>
                      <a:endParaRPr lang="hr-HR" sz="1200" dirty="0"/>
                    </a:p>
                  </a:txBody>
                  <a:tcPr/>
                </a:tc>
                <a:tc>
                  <a:txBody>
                    <a:bodyPr/>
                    <a:lstStyle/>
                    <a:p>
                      <a:endParaRPr lang="hr-HR" sz="1200" dirty="0"/>
                    </a:p>
                  </a:txBody>
                  <a:tcPr/>
                </a:tc>
                <a:tc>
                  <a:txBody>
                    <a:bodyPr/>
                    <a:lstStyle/>
                    <a:p>
                      <a:endParaRPr lang="hr-HR" sz="1200"/>
                    </a:p>
                  </a:txBody>
                  <a:tcPr/>
                </a:tc>
                <a:tc>
                  <a:txBody>
                    <a:bodyPr/>
                    <a:lstStyle/>
                    <a:p>
                      <a:endParaRPr lang="hr-HR" sz="1200"/>
                    </a:p>
                  </a:txBody>
                  <a:tcPr/>
                </a:tc>
                <a:tc>
                  <a:txBody>
                    <a:bodyPr/>
                    <a:lstStyle/>
                    <a:p>
                      <a:endParaRPr lang="hr-HR" sz="1200" dirty="0"/>
                    </a:p>
                  </a:txBody>
                  <a:tcPr/>
                </a:tc>
                <a:tc>
                  <a:txBody>
                    <a:bodyPr/>
                    <a:lstStyle/>
                    <a:p>
                      <a:endParaRPr lang="hr-HR" sz="1200"/>
                    </a:p>
                  </a:txBody>
                  <a:tcPr/>
                </a:tc>
              </a:tr>
              <a:tr h="370840">
                <a:tc vMerge="1">
                  <a:txBody>
                    <a:bodyPr/>
                    <a:lstStyle/>
                    <a:p>
                      <a:endParaRPr lang="hr-HR" dirty="0"/>
                    </a:p>
                  </a:txBody>
                  <a:tcPr/>
                </a:tc>
                <a:tc>
                  <a:txBody>
                    <a:bodyPr/>
                    <a:lstStyle/>
                    <a:p>
                      <a:r>
                        <a:rPr lang="hr-HR" sz="1200" dirty="0" smtClean="0"/>
                        <a:t>8,00</a:t>
                      </a:r>
                      <a:endParaRPr lang="hr-HR" sz="1200" dirty="0"/>
                    </a:p>
                  </a:txBody>
                  <a:tcPr/>
                </a:tc>
                <a:tc>
                  <a:txBody>
                    <a:bodyPr/>
                    <a:lstStyle/>
                    <a:p>
                      <a:endParaRPr lang="hr-HR" sz="1200"/>
                    </a:p>
                  </a:txBody>
                  <a:tcPr/>
                </a:tc>
                <a:tc>
                  <a:txBody>
                    <a:bodyPr/>
                    <a:lstStyle/>
                    <a:p>
                      <a:endParaRPr lang="hr-HR" sz="1200" dirty="0"/>
                    </a:p>
                  </a:txBody>
                  <a:tcPr/>
                </a:tc>
                <a:tc>
                  <a:txBody>
                    <a:bodyPr/>
                    <a:lstStyle/>
                    <a:p>
                      <a:endParaRPr lang="hr-HR" sz="1200" dirty="0"/>
                    </a:p>
                  </a:txBody>
                  <a:tcPr/>
                </a:tc>
                <a:tc>
                  <a:txBody>
                    <a:bodyPr/>
                    <a:lstStyle/>
                    <a:p>
                      <a:endParaRPr lang="hr-HR" sz="1200" dirty="0"/>
                    </a:p>
                  </a:txBody>
                  <a:tcPr/>
                </a:tc>
                <a:tc>
                  <a:txBody>
                    <a:bodyPr/>
                    <a:lstStyle/>
                    <a:p>
                      <a:endParaRPr lang="hr-HR" sz="1200" dirty="0"/>
                    </a:p>
                  </a:txBody>
                  <a:tcPr/>
                </a:tc>
                <a:tc>
                  <a:txBody>
                    <a:bodyPr/>
                    <a:lstStyle/>
                    <a:p>
                      <a:endParaRPr lang="hr-HR" sz="1200" dirty="0"/>
                    </a:p>
                  </a:txBody>
                  <a:tcPr/>
                </a:tc>
                <a:tc>
                  <a:txBody>
                    <a:bodyPr/>
                    <a:lstStyle/>
                    <a:p>
                      <a:endParaRPr lang="hr-HR" sz="1200"/>
                    </a:p>
                  </a:txBody>
                  <a:tcPr/>
                </a:tc>
              </a:tr>
              <a:tr h="370840">
                <a:tc vMerge="1">
                  <a:txBody>
                    <a:bodyPr/>
                    <a:lstStyle/>
                    <a:p>
                      <a:endParaRPr lang="hr-HR" dirty="0"/>
                    </a:p>
                  </a:txBody>
                  <a:tcPr/>
                </a:tc>
                <a:tc>
                  <a:txBody>
                    <a:bodyPr/>
                    <a:lstStyle/>
                    <a:p>
                      <a:r>
                        <a:rPr lang="hr-HR" sz="1200" dirty="0" smtClean="0"/>
                        <a:t>9,00</a:t>
                      </a:r>
                      <a:endParaRPr lang="hr-HR" sz="1200" dirty="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dirty="0"/>
                    </a:p>
                  </a:txBody>
                  <a:tcPr/>
                </a:tc>
                <a:tc>
                  <a:txBody>
                    <a:bodyPr/>
                    <a:lstStyle/>
                    <a:p>
                      <a:endParaRPr lang="hr-HR" sz="1200" dirty="0"/>
                    </a:p>
                  </a:txBody>
                  <a:tcPr/>
                </a:tc>
                <a:tc>
                  <a:txBody>
                    <a:bodyPr/>
                    <a:lstStyle/>
                    <a:p>
                      <a:endParaRPr lang="hr-HR" sz="1200"/>
                    </a:p>
                  </a:txBody>
                  <a:tcPr/>
                </a:tc>
              </a:tr>
              <a:tr h="370840">
                <a:tc vMerge="1">
                  <a:txBody>
                    <a:bodyPr/>
                    <a:lstStyle/>
                    <a:p>
                      <a:endParaRPr lang="hr-HR"/>
                    </a:p>
                  </a:txBody>
                  <a:tcPr/>
                </a:tc>
                <a:tc>
                  <a:txBody>
                    <a:bodyPr/>
                    <a:lstStyle/>
                    <a:p>
                      <a:r>
                        <a:rPr lang="hr-HR" sz="1200" dirty="0" smtClean="0"/>
                        <a:t>10.00</a:t>
                      </a:r>
                      <a:endParaRPr lang="hr-HR" sz="1200" dirty="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dirty="0"/>
                    </a:p>
                  </a:txBody>
                  <a:tcPr/>
                </a:tc>
                <a:tc>
                  <a:txBody>
                    <a:bodyPr/>
                    <a:lstStyle/>
                    <a:p>
                      <a:endParaRPr lang="hr-HR" sz="1200" dirty="0"/>
                    </a:p>
                  </a:txBody>
                  <a:tcPr/>
                </a:tc>
              </a:tr>
              <a:tr h="370840">
                <a:tc vMerge="1">
                  <a:txBody>
                    <a:bodyPr/>
                    <a:lstStyle/>
                    <a:p>
                      <a:endParaRPr lang="hr-HR"/>
                    </a:p>
                  </a:txBody>
                  <a:tcPr/>
                </a:tc>
                <a:tc>
                  <a:txBody>
                    <a:bodyPr/>
                    <a:lstStyle/>
                    <a:p>
                      <a:r>
                        <a:rPr lang="hr-HR" sz="1200" dirty="0" smtClean="0"/>
                        <a:t>11,00</a:t>
                      </a:r>
                      <a:endParaRPr lang="hr-HR" sz="1200" dirty="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dirty="0"/>
                    </a:p>
                  </a:txBody>
                  <a:tcPr/>
                </a:tc>
                <a:tc>
                  <a:txBody>
                    <a:bodyPr/>
                    <a:lstStyle/>
                    <a:p>
                      <a:endParaRPr lang="hr-HR" sz="1200" dirty="0"/>
                    </a:p>
                  </a:txBody>
                  <a:tcPr/>
                </a:tc>
              </a:tr>
              <a:tr h="370840">
                <a:tc vMerge="1">
                  <a:txBody>
                    <a:bodyPr/>
                    <a:lstStyle/>
                    <a:p>
                      <a:endParaRPr lang="hr-HR" dirty="0"/>
                    </a:p>
                  </a:txBody>
                  <a:tcPr/>
                </a:tc>
                <a:tc>
                  <a:txBody>
                    <a:bodyPr/>
                    <a:lstStyle/>
                    <a:p>
                      <a:r>
                        <a:rPr lang="hr-HR" sz="1200" dirty="0" smtClean="0"/>
                        <a:t>12,00</a:t>
                      </a:r>
                      <a:endParaRPr lang="hr-HR" sz="1200" dirty="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dirty="0"/>
                    </a:p>
                  </a:txBody>
                  <a:tcPr/>
                </a:tc>
                <a:tc>
                  <a:txBody>
                    <a:bodyPr/>
                    <a:lstStyle/>
                    <a:p>
                      <a:endParaRPr lang="hr-HR" sz="1200"/>
                    </a:p>
                  </a:txBody>
                  <a:tcPr/>
                </a:tc>
              </a:tr>
              <a:tr h="370840">
                <a:tc vMerge="1">
                  <a:txBody>
                    <a:bodyPr/>
                    <a:lstStyle/>
                    <a:p>
                      <a:endParaRPr lang="hr-HR"/>
                    </a:p>
                  </a:txBody>
                  <a:tcPr/>
                </a:tc>
                <a:tc>
                  <a:txBody>
                    <a:bodyPr/>
                    <a:lstStyle/>
                    <a:p>
                      <a:r>
                        <a:rPr lang="hr-HR" sz="1200" dirty="0" smtClean="0"/>
                        <a:t>13,00</a:t>
                      </a:r>
                      <a:endParaRPr lang="hr-HR" sz="1200" dirty="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dirty="0"/>
                    </a:p>
                  </a:txBody>
                  <a:tcPr/>
                </a:tc>
                <a:tc>
                  <a:txBody>
                    <a:bodyPr/>
                    <a:lstStyle/>
                    <a:p>
                      <a:endParaRPr lang="hr-HR" sz="1200"/>
                    </a:p>
                  </a:txBody>
                  <a:tcPr/>
                </a:tc>
              </a:tr>
              <a:tr h="370840">
                <a:tc vMerge="1">
                  <a:txBody>
                    <a:bodyPr/>
                    <a:lstStyle/>
                    <a:p>
                      <a:endParaRPr lang="hr-HR" dirty="0"/>
                    </a:p>
                  </a:txBody>
                  <a:tcPr/>
                </a:tc>
                <a:tc>
                  <a:txBody>
                    <a:bodyPr/>
                    <a:lstStyle/>
                    <a:p>
                      <a:r>
                        <a:rPr lang="hr-HR" sz="1200" dirty="0" smtClean="0"/>
                        <a:t>14,00</a:t>
                      </a:r>
                      <a:endParaRPr lang="hr-HR" sz="1200" dirty="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dirty="0"/>
                    </a:p>
                  </a:txBody>
                  <a:tcPr/>
                </a:tc>
                <a:tc>
                  <a:txBody>
                    <a:bodyPr/>
                    <a:lstStyle/>
                    <a:p>
                      <a:endParaRPr lang="hr-HR" sz="1200"/>
                    </a:p>
                  </a:txBody>
                  <a:tcPr/>
                </a:tc>
              </a:tr>
              <a:tr h="370840">
                <a:tc vMerge="1">
                  <a:txBody>
                    <a:bodyPr/>
                    <a:lstStyle/>
                    <a:p>
                      <a:endParaRPr lang="hr-HR" dirty="0"/>
                    </a:p>
                  </a:txBody>
                  <a:tcPr/>
                </a:tc>
                <a:tc>
                  <a:txBody>
                    <a:bodyPr/>
                    <a:lstStyle/>
                    <a:p>
                      <a:r>
                        <a:rPr lang="hr-HR" sz="1200" dirty="0" smtClean="0"/>
                        <a:t>15,00</a:t>
                      </a:r>
                      <a:endParaRPr lang="hr-HR" sz="1200" dirty="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a:p>
                  </a:txBody>
                  <a:tcPr/>
                </a:tc>
                <a:tc>
                  <a:txBody>
                    <a:bodyPr/>
                    <a:lstStyle/>
                    <a:p>
                      <a:endParaRPr lang="hr-HR" sz="1200" dirty="0"/>
                    </a:p>
                  </a:txBody>
                  <a:tcPr/>
                </a:tc>
                <a:tc>
                  <a:txBody>
                    <a:bodyPr/>
                    <a:lstStyle/>
                    <a:p>
                      <a:endParaRPr lang="hr-HR" sz="1200" dirty="0"/>
                    </a:p>
                  </a:txBody>
                  <a:tcPr/>
                </a:tc>
              </a:tr>
            </a:tbl>
          </a:graphicData>
        </a:graphic>
      </p:graphicFrame>
      <p:graphicFrame>
        <p:nvGraphicFramePr>
          <p:cNvPr id="5" name="Table 4"/>
          <p:cNvGraphicFramePr>
            <a:graphicFrameLocks noGrp="1"/>
          </p:cNvGraphicFramePr>
          <p:nvPr/>
        </p:nvGraphicFramePr>
        <p:xfrm>
          <a:off x="3563888" y="1556792"/>
          <a:ext cx="3456384" cy="4069080"/>
        </p:xfrm>
        <a:graphic>
          <a:graphicData uri="http://schemas.openxmlformats.org/drawingml/2006/table">
            <a:tbl>
              <a:tblPr firstRow="1" bandRow="1">
                <a:tableStyleId>{5C22544A-7EE6-4342-B048-85BDC9FD1C3A}</a:tableStyleId>
              </a:tblPr>
              <a:tblGrid>
                <a:gridCol w="1728192"/>
                <a:gridCol w="1728192"/>
              </a:tblGrid>
              <a:tr h="370840">
                <a:tc>
                  <a:txBody>
                    <a:bodyPr/>
                    <a:lstStyle/>
                    <a:p>
                      <a:r>
                        <a:rPr lang="hr-HR" sz="1400" b="1" dirty="0" smtClean="0"/>
                        <a:t>Ovladavanje aktivnošću </a:t>
                      </a:r>
                    </a:p>
                    <a:p>
                      <a:r>
                        <a:rPr lang="hr-HR" sz="1400" b="1" dirty="0" smtClean="0"/>
                        <a:t>(0-10)</a:t>
                      </a:r>
                      <a:endParaRPr lang="hr-HR" sz="1400" b="1" dirty="0"/>
                    </a:p>
                  </a:txBody>
                  <a:tcPr/>
                </a:tc>
                <a:tc>
                  <a:txBody>
                    <a:bodyPr/>
                    <a:lstStyle/>
                    <a:p>
                      <a:r>
                        <a:rPr lang="hr-HR" sz="1400" b="1" dirty="0" smtClean="0"/>
                        <a:t>Zadovoljstvo</a:t>
                      </a:r>
                      <a:r>
                        <a:rPr lang="hr-HR" sz="1400" b="1" baseline="0" dirty="0" smtClean="0"/>
                        <a:t> (0-10)</a:t>
                      </a:r>
                      <a:endParaRPr lang="hr-HR" sz="1400" b="1" dirty="0"/>
                    </a:p>
                  </a:txBody>
                  <a:tcPr/>
                </a:tc>
              </a:tr>
              <a:tr h="370840">
                <a:tc>
                  <a:txBody>
                    <a:bodyPr/>
                    <a:lstStyle/>
                    <a:p>
                      <a:endParaRPr lang="hr-HR" dirty="0"/>
                    </a:p>
                  </a:txBody>
                  <a:tcPr/>
                </a:tc>
                <a:tc>
                  <a:txBody>
                    <a:bodyPr/>
                    <a:lstStyle/>
                    <a:p>
                      <a:endParaRPr lang="hr-HR"/>
                    </a:p>
                  </a:txBody>
                  <a:tcPr/>
                </a:tc>
              </a:tr>
              <a:tr h="370840">
                <a:tc>
                  <a:txBody>
                    <a:bodyPr/>
                    <a:lstStyle/>
                    <a:p>
                      <a:endParaRPr lang="hr-HR"/>
                    </a:p>
                  </a:txBody>
                  <a:tcPr/>
                </a:tc>
                <a:tc>
                  <a:txBody>
                    <a:bodyPr/>
                    <a:lstStyle/>
                    <a:p>
                      <a:endParaRPr lang="hr-HR"/>
                    </a:p>
                  </a:txBody>
                  <a:tcPr/>
                </a:tc>
              </a:tr>
              <a:tr h="370840">
                <a:tc>
                  <a:txBody>
                    <a:bodyPr/>
                    <a:lstStyle/>
                    <a:p>
                      <a:endParaRPr lang="hr-HR"/>
                    </a:p>
                  </a:txBody>
                  <a:tcPr/>
                </a:tc>
                <a:tc>
                  <a:txBody>
                    <a:bodyPr/>
                    <a:lstStyle/>
                    <a:p>
                      <a:endParaRPr lang="hr-HR"/>
                    </a:p>
                  </a:txBody>
                  <a:tcPr/>
                </a:tc>
              </a:tr>
              <a:tr h="370840">
                <a:tc>
                  <a:txBody>
                    <a:bodyPr/>
                    <a:lstStyle/>
                    <a:p>
                      <a:endParaRPr lang="hr-HR"/>
                    </a:p>
                  </a:txBody>
                  <a:tcPr/>
                </a:tc>
                <a:tc>
                  <a:txBody>
                    <a:bodyPr/>
                    <a:lstStyle/>
                    <a:p>
                      <a:endParaRPr lang="hr-HR"/>
                    </a:p>
                  </a:txBody>
                  <a:tcPr/>
                </a:tc>
              </a:tr>
              <a:tr h="370840">
                <a:tc>
                  <a:txBody>
                    <a:bodyPr/>
                    <a:lstStyle/>
                    <a:p>
                      <a:endParaRPr lang="hr-HR"/>
                    </a:p>
                  </a:txBody>
                  <a:tcPr/>
                </a:tc>
                <a:tc>
                  <a:txBody>
                    <a:bodyPr/>
                    <a:lstStyle/>
                    <a:p>
                      <a:endParaRPr lang="hr-HR"/>
                    </a:p>
                  </a:txBody>
                  <a:tcPr/>
                </a:tc>
              </a:tr>
              <a:tr h="370840">
                <a:tc>
                  <a:txBody>
                    <a:bodyPr/>
                    <a:lstStyle/>
                    <a:p>
                      <a:endParaRPr lang="hr-HR"/>
                    </a:p>
                  </a:txBody>
                  <a:tcPr/>
                </a:tc>
                <a:tc>
                  <a:txBody>
                    <a:bodyPr/>
                    <a:lstStyle/>
                    <a:p>
                      <a:endParaRPr lang="hr-HR"/>
                    </a:p>
                  </a:txBody>
                  <a:tcPr/>
                </a:tc>
              </a:tr>
              <a:tr h="370840">
                <a:tc>
                  <a:txBody>
                    <a:bodyPr/>
                    <a:lstStyle/>
                    <a:p>
                      <a:endParaRPr lang="hr-HR"/>
                    </a:p>
                  </a:txBody>
                  <a:tcPr/>
                </a:tc>
                <a:tc>
                  <a:txBody>
                    <a:bodyPr/>
                    <a:lstStyle/>
                    <a:p>
                      <a:endParaRPr lang="hr-HR"/>
                    </a:p>
                  </a:txBody>
                  <a:tcPr/>
                </a:tc>
              </a:tr>
              <a:tr h="370840">
                <a:tc>
                  <a:txBody>
                    <a:bodyPr/>
                    <a:lstStyle/>
                    <a:p>
                      <a:endParaRPr lang="hr-HR"/>
                    </a:p>
                  </a:txBody>
                  <a:tcPr/>
                </a:tc>
                <a:tc>
                  <a:txBody>
                    <a:bodyPr/>
                    <a:lstStyle/>
                    <a:p>
                      <a:endParaRPr lang="hr-HR"/>
                    </a:p>
                  </a:txBody>
                  <a:tcPr/>
                </a:tc>
              </a:tr>
              <a:tr h="370840">
                <a:tc>
                  <a:txBody>
                    <a:bodyPr/>
                    <a:lstStyle/>
                    <a:p>
                      <a:endParaRPr lang="hr-HR" dirty="0"/>
                    </a:p>
                  </a:txBody>
                  <a:tcPr/>
                </a:tc>
                <a:tc>
                  <a:txBody>
                    <a:bodyPr/>
                    <a:lstStyle/>
                    <a:p>
                      <a:endParaRPr lang="hr-HR" dirty="0"/>
                    </a:p>
                  </a:txBody>
                  <a:tcPr/>
                </a:tc>
              </a:tr>
            </a:tbl>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2000"/>
                                        <p:tgtEl>
                                          <p:spTgt spid="2"/>
                                        </p:tgtEl>
                                      </p:cBhvr>
                                    </p:animEffect>
                                    <p:set>
                                      <p:cBhvr>
                                        <p:cTn id="7" dur="1" fill="hold">
                                          <p:stCondLst>
                                            <p:cond delay="1999"/>
                                          </p:stCondLst>
                                        </p:cTn>
                                        <p:tgtEl>
                                          <p:spTgt spid="2"/>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2000"/>
                                        <p:tgtEl>
                                          <p:spTgt spid="3">
                                            <p:txEl>
                                              <p:pRg st="0" end="0"/>
                                            </p:txEl>
                                          </p:spTgt>
                                        </p:tgtEl>
                                      </p:cBhvr>
                                    </p:animEffect>
                                    <p:set>
                                      <p:cBhvr>
                                        <p:cTn id="10" dur="1" fill="hold">
                                          <p:stCondLst>
                                            <p:cond delay="1999"/>
                                          </p:stCondLst>
                                        </p:cTn>
                                        <p:tgtEl>
                                          <p:spTgt spid="3">
                                            <p:txEl>
                                              <p:pRg st="0" end="0"/>
                                            </p:txEl>
                                          </p:spTgt>
                                        </p:tgtEl>
                                        <p:attrNameLst>
                                          <p:attrName>style.visibility</p:attrName>
                                        </p:attrNameLst>
                                      </p:cBhvr>
                                      <p:to>
                                        <p:strVal val="hidden"/>
                                      </p:to>
                                    </p:set>
                                  </p:childTnLst>
                                </p:cTn>
                              </p:par>
                              <p:par>
                                <p:cTn id="11" presetID="10" presetClass="exit" presetSubtype="0" fill="hold" nodeType="withEffect">
                                  <p:stCondLst>
                                    <p:cond delay="0"/>
                                  </p:stCondLst>
                                  <p:childTnLst>
                                    <p:animEffect transition="out" filter="fade">
                                      <p:cBhvr>
                                        <p:cTn id="12" dur="2000"/>
                                        <p:tgtEl>
                                          <p:spTgt spid="3">
                                            <p:txEl>
                                              <p:pRg st="1" end="1"/>
                                            </p:txEl>
                                          </p:spTgt>
                                        </p:tgtEl>
                                      </p:cBhvr>
                                    </p:animEffect>
                                    <p:set>
                                      <p:cBhvr>
                                        <p:cTn id="13" dur="1" fill="hold">
                                          <p:stCondLst>
                                            <p:cond delay="1999"/>
                                          </p:stCondLst>
                                        </p:cTn>
                                        <p:tgtEl>
                                          <p:spTgt spid="3">
                                            <p:txEl>
                                              <p:pRg st="1" end="1"/>
                                            </p:txEl>
                                          </p:spTgt>
                                        </p:tgtEl>
                                        <p:attrNameLst>
                                          <p:attrName>style.visibility</p:attrName>
                                        </p:attrNameLst>
                                      </p:cBhvr>
                                      <p:to>
                                        <p:strVal val="hidden"/>
                                      </p:to>
                                    </p:set>
                                  </p:childTnLst>
                                </p:cTn>
                              </p:par>
                              <p:par>
                                <p:cTn id="14" presetID="10" presetClass="entr" presetSubtype="0" fill="hold"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2000"/>
                                        <p:tgtEl>
                                          <p:spTgt spid="4"/>
                                        </p:tgtEl>
                                      </p:cBhvr>
                                    </p:animEffect>
                                  </p:childTnLst>
                                </p:cTn>
                              </p:par>
                              <p:par>
                                <p:cTn id="17" presetID="10"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Plan aktivnosti</a:t>
            </a:r>
            <a:endParaRPr lang="hr-HR" dirty="0"/>
          </a:p>
        </p:txBody>
      </p:sp>
      <p:sp>
        <p:nvSpPr>
          <p:cNvPr id="3" name="Content Placeholder 2"/>
          <p:cNvSpPr>
            <a:spLocks noGrp="1"/>
          </p:cNvSpPr>
          <p:nvPr>
            <p:ph idx="1"/>
          </p:nvPr>
        </p:nvSpPr>
        <p:spPr/>
        <p:txBody>
          <a:bodyPr/>
          <a:lstStyle/>
          <a:p>
            <a:r>
              <a:rPr lang="hr-HR" dirty="0" smtClean="0"/>
              <a:t>važno je ne dati klijentu previše aktivnosti ili pretešku aktivnost</a:t>
            </a:r>
          </a:p>
          <a:p>
            <a:pPr lvl="1"/>
            <a:r>
              <a:rPr lang="hr-HR" dirty="0" smtClean="0"/>
              <a:t>Npr. 10 minuta aktivnosti, a potom sat vremena odmaranja ili 3 aktivnosti dnevno po 10 minuta, ovisno o dogovoru</a:t>
            </a:r>
          </a:p>
          <a:p>
            <a:r>
              <a:rPr lang="hr-HR" dirty="0" smtClean="0"/>
              <a:t>Nakon izvršene aktivnosti klijent procjenjuje zadovoljstvo i stupanj ovladavanja vještinom</a:t>
            </a:r>
            <a:endParaRPr lang="hr-HR" dirty="0"/>
          </a:p>
        </p:txBody>
      </p:sp>
    </p:spTree>
  </p:cSld>
  <p:clrMapOvr>
    <a:masterClrMapping/>
  </p:clrMapOvr>
  <p:transition>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341</TotalTime>
  <Words>1392</Words>
  <Application>Microsoft Office PowerPoint</Application>
  <PresentationFormat>Prikaz na zaslonu (4:3)</PresentationFormat>
  <Paragraphs>169</Paragraphs>
  <Slides>15</Slides>
  <Notes>7</Notes>
  <HiddenSlides>0</HiddenSlides>
  <MMClips>0</MMClips>
  <ScaleCrop>false</ScaleCrop>
  <HeadingPairs>
    <vt:vector size="4" baseType="variant">
      <vt:variant>
        <vt:lpstr>Tema</vt:lpstr>
      </vt:variant>
      <vt:variant>
        <vt:i4>1</vt:i4>
      </vt:variant>
      <vt:variant>
        <vt:lpstr>Naslovi slajdova</vt:lpstr>
      </vt:variant>
      <vt:variant>
        <vt:i4>15</vt:i4>
      </vt:variant>
    </vt:vector>
  </HeadingPairs>
  <TitlesOfParts>
    <vt:vector size="16" baseType="lpstr">
      <vt:lpstr>Austin</vt:lpstr>
      <vt:lpstr>Bihevioralna aktivacija</vt:lpstr>
      <vt:lpstr>Karakteristike depresije</vt:lpstr>
      <vt:lpstr>PowerPointova prezentacija</vt:lpstr>
      <vt:lpstr>Koraci u planiranju bihevioralne aktivacije</vt:lpstr>
      <vt:lpstr>Opažanje </vt:lpstr>
      <vt:lpstr>Izrada dnevnika aktivnosti</vt:lpstr>
      <vt:lpstr>Tehnika ovladavanja aktivnošću i zadovoljstva</vt:lpstr>
      <vt:lpstr>Plan aktivnosti</vt:lpstr>
      <vt:lpstr>Plan aktivnosti</vt:lpstr>
      <vt:lpstr>Poteškoće u planiranju bihevioralne aktivacije</vt:lpstr>
      <vt:lpstr>Poteškoće u planiranju bihevioralne aktivacije</vt:lpstr>
      <vt:lpstr>Poteškoće u planiranju bihevioralne aktivacije</vt:lpstr>
      <vt:lpstr>Davanje priznanja za aktivnosti</vt:lpstr>
      <vt:lpstr>Umjesto zaključka</vt:lpstr>
      <vt:lpstr>Hvala na pažnji!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Bihevioralna aktivacija</dc:title>
  <dc:creator>Ivana Kišan</dc:creator>
  <cp:lastModifiedBy>Ivana Kišan</cp:lastModifiedBy>
  <cp:revision>23</cp:revision>
  <dcterms:created xsi:type="dcterms:W3CDTF">2018-04-06T12:24:40Z</dcterms:created>
  <dcterms:modified xsi:type="dcterms:W3CDTF">2018-04-10T11:23:18Z</dcterms:modified>
</cp:coreProperties>
</file>