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86" r:id="rId4"/>
    <p:sldId id="259" r:id="rId5"/>
    <p:sldId id="279" r:id="rId6"/>
    <p:sldId id="260" r:id="rId7"/>
    <p:sldId id="261" r:id="rId8"/>
    <p:sldId id="287" r:id="rId9"/>
    <p:sldId id="281" r:id="rId10"/>
    <p:sldId id="262" r:id="rId11"/>
    <p:sldId id="263" r:id="rId12"/>
    <p:sldId id="264" r:id="rId13"/>
    <p:sldId id="265" r:id="rId14"/>
    <p:sldId id="266" r:id="rId15"/>
    <p:sldId id="291" r:id="rId16"/>
    <p:sldId id="268" r:id="rId17"/>
    <p:sldId id="288" r:id="rId18"/>
    <p:sldId id="282" r:id="rId19"/>
    <p:sldId id="283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5" r:id="rId28"/>
    <p:sldId id="277" r:id="rId29"/>
    <p:sldId id="290" r:id="rId30"/>
    <p:sldId id="292" r:id="rId3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90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82" y="-90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69A101-23B0-4A0F-B9AE-9E7A6AA3C7EF}" type="doc">
      <dgm:prSet loTypeId="urn:microsoft.com/office/officeart/2005/8/layout/cycle5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9F3372F-3210-43F9-BCC1-663196D47C71}">
      <dgm:prSet phldrT="[Text]" custT="1"/>
      <dgm:spPr/>
      <dgm:t>
        <a:bodyPr/>
        <a:lstStyle/>
        <a:p>
          <a:r>
            <a:rPr lang="en-US" sz="2100" b="1" dirty="0" err="1" smtClean="0">
              <a:solidFill>
                <a:schemeClr val="tx1"/>
              </a:solidFill>
            </a:rPr>
            <a:t>Iskustvo</a:t>
          </a:r>
          <a:endParaRPr lang="en-US" sz="2100" b="1" dirty="0" smtClean="0">
            <a:solidFill>
              <a:schemeClr val="tx1"/>
            </a:solidFill>
          </a:endParaRPr>
        </a:p>
        <a:p>
          <a:r>
            <a:rPr lang="en-US" sz="2000" i="0" dirty="0" err="1" smtClean="0">
              <a:solidFill>
                <a:schemeClr val="tx1"/>
              </a:solidFill>
            </a:rPr>
            <a:t>Akcija</a:t>
          </a:r>
          <a:r>
            <a:rPr lang="en-US" sz="2000" i="0" dirty="0" smtClean="0">
              <a:solidFill>
                <a:schemeClr val="tx1"/>
              </a:solidFill>
            </a:rPr>
            <a:t> (</a:t>
          </a:r>
          <a:r>
            <a:rPr lang="en-US" sz="2000" i="0" dirty="0" err="1" smtClean="0">
              <a:solidFill>
                <a:schemeClr val="tx1"/>
              </a:solidFill>
            </a:rPr>
            <a:t>promjena</a:t>
          </a:r>
          <a:r>
            <a:rPr lang="en-US" sz="2000" i="0" dirty="0" smtClean="0">
              <a:solidFill>
                <a:schemeClr val="tx1"/>
              </a:solidFill>
            </a:rPr>
            <a:t> </a:t>
          </a:r>
          <a:r>
            <a:rPr lang="en-US" sz="2000" i="0" dirty="0" err="1" smtClean="0">
              <a:solidFill>
                <a:schemeClr val="tx1"/>
              </a:solidFill>
            </a:rPr>
            <a:t>uobičajenog</a:t>
          </a:r>
          <a:r>
            <a:rPr lang="en-US" sz="2000" i="0" dirty="0" smtClean="0">
              <a:solidFill>
                <a:schemeClr val="tx1"/>
              </a:solidFill>
            </a:rPr>
            <a:t> </a:t>
          </a:r>
          <a:r>
            <a:rPr lang="en-US" sz="2000" i="0" dirty="0" err="1" smtClean="0">
              <a:solidFill>
                <a:schemeClr val="tx1"/>
              </a:solidFill>
            </a:rPr>
            <a:t>ponašanja</a:t>
          </a:r>
          <a:r>
            <a:rPr lang="en-US" sz="1800" i="0" dirty="0" smtClean="0">
              <a:solidFill>
                <a:schemeClr val="tx1"/>
              </a:solidFill>
            </a:rPr>
            <a:t>)</a:t>
          </a:r>
          <a:endParaRPr lang="en-US" sz="1800" i="0" dirty="0">
            <a:solidFill>
              <a:schemeClr val="tx1"/>
            </a:solidFill>
          </a:endParaRPr>
        </a:p>
      </dgm:t>
    </dgm:pt>
    <dgm:pt modelId="{22B44354-D092-4715-90E8-9AE47F58BC2C}" type="parTrans" cxnId="{87E7D83F-CD34-4F16-BC60-0DD8C6C367E7}">
      <dgm:prSet/>
      <dgm:spPr/>
      <dgm:t>
        <a:bodyPr/>
        <a:lstStyle/>
        <a:p>
          <a:endParaRPr lang="en-US"/>
        </a:p>
      </dgm:t>
    </dgm:pt>
    <dgm:pt modelId="{DCF7E197-2276-4066-AD3B-B991CE655C93}" type="sibTrans" cxnId="{87E7D83F-CD34-4F16-BC60-0DD8C6C367E7}">
      <dgm:prSet/>
      <dgm:spPr/>
      <dgm:t>
        <a:bodyPr/>
        <a:lstStyle/>
        <a:p>
          <a:endParaRPr lang="en-US"/>
        </a:p>
      </dgm:t>
    </dgm:pt>
    <dgm:pt modelId="{A317DA37-DFBC-473F-8D7D-F36D36B721A6}">
      <dgm:prSet phldrT="[Text]" custT="1"/>
      <dgm:spPr/>
      <dgm:t>
        <a:bodyPr/>
        <a:lstStyle/>
        <a:p>
          <a:r>
            <a:rPr lang="en-US" sz="2100" b="1" dirty="0" err="1" smtClean="0">
              <a:solidFill>
                <a:schemeClr val="tx1"/>
              </a:solidFill>
            </a:rPr>
            <a:t>Opažanje</a:t>
          </a:r>
          <a:endParaRPr lang="en-US" sz="2100" b="1" dirty="0" smtClean="0">
            <a:solidFill>
              <a:schemeClr val="tx1"/>
            </a:solidFill>
          </a:endParaRPr>
        </a:p>
        <a:p>
          <a:r>
            <a:rPr lang="en-US" sz="2100" i="0" dirty="0" err="1" smtClean="0">
              <a:solidFill>
                <a:schemeClr val="tx1"/>
              </a:solidFill>
            </a:rPr>
            <a:t>Što</a:t>
          </a:r>
          <a:r>
            <a:rPr lang="en-US" sz="2100" i="0" dirty="0" smtClean="0">
              <a:solidFill>
                <a:schemeClr val="tx1"/>
              </a:solidFill>
            </a:rPr>
            <a:t> se </a:t>
          </a:r>
          <a:r>
            <a:rPr lang="en-US" sz="2100" i="0" dirty="0" err="1" smtClean="0">
              <a:solidFill>
                <a:schemeClr val="tx1"/>
              </a:solidFill>
            </a:rPr>
            <a:t>desilo</a:t>
          </a:r>
          <a:r>
            <a:rPr lang="en-US" sz="2100" i="0" dirty="0" smtClean="0">
              <a:solidFill>
                <a:schemeClr val="tx1"/>
              </a:solidFill>
            </a:rPr>
            <a:t>?</a:t>
          </a:r>
          <a:endParaRPr lang="en-US" sz="2100" i="0" dirty="0">
            <a:solidFill>
              <a:schemeClr val="tx1"/>
            </a:solidFill>
          </a:endParaRPr>
        </a:p>
      </dgm:t>
    </dgm:pt>
    <dgm:pt modelId="{546D828F-4908-4137-95F9-C8699A5AB7E2}" type="parTrans" cxnId="{08BADACD-28E1-4E14-B0D9-27B8CF9AD6EB}">
      <dgm:prSet/>
      <dgm:spPr/>
      <dgm:t>
        <a:bodyPr/>
        <a:lstStyle/>
        <a:p>
          <a:endParaRPr lang="en-US"/>
        </a:p>
      </dgm:t>
    </dgm:pt>
    <dgm:pt modelId="{EADE9519-2CD5-40EC-9D2E-F3E62CF3ADF8}" type="sibTrans" cxnId="{08BADACD-28E1-4E14-B0D9-27B8CF9AD6EB}">
      <dgm:prSet/>
      <dgm:spPr/>
      <dgm:t>
        <a:bodyPr/>
        <a:lstStyle/>
        <a:p>
          <a:endParaRPr lang="en-US"/>
        </a:p>
      </dgm:t>
    </dgm:pt>
    <dgm:pt modelId="{3CBBDCCD-636E-4651-8AF4-C37D2E82A5E0}">
      <dgm:prSet phldrT="[Text]" custT="1"/>
      <dgm:spPr/>
      <dgm:t>
        <a:bodyPr/>
        <a:lstStyle/>
        <a:p>
          <a:pPr algn="ctr">
            <a:spcAft>
              <a:spcPct val="35000"/>
            </a:spcAft>
          </a:pPr>
          <a:r>
            <a:rPr lang="en-US" sz="2100" b="1" dirty="0" err="1" smtClean="0">
              <a:solidFill>
                <a:schemeClr val="tx1"/>
              </a:solidFill>
            </a:rPr>
            <a:t>Refleksija</a:t>
          </a:r>
          <a:endParaRPr lang="hr-HR" sz="2100" b="1" dirty="0" smtClean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en-US" sz="2100" i="0" dirty="0" err="1" smtClean="0">
              <a:solidFill>
                <a:schemeClr val="tx1"/>
              </a:solidFill>
            </a:rPr>
            <a:t>Razumijevanje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onoga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što</a:t>
          </a:r>
          <a:r>
            <a:rPr lang="en-US" sz="2100" i="0" dirty="0" smtClean="0">
              <a:solidFill>
                <a:schemeClr val="tx1"/>
              </a:solidFill>
            </a:rPr>
            <a:t> se </a:t>
          </a:r>
          <a:r>
            <a:rPr lang="en-US" sz="2100" i="0" dirty="0" err="1" smtClean="0">
              <a:solidFill>
                <a:schemeClr val="tx1"/>
              </a:solidFill>
            </a:rPr>
            <a:t>desilo</a:t>
          </a:r>
          <a:r>
            <a:rPr lang="en-US" sz="2100" i="0" dirty="0" smtClean="0">
              <a:solidFill>
                <a:schemeClr val="tx1"/>
              </a:solidFill>
            </a:rPr>
            <a:t>:</a:t>
          </a:r>
        </a:p>
        <a:p>
          <a:pPr algn="l">
            <a:spcAft>
              <a:spcPts val="0"/>
            </a:spcAft>
          </a:pPr>
          <a:r>
            <a:rPr lang="en-US" sz="2100" i="0" dirty="0" smtClean="0">
              <a:solidFill>
                <a:schemeClr val="tx1"/>
              </a:solidFill>
            </a:rPr>
            <a:t>- </a:t>
          </a:r>
          <a:r>
            <a:rPr lang="en-US" sz="2100" i="0" dirty="0" err="1" smtClean="0">
              <a:solidFill>
                <a:schemeClr val="tx1"/>
              </a:solidFill>
            </a:rPr>
            <a:t>povezanost</a:t>
          </a:r>
          <a:r>
            <a:rPr lang="en-US" sz="2100" i="0" dirty="0" smtClean="0">
              <a:solidFill>
                <a:schemeClr val="tx1"/>
              </a:solidFill>
            </a:rPr>
            <a:t> s </a:t>
          </a:r>
          <a:r>
            <a:rPr lang="en-US" sz="2100" i="0" dirty="0" err="1" smtClean="0">
              <a:solidFill>
                <a:schemeClr val="tx1"/>
              </a:solidFill>
            </a:rPr>
            <a:t>prošlim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iskustvom</a:t>
          </a:r>
          <a:endParaRPr lang="en-US" sz="2100" i="0" dirty="0" smtClean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en-US" sz="2100" i="0" dirty="0" smtClean="0">
              <a:solidFill>
                <a:schemeClr val="tx1"/>
              </a:solidFill>
            </a:rPr>
            <a:t>- </a:t>
          </a:r>
          <a:r>
            <a:rPr lang="en-US" sz="2100" i="0" dirty="0" err="1" smtClean="0">
              <a:solidFill>
                <a:schemeClr val="tx1"/>
              </a:solidFill>
            </a:rPr>
            <a:t>generalizacija</a:t>
          </a:r>
          <a:endParaRPr lang="en-US" sz="2100" i="0" dirty="0" smtClean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en-US" sz="2100" i="0" dirty="0" smtClean="0">
              <a:solidFill>
                <a:schemeClr val="tx1"/>
              </a:solidFill>
            </a:rPr>
            <a:t>- </a:t>
          </a:r>
          <a:r>
            <a:rPr lang="en-US" sz="2100" i="0" dirty="0" err="1" smtClean="0">
              <a:solidFill>
                <a:schemeClr val="tx1"/>
              </a:solidFill>
            </a:rPr>
            <a:t>povezanost</a:t>
          </a:r>
          <a:r>
            <a:rPr lang="en-US" sz="2100" i="0" dirty="0" smtClean="0">
              <a:solidFill>
                <a:schemeClr val="tx1"/>
              </a:solidFill>
            </a:rPr>
            <a:t> s </a:t>
          </a:r>
          <a:r>
            <a:rPr lang="en-US" sz="2100" i="0" dirty="0" err="1" smtClean="0">
              <a:solidFill>
                <a:schemeClr val="tx1"/>
              </a:solidFill>
            </a:rPr>
            <a:t>kognitivnom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hr-HR" sz="2100" i="0" dirty="0" smtClean="0">
              <a:solidFill>
                <a:schemeClr val="tx1"/>
              </a:solidFill>
            </a:rPr>
            <a:t>     </a:t>
          </a:r>
          <a:r>
            <a:rPr lang="en-US" sz="2100" i="0" dirty="0" err="1" smtClean="0">
              <a:solidFill>
                <a:schemeClr val="tx1"/>
              </a:solidFill>
            </a:rPr>
            <a:t>formulacijom</a:t>
          </a:r>
          <a:endParaRPr lang="en-US" sz="2100" i="0" dirty="0">
            <a:solidFill>
              <a:schemeClr val="tx1"/>
            </a:solidFill>
          </a:endParaRPr>
        </a:p>
      </dgm:t>
    </dgm:pt>
    <dgm:pt modelId="{CD471BCC-F611-46A3-AA73-0922068354DE}" type="parTrans" cxnId="{5DE30258-2712-4F49-8A9C-02EF46339521}">
      <dgm:prSet/>
      <dgm:spPr/>
      <dgm:t>
        <a:bodyPr/>
        <a:lstStyle/>
        <a:p>
          <a:endParaRPr lang="en-US"/>
        </a:p>
      </dgm:t>
    </dgm:pt>
    <dgm:pt modelId="{6310AA8C-B924-4F11-A02C-4CA80CDEC8ED}" type="sibTrans" cxnId="{5DE30258-2712-4F49-8A9C-02EF46339521}">
      <dgm:prSet/>
      <dgm:spPr/>
      <dgm:t>
        <a:bodyPr/>
        <a:lstStyle/>
        <a:p>
          <a:endParaRPr lang="en-US"/>
        </a:p>
      </dgm:t>
    </dgm:pt>
    <dgm:pt modelId="{5CB1409A-C0B4-4957-A21A-F3C535FCF098}">
      <dgm:prSet phldrT="[Text]" custT="1"/>
      <dgm:spPr/>
      <dgm:t>
        <a:bodyPr/>
        <a:lstStyle/>
        <a:p>
          <a:r>
            <a:rPr lang="en-US" sz="2100" b="1" dirty="0" err="1" smtClean="0">
              <a:solidFill>
                <a:schemeClr val="tx1"/>
              </a:solidFill>
            </a:rPr>
            <a:t>Planiranje</a:t>
          </a:r>
          <a:endParaRPr lang="en-US" sz="2100" b="1" dirty="0" smtClean="0">
            <a:solidFill>
              <a:schemeClr val="tx1"/>
            </a:solidFill>
          </a:endParaRPr>
        </a:p>
        <a:p>
          <a:r>
            <a:rPr lang="en-US" sz="2100" i="0" dirty="0" smtClean="0">
              <a:solidFill>
                <a:schemeClr val="tx1"/>
              </a:solidFill>
            </a:rPr>
            <a:t>Plan </a:t>
          </a:r>
          <a:r>
            <a:rPr lang="en-US" sz="2100" i="0" dirty="0" err="1" smtClean="0">
              <a:solidFill>
                <a:schemeClr val="tx1"/>
              </a:solidFill>
            </a:rPr>
            <a:t>novih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iskustava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na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osnovi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praktičnih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implikacija</a:t>
          </a:r>
          <a:r>
            <a:rPr lang="en-US" sz="2100" i="0" dirty="0" smtClean="0">
              <a:solidFill>
                <a:schemeClr val="tx1"/>
              </a:solidFill>
            </a:rPr>
            <a:t> </a:t>
          </a:r>
          <a:r>
            <a:rPr lang="en-US" sz="2100" i="0" dirty="0" err="1" smtClean="0">
              <a:solidFill>
                <a:schemeClr val="tx1"/>
              </a:solidFill>
            </a:rPr>
            <a:t>rezultata</a:t>
          </a:r>
          <a:endParaRPr lang="en-US" sz="2100" i="0" dirty="0">
            <a:solidFill>
              <a:schemeClr val="tx1"/>
            </a:solidFill>
          </a:endParaRPr>
        </a:p>
      </dgm:t>
    </dgm:pt>
    <dgm:pt modelId="{73EBC3FB-36D0-4BC0-A1D1-F6D892F22CCA}" type="parTrans" cxnId="{3A14A1BE-140C-45F9-9524-99E2919B791C}">
      <dgm:prSet/>
      <dgm:spPr/>
      <dgm:t>
        <a:bodyPr/>
        <a:lstStyle/>
        <a:p>
          <a:endParaRPr lang="en-US"/>
        </a:p>
      </dgm:t>
    </dgm:pt>
    <dgm:pt modelId="{DA74E846-E084-47F1-B713-1E4147A1D4F0}" type="sibTrans" cxnId="{3A14A1BE-140C-45F9-9524-99E2919B791C}">
      <dgm:prSet/>
      <dgm:spPr/>
      <dgm:t>
        <a:bodyPr/>
        <a:lstStyle/>
        <a:p>
          <a:endParaRPr lang="en-US"/>
        </a:p>
      </dgm:t>
    </dgm:pt>
    <dgm:pt modelId="{2956D5E2-0ED7-407A-8628-7F42736D6B25}" type="pres">
      <dgm:prSet presAssocID="{DE69A101-23B0-4A0F-B9AE-9E7A6AA3C7E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5D24D1-39A8-4415-98D5-C529EA880FD9}" type="pres">
      <dgm:prSet presAssocID="{49F3372F-3210-43F9-BCC1-663196D47C71}" presName="node" presStyleLbl="node1" presStyleIdx="0" presStyleCnt="4" custScaleX="106764" custScaleY="112399" custRadScaleRad="94097" custRadScaleInc="7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A5985-8B27-4FD7-9A0A-F12AF2E05C13}" type="pres">
      <dgm:prSet presAssocID="{49F3372F-3210-43F9-BCC1-663196D47C71}" presName="spNode" presStyleCnt="0"/>
      <dgm:spPr/>
      <dgm:t>
        <a:bodyPr/>
        <a:lstStyle/>
        <a:p>
          <a:endParaRPr lang="en-US"/>
        </a:p>
      </dgm:t>
    </dgm:pt>
    <dgm:pt modelId="{050750E6-13A8-4403-A391-73F9A6DEBF36}" type="pres">
      <dgm:prSet presAssocID="{DCF7E197-2276-4066-AD3B-B991CE655C93}" presName="sibTrans" presStyleLbl="sibTrans1D1" presStyleIdx="0" presStyleCnt="4"/>
      <dgm:spPr/>
      <dgm:t>
        <a:bodyPr/>
        <a:lstStyle/>
        <a:p>
          <a:endParaRPr lang="en-US"/>
        </a:p>
      </dgm:t>
    </dgm:pt>
    <dgm:pt modelId="{18974157-D776-46D3-A59F-9AE2D94A228D}" type="pres">
      <dgm:prSet presAssocID="{A317DA37-DFBC-473F-8D7D-F36D36B721A6}" presName="node" presStyleLbl="node1" presStyleIdx="1" presStyleCnt="4" custScaleX="131137" custScaleY="98987" custRadScaleRad="99332" custRadScaleInc="-267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E746B-DB8A-43C1-A076-E470ECC76EAF}" type="pres">
      <dgm:prSet presAssocID="{A317DA37-DFBC-473F-8D7D-F36D36B721A6}" presName="spNode" presStyleCnt="0"/>
      <dgm:spPr/>
      <dgm:t>
        <a:bodyPr/>
        <a:lstStyle/>
        <a:p>
          <a:endParaRPr lang="en-US"/>
        </a:p>
      </dgm:t>
    </dgm:pt>
    <dgm:pt modelId="{148DC9F9-6600-4157-8095-8DBB55287A3C}" type="pres">
      <dgm:prSet presAssocID="{EADE9519-2CD5-40EC-9D2E-F3E62CF3ADF8}" presName="sibTrans" presStyleLbl="sibTrans1D1" presStyleIdx="1" presStyleCnt="4"/>
      <dgm:spPr/>
      <dgm:t>
        <a:bodyPr/>
        <a:lstStyle/>
        <a:p>
          <a:endParaRPr lang="en-US"/>
        </a:p>
      </dgm:t>
    </dgm:pt>
    <dgm:pt modelId="{1FD89AE6-791B-472B-8A74-C03D066C8AB1}" type="pres">
      <dgm:prSet presAssocID="{3CBBDCCD-636E-4651-8AF4-C37D2E82A5E0}" presName="node" presStyleLbl="node1" presStyleIdx="2" presStyleCnt="4" custScaleX="195679" custScaleY="169659" custRadScaleRad="90779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12124-1DD1-4D06-9F3B-693AEA5EB6A5}" type="pres">
      <dgm:prSet presAssocID="{3CBBDCCD-636E-4651-8AF4-C37D2E82A5E0}" presName="spNode" presStyleCnt="0"/>
      <dgm:spPr/>
      <dgm:t>
        <a:bodyPr/>
        <a:lstStyle/>
        <a:p>
          <a:endParaRPr lang="en-US"/>
        </a:p>
      </dgm:t>
    </dgm:pt>
    <dgm:pt modelId="{54AEBDF1-97F0-44B2-BBC6-8CF24F7A5D30}" type="pres">
      <dgm:prSet presAssocID="{6310AA8C-B924-4F11-A02C-4CA80CDEC8ED}" presName="sibTrans" presStyleLbl="sibTrans1D1" presStyleIdx="2" presStyleCnt="4"/>
      <dgm:spPr/>
      <dgm:t>
        <a:bodyPr/>
        <a:lstStyle/>
        <a:p>
          <a:endParaRPr lang="en-US"/>
        </a:p>
      </dgm:t>
    </dgm:pt>
    <dgm:pt modelId="{21BF5032-417C-418A-AED2-553F4F635A85}" type="pres">
      <dgm:prSet presAssocID="{5CB1409A-C0B4-4957-A21A-F3C535FCF098}" presName="node" presStyleLbl="node1" presStyleIdx="3" presStyleCnt="4" custScaleX="143428" custScaleY="119878" custRadScaleRad="105473" custRadScaleInc="24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B2E39-152E-436C-93BE-E90EBB053DB9}" type="pres">
      <dgm:prSet presAssocID="{5CB1409A-C0B4-4957-A21A-F3C535FCF098}" presName="spNode" presStyleCnt="0"/>
      <dgm:spPr/>
      <dgm:t>
        <a:bodyPr/>
        <a:lstStyle/>
        <a:p>
          <a:endParaRPr lang="en-US"/>
        </a:p>
      </dgm:t>
    </dgm:pt>
    <dgm:pt modelId="{3EA541DA-5ABC-4A05-B92B-5E070B2CFC5E}" type="pres">
      <dgm:prSet presAssocID="{DA74E846-E084-47F1-B713-1E4147A1D4F0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3A14A1BE-140C-45F9-9524-99E2919B791C}" srcId="{DE69A101-23B0-4A0F-B9AE-9E7A6AA3C7EF}" destId="{5CB1409A-C0B4-4957-A21A-F3C535FCF098}" srcOrd="3" destOrd="0" parTransId="{73EBC3FB-36D0-4BC0-A1D1-F6D892F22CCA}" sibTransId="{DA74E846-E084-47F1-B713-1E4147A1D4F0}"/>
    <dgm:cxn modelId="{9FA04F13-FDF0-427D-84E4-C3DCF7ADED6E}" type="presOf" srcId="{A317DA37-DFBC-473F-8D7D-F36D36B721A6}" destId="{18974157-D776-46D3-A59F-9AE2D94A228D}" srcOrd="0" destOrd="0" presId="urn:microsoft.com/office/officeart/2005/8/layout/cycle5"/>
    <dgm:cxn modelId="{CFCDAEFE-BE4A-41D7-9550-B0B80FBD6DFB}" type="presOf" srcId="{5CB1409A-C0B4-4957-A21A-F3C535FCF098}" destId="{21BF5032-417C-418A-AED2-553F4F635A85}" srcOrd="0" destOrd="0" presId="urn:microsoft.com/office/officeart/2005/8/layout/cycle5"/>
    <dgm:cxn modelId="{5F7B1AA6-E856-4046-9E95-22D776C70B7B}" type="presOf" srcId="{6310AA8C-B924-4F11-A02C-4CA80CDEC8ED}" destId="{54AEBDF1-97F0-44B2-BBC6-8CF24F7A5D30}" srcOrd="0" destOrd="0" presId="urn:microsoft.com/office/officeart/2005/8/layout/cycle5"/>
    <dgm:cxn modelId="{08BADACD-28E1-4E14-B0D9-27B8CF9AD6EB}" srcId="{DE69A101-23B0-4A0F-B9AE-9E7A6AA3C7EF}" destId="{A317DA37-DFBC-473F-8D7D-F36D36B721A6}" srcOrd="1" destOrd="0" parTransId="{546D828F-4908-4137-95F9-C8699A5AB7E2}" sibTransId="{EADE9519-2CD5-40EC-9D2E-F3E62CF3ADF8}"/>
    <dgm:cxn modelId="{6CF23F56-A312-44B2-833B-67F95A4855F3}" type="presOf" srcId="{EADE9519-2CD5-40EC-9D2E-F3E62CF3ADF8}" destId="{148DC9F9-6600-4157-8095-8DBB55287A3C}" srcOrd="0" destOrd="0" presId="urn:microsoft.com/office/officeart/2005/8/layout/cycle5"/>
    <dgm:cxn modelId="{3C1ACDFB-2E39-4F2E-A1EC-B7BF2AAF7B66}" type="presOf" srcId="{49F3372F-3210-43F9-BCC1-663196D47C71}" destId="{245D24D1-39A8-4415-98D5-C529EA880FD9}" srcOrd="0" destOrd="0" presId="urn:microsoft.com/office/officeart/2005/8/layout/cycle5"/>
    <dgm:cxn modelId="{B339D81B-63DE-4F47-A8EC-F6B9CEE624F2}" type="presOf" srcId="{DCF7E197-2276-4066-AD3B-B991CE655C93}" destId="{050750E6-13A8-4403-A391-73F9A6DEBF36}" srcOrd="0" destOrd="0" presId="urn:microsoft.com/office/officeart/2005/8/layout/cycle5"/>
    <dgm:cxn modelId="{593E72A1-3A54-4823-83DE-59443E188F22}" type="presOf" srcId="{DE69A101-23B0-4A0F-B9AE-9E7A6AA3C7EF}" destId="{2956D5E2-0ED7-407A-8628-7F42736D6B25}" srcOrd="0" destOrd="0" presId="urn:microsoft.com/office/officeart/2005/8/layout/cycle5"/>
    <dgm:cxn modelId="{10FB7042-9EC8-4FC2-8633-2A64525F5A03}" type="presOf" srcId="{DA74E846-E084-47F1-B713-1E4147A1D4F0}" destId="{3EA541DA-5ABC-4A05-B92B-5E070B2CFC5E}" srcOrd="0" destOrd="0" presId="urn:microsoft.com/office/officeart/2005/8/layout/cycle5"/>
    <dgm:cxn modelId="{5DE30258-2712-4F49-8A9C-02EF46339521}" srcId="{DE69A101-23B0-4A0F-B9AE-9E7A6AA3C7EF}" destId="{3CBBDCCD-636E-4651-8AF4-C37D2E82A5E0}" srcOrd="2" destOrd="0" parTransId="{CD471BCC-F611-46A3-AA73-0922068354DE}" sibTransId="{6310AA8C-B924-4F11-A02C-4CA80CDEC8ED}"/>
    <dgm:cxn modelId="{87E7D83F-CD34-4F16-BC60-0DD8C6C367E7}" srcId="{DE69A101-23B0-4A0F-B9AE-9E7A6AA3C7EF}" destId="{49F3372F-3210-43F9-BCC1-663196D47C71}" srcOrd="0" destOrd="0" parTransId="{22B44354-D092-4715-90E8-9AE47F58BC2C}" sibTransId="{DCF7E197-2276-4066-AD3B-B991CE655C93}"/>
    <dgm:cxn modelId="{72C05A8F-F5CB-49DB-A30F-D7EF35E0516A}" type="presOf" srcId="{3CBBDCCD-636E-4651-8AF4-C37D2E82A5E0}" destId="{1FD89AE6-791B-472B-8A74-C03D066C8AB1}" srcOrd="0" destOrd="0" presId="urn:microsoft.com/office/officeart/2005/8/layout/cycle5"/>
    <dgm:cxn modelId="{26FEEBE4-885E-488A-BE15-F45431809580}" type="presParOf" srcId="{2956D5E2-0ED7-407A-8628-7F42736D6B25}" destId="{245D24D1-39A8-4415-98D5-C529EA880FD9}" srcOrd="0" destOrd="0" presId="urn:microsoft.com/office/officeart/2005/8/layout/cycle5"/>
    <dgm:cxn modelId="{C9244B56-405F-4EC2-A0B1-0BDD7AED8149}" type="presParOf" srcId="{2956D5E2-0ED7-407A-8628-7F42736D6B25}" destId="{0C2A5985-8B27-4FD7-9A0A-F12AF2E05C13}" srcOrd="1" destOrd="0" presId="urn:microsoft.com/office/officeart/2005/8/layout/cycle5"/>
    <dgm:cxn modelId="{BD52C66B-E27B-4811-9DBB-280822B350EF}" type="presParOf" srcId="{2956D5E2-0ED7-407A-8628-7F42736D6B25}" destId="{050750E6-13A8-4403-A391-73F9A6DEBF36}" srcOrd="2" destOrd="0" presId="urn:microsoft.com/office/officeart/2005/8/layout/cycle5"/>
    <dgm:cxn modelId="{C2E6983E-14AA-4FA0-A81F-EE926BFA1B9F}" type="presParOf" srcId="{2956D5E2-0ED7-407A-8628-7F42736D6B25}" destId="{18974157-D776-46D3-A59F-9AE2D94A228D}" srcOrd="3" destOrd="0" presId="urn:microsoft.com/office/officeart/2005/8/layout/cycle5"/>
    <dgm:cxn modelId="{B047F2A3-7FF9-4285-B273-17261EF7C71D}" type="presParOf" srcId="{2956D5E2-0ED7-407A-8628-7F42736D6B25}" destId="{C63E746B-DB8A-43C1-A076-E470ECC76EAF}" srcOrd="4" destOrd="0" presId="urn:microsoft.com/office/officeart/2005/8/layout/cycle5"/>
    <dgm:cxn modelId="{6AD6D143-DFB1-4ACF-96F8-7052B0A0F296}" type="presParOf" srcId="{2956D5E2-0ED7-407A-8628-7F42736D6B25}" destId="{148DC9F9-6600-4157-8095-8DBB55287A3C}" srcOrd="5" destOrd="0" presId="urn:microsoft.com/office/officeart/2005/8/layout/cycle5"/>
    <dgm:cxn modelId="{2E3A969A-45D3-4816-A0FB-8588B963B124}" type="presParOf" srcId="{2956D5E2-0ED7-407A-8628-7F42736D6B25}" destId="{1FD89AE6-791B-472B-8A74-C03D066C8AB1}" srcOrd="6" destOrd="0" presId="urn:microsoft.com/office/officeart/2005/8/layout/cycle5"/>
    <dgm:cxn modelId="{1C560A6E-122E-4BE4-AB5E-AAFE31B17BC5}" type="presParOf" srcId="{2956D5E2-0ED7-407A-8628-7F42736D6B25}" destId="{05012124-1DD1-4D06-9F3B-693AEA5EB6A5}" srcOrd="7" destOrd="0" presId="urn:microsoft.com/office/officeart/2005/8/layout/cycle5"/>
    <dgm:cxn modelId="{0BB78254-235C-437A-8E8D-31F9349B89C3}" type="presParOf" srcId="{2956D5E2-0ED7-407A-8628-7F42736D6B25}" destId="{54AEBDF1-97F0-44B2-BBC6-8CF24F7A5D30}" srcOrd="8" destOrd="0" presId="urn:microsoft.com/office/officeart/2005/8/layout/cycle5"/>
    <dgm:cxn modelId="{382AA484-6E74-4D1D-9E93-C6AA15B9C912}" type="presParOf" srcId="{2956D5E2-0ED7-407A-8628-7F42736D6B25}" destId="{21BF5032-417C-418A-AED2-553F4F635A85}" srcOrd="9" destOrd="0" presId="urn:microsoft.com/office/officeart/2005/8/layout/cycle5"/>
    <dgm:cxn modelId="{ABA1C3CB-05AF-486C-9114-F26455188533}" type="presParOf" srcId="{2956D5E2-0ED7-407A-8628-7F42736D6B25}" destId="{CBDB2E39-152E-436C-93BE-E90EBB053DB9}" srcOrd="10" destOrd="0" presId="urn:microsoft.com/office/officeart/2005/8/layout/cycle5"/>
    <dgm:cxn modelId="{B938DCE9-120B-4619-A7BB-733B1C89E925}" type="presParOf" srcId="{2956D5E2-0ED7-407A-8628-7F42736D6B25}" destId="{3EA541DA-5ABC-4A05-B92B-5E070B2CFC5E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D24D1-39A8-4415-98D5-C529EA880FD9}">
      <dsp:nvSpPr>
        <dsp:cNvPr id="0" name=""/>
        <dsp:cNvSpPr/>
      </dsp:nvSpPr>
      <dsp:spPr>
        <a:xfrm>
          <a:off x="3928310" y="-150767"/>
          <a:ext cx="2354821" cy="16114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Iskustvo</a:t>
          </a:r>
          <a:endParaRPr lang="en-US" sz="21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err="1" smtClean="0">
              <a:solidFill>
                <a:schemeClr val="tx1"/>
              </a:solidFill>
            </a:rPr>
            <a:t>Akcija</a:t>
          </a:r>
          <a:r>
            <a:rPr lang="en-US" sz="2000" i="0" kern="1200" dirty="0" smtClean="0">
              <a:solidFill>
                <a:schemeClr val="tx1"/>
              </a:solidFill>
            </a:rPr>
            <a:t> (</a:t>
          </a:r>
          <a:r>
            <a:rPr lang="en-US" sz="2000" i="0" kern="1200" dirty="0" err="1" smtClean="0">
              <a:solidFill>
                <a:schemeClr val="tx1"/>
              </a:solidFill>
            </a:rPr>
            <a:t>promjena</a:t>
          </a:r>
          <a:r>
            <a:rPr lang="en-US" sz="2000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err="1" smtClean="0">
              <a:solidFill>
                <a:schemeClr val="tx1"/>
              </a:solidFill>
            </a:rPr>
            <a:t>uobičajenog</a:t>
          </a:r>
          <a:r>
            <a:rPr lang="en-US" sz="2000" i="0" kern="1200" dirty="0" smtClean="0">
              <a:solidFill>
                <a:schemeClr val="tx1"/>
              </a:solidFill>
            </a:rPr>
            <a:t> </a:t>
          </a:r>
          <a:r>
            <a:rPr lang="en-US" sz="2000" i="0" kern="1200" dirty="0" err="1" smtClean="0">
              <a:solidFill>
                <a:schemeClr val="tx1"/>
              </a:solidFill>
            </a:rPr>
            <a:t>ponašanja</a:t>
          </a:r>
          <a:r>
            <a:rPr lang="en-US" sz="1800" i="0" kern="1200" dirty="0" smtClean="0">
              <a:solidFill>
                <a:schemeClr val="tx1"/>
              </a:solidFill>
            </a:rPr>
            <a:t>)</a:t>
          </a:r>
          <a:endParaRPr lang="en-US" sz="1800" i="0" kern="1200" dirty="0">
            <a:solidFill>
              <a:schemeClr val="tx1"/>
            </a:solidFill>
          </a:endParaRPr>
        </a:p>
      </dsp:txBody>
      <dsp:txXfrm>
        <a:off x="4006973" y="-72104"/>
        <a:ext cx="2197495" cy="1454094"/>
      </dsp:txXfrm>
    </dsp:sp>
    <dsp:sp modelId="{050750E6-13A8-4403-A391-73F9A6DEBF36}">
      <dsp:nvSpPr>
        <dsp:cNvPr id="0" name=""/>
        <dsp:cNvSpPr/>
      </dsp:nvSpPr>
      <dsp:spPr>
        <a:xfrm>
          <a:off x="2767514" y="748376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3713190" y="419826"/>
              </a:moveTo>
              <a:arcTo wR="2367289" hR="2367289" stAng="18278912" swAng="103101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974157-D776-46D3-A59F-9AE2D94A228D}">
      <dsp:nvSpPr>
        <dsp:cNvPr id="0" name=""/>
        <dsp:cNvSpPr/>
      </dsp:nvSpPr>
      <dsp:spPr>
        <a:xfrm>
          <a:off x="5902937" y="1842426"/>
          <a:ext cx="2892400" cy="1419138"/>
        </a:xfrm>
        <a:prstGeom prst="roundRect">
          <a:avLst/>
        </a:prstGeom>
        <a:gradFill rotWithShape="0">
          <a:gsLst>
            <a:gs pos="0">
              <a:schemeClr val="accent4">
                <a:hueOff val="-1173315"/>
                <a:satOff val="-12043"/>
                <a:lumOff val="5033"/>
                <a:alphaOff val="0"/>
                <a:shade val="51000"/>
                <a:satMod val="130000"/>
              </a:schemeClr>
            </a:gs>
            <a:gs pos="80000">
              <a:schemeClr val="accent4">
                <a:hueOff val="-1173315"/>
                <a:satOff val="-12043"/>
                <a:lumOff val="5033"/>
                <a:alphaOff val="0"/>
                <a:shade val="93000"/>
                <a:satMod val="130000"/>
              </a:schemeClr>
            </a:gs>
            <a:gs pos="100000">
              <a:schemeClr val="accent4">
                <a:hueOff val="-1173315"/>
                <a:satOff val="-12043"/>
                <a:lumOff val="50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Opažanje</a:t>
          </a:r>
          <a:endParaRPr lang="en-US" sz="21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err="1" smtClean="0">
              <a:solidFill>
                <a:schemeClr val="tx1"/>
              </a:solidFill>
            </a:rPr>
            <a:t>Što</a:t>
          </a:r>
          <a:r>
            <a:rPr lang="en-US" sz="2100" i="0" kern="1200" dirty="0" smtClean="0">
              <a:solidFill>
                <a:schemeClr val="tx1"/>
              </a:solidFill>
            </a:rPr>
            <a:t> se </a:t>
          </a:r>
          <a:r>
            <a:rPr lang="en-US" sz="2100" i="0" kern="1200" dirty="0" err="1" smtClean="0">
              <a:solidFill>
                <a:schemeClr val="tx1"/>
              </a:solidFill>
            </a:rPr>
            <a:t>desilo</a:t>
          </a:r>
          <a:r>
            <a:rPr lang="en-US" sz="2100" i="0" kern="1200" dirty="0" smtClean="0">
              <a:solidFill>
                <a:schemeClr val="tx1"/>
              </a:solidFill>
            </a:rPr>
            <a:t>?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5972214" y="1911703"/>
        <a:ext cx="2753846" cy="1280584"/>
      </dsp:txXfrm>
    </dsp:sp>
    <dsp:sp modelId="{148DC9F9-6600-4157-8095-8DBB55287A3C}">
      <dsp:nvSpPr>
        <dsp:cNvPr id="0" name=""/>
        <dsp:cNvSpPr/>
      </dsp:nvSpPr>
      <dsp:spPr>
        <a:xfrm>
          <a:off x="2352748" y="-429833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4240917" y="3814211"/>
              </a:moveTo>
              <a:arcTo wR="2367289" hR="2367289" stAng="2260641" swAng="664904"/>
            </a:path>
          </a:pathLst>
        </a:custGeom>
        <a:noFill/>
        <a:ln w="9525" cap="flat" cmpd="sng" algn="ctr">
          <a:solidFill>
            <a:schemeClr val="accent4">
              <a:hueOff val="-1173315"/>
              <a:satOff val="-12043"/>
              <a:lumOff val="503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89AE6-791B-472B-8A74-C03D066C8AB1}">
      <dsp:nvSpPr>
        <dsp:cNvPr id="0" name=""/>
        <dsp:cNvSpPr/>
      </dsp:nvSpPr>
      <dsp:spPr>
        <a:xfrm>
          <a:off x="2862793" y="3813705"/>
          <a:ext cx="4315960" cy="2432335"/>
        </a:xfrm>
        <a:prstGeom prst="roundRect">
          <a:avLst/>
        </a:prstGeom>
        <a:gradFill rotWithShape="0">
          <a:gsLst>
            <a:gs pos="0">
              <a:schemeClr val="accent4">
                <a:hueOff val="-2346630"/>
                <a:satOff val="-24086"/>
                <a:lumOff val="10066"/>
                <a:alphaOff val="0"/>
                <a:shade val="51000"/>
                <a:satMod val="130000"/>
              </a:schemeClr>
            </a:gs>
            <a:gs pos="80000">
              <a:schemeClr val="accent4">
                <a:hueOff val="-2346630"/>
                <a:satOff val="-24086"/>
                <a:lumOff val="10066"/>
                <a:alphaOff val="0"/>
                <a:shade val="93000"/>
                <a:satMod val="130000"/>
              </a:schemeClr>
            </a:gs>
            <a:gs pos="100000">
              <a:schemeClr val="accent4">
                <a:hueOff val="-2346630"/>
                <a:satOff val="-24086"/>
                <a:lumOff val="100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Refleksija</a:t>
          </a:r>
          <a:endParaRPr lang="hr-HR" sz="2100" b="1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err="1" smtClean="0">
              <a:solidFill>
                <a:schemeClr val="tx1"/>
              </a:solidFill>
            </a:rPr>
            <a:t>Razumijevanje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onoga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što</a:t>
          </a:r>
          <a:r>
            <a:rPr lang="en-US" sz="2100" i="0" kern="1200" dirty="0" smtClean="0">
              <a:solidFill>
                <a:schemeClr val="tx1"/>
              </a:solidFill>
            </a:rPr>
            <a:t> se </a:t>
          </a:r>
          <a:r>
            <a:rPr lang="en-US" sz="2100" i="0" kern="1200" dirty="0" err="1" smtClean="0">
              <a:solidFill>
                <a:schemeClr val="tx1"/>
              </a:solidFill>
            </a:rPr>
            <a:t>desilo</a:t>
          </a:r>
          <a:r>
            <a:rPr lang="en-US" sz="2100" i="0" kern="1200" dirty="0" smtClean="0">
              <a:solidFill>
                <a:schemeClr val="tx1"/>
              </a:solidFill>
            </a:rPr>
            <a:t>: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- </a:t>
          </a:r>
          <a:r>
            <a:rPr lang="en-US" sz="2100" i="0" kern="1200" dirty="0" err="1" smtClean="0">
              <a:solidFill>
                <a:schemeClr val="tx1"/>
              </a:solidFill>
            </a:rPr>
            <a:t>povezanost</a:t>
          </a:r>
          <a:r>
            <a:rPr lang="en-US" sz="2100" i="0" kern="1200" dirty="0" smtClean="0">
              <a:solidFill>
                <a:schemeClr val="tx1"/>
              </a:solidFill>
            </a:rPr>
            <a:t> s </a:t>
          </a:r>
          <a:r>
            <a:rPr lang="en-US" sz="2100" i="0" kern="1200" dirty="0" err="1" smtClean="0">
              <a:solidFill>
                <a:schemeClr val="tx1"/>
              </a:solidFill>
            </a:rPr>
            <a:t>prošlim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iskustvom</a:t>
          </a:r>
          <a:endParaRPr lang="en-US" sz="2100" i="0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- </a:t>
          </a:r>
          <a:r>
            <a:rPr lang="en-US" sz="2100" i="0" kern="1200" dirty="0" err="1" smtClean="0">
              <a:solidFill>
                <a:schemeClr val="tx1"/>
              </a:solidFill>
            </a:rPr>
            <a:t>generalizacija</a:t>
          </a:r>
          <a:endParaRPr lang="en-US" sz="2100" i="0" kern="1200" dirty="0" smtClean="0">
            <a:solidFill>
              <a:schemeClr val="tx1"/>
            </a:solidFill>
          </a:endParaRP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- </a:t>
          </a:r>
          <a:r>
            <a:rPr lang="en-US" sz="2100" i="0" kern="1200" dirty="0" err="1" smtClean="0">
              <a:solidFill>
                <a:schemeClr val="tx1"/>
              </a:solidFill>
            </a:rPr>
            <a:t>povezanost</a:t>
          </a:r>
          <a:r>
            <a:rPr lang="en-US" sz="2100" i="0" kern="1200" dirty="0" smtClean="0">
              <a:solidFill>
                <a:schemeClr val="tx1"/>
              </a:solidFill>
            </a:rPr>
            <a:t> s </a:t>
          </a:r>
          <a:r>
            <a:rPr lang="en-US" sz="2100" i="0" kern="1200" dirty="0" err="1" smtClean="0">
              <a:solidFill>
                <a:schemeClr val="tx1"/>
              </a:solidFill>
            </a:rPr>
            <a:t>kognitivnom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hr-HR" sz="2100" i="0" kern="1200" dirty="0" smtClean="0">
              <a:solidFill>
                <a:schemeClr val="tx1"/>
              </a:solidFill>
            </a:rPr>
            <a:t>     </a:t>
          </a:r>
          <a:r>
            <a:rPr lang="en-US" sz="2100" i="0" kern="1200" dirty="0" err="1" smtClean="0">
              <a:solidFill>
                <a:schemeClr val="tx1"/>
              </a:solidFill>
            </a:rPr>
            <a:t>formulacijom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2981530" y="3932442"/>
        <a:ext cx="4078486" cy="2194861"/>
      </dsp:txXfrm>
    </dsp:sp>
    <dsp:sp modelId="{54AEBDF1-97F0-44B2-BBC6-8CF24F7A5D30}">
      <dsp:nvSpPr>
        <dsp:cNvPr id="0" name=""/>
        <dsp:cNvSpPr/>
      </dsp:nvSpPr>
      <dsp:spPr>
        <a:xfrm>
          <a:off x="2896243" y="-415065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818783" y="4157873"/>
              </a:moveTo>
              <a:arcTo wR="2367289" hR="2367289" stAng="7851206" swAng="487466"/>
            </a:path>
          </a:pathLst>
        </a:custGeom>
        <a:noFill/>
        <a:ln w="9525" cap="flat" cmpd="sng" algn="ctr">
          <a:solidFill>
            <a:schemeClr val="accent4">
              <a:hueOff val="-2346630"/>
              <a:satOff val="-24086"/>
              <a:lumOff val="10066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BF5032-417C-418A-AED2-553F4F635A85}">
      <dsp:nvSpPr>
        <dsp:cNvPr id="0" name=""/>
        <dsp:cNvSpPr/>
      </dsp:nvSpPr>
      <dsp:spPr>
        <a:xfrm>
          <a:off x="962762" y="1701568"/>
          <a:ext cx="3163495" cy="1718644"/>
        </a:xfrm>
        <a:prstGeom prst="roundRect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shade val="51000"/>
                <a:satMod val="130000"/>
              </a:schemeClr>
            </a:gs>
            <a:gs pos="80000">
              <a:schemeClr val="accent4">
                <a:hueOff val="-3519944"/>
                <a:satOff val="-36129"/>
                <a:lumOff val="15099"/>
                <a:alphaOff val="0"/>
                <a:shade val="93000"/>
                <a:satMod val="130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>
              <a:solidFill>
                <a:schemeClr val="tx1"/>
              </a:solidFill>
            </a:rPr>
            <a:t>Planiranje</a:t>
          </a:r>
          <a:endParaRPr lang="en-US" sz="2100" b="1" kern="1200" dirty="0" smtClean="0">
            <a:solidFill>
              <a:schemeClr val="tx1"/>
            </a:solidFill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i="0" kern="1200" dirty="0" smtClean="0">
              <a:solidFill>
                <a:schemeClr val="tx1"/>
              </a:solidFill>
            </a:rPr>
            <a:t>Plan </a:t>
          </a:r>
          <a:r>
            <a:rPr lang="en-US" sz="2100" i="0" kern="1200" dirty="0" err="1" smtClean="0">
              <a:solidFill>
                <a:schemeClr val="tx1"/>
              </a:solidFill>
            </a:rPr>
            <a:t>novih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iskustava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na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osnovi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praktičnih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implikacija</a:t>
          </a:r>
          <a:r>
            <a:rPr lang="en-US" sz="2100" i="0" kern="1200" dirty="0" smtClean="0">
              <a:solidFill>
                <a:schemeClr val="tx1"/>
              </a:solidFill>
            </a:rPr>
            <a:t> </a:t>
          </a:r>
          <a:r>
            <a:rPr lang="en-US" sz="2100" i="0" kern="1200" dirty="0" err="1" smtClean="0">
              <a:solidFill>
                <a:schemeClr val="tx1"/>
              </a:solidFill>
            </a:rPr>
            <a:t>rezultata</a:t>
          </a:r>
          <a:endParaRPr lang="en-US" sz="2100" i="0" kern="1200" dirty="0">
            <a:solidFill>
              <a:schemeClr val="tx1"/>
            </a:solidFill>
          </a:endParaRPr>
        </a:p>
      </dsp:txBody>
      <dsp:txXfrm>
        <a:off x="1046659" y="1785465"/>
        <a:ext cx="2995701" cy="1550850"/>
      </dsp:txXfrm>
    </dsp:sp>
    <dsp:sp modelId="{3EA541DA-5ABC-4A05-B92B-5E070B2CFC5E}">
      <dsp:nvSpPr>
        <dsp:cNvPr id="0" name=""/>
        <dsp:cNvSpPr/>
      </dsp:nvSpPr>
      <dsp:spPr>
        <a:xfrm>
          <a:off x="2292713" y="823694"/>
          <a:ext cx="4734579" cy="4734579"/>
        </a:xfrm>
        <a:custGeom>
          <a:avLst/>
          <a:gdLst/>
          <a:ahLst/>
          <a:cxnLst/>
          <a:rect l="0" t="0" r="0" b="0"/>
          <a:pathLst>
            <a:path>
              <a:moveTo>
                <a:pt x="708007" y="678845"/>
              </a:moveTo>
              <a:arcTo wR="2367289" hR="2367289" stAng="13529945" swAng="1199175"/>
            </a:path>
          </a:pathLst>
        </a:custGeom>
        <a:noFill/>
        <a:ln w="9525" cap="flat" cmpd="sng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14D58-5353-406E-A819-A6C020B7BE1F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F8AB-12F9-4F7A-A057-576A29ED8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2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E5ABF-C6D8-48F9-9E1C-436EC987086C}" type="datetimeFigureOut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C5639-95EB-4795-99C0-664B2523C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5FAE-C12D-451C-83A6-0095B0BA8E47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6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80F-FD77-4019-AF40-D30E944C931D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40E5-6FFA-4807-BDEA-E4FFD09F9FCE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4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68-43F5-4B24-8AED-7ED505A205F0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791A387B-9371-424D-80E8-5B79868070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9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69C09-B3F9-43A3-8D86-ED1BDC10F31A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BE31F-1238-4A8E-B18F-EC5C9FA6557C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33AE-7677-423B-A258-7E123C8018D4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93BD5-E299-4D08-82DD-CAA90820106C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66A79-C2FF-471F-BDB7-898A46FEFC34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9D0F-E7FA-4DDF-8DAD-06E5A276C41A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7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D0FE-28E3-446C-A1F5-F1FAE375FDCD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1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9DF3F-CF20-4853-BE5C-1DFE8577C2E6}" type="datetime1">
              <a:rPr lang="en-US" smtClean="0"/>
              <a:pPr/>
              <a:t>4/19/2018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hr-HR" dirty="0" smtClean="0"/>
              <a:t>HUBIKOT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791A387B-9371-424D-80E8-5B79868070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7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B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B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9"/>
          <a:stretch/>
        </p:blipFill>
        <p:spPr bwMode="auto">
          <a:xfrm>
            <a:off x="-4550" y="0"/>
            <a:ext cx="5033749" cy="6875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860016">
            <a:off x="2074651" y="836404"/>
            <a:ext cx="7010400" cy="1357715"/>
          </a:xfrm>
        </p:spPr>
        <p:txBody>
          <a:bodyPr/>
          <a:lstStyle/>
          <a:p>
            <a:pPr algn="r"/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Bihevioralni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eksperimenti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5715000"/>
            <a:ext cx="2819400" cy="914400"/>
          </a:xfrm>
        </p:spPr>
        <p:txBody>
          <a:bodyPr>
            <a:normAutofit/>
          </a:bodyPr>
          <a:lstStyle/>
          <a:p>
            <a:r>
              <a:rPr lang="hr-HR" sz="2000" dirty="0" smtClean="0">
                <a:solidFill>
                  <a:schemeClr val="accent2">
                    <a:lumMod val="75000"/>
                  </a:schemeClr>
                </a:solidFill>
              </a:rPr>
              <a:t>PRAKTIKUM 2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86200"/>
            <a:ext cx="2977662" cy="15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0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Wellsova</a:t>
            </a:r>
            <a:r>
              <a:rPr lang="en-US" dirty="0" smtClean="0"/>
              <a:t> </a:t>
            </a:r>
            <a:r>
              <a:rPr lang="en-US" dirty="0" err="1"/>
              <a:t>metakognitivna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Ističe</a:t>
            </a:r>
            <a:r>
              <a:rPr lang="en-US" sz="2800" dirty="0" smtClean="0"/>
              <a:t> </a:t>
            </a:r>
            <a:r>
              <a:rPr lang="en-US" sz="2800" dirty="0" err="1" smtClean="0"/>
              <a:t>razliku</a:t>
            </a:r>
            <a:r>
              <a:rPr lang="en-US" sz="2800" dirty="0" smtClean="0"/>
              <a:t> </a:t>
            </a:r>
            <a:r>
              <a:rPr lang="en-US" sz="2800" dirty="0" err="1" smtClean="0"/>
              <a:t>između</a:t>
            </a:r>
            <a:r>
              <a:rPr lang="en-US" sz="2800" dirty="0" smtClean="0"/>
              <a:t> </a:t>
            </a:r>
            <a:r>
              <a:rPr lang="hr-HR" sz="2800" dirty="0" smtClean="0"/>
              <a:t>deklarativnog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hr-HR" sz="2800" dirty="0" smtClean="0"/>
              <a:t>proceduralnog</a:t>
            </a:r>
            <a:r>
              <a:rPr lang="en-US" sz="2800" dirty="0" smtClean="0"/>
              <a:t> </a:t>
            </a:r>
            <a:r>
              <a:rPr lang="en-US" sz="2800" dirty="0" err="1" smtClean="0"/>
              <a:t>pamćenja</a:t>
            </a:r>
            <a:endParaRPr lang="en-US" sz="28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postizanje</a:t>
            </a:r>
            <a:r>
              <a:rPr lang="en-US" sz="2800" dirty="0" smtClean="0"/>
              <a:t> </a:t>
            </a:r>
            <a:r>
              <a:rPr lang="en-US" sz="2800" dirty="0" err="1" smtClean="0"/>
              <a:t>promjene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METAKOGNITIVNOJ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razini</a:t>
            </a:r>
            <a:r>
              <a:rPr lang="en-US" sz="2800" dirty="0" smtClean="0"/>
              <a:t> </a:t>
            </a:r>
            <a:r>
              <a:rPr lang="en-US" sz="2800" dirty="0" err="1" smtClean="0"/>
              <a:t>nije</a:t>
            </a:r>
            <a:r>
              <a:rPr lang="en-US" sz="2800" dirty="0" smtClean="0"/>
              <a:t> </a:t>
            </a:r>
            <a:r>
              <a:rPr lang="en-US" sz="2800" dirty="0" err="1" smtClean="0"/>
              <a:t>dovoljno</a:t>
            </a:r>
            <a:r>
              <a:rPr lang="en-US" sz="2800" dirty="0" smtClean="0"/>
              <a:t> </a:t>
            </a:r>
            <a:r>
              <a:rPr lang="en-US" sz="2800" dirty="0" err="1" smtClean="0"/>
              <a:t>usvojiti</a:t>
            </a:r>
            <a:r>
              <a:rPr lang="en-US" sz="2800" dirty="0" smtClean="0"/>
              <a:t> novo </a:t>
            </a:r>
            <a:r>
              <a:rPr lang="en-US" sz="2800" dirty="0" err="1" smtClean="0"/>
              <a:t>deklarativno</a:t>
            </a:r>
            <a:r>
              <a:rPr lang="en-US" sz="2800" dirty="0" smtClean="0"/>
              <a:t> </a:t>
            </a:r>
            <a:r>
              <a:rPr lang="en-US" sz="2800" dirty="0" err="1" smtClean="0"/>
              <a:t>vjerovanje</a:t>
            </a:r>
            <a:r>
              <a:rPr lang="en-US" sz="2800" dirty="0" smtClean="0"/>
              <a:t> (</a:t>
            </a:r>
            <a:r>
              <a:rPr lang="en-US" sz="2800" dirty="0" err="1" smtClean="0"/>
              <a:t>npr</a:t>
            </a:r>
            <a:r>
              <a:rPr lang="en-US" sz="2800" dirty="0" smtClean="0"/>
              <a:t>. </a:t>
            </a:r>
            <a:r>
              <a:rPr lang="en-US" sz="2800" i="1" dirty="0" smtClean="0"/>
              <a:t>“</a:t>
            </a:r>
            <a:r>
              <a:rPr lang="en-US" sz="2800" i="1" dirty="0" err="1" smtClean="0"/>
              <a:t>Moguće</a:t>
            </a:r>
            <a:r>
              <a:rPr lang="en-US" sz="2800" i="1" dirty="0" smtClean="0"/>
              <a:t> je </a:t>
            </a:r>
            <a:r>
              <a:rPr lang="en-US" sz="2800" i="1" dirty="0" err="1" smtClean="0"/>
              <a:t>kontrolirati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brigu</a:t>
            </a:r>
            <a:r>
              <a:rPr lang="en-US" sz="2800" i="1" dirty="0" smtClean="0"/>
              <a:t>”</a:t>
            </a:r>
            <a:r>
              <a:rPr lang="en-US" sz="2800" dirty="0" smtClean="0"/>
              <a:t>), </a:t>
            </a:r>
            <a:r>
              <a:rPr lang="en-US" sz="2800" dirty="0" err="1" smtClean="0"/>
              <a:t>već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različito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PROCEDURALNO</a:t>
            </a:r>
            <a:r>
              <a:rPr lang="en-US" sz="2800" dirty="0" smtClean="0"/>
              <a:t> </a:t>
            </a:r>
            <a:r>
              <a:rPr lang="en-US" sz="2800" dirty="0" err="1" smtClean="0"/>
              <a:t>pamćenje</a:t>
            </a:r>
            <a:r>
              <a:rPr lang="en-US" sz="2800" dirty="0" smtClean="0"/>
              <a:t> </a:t>
            </a:r>
            <a:r>
              <a:rPr lang="en-US" sz="2800" dirty="0" err="1" smtClean="0"/>
              <a:t>usvojeno</a:t>
            </a:r>
            <a:r>
              <a:rPr lang="en-US" sz="2800" dirty="0" smtClean="0"/>
              <a:t> </a:t>
            </a:r>
            <a:r>
              <a:rPr lang="hr-HR" sz="2800" dirty="0" smtClean="0">
                <a:solidFill>
                  <a:schemeClr val="accent2">
                    <a:lumMod val="75000"/>
                  </a:schemeClr>
                </a:solidFill>
              </a:rPr>
              <a:t>ISKUSTVOM</a:t>
            </a:r>
            <a:r>
              <a:rPr lang="en-US" sz="2800" dirty="0" smtClean="0"/>
              <a:t> (</a:t>
            </a:r>
            <a:r>
              <a:rPr lang="en-US" sz="2800" dirty="0" err="1" smtClean="0"/>
              <a:t>npr</a:t>
            </a:r>
            <a:r>
              <a:rPr lang="en-US" sz="2800" dirty="0" smtClean="0"/>
              <a:t>. </a:t>
            </a:r>
            <a:r>
              <a:rPr lang="en-US" sz="2800" dirty="0" err="1" smtClean="0"/>
              <a:t>moći</a:t>
            </a:r>
            <a:r>
              <a:rPr lang="en-US" sz="2800" dirty="0" smtClean="0"/>
              <a:t> </a:t>
            </a:r>
            <a:r>
              <a:rPr lang="en-US" sz="2800" dirty="0" err="1" smtClean="0"/>
              <a:t>odgoditi</a:t>
            </a:r>
            <a:r>
              <a:rPr lang="en-US" sz="2800" dirty="0" smtClean="0"/>
              <a:t> </a:t>
            </a:r>
            <a:r>
              <a:rPr lang="en-US" sz="2800" dirty="0" err="1" smtClean="0"/>
              <a:t>zabrinutost</a:t>
            </a:r>
            <a:r>
              <a:rPr lang="en-US" sz="2800" dirty="0" smtClean="0"/>
              <a:t> do </a:t>
            </a:r>
            <a:r>
              <a:rPr lang="en-US" sz="2800" dirty="0" err="1" smtClean="0"/>
              <a:t>određenog</a:t>
            </a:r>
            <a:r>
              <a:rPr lang="en-US" sz="2800" dirty="0" smtClean="0"/>
              <a:t> </a:t>
            </a:r>
            <a:r>
              <a:rPr lang="en-US" sz="2800" dirty="0" err="1" smtClean="0"/>
              <a:t>vremena</a:t>
            </a:r>
            <a:r>
              <a:rPr lang="en-US" sz="28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BE </a:t>
            </a:r>
            <a:r>
              <a:rPr lang="en-US" sz="2800" dirty="0" err="1" smtClean="0"/>
              <a:t>imaju</a:t>
            </a:r>
            <a:r>
              <a:rPr lang="en-US" sz="2800" dirty="0" smtClean="0"/>
              <a:t> </a:t>
            </a:r>
            <a:r>
              <a:rPr lang="en-US" sz="2800" dirty="0" err="1" smtClean="0"/>
              <a:t>direktan</a:t>
            </a:r>
            <a:r>
              <a:rPr lang="en-US" sz="2800" dirty="0" smtClean="0"/>
              <a:t> </a:t>
            </a:r>
            <a:r>
              <a:rPr lang="en-US" sz="2800" dirty="0" err="1" smtClean="0"/>
              <a:t>utjecaj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hr-HR" sz="2800" dirty="0" smtClean="0"/>
              <a:t>proceduralno</a:t>
            </a:r>
            <a:r>
              <a:rPr lang="en-US" sz="2800" dirty="0" smtClean="0"/>
              <a:t> </a:t>
            </a:r>
            <a:r>
              <a:rPr lang="en-US" sz="2800" dirty="0" err="1" smtClean="0"/>
              <a:t>pamćenje</a:t>
            </a:r>
            <a:r>
              <a:rPr lang="en-US" sz="2800" dirty="0" smtClean="0"/>
              <a:t>, a </a:t>
            </a:r>
            <a:r>
              <a:rPr lang="en-US" sz="2800" dirty="0" err="1" smtClean="0"/>
              <a:t>često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na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deklarativna</a:t>
            </a:r>
            <a:r>
              <a:rPr lang="en-US" sz="2800" dirty="0" smtClean="0"/>
              <a:t> </a:t>
            </a:r>
            <a:r>
              <a:rPr lang="en-US" sz="2800" dirty="0" err="1" smtClean="0"/>
              <a:t>vjerovanja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3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r="37154"/>
          <a:stretch/>
        </p:blipFill>
        <p:spPr bwMode="auto">
          <a:xfrm>
            <a:off x="0" y="685800"/>
            <a:ext cx="1828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9487">
            <a:off x="1687485" y="275230"/>
            <a:ext cx="6460416" cy="1614227"/>
          </a:xfrm>
        </p:spPr>
        <p:txBody>
          <a:bodyPr>
            <a:normAutofit fontScale="90000"/>
          </a:bodyPr>
          <a:lstStyle/>
          <a:p>
            <a:pPr algn="r">
              <a:lnSpc>
                <a:spcPts val="4000"/>
              </a:lnSpc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Četverofazni </a:t>
            </a:r>
            <a:r>
              <a:rPr lang="sv-SE" dirty="0"/>
              <a:t>model iskustvenog učenja </a:t>
            </a:r>
            <a:r>
              <a:rPr lang="sv-SE" sz="3300" dirty="0"/>
              <a:t>(</a:t>
            </a:r>
            <a:r>
              <a:rPr lang="sv-SE" sz="3300" dirty="0" smtClean="0"/>
              <a:t>Lewin </a:t>
            </a:r>
            <a:r>
              <a:rPr lang="sv-SE" sz="3300" dirty="0"/>
              <a:t>i </a:t>
            </a:r>
            <a:r>
              <a:rPr lang="sv-SE" sz="3300" dirty="0" smtClean="0"/>
              <a:t>Kolb)</a:t>
            </a:r>
            <a:r>
              <a:rPr lang="sv-SE" sz="3300" dirty="0"/>
              <a:t/>
            </a:r>
            <a:br>
              <a:rPr lang="sv-SE" sz="3300" dirty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8068102" cy="39163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Planiranje</a:t>
            </a:r>
            <a:r>
              <a:rPr lang="en-US" dirty="0" smtClean="0"/>
              <a:t> (</a:t>
            </a: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deklarativnog</a:t>
            </a:r>
            <a:r>
              <a:rPr lang="en-US" dirty="0" smtClean="0"/>
              <a:t> </a:t>
            </a:r>
            <a:r>
              <a:rPr lang="en-US" dirty="0" err="1" smtClean="0"/>
              <a:t>vjerovanja</a:t>
            </a:r>
            <a:r>
              <a:rPr lang="en-US" dirty="0" smtClean="0"/>
              <a:t>)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Iskustvo</a:t>
            </a:r>
            <a:r>
              <a:rPr lang="en-US" dirty="0" smtClean="0"/>
              <a:t> (</a:t>
            </a:r>
            <a:r>
              <a:rPr lang="en-US" dirty="0" err="1" smtClean="0"/>
              <a:t>izvođenje</a:t>
            </a:r>
            <a:r>
              <a:rPr lang="en-US" dirty="0" smtClean="0"/>
              <a:t> </a:t>
            </a:r>
            <a:r>
              <a:rPr lang="en-US" dirty="0" err="1" smtClean="0"/>
              <a:t>eksperimenta</a:t>
            </a:r>
            <a:r>
              <a:rPr lang="en-US" dirty="0" smtClean="0"/>
              <a:t>)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Opažanje</a:t>
            </a:r>
            <a:r>
              <a:rPr lang="en-US" dirty="0" smtClean="0"/>
              <a:t> (</a:t>
            </a:r>
            <a:r>
              <a:rPr lang="en-US" dirty="0" err="1" smtClean="0"/>
              <a:t>ishoda</a:t>
            </a:r>
            <a:r>
              <a:rPr lang="en-US" dirty="0" smtClean="0"/>
              <a:t>)</a:t>
            </a:r>
            <a:endParaRPr lang="hr-HR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n-US" dirty="0" err="1" smtClean="0"/>
              <a:t>Refleksija</a:t>
            </a:r>
            <a:r>
              <a:rPr lang="en-US" dirty="0" smtClean="0"/>
              <a:t> (</a:t>
            </a:r>
            <a:r>
              <a:rPr lang="en-US" dirty="0" err="1" smtClean="0"/>
              <a:t>implikacije</a:t>
            </a:r>
            <a:r>
              <a:rPr lang="en-US" dirty="0" smtClean="0"/>
              <a:t> </a:t>
            </a:r>
            <a:r>
              <a:rPr lang="en-US" dirty="0" err="1" smtClean="0"/>
              <a:t>ishoda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vjerovanja</a:t>
            </a:r>
            <a:r>
              <a:rPr lang="en-US" dirty="0" smtClean="0"/>
              <a:t> </a:t>
            </a:r>
            <a:r>
              <a:rPr lang="en-US" dirty="0" err="1" smtClean="0"/>
              <a:t>pojedinca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291028"/>
              </p:ext>
            </p:extLst>
          </p:nvPr>
        </p:nvGraphicFramePr>
        <p:xfrm>
          <a:off x="-609600" y="381000"/>
          <a:ext cx="9906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69595">
            <a:off x="5947171" y="41259"/>
            <a:ext cx="2971800" cy="2057400"/>
          </a:xfrm>
        </p:spPr>
        <p:txBody>
          <a:bodyPr>
            <a:noAutofit/>
          </a:bodyPr>
          <a:lstStyle/>
          <a:p>
            <a:r>
              <a:rPr lang="en-US" sz="2500" dirty="0" err="1" smtClean="0"/>
              <a:t>Ciklus</a:t>
            </a:r>
            <a:r>
              <a:rPr lang="en-US" sz="2500" dirty="0" smtClean="0"/>
              <a:t> </a:t>
            </a:r>
            <a:r>
              <a:rPr lang="en-US" sz="2500" dirty="0" err="1" smtClean="0"/>
              <a:t>može</a:t>
            </a:r>
            <a:r>
              <a:rPr lang="en-US" sz="2500" dirty="0" smtClean="0"/>
              <a:t> </a:t>
            </a:r>
            <a:r>
              <a:rPr lang="en-US" sz="2500" dirty="0" err="1" smtClean="0"/>
              <a:t>započeti</a:t>
            </a:r>
            <a:r>
              <a:rPr lang="en-US" sz="2500" dirty="0" smtClean="0"/>
              <a:t> u </a:t>
            </a:r>
            <a:r>
              <a:rPr lang="en-US" sz="2500" dirty="0" err="1" smtClean="0"/>
              <a:t>bilo</a:t>
            </a:r>
            <a:r>
              <a:rPr lang="en-US" sz="2500" dirty="0" smtClean="0"/>
              <a:t> </a:t>
            </a:r>
            <a:r>
              <a:rPr lang="en-US" sz="2500" dirty="0" err="1" smtClean="0"/>
              <a:t>kojoj</a:t>
            </a:r>
            <a:r>
              <a:rPr lang="en-US" sz="2500" dirty="0" smtClean="0"/>
              <a:t> </a:t>
            </a:r>
            <a:r>
              <a:rPr lang="en-US" sz="2500" dirty="0" err="1" smtClean="0"/>
              <a:t>točki</a:t>
            </a: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chem.leeds.ac.uk/uploads/tx_templavoila/Chem_BSc_Chem_5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71899"/>
            <a:ext cx="4953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75894">
            <a:off x="801497" y="63853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Ciljevi</a:t>
            </a:r>
            <a:r>
              <a:rPr lang="en-US" dirty="0" smtClean="0"/>
              <a:t> </a:t>
            </a:r>
            <a:r>
              <a:rPr lang="en-US" dirty="0" err="1" smtClean="0"/>
              <a:t>bihevioralnog</a:t>
            </a:r>
            <a:r>
              <a:rPr lang="en-US" dirty="0" smtClean="0"/>
              <a:t> </a:t>
            </a:r>
            <a:r>
              <a:rPr lang="en-US" dirty="0" err="1" smtClean="0"/>
              <a:t>eksperimenta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7543800" cy="3200400"/>
          </a:xfr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Nadogradnja</a:t>
            </a:r>
            <a:r>
              <a:rPr lang="en-US" dirty="0" smtClean="0"/>
              <a:t> </a:t>
            </a:r>
            <a:r>
              <a:rPr lang="en-US" dirty="0" err="1" smtClean="0"/>
              <a:t>kognitivne</a:t>
            </a:r>
            <a:r>
              <a:rPr lang="en-US" dirty="0" smtClean="0"/>
              <a:t> </a:t>
            </a:r>
            <a:r>
              <a:rPr lang="en-US" dirty="0" err="1" smtClean="0"/>
              <a:t>konceptualizacije</a:t>
            </a: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negativnih</a:t>
            </a:r>
            <a:r>
              <a:rPr lang="en-US" dirty="0" smtClean="0"/>
              <a:t> </a:t>
            </a:r>
            <a:r>
              <a:rPr lang="en-US" dirty="0" err="1" smtClean="0"/>
              <a:t>automatskih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disfunkcionalnih</a:t>
            </a:r>
            <a:r>
              <a:rPr lang="en-US" dirty="0" smtClean="0"/>
              <a:t> </a:t>
            </a:r>
            <a:r>
              <a:rPr lang="en-US" dirty="0" err="1" smtClean="0"/>
              <a:t>vjerovanja</a:t>
            </a:r>
            <a:endParaRPr lang="en-US" dirty="0" smtClean="0"/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F</a:t>
            </a:r>
            <a:r>
              <a:rPr lang="en-US" dirty="0" err="1" smtClean="0"/>
              <a:t>ormuliranje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provjeravanje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adaptivnijih</a:t>
            </a:r>
            <a:r>
              <a:rPr lang="en-US" dirty="0" smtClean="0"/>
              <a:t> </a:t>
            </a:r>
            <a:r>
              <a:rPr lang="en-US" dirty="0" err="1" smtClean="0"/>
              <a:t>perspektiva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362200" y="6400800"/>
            <a:ext cx="2895600" cy="365125"/>
          </a:xfrm>
        </p:spPr>
        <p:txBody>
          <a:bodyPr/>
          <a:lstStyle/>
          <a:p>
            <a:r>
              <a:rPr lang="en-US" dirty="0" smtClean="0"/>
              <a:t>HUBIKOT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Nacrt</a:t>
            </a:r>
            <a:r>
              <a:rPr lang="en-US" sz="4000" dirty="0" smtClean="0"/>
              <a:t> </a:t>
            </a:r>
            <a:r>
              <a:rPr lang="en-US" sz="4000" dirty="0" err="1" smtClean="0"/>
              <a:t>bihevioralnog</a:t>
            </a:r>
            <a:r>
              <a:rPr lang="en-US" sz="4000" dirty="0" smtClean="0"/>
              <a:t> </a:t>
            </a:r>
            <a:r>
              <a:rPr lang="en-US" sz="4000" dirty="0" err="1" smtClean="0"/>
              <a:t>eksperimenta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 err="1" smtClean="0"/>
              <a:t>Testiranje</a:t>
            </a:r>
            <a:r>
              <a:rPr lang="en-US" sz="3000" dirty="0" smtClean="0"/>
              <a:t> </a:t>
            </a:r>
            <a:r>
              <a:rPr lang="hr-HR" sz="3000" dirty="0" smtClean="0">
                <a:solidFill>
                  <a:schemeClr val="accent2">
                    <a:lumMod val="75000"/>
                  </a:schemeClr>
                </a:solidFill>
              </a:rPr>
              <a:t>HIPOTEZA</a:t>
            </a:r>
            <a:r>
              <a:rPr lang="en-US" sz="3000" dirty="0" smtClean="0"/>
              <a:t> (</a:t>
            </a:r>
            <a:r>
              <a:rPr lang="en-US" sz="3000" dirty="0" err="1" smtClean="0"/>
              <a:t>pozitivnih</a:t>
            </a:r>
            <a:r>
              <a:rPr lang="en-US" sz="3000" dirty="0" smtClean="0"/>
              <a:t> </a:t>
            </a:r>
            <a:r>
              <a:rPr lang="en-US" sz="3000" dirty="0" err="1" smtClean="0"/>
              <a:t>i</a:t>
            </a:r>
            <a:r>
              <a:rPr lang="en-US" sz="3000" dirty="0" smtClean="0"/>
              <a:t> </a:t>
            </a:r>
            <a:r>
              <a:rPr lang="en-US" sz="3000" dirty="0" err="1" smtClean="0"/>
              <a:t>negativnih</a:t>
            </a:r>
            <a:r>
              <a:rPr lang="en-US" sz="30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err="1" smtClean="0"/>
              <a:t>Testiranje</a:t>
            </a:r>
            <a:r>
              <a:rPr lang="en-US" sz="2600" dirty="0" smtClean="0"/>
              <a:t> </a:t>
            </a:r>
            <a:r>
              <a:rPr lang="en-US" sz="2600" dirty="0" err="1" smtClean="0"/>
              <a:t>hipoteze</a:t>
            </a:r>
            <a:r>
              <a:rPr lang="en-US" sz="2600" dirty="0" smtClean="0"/>
              <a:t> A </a:t>
            </a:r>
            <a:r>
              <a:rPr lang="en-US" sz="2600" i="1" dirty="0" smtClean="0"/>
              <a:t>(“</a:t>
            </a:r>
            <a:r>
              <a:rPr lang="en-US" sz="2600" i="1" dirty="0" err="1" smtClean="0"/>
              <a:t>Ako</a:t>
            </a:r>
            <a:r>
              <a:rPr lang="en-US" sz="2600" i="1" dirty="0" smtClean="0"/>
              <a:t> mi se </a:t>
            </a:r>
            <a:r>
              <a:rPr lang="en-US" sz="2600" i="1" dirty="0" err="1" smtClean="0"/>
              <a:t>vrti</a:t>
            </a:r>
            <a:r>
              <a:rPr lang="en-US" sz="2600" i="1" dirty="0" smtClean="0"/>
              <a:t> u </a:t>
            </a:r>
            <a:r>
              <a:rPr lang="en-US" sz="2600" i="1" dirty="0" err="1" smtClean="0"/>
              <a:t>glavi</a:t>
            </a:r>
            <a:r>
              <a:rPr lang="en-US" sz="2600" i="1" dirty="0" smtClean="0"/>
              <a:t>, </a:t>
            </a:r>
            <a:r>
              <a:rPr lang="en-US" sz="2600" i="1" dirty="0" err="1" smtClean="0"/>
              <a:t>onesvijestit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ću</a:t>
            </a:r>
            <a:r>
              <a:rPr lang="en-US" sz="2600" i="1" dirty="0" smtClean="0"/>
              <a:t> se”</a:t>
            </a:r>
            <a:r>
              <a:rPr lang="en-US" sz="26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err="1" smtClean="0"/>
              <a:t>Usporedba</a:t>
            </a:r>
            <a:r>
              <a:rPr lang="en-US" sz="2600" dirty="0" smtClean="0"/>
              <a:t> </a:t>
            </a:r>
            <a:r>
              <a:rPr lang="en-US" sz="2600" dirty="0" err="1" smtClean="0"/>
              <a:t>hipoteze</a:t>
            </a:r>
            <a:r>
              <a:rPr lang="en-US" sz="2600" dirty="0" smtClean="0"/>
              <a:t> A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hipoteze</a:t>
            </a:r>
            <a:r>
              <a:rPr lang="en-US" sz="2600" dirty="0" smtClean="0"/>
              <a:t> B (je li </a:t>
            </a:r>
            <a:r>
              <a:rPr lang="en-US" sz="2600" dirty="0" err="1" smtClean="0"/>
              <a:t>nedostatak</a:t>
            </a:r>
            <a:r>
              <a:rPr lang="en-US" sz="2600" dirty="0" smtClean="0"/>
              <a:t> </a:t>
            </a:r>
            <a:r>
              <a:rPr lang="en-US" sz="2600" dirty="0" err="1" smtClean="0"/>
              <a:t>zraka</a:t>
            </a:r>
            <a:r>
              <a:rPr lang="en-US" sz="2600" dirty="0" smtClean="0"/>
              <a:t> </a:t>
            </a:r>
            <a:r>
              <a:rPr lang="en-US" sz="2600" dirty="0" err="1" smtClean="0"/>
              <a:t>znak</a:t>
            </a:r>
            <a:r>
              <a:rPr lang="en-US" sz="2600" dirty="0" smtClean="0"/>
              <a:t> </a:t>
            </a:r>
            <a:r>
              <a:rPr lang="en-US" sz="2600" dirty="0" err="1" smtClean="0"/>
              <a:t>srčane</a:t>
            </a:r>
            <a:r>
              <a:rPr lang="en-US" sz="2600" dirty="0" smtClean="0"/>
              <a:t> </a:t>
            </a:r>
            <a:r>
              <a:rPr lang="en-US" sz="2600" dirty="0" err="1" smtClean="0"/>
              <a:t>bolesti</a:t>
            </a:r>
            <a:r>
              <a:rPr lang="en-US" sz="2600" dirty="0" smtClean="0"/>
              <a:t> </a:t>
            </a:r>
            <a:r>
              <a:rPr lang="en-US" sz="2600" dirty="0" err="1" smtClean="0"/>
              <a:t>ili</a:t>
            </a:r>
            <a:r>
              <a:rPr lang="en-US" sz="2600" dirty="0" smtClean="0"/>
              <a:t> </a:t>
            </a:r>
            <a:r>
              <a:rPr lang="en-US" sz="2600" dirty="0" err="1" smtClean="0"/>
              <a:t>tjeskobe</a:t>
            </a:r>
            <a:r>
              <a:rPr lang="en-US" sz="2600" dirty="0" smtClean="0"/>
              <a:t> </a:t>
            </a:r>
            <a:r>
              <a:rPr lang="en-US" sz="2600" dirty="0" err="1" smtClean="0"/>
              <a:t>i</a:t>
            </a:r>
            <a:r>
              <a:rPr lang="en-US" sz="2600" dirty="0" smtClean="0"/>
              <a:t> </a:t>
            </a:r>
            <a:r>
              <a:rPr lang="en-US" sz="2600" dirty="0" err="1" smtClean="0"/>
              <a:t>hiperventilacije</a:t>
            </a:r>
            <a:r>
              <a:rPr lang="en-US" sz="26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 err="1" smtClean="0"/>
              <a:t>Testiranje</a:t>
            </a:r>
            <a:r>
              <a:rPr lang="en-US" sz="2600" dirty="0" smtClean="0"/>
              <a:t> </a:t>
            </a:r>
            <a:r>
              <a:rPr lang="en-US" sz="2600" dirty="0" err="1" smtClean="0"/>
              <a:t>hipoteze</a:t>
            </a:r>
            <a:r>
              <a:rPr lang="en-US" sz="2600" dirty="0" smtClean="0"/>
              <a:t> B (“</a:t>
            </a:r>
            <a:r>
              <a:rPr lang="en-US" sz="2600" i="1" dirty="0" err="1"/>
              <a:t>N</a:t>
            </a:r>
            <a:r>
              <a:rPr lang="en-US" sz="2600" i="1" dirty="0" err="1" smtClean="0"/>
              <a:t>eugodne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senzacije</a:t>
            </a:r>
            <a:r>
              <a:rPr lang="en-US" sz="2600" i="1" dirty="0" smtClean="0"/>
              <a:t> u </a:t>
            </a:r>
            <a:r>
              <a:rPr lang="en-US" sz="2600" i="1" dirty="0" err="1" smtClean="0"/>
              <a:t>tijelu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su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normalna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pojava</a:t>
            </a:r>
            <a:r>
              <a:rPr lang="en-US" sz="2600" dirty="0" smtClean="0"/>
              <a:t>”)</a:t>
            </a:r>
            <a:endParaRPr lang="hr-HR" sz="26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US" sz="26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 err="1" smtClean="0"/>
              <a:t>Eksperimenti</a:t>
            </a:r>
            <a:r>
              <a:rPr lang="en-US" sz="3000" dirty="0" smtClean="0"/>
              <a:t> </a:t>
            </a:r>
            <a:r>
              <a:rPr lang="hr-HR" sz="3000" dirty="0" smtClean="0">
                <a:solidFill>
                  <a:schemeClr val="accent2">
                    <a:lumMod val="75000"/>
                  </a:schemeClr>
                </a:solidFill>
              </a:rPr>
              <a:t>OTKRIVANJA</a:t>
            </a:r>
            <a:r>
              <a:rPr lang="en-US" sz="3000" dirty="0" smtClean="0"/>
              <a:t> </a:t>
            </a:r>
            <a:r>
              <a:rPr lang="en-US" sz="3000" dirty="0" err="1" smtClean="0"/>
              <a:t>novih</a:t>
            </a:r>
            <a:r>
              <a:rPr lang="en-US" sz="3000" dirty="0" smtClean="0"/>
              <a:t> </a:t>
            </a:r>
            <a:r>
              <a:rPr lang="en-US" sz="3000" dirty="0" err="1" smtClean="0"/>
              <a:t>perspektiva</a:t>
            </a:r>
            <a:r>
              <a:rPr lang="en-US" sz="3000" dirty="0" smtClean="0"/>
              <a:t> </a:t>
            </a:r>
            <a:r>
              <a:rPr lang="en-US" sz="2600" dirty="0" smtClean="0"/>
              <a:t>(</a:t>
            </a:r>
            <a:r>
              <a:rPr lang="en-US" sz="2600" dirty="0" err="1" smtClean="0"/>
              <a:t>npr</a:t>
            </a:r>
            <a:r>
              <a:rPr lang="en-US" sz="2600" dirty="0" smtClean="0"/>
              <a:t>. </a:t>
            </a:r>
            <a:r>
              <a:rPr lang="en-US" sz="2600" dirty="0" err="1" smtClean="0"/>
              <a:t>aktivacija</a:t>
            </a:r>
            <a:r>
              <a:rPr lang="en-US" sz="2600" dirty="0" smtClean="0"/>
              <a:t> </a:t>
            </a:r>
            <a:r>
              <a:rPr lang="en-US" sz="2600" dirty="0" err="1" smtClean="0"/>
              <a:t>depresivnog</a:t>
            </a:r>
            <a:r>
              <a:rPr lang="en-US" sz="2600" dirty="0" smtClean="0"/>
              <a:t> </a:t>
            </a:r>
            <a:r>
              <a:rPr lang="en-US" sz="2600" dirty="0" err="1" smtClean="0"/>
              <a:t>pacijenta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2" r="37154"/>
          <a:stretch/>
        </p:blipFill>
        <p:spPr bwMode="auto">
          <a:xfrm>
            <a:off x="8038161" y="3483361"/>
            <a:ext cx="953440" cy="31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cdn.instructables.com/F79/FJ6E/FTNHEINB/F79FJ6EFTNHEINB.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/>
          <a:stretch/>
        </p:blipFill>
        <p:spPr bwMode="auto">
          <a:xfrm>
            <a:off x="0" y="40589"/>
            <a:ext cx="1752600" cy="344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52938">
            <a:off x="482418" y="2812376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Tipovi</a:t>
            </a:r>
            <a:r>
              <a:rPr lang="en-US" sz="4000" dirty="0" smtClean="0"/>
              <a:t> </a:t>
            </a:r>
            <a:r>
              <a:rPr lang="en-US" sz="4000" dirty="0" err="1" smtClean="0"/>
              <a:t>bihevioralnih</a:t>
            </a:r>
            <a:r>
              <a:rPr lang="en-US" sz="4000" dirty="0" smtClean="0"/>
              <a:t> </a:t>
            </a:r>
            <a:r>
              <a:rPr lang="en-US" sz="4000" dirty="0" err="1" smtClean="0"/>
              <a:t>eksperimenata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57200"/>
            <a:ext cx="7543800" cy="228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AKTIVNI</a:t>
            </a:r>
            <a:r>
              <a:rPr lang="en-US" dirty="0" smtClean="0"/>
              <a:t> </a:t>
            </a:r>
            <a:r>
              <a:rPr lang="en-US" dirty="0" err="1" smtClean="0"/>
              <a:t>eksperimenti</a:t>
            </a:r>
            <a:endParaRPr lang="en-US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Pacijent</a:t>
            </a:r>
            <a:r>
              <a:rPr lang="en-US" sz="2700" dirty="0" smtClean="0"/>
              <a:t> </a:t>
            </a:r>
            <a:r>
              <a:rPr lang="en-US" sz="2700" dirty="0" err="1" smtClean="0"/>
              <a:t>ima</a:t>
            </a:r>
            <a:r>
              <a:rPr lang="en-US" sz="2700" dirty="0" smtClean="0"/>
              <a:t> </a:t>
            </a:r>
            <a:r>
              <a:rPr lang="en-US" sz="2700" dirty="0" err="1" smtClean="0"/>
              <a:t>aktivnu</a:t>
            </a:r>
            <a:r>
              <a:rPr lang="en-US" sz="2700" dirty="0" smtClean="0"/>
              <a:t> </a:t>
            </a:r>
            <a:r>
              <a:rPr lang="en-US" sz="2700" dirty="0" err="1" smtClean="0"/>
              <a:t>ulogu</a:t>
            </a:r>
            <a:r>
              <a:rPr lang="en-US" sz="2700" dirty="0" smtClean="0"/>
              <a:t> – </a:t>
            </a:r>
            <a:r>
              <a:rPr lang="en-US" sz="2700" dirty="0" err="1" smtClean="0"/>
              <a:t>izvodi</a:t>
            </a:r>
            <a:r>
              <a:rPr lang="en-US" sz="2700" dirty="0" smtClean="0"/>
              <a:t> </a:t>
            </a:r>
            <a:r>
              <a:rPr lang="en-US" sz="2700" dirty="0" err="1" smtClean="0"/>
              <a:t>ponašanje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opaža</a:t>
            </a:r>
            <a:r>
              <a:rPr lang="en-US" sz="2700" dirty="0" smtClean="0"/>
              <a:t> </a:t>
            </a:r>
            <a:r>
              <a:rPr lang="en-US" sz="2700" dirty="0" err="1" smtClean="0"/>
              <a:t>posljedice</a:t>
            </a:r>
            <a:r>
              <a:rPr lang="en-US" sz="2700" dirty="0" smtClean="0"/>
              <a:t> (</a:t>
            </a:r>
            <a:r>
              <a:rPr lang="en-US" sz="2700" dirty="0" err="1" smtClean="0"/>
              <a:t>npr</a:t>
            </a:r>
            <a:r>
              <a:rPr lang="en-US" sz="2700" dirty="0" smtClean="0"/>
              <a:t>. </a:t>
            </a:r>
            <a:r>
              <a:rPr lang="en-US" sz="2700" dirty="0" err="1" smtClean="0"/>
              <a:t>poziva</a:t>
            </a:r>
            <a:r>
              <a:rPr lang="en-US" sz="2700" dirty="0" smtClean="0"/>
              <a:t> </a:t>
            </a:r>
            <a:r>
              <a:rPr lang="en-US" sz="2700" dirty="0" err="1" smtClean="0"/>
              <a:t>kolegu</a:t>
            </a:r>
            <a:r>
              <a:rPr lang="en-US" sz="2700" dirty="0" smtClean="0"/>
              <a:t> </a:t>
            </a:r>
            <a:r>
              <a:rPr lang="en-US" sz="2700" dirty="0" err="1" smtClean="0"/>
              <a:t>na</a:t>
            </a:r>
            <a:r>
              <a:rPr lang="en-US" sz="2700" dirty="0" smtClean="0"/>
              <a:t> </a:t>
            </a:r>
            <a:r>
              <a:rPr lang="en-US" sz="2700" dirty="0" err="1" smtClean="0"/>
              <a:t>kavu</a:t>
            </a:r>
            <a:r>
              <a:rPr lang="en-US" sz="27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Može</a:t>
            </a:r>
            <a:r>
              <a:rPr lang="en-US" sz="2700" dirty="0" smtClean="0"/>
              <a:t> </a:t>
            </a:r>
            <a:r>
              <a:rPr lang="en-US" sz="2700" dirty="0" err="1" smtClean="0"/>
              <a:t>biti</a:t>
            </a:r>
            <a:r>
              <a:rPr lang="en-US" sz="2700" dirty="0" smtClean="0"/>
              <a:t> u </a:t>
            </a:r>
            <a:r>
              <a:rPr lang="en-US" sz="2700" dirty="0" err="1" smtClean="0"/>
              <a:t>realnoj</a:t>
            </a:r>
            <a:r>
              <a:rPr lang="en-US" sz="2700" dirty="0" smtClean="0"/>
              <a:t> </a:t>
            </a:r>
            <a:r>
              <a:rPr lang="en-US" sz="2700" dirty="0" err="1" smtClean="0"/>
              <a:t>ili</a:t>
            </a:r>
            <a:r>
              <a:rPr lang="en-US" sz="2700" dirty="0" smtClean="0"/>
              <a:t> u </a:t>
            </a:r>
            <a:r>
              <a:rPr lang="en-US" sz="2700" dirty="0" err="1" smtClean="0"/>
              <a:t>simuliranoj</a:t>
            </a:r>
            <a:r>
              <a:rPr lang="en-US" sz="2700" dirty="0"/>
              <a:t> </a:t>
            </a:r>
            <a:r>
              <a:rPr lang="en-US" sz="2700" dirty="0" err="1"/>
              <a:t>situaciji</a:t>
            </a:r>
            <a:r>
              <a:rPr lang="en-US" sz="2700" dirty="0"/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npr</a:t>
            </a:r>
            <a:r>
              <a:rPr lang="en-US" sz="2700" dirty="0" smtClean="0"/>
              <a:t>. </a:t>
            </a:r>
            <a:r>
              <a:rPr lang="en-US" sz="2700" dirty="0" err="1" smtClean="0"/>
              <a:t>igranje</a:t>
            </a:r>
            <a:r>
              <a:rPr lang="en-US" sz="2700" dirty="0" smtClean="0"/>
              <a:t> </a:t>
            </a:r>
            <a:r>
              <a:rPr lang="en-US" sz="2700" dirty="0" err="1" smtClean="0"/>
              <a:t>uloga</a:t>
            </a:r>
            <a:r>
              <a:rPr lang="en-US" sz="2700" dirty="0" smtClean="0"/>
              <a:t> u </a:t>
            </a:r>
            <a:r>
              <a:rPr lang="en-US" sz="2700" dirty="0" err="1" smtClean="0"/>
              <a:t>seansi</a:t>
            </a:r>
            <a:r>
              <a:rPr lang="en-US" sz="2700" dirty="0" smtClean="0"/>
              <a:t>)</a:t>
            </a:r>
            <a:endParaRPr lang="hr-HR" sz="2700" dirty="0" smtClean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3886200"/>
            <a:ext cx="76962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10000"/>
              </a:lnSpc>
              <a:spcBef>
                <a:spcPts val="600"/>
              </a:spcBef>
            </a:pPr>
            <a:r>
              <a:rPr lang="en-US" dirty="0" err="1" smtClean="0"/>
              <a:t>Eksperimenti</a:t>
            </a:r>
            <a:r>
              <a:rPr lang="en-US" dirty="0" smtClean="0"/>
              <a:t> </a:t>
            </a:r>
            <a:r>
              <a:rPr lang="hr-HR" dirty="0" smtClean="0"/>
              <a:t>OPAŽANJA</a:t>
            </a:r>
            <a:endParaRPr lang="en-US" dirty="0" smtClean="0"/>
          </a:p>
          <a:p>
            <a:pPr lvl="1" algn="r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Direktno</a:t>
            </a:r>
            <a:r>
              <a:rPr lang="en-US" sz="2700" dirty="0" smtClean="0"/>
              <a:t> </a:t>
            </a:r>
            <a:r>
              <a:rPr lang="en-US" sz="2700" dirty="0" err="1" smtClean="0"/>
              <a:t>opažanje</a:t>
            </a:r>
            <a:r>
              <a:rPr lang="en-US" sz="2700" dirty="0" smtClean="0"/>
              <a:t> - </a:t>
            </a:r>
            <a:r>
              <a:rPr lang="en-US" sz="2700" dirty="0" err="1" smtClean="0"/>
              <a:t>terapeut</a:t>
            </a:r>
            <a:r>
              <a:rPr lang="en-US" sz="2700" dirty="0" smtClean="0"/>
              <a:t> </a:t>
            </a:r>
            <a:r>
              <a:rPr lang="en-US" sz="2700" dirty="0" err="1" smtClean="0"/>
              <a:t>modelira</a:t>
            </a:r>
            <a:r>
              <a:rPr lang="en-US" sz="2700" dirty="0" smtClean="0"/>
              <a:t> (</a:t>
            </a:r>
            <a:r>
              <a:rPr lang="en-US" sz="2700" dirty="0" err="1" smtClean="0"/>
              <a:t>npr</a:t>
            </a:r>
            <a:r>
              <a:rPr lang="en-US" sz="2700" dirty="0" smtClean="0"/>
              <a:t>. </a:t>
            </a:r>
            <a:r>
              <a:rPr lang="en-US" sz="2700" dirty="0" err="1" smtClean="0"/>
              <a:t>dodirnuti</a:t>
            </a:r>
            <a:r>
              <a:rPr lang="en-US" sz="2700" dirty="0" smtClean="0"/>
              <a:t> </a:t>
            </a:r>
            <a:r>
              <a:rPr lang="en-US" sz="2700" dirty="0" err="1" smtClean="0"/>
              <a:t>pauka</a:t>
            </a:r>
            <a:r>
              <a:rPr lang="en-US" sz="2700" dirty="0" smtClean="0"/>
              <a:t>, </a:t>
            </a:r>
            <a:r>
              <a:rPr lang="en-US" sz="2700" dirty="0" err="1" smtClean="0"/>
              <a:t>proliti</a:t>
            </a:r>
            <a:r>
              <a:rPr lang="en-US" sz="2700" dirty="0" smtClean="0"/>
              <a:t> </a:t>
            </a:r>
            <a:r>
              <a:rPr lang="en-US" sz="2700" dirty="0" err="1" smtClean="0"/>
              <a:t>kavu</a:t>
            </a:r>
            <a:r>
              <a:rPr lang="en-US" sz="2700" dirty="0" smtClean="0"/>
              <a:t> u </a:t>
            </a:r>
            <a:r>
              <a:rPr lang="en-US" sz="2700" dirty="0" err="1" smtClean="0"/>
              <a:t>kafiću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sl.)</a:t>
            </a:r>
          </a:p>
          <a:p>
            <a:pPr lvl="1" algn="r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Ankete</a:t>
            </a:r>
            <a:r>
              <a:rPr lang="en-US" sz="2700" dirty="0" smtClean="0"/>
              <a:t> (</a:t>
            </a:r>
            <a:r>
              <a:rPr lang="en-US" sz="2700" dirty="0" err="1" smtClean="0"/>
              <a:t>provodi</a:t>
            </a:r>
            <a:r>
              <a:rPr lang="en-US" sz="2700" dirty="0" smtClean="0"/>
              <a:t> </a:t>
            </a:r>
            <a:r>
              <a:rPr lang="en-US" sz="2700" dirty="0" err="1" smtClean="0"/>
              <a:t>pacijent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/</a:t>
            </a:r>
            <a:r>
              <a:rPr lang="en-US" sz="2700" dirty="0" err="1" smtClean="0"/>
              <a:t>ili</a:t>
            </a:r>
            <a:r>
              <a:rPr lang="en-US" sz="2700" dirty="0" smtClean="0"/>
              <a:t> </a:t>
            </a:r>
            <a:r>
              <a:rPr lang="en-US" sz="2700" dirty="0" err="1" smtClean="0"/>
              <a:t>terapeut</a:t>
            </a:r>
            <a:r>
              <a:rPr lang="en-US" sz="2700" dirty="0" smtClean="0"/>
              <a:t>)</a:t>
            </a:r>
          </a:p>
          <a:p>
            <a:pPr lvl="1" algn="r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Prikupljanje</a:t>
            </a:r>
            <a:r>
              <a:rPr lang="en-US" sz="2700" dirty="0" smtClean="0"/>
              <a:t> </a:t>
            </a:r>
            <a:r>
              <a:rPr lang="en-US" sz="2700" dirty="0" err="1" smtClean="0"/>
              <a:t>informacija</a:t>
            </a:r>
            <a:r>
              <a:rPr lang="en-US" sz="2700" dirty="0" smtClean="0"/>
              <a:t> </a:t>
            </a:r>
            <a:r>
              <a:rPr lang="en-US" sz="2700" dirty="0" err="1" smtClean="0"/>
              <a:t>iz</a:t>
            </a:r>
            <a:r>
              <a:rPr lang="en-US" sz="2700" dirty="0" smtClean="0"/>
              <a:t> </a:t>
            </a:r>
            <a:r>
              <a:rPr lang="en-US" sz="2700" dirty="0" err="1" smtClean="0"/>
              <a:t>drugih</a:t>
            </a:r>
            <a:r>
              <a:rPr lang="en-US" sz="2700" dirty="0" smtClean="0"/>
              <a:t> </a:t>
            </a:r>
            <a:r>
              <a:rPr lang="en-US" sz="2700" dirty="0" err="1" smtClean="0"/>
              <a:t>izvora</a:t>
            </a:r>
            <a:r>
              <a:rPr lang="en-US" sz="2700" dirty="0" smtClean="0"/>
              <a:t> (internet)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677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92492">
            <a:off x="3088366" y="466179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Kognitivna</a:t>
            </a:r>
            <a:r>
              <a:rPr lang="en-US" sz="4000" dirty="0" smtClean="0"/>
              <a:t> </a:t>
            </a:r>
            <a:r>
              <a:rPr lang="en-US" sz="4000" dirty="0" err="1" smtClean="0"/>
              <a:t>razina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7391400" cy="5257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AUTOMATSKE</a:t>
            </a:r>
            <a:r>
              <a:rPr lang="hr-HR" sz="2100" dirty="0" smtClean="0"/>
              <a:t> </a:t>
            </a: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MISLI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err="1" smtClean="0"/>
              <a:t>Obratiti</a:t>
            </a:r>
            <a:r>
              <a:rPr lang="en-US" sz="2100" dirty="0" smtClean="0"/>
              <a:t> </a:t>
            </a:r>
            <a:r>
              <a:rPr lang="en-US" sz="2100" dirty="0" err="1" smtClean="0"/>
              <a:t>pažnju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NAMi</a:t>
            </a:r>
            <a:r>
              <a:rPr lang="en-US" sz="2100" dirty="0" smtClean="0"/>
              <a:t> u </a:t>
            </a:r>
            <a:r>
              <a:rPr lang="en-US" sz="2100" dirty="0" err="1" smtClean="0"/>
              <a:t>vezi</a:t>
            </a:r>
            <a:r>
              <a:rPr lang="en-US" sz="2100" dirty="0" smtClean="0"/>
              <a:t> </a:t>
            </a:r>
            <a:r>
              <a:rPr lang="en-US" sz="2100" dirty="0" err="1" smtClean="0"/>
              <a:t>terapije</a:t>
            </a:r>
            <a:r>
              <a:rPr lang="en-US" sz="2100" dirty="0" smtClean="0"/>
              <a:t>, </a:t>
            </a:r>
            <a:r>
              <a:rPr lang="en-US" sz="2100" dirty="0" err="1" smtClean="0"/>
              <a:t>terapeuta</a:t>
            </a:r>
            <a:r>
              <a:rPr lang="en-US" sz="2100" dirty="0" smtClean="0"/>
              <a:t> </a:t>
            </a:r>
            <a:r>
              <a:rPr lang="en-US" sz="2100" dirty="0" err="1" smtClean="0"/>
              <a:t>ili</a:t>
            </a:r>
            <a:r>
              <a:rPr lang="en-US" sz="2100" dirty="0" smtClean="0"/>
              <a:t> </a:t>
            </a:r>
            <a:r>
              <a:rPr lang="en-US" sz="2100" dirty="0" err="1" smtClean="0"/>
              <a:t>provođenja</a:t>
            </a:r>
            <a:r>
              <a:rPr lang="en-US" sz="2100" dirty="0" smtClean="0"/>
              <a:t> BE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err="1" smtClean="0"/>
              <a:t>Povezivati</a:t>
            </a:r>
            <a:r>
              <a:rPr lang="en-US" sz="2100" dirty="0" smtClean="0"/>
              <a:t> s </a:t>
            </a:r>
            <a:r>
              <a:rPr lang="en-US" sz="2100" dirty="0" err="1" smtClean="0"/>
              <a:t>vjerovanjima</a:t>
            </a:r>
            <a:endParaRPr lang="hr-HR" sz="2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DISFUNKCIONALNE PRETPOSTAVKE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err="1" smtClean="0"/>
              <a:t>Potreban</a:t>
            </a:r>
            <a:r>
              <a:rPr lang="en-US" sz="2100" dirty="0" smtClean="0"/>
              <a:t> </a:t>
            </a:r>
            <a:r>
              <a:rPr lang="en-US" sz="2100" dirty="0" err="1" smtClean="0"/>
              <a:t>niz</a:t>
            </a:r>
            <a:r>
              <a:rPr lang="en-US" sz="2100" dirty="0" smtClean="0"/>
              <a:t> </a:t>
            </a:r>
            <a:r>
              <a:rPr lang="en-US" sz="2100" dirty="0" err="1" smtClean="0"/>
              <a:t>eksperimenata</a:t>
            </a:r>
            <a:r>
              <a:rPr lang="en-US" sz="2100" dirty="0" smtClean="0"/>
              <a:t>, </a:t>
            </a:r>
            <a:r>
              <a:rPr lang="en-US" sz="2100" dirty="0" err="1" smtClean="0"/>
              <a:t>kroz</a:t>
            </a:r>
            <a:r>
              <a:rPr lang="en-US" sz="2100" dirty="0" smtClean="0"/>
              <a:t> </a:t>
            </a:r>
            <a:r>
              <a:rPr lang="en-US" sz="2100" dirty="0" err="1" smtClean="0"/>
              <a:t>nekoliko</a:t>
            </a:r>
            <a:r>
              <a:rPr lang="en-US" sz="2100" dirty="0" smtClean="0"/>
              <a:t> </a:t>
            </a:r>
            <a:r>
              <a:rPr lang="en-US" sz="2100" dirty="0" err="1" smtClean="0"/>
              <a:t>tjedana</a:t>
            </a:r>
            <a:endParaRPr lang="hr-HR" sz="2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1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2100" dirty="0" smtClean="0">
                <a:solidFill>
                  <a:schemeClr val="accent2">
                    <a:lumMod val="75000"/>
                  </a:schemeClr>
                </a:solidFill>
              </a:rPr>
              <a:t>BAZIČNA VJEROVANJA</a:t>
            </a:r>
            <a:endParaRPr lang="en-US" sz="21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smtClean="0"/>
              <a:t>BE </a:t>
            </a:r>
            <a:r>
              <a:rPr lang="en-US" sz="2100" dirty="0" err="1" smtClean="0"/>
              <a:t>potiču</a:t>
            </a:r>
            <a:r>
              <a:rPr lang="en-US" sz="2100" dirty="0" smtClean="0"/>
              <a:t> </a:t>
            </a:r>
            <a:r>
              <a:rPr lang="en-US" sz="2100" dirty="0" err="1" smtClean="0"/>
              <a:t>pacijenta</a:t>
            </a:r>
            <a:r>
              <a:rPr lang="en-US" sz="2100" dirty="0" smtClean="0"/>
              <a:t> </a:t>
            </a:r>
            <a:r>
              <a:rPr lang="en-US" sz="2100" dirty="0" err="1" smtClean="0"/>
              <a:t>na</a:t>
            </a:r>
            <a:r>
              <a:rPr lang="en-US" sz="2100" dirty="0" smtClean="0"/>
              <a:t> </a:t>
            </a:r>
            <a:r>
              <a:rPr lang="en-US" sz="2100" dirty="0" err="1" smtClean="0"/>
              <a:t>situacije</a:t>
            </a:r>
            <a:r>
              <a:rPr lang="en-US" sz="2100" dirty="0" smtClean="0"/>
              <a:t> </a:t>
            </a:r>
            <a:r>
              <a:rPr lang="en-US" sz="2100" dirty="0" err="1" smtClean="0"/>
              <a:t>koje</a:t>
            </a:r>
            <a:r>
              <a:rPr lang="en-US" sz="2100" dirty="0" smtClean="0"/>
              <a:t> je </a:t>
            </a:r>
            <a:r>
              <a:rPr lang="en-US" sz="2100" dirty="0" err="1" smtClean="0"/>
              <a:t>izbjegavao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koje</a:t>
            </a:r>
            <a:r>
              <a:rPr lang="en-US" sz="2100" dirty="0" smtClean="0"/>
              <a:t> </a:t>
            </a:r>
            <a:r>
              <a:rPr lang="en-US" sz="2100" dirty="0" err="1" smtClean="0"/>
              <a:t>pružaju</a:t>
            </a:r>
            <a:r>
              <a:rPr lang="en-US" sz="2100" dirty="0" smtClean="0"/>
              <a:t> </a:t>
            </a:r>
            <a:r>
              <a:rPr lang="en-US" sz="2100" dirty="0" err="1" smtClean="0"/>
              <a:t>dokaze</a:t>
            </a:r>
            <a:r>
              <a:rPr lang="en-US" sz="2100" dirty="0" smtClean="0"/>
              <a:t> </a:t>
            </a:r>
            <a:r>
              <a:rPr lang="en-US" sz="2100" dirty="0" err="1" smtClean="0"/>
              <a:t>suprotne</a:t>
            </a:r>
            <a:r>
              <a:rPr lang="en-US" sz="2100" dirty="0" smtClean="0"/>
              <a:t> </a:t>
            </a:r>
            <a:r>
              <a:rPr lang="en-US" sz="2100" dirty="0" err="1" smtClean="0"/>
              <a:t>njegovim</a:t>
            </a:r>
            <a:r>
              <a:rPr lang="en-US" sz="2100" dirty="0" smtClean="0"/>
              <a:t> </a:t>
            </a:r>
            <a:r>
              <a:rPr lang="en-US" sz="2100" dirty="0" err="1" smtClean="0"/>
              <a:t>vjerovanjima</a:t>
            </a:r>
            <a:endParaRPr lang="en-US" sz="21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100" dirty="0" err="1" smtClean="0"/>
              <a:t>Često</a:t>
            </a:r>
            <a:r>
              <a:rPr lang="en-US" sz="2100" dirty="0" smtClean="0"/>
              <a:t> </a:t>
            </a:r>
            <a:r>
              <a:rPr lang="en-US" sz="2100" dirty="0" err="1" smtClean="0"/>
              <a:t>potreban</a:t>
            </a:r>
            <a:r>
              <a:rPr lang="en-US" sz="2100" dirty="0" smtClean="0"/>
              <a:t> </a:t>
            </a:r>
            <a:r>
              <a:rPr lang="en-US" sz="2100" dirty="0" err="1" smtClean="0"/>
              <a:t>niz</a:t>
            </a:r>
            <a:r>
              <a:rPr lang="en-US" sz="2100" dirty="0" smtClean="0"/>
              <a:t> </a:t>
            </a:r>
            <a:r>
              <a:rPr lang="en-US" sz="2100" dirty="0" err="1" smtClean="0"/>
              <a:t>eksperimenata</a:t>
            </a:r>
            <a:r>
              <a:rPr lang="en-US" sz="2100" dirty="0" smtClean="0"/>
              <a:t> </a:t>
            </a:r>
            <a:r>
              <a:rPr lang="en-US" sz="2100" dirty="0" err="1" smtClean="0"/>
              <a:t>tijekom</a:t>
            </a:r>
            <a:r>
              <a:rPr lang="en-US" sz="2100" dirty="0" smtClean="0"/>
              <a:t> </a:t>
            </a:r>
            <a:r>
              <a:rPr lang="en-US" sz="2100" dirty="0" err="1" smtClean="0"/>
              <a:t>i</a:t>
            </a:r>
            <a:r>
              <a:rPr lang="en-US" sz="2100" dirty="0" smtClean="0"/>
              <a:t> </a:t>
            </a:r>
            <a:r>
              <a:rPr lang="en-US" sz="2100" dirty="0" err="1" smtClean="0"/>
              <a:t>između</a:t>
            </a:r>
            <a:r>
              <a:rPr lang="en-US" sz="2100" dirty="0" smtClean="0"/>
              <a:t> </a:t>
            </a:r>
            <a:r>
              <a:rPr lang="en-US" sz="2100" dirty="0" err="1" smtClean="0"/>
              <a:t>seansi</a:t>
            </a:r>
            <a:r>
              <a:rPr lang="en-US" sz="2100" dirty="0" smtClean="0"/>
              <a:t>, </a:t>
            </a:r>
            <a:r>
              <a:rPr lang="en-US" sz="2100" dirty="0" err="1" smtClean="0"/>
              <a:t>kroz</a:t>
            </a:r>
            <a:r>
              <a:rPr lang="en-US" sz="2100" dirty="0" smtClean="0"/>
              <a:t> </a:t>
            </a:r>
            <a:r>
              <a:rPr lang="en-US" sz="2100" dirty="0" err="1" smtClean="0"/>
              <a:t>više</a:t>
            </a:r>
            <a:r>
              <a:rPr lang="en-US" sz="2100" dirty="0" smtClean="0"/>
              <a:t> </a:t>
            </a:r>
            <a:r>
              <a:rPr lang="en-US" sz="2100" dirty="0" err="1" smtClean="0"/>
              <a:t>tjedana</a:t>
            </a:r>
            <a:r>
              <a:rPr lang="en-US" sz="2100" dirty="0" smtClean="0"/>
              <a:t> </a:t>
            </a:r>
            <a:r>
              <a:rPr lang="en-US" sz="2100" dirty="0" err="1" smtClean="0"/>
              <a:t>ili</a:t>
            </a:r>
            <a:r>
              <a:rPr lang="en-US" sz="2100" dirty="0" smtClean="0"/>
              <a:t> </a:t>
            </a:r>
            <a:r>
              <a:rPr lang="en-US" sz="2100" dirty="0" err="1" smtClean="0"/>
              <a:t>čak</a:t>
            </a:r>
            <a:r>
              <a:rPr lang="en-US" sz="2100" dirty="0" smtClean="0"/>
              <a:t> </a:t>
            </a:r>
            <a:r>
              <a:rPr lang="en-US" sz="2100" dirty="0" err="1" smtClean="0"/>
              <a:t>mjeseci</a:t>
            </a:r>
            <a:r>
              <a:rPr lang="en-US" sz="2100" dirty="0" smtClean="0"/>
              <a:t> 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g.drstankovich.com/files/2014/05/bigstock-Test-Tubes-in-Science-Research-51437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3" b="8270"/>
          <a:stretch/>
        </p:blipFill>
        <p:spPr bwMode="auto">
          <a:xfrm>
            <a:off x="-27296" y="-10865"/>
            <a:ext cx="9171296" cy="686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8050">
            <a:off x="-509589" y="613139"/>
            <a:ext cx="8229600" cy="944562"/>
          </a:xfrm>
        </p:spPr>
        <p:txBody>
          <a:bodyPr>
            <a:normAutofit/>
          </a:bodyPr>
          <a:lstStyle/>
          <a:p>
            <a:r>
              <a:rPr lang="hr-HR" sz="4000" dirty="0" smtClean="0"/>
              <a:t>Faze bihevioralnog eksperimenta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/>
              <a:t>P</a:t>
            </a:r>
            <a:r>
              <a:rPr lang="en-US" dirty="0" err="1" smtClean="0"/>
              <a:t>laniranje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sz="3600" dirty="0" err="1" smtClean="0"/>
              <a:t>Izvođenje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err="1" smtClean="0"/>
              <a:t>Opažanje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err="1" smtClean="0"/>
              <a:t>Refleksija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1143000"/>
            <a:ext cx="298704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 </a:t>
            </a:r>
            <a:r>
              <a:rPr lang="en-US" dirty="0" err="1" smtClean="0"/>
              <a:t>skladu</a:t>
            </a:r>
            <a:r>
              <a:rPr lang="en-US" dirty="0" smtClean="0"/>
              <a:t> s </a:t>
            </a:r>
            <a:r>
              <a:rPr lang="en-US" dirty="0" err="1" smtClean="0"/>
              <a:t>modelom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odraslih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err="1" smtClean="0"/>
              <a:t>Važno</a:t>
            </a:r>
            <a:r>
              <a:rPr lang="en-US" dirty="0" smtClean="0"/>
              <a:t> </a:t>
            </a:r>
            <a:r>
              <a:rPr lang="en-US" dirty="0"/>
              <a:t>je da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SVI KORACI </a:t>
            </a:r>
            <a:r>
              <a:rPr lang="en-US" dirty="0" err="1" smtClean="0"/>
              <a:t>uključeni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 smtClean="0"/>
              <a:t>učenja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Bez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potpunog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Bez </a:t>
            </a:r>
            <a:r>
              <a:rPr lang="en-US" dirty="0" err="1" smtClean="0"/>
              <a:t>opažanja</a:t>
            </a:r>
            <a:r>
              <a:rPr lang="en-US" dirty="0" smtClean="0"/>
              <a:t> </a:t>
            </a:r>
            <a:r>
              <a:rPr lang="en-US" dirty="0" err="1" smtClean="0"/>
              <a:t>ishoda</a:t>
            </a:r>
            <a:r>
              <a:rPr lang="en-US" dirty="0" smtClean="0"/>
              <a:t> </a:t>
            </a:r>
            <a:r>
              <a:rPr lang="en-US" dirty="0" err="1" smtClean="0"/>
              <a:t>iskustvo</a:t>
            </a:r>
            <a:r>
              <a:rPr lang="en-US" dirty="0" smtClean="0"/>
              <a:t> je </a:t>
            </a:r>
            <a:r>
              <a:rPr lang="en-US" dirty="0" err="1" smtClean="0"/>
              <a:t>nekorisno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učenje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Bez </a:t>
            </a:r>
            <a:r>
              <a:rPr lang="en-US" dirty="0" err="1" smtClean="0"/>
              <a:t>refleksije</a:t>
            </a:r>
            <a:r>
              <a:rPr lang="en-US" dirty="0" smtClean="0"/>
              <a:t>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povezivanja</a:t>
            </a:r>
            <a:r>
              <a:rPr lang="en-US" dirty="0" smtClean="0"/>
              <a:t> s </a:t>
            </a:r>
            <a:r>
              <a:rPr lang="en-US" dirty="0" err="1" smtClean="0"/>
              <a:t>ranijim</a:t>
            </a:r>
            <a:r>
              <a:rPr lang="en-US" dirty="0" smtClean="0"/>
              <a:t> </a:t>
            </a:r>
            <a:r>
              <a:rPr lang="en-US" dirty="0" err="1" smtClean="0"/>
              <a:t>pretpostavkama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disfunkcionalnim</a:t>
            </a:r>
            <a:r>
              <a:rPr lang="en-US" dirty="0" smtClean="0"/>
              <a:t> </a:t>
            </a:r>
            <a:r>
              <a:rPr lang="en-US" dirty="0" err="1" smtClean="0"/>
              <a:t>vjerovanjima</a:t>
            </a:r>
            <a:endParaRPr lang="en-US" dirty="0" smtClean="0"/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dirty="0" smtClean="0"/>
              <a:t>Novi </a:t>
            </a:r>
            <a:r>
              <a:rPr lang="en-US" dirty="0" err="1" smtClean="0"/>
              <a:t>uvidi</a:t>
            </a:r>
            <a:r>
              <a:rPr lang="en-US" dirty="0" smtClean="0"/>
              <a:t> </a:t>
            </a:r>
            <a:r>
              <a:rPr lang="en-US" dirty="0" err="1" smtClean="0"/>
              <a:t>moraju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implikacije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stvaranje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planova</a:t>
            </a:r>
            <a:r>
              <a:rPr lang="en-US" dirty="0" smtClean="0"/>
              <a:t> (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eksperimenata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s.wisegeek.com/laboratory-glassware-colored-soluti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00"/>
          <a:stretch/>
        </p:blipFill>
        <p:spPr bwMode="auto">
          <a:xfrm>
            <a:off x="4956960" y="685800"/>
            <a:ext cx="418704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50125">
            <a:off x="-457200" y="297314"/>
            <a:ext cx="8229600" cy="1143000"/>
          </a:xfrm>
        </p:spPr>
        <p:txBody>
          <a:bodyPr/>
          <a:lstStyle/>
          <a:p>
            <a:r>
              <a:rPr lang="en-US" dirty="0" err="1" smtClean="0"/>
              <a:t>Bihevioralni</a:t>
            </a:r>
            <a:r>
              <a:rPr lang="en-US" dirty="0" smtClean="0"/>
              <a:t> </a:t>
            </a:r>
            <a:r>
              <a:rPr lang="en-US" dirty="0" err="1" smtClean="0"/>
              <a:t>eksperimenti</a:t>
            </a:r>
            <a:r>
              <a:rPr lang="en-US" dirty="0" smtClean="0"/>
              <a:t> u 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595082"/>
            <a:ext cx="3962400" cy="1376718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CILJ</a:t>
            </a:r>
            <a:r>
              <a:rPr lang="en-US" dirty="0" smtClean="0"/>
              <a:t> – </a:t>
            </a:r>
            <a:r>
              <a:rPr lang="en-US" dirty="0" err="1" smtClean="0"/>
              <a:t>testiranje</a:t>
            </a:r>
            <a:r>
              <a:rPr lang="en-US" dirty="0" smtClean="0"/>
              <a:t> </a:t>
            </a:r>
            <a:r>
              <a:rPr lang="en-US" dirty="0" err="1" smtClean="0"/>
              <a:t>hipoteza</a:t>
            </a:r>
            <a:r>
              <a:rPr lang="en-US" dirty="0" smtClean="0"/>
              <a:t>, </a:t>
            </a:r>
            <a:r>
              <a:rPr lang="en-US" dirty="0" err="1" smtClean="0"/>
              <a:t>isprobavanje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otkrivanje</a:t>
            </a:r>
            <a:r>
              <a:rPr lang="en-US" dirty="0" smtClean="0"/>
              <a:t> </a:t>
            </a:r>
            <a:r>
              <a:rPr lang="en-US" dirty="0" err="1" smtClean="0"/>
              <a:t>novih</a:t>
            </a:r>
            <a:r>
              <a:rPr lang="en-US" dirty="0" smtClean="0"/>
              <a:t> </a:t>
            </a:r>
            <a:r>
              <a:rPr lang="en-US" dirty="0" err="1" smtClean="0"/>
              <a:t>stvari</a:t>
            </a:r>
            <a:r>
              <a:rPr lang="en-US" dirty="0" smtClean="0"/>
              <a:t>; </a:t>
            </a:r>
            <a:r>
              <a:rPr lang="en-US" dirty="0" err="1" smtClean="0"/>
              <a:t>nema</a:t>
            </a:r>
            <a:r>
              <a:rPr lang="en-US" dirty="0" smtClean="0"/>
              <a:t> </a:t>
            </a:r>
            <a:r>
              <a:rPr lang="en-US" dirty="0" err="1" smtClean="0"/>
              <a:t>garancije</a:t>
            </a:r>
            <a:r>
              <a:rPr lang="en-US" dirty="0" smtClean="0"/>
              <a:t> </a:t>
            </a:r>
            <a:r>
              <a:rPr lang="en-US" dirty="0" err="1" smtClean="0"/>
              <a:t>uspjeha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4591" y="2590800"/>
            <a:ext cx="2917209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Slično</a:t>
            </a:r>
            <a:r>
              <a:rPr lang="en-US" dirty="0"/>
              <a:t> </a:t>
            </a:r>
            <a:r>
              <a:rPr lang="hr-HR" dirty="0" smtClean="0"/>
              <a:t>znanstvenim eksperimentima</a:t>
            </a:r>
            <a:r>
              <a:rPr lang="en-GB" dirty="0" smtClean="0"/>
              <a:t> </a:t>
            </a:r>
            <a:r>
              <a:rPr lang="en-US" dirty="0" smtClean="0"/>
              <a:t>–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se BE </a:t>
            </a:r>
            <a:r>
              <a:rPr lang="en-US" dirty="0" err="1"/>
              <a:t>provjerava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pacijentova</a:t>
            </a:r>
            <a:r>
              <a:rPr lang="en-US" dirty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VJEROVANJA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4191000"/>
            <a:ext cx="3733800" cy="2288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 dirty="0" err="1" smtClean="0"/>
              <a:t>Efekti</a:t>
            </a:r>
            <a:r>
              <a:rPr lang="en-US" sz="2300" dirty="0" smtClean="0"/>
              <a:t> </a:t>
            </a:r>
            <a:r>
              <a:rPr lang="en-US" sz="2300" dirty="0" err="1" smtClean="0"/>
              <a:t>ovise</a:t>
            </a:r>
            <a:r>
              <a:rPr lang="en-US" sz="2300" dirty="0" smtClean="0"/>
              <a:t> o tome u </a:t>
            </a:r>
            <a:r>
              <a:rPr lang="en-US" sz="2300" dirty="0" err="1" smtClean="0"/>
              <a:t>kojoj</a:t>
            </a:r>
            <a:r>
              <a:rPr lang="en-US" sz="2300" dirty="0" smtClean="0"/>
              <a:t> </a:t>
            </a:r>
            <a:r>
              <a:rPr lang="en-US" sz="2300" dirty="0" err="1" smtClean="0"/>
              <a:t>mjeri</a:t>
            </a:r>
            <a:r>
              <a:rPr lang="en-US" sz="2300" dirty="0" smtClean="0"/>
              <a:t> </a:t>
            </a:r>
            <a:r>
              <a:rPr lang="en-US" sz="2300" dirty="0" err="1" smtClean="0"/>
              <a:t>možemo</a:t>
            </a:r>
            <a:r>
              <a:rPr lang="en-US" sz="2300" dirty="0" smtClean="0"/>
              <a:t> </a:t>
            </a:r>
            <a:r>
              <a:rPr lang="hr-HR" sz="2300" dirty="0" smtClean="0">
                <a:solidFill>
                  <a:schemeClr val="accent2">
                    <a:lumMod val="75000"/>
                  </a:schemeClr>
                </a:solidFill>
              </a:rPr>
              <a:t>KONTROLIRATI</a:t>
            </a:r>
            <a:r>
              <a:rPr lang="en-US" sz="2300" dirty="0" smtClean="0"/>
              <a:t> </a:t>
            </a:r>
            <a:r>
              <a:rPr lang="en-US" sz="2300" dirty="0" err="1" smtClean="0"/>
              <a:t>varijable</a:t>
            </a:r>
            <a:r>
              <a:rPr lang="en-US" sz="2300" dirty="0" smtClean="0"/>
              <a:t> </a:t>
            </a:r>
            <a:r>
              <a:rPr lang="en-US" sz="2300" dirty="0" err="1" smtClean="0"/>
              <a:t>koje</a:t>
            </a:r>
            <a:r>
              <a:rPr lang="en-US" sz="2300" dirty="0" smtClean="0"/>
              <a:t> </a:t>
            </a:r>
            <a:r>
              <a:rPr lang="en-US" sz="2300" dirty="0" err="1" smtClean="0"/>
              <a:t>mogu</a:t>
            </a:r>
            <a:r>
              <a:rPr lang="en-US" sz="2300" dirty="0" smtClean="0"/>
              <a:t> “</a:t>
            </a:r>
            <a:r>
              <a:rPr lang="en-US" sz="2300" dirty="0" err="1" smtClean="0"/>
              <a:t>zamagliti</a:t>
            </a:r>
            <a:r>
              <a:rPr lang="en-US" sz="2300" dirty="0" smtClean="0"/>
              <a:t>” </a:t>
            </a:r>
            <a:r>
              <a:rPr lang="en-US" sz="2300" dirty="0" err="1" smtClean="0"/>
              <a:t>situaciju</a:t>
            </a:r>
            <a:r>
              <a:rPr lang="en-US" sz="2300" dirty="0" smtClean="0"/>
              <a:t> </a:t>
            </a:r>
            <a:r>
              <a:rPr lang="en-US" sz="2300" dirty="0" err="1" smtClean="0"/>
              <a:t>i</a:t>
            </a:r>
            <a:r>
              <a:rPr lang="en-US" sz="2300" dirty="0" smtClean="0"/>
              <a:t> </a:t>
            </a:r>
            <a:r>
              <a:rPr lang="en-US" sz="2300" dirty="0" err="1" smtClean="0"/>
              <a:t>otežati</a:t>
            </a:r>
            <a:r>
              <a:rPr lang="en-US" sz="2300" dirty="0" smtClean="0"/>
              <a:t> </a:t>
            </a:r>
            <a:r>
              <a:rPr lang="hr-HR" sz="2300" dirty="0" smtClean="0">
                <a:solidFill>
                  <a:schemeClr val="accent2">
                    <a:lumMod val="75000"/>
                  </a:schemeClr>
                </a:solidFill>
              </a:rPr>
              <a:t>INTERPRETACIJU</a:t>
            </a:r>
            <a:r>
              <a:rPr lang="en-US" sz="23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300" dirty="0" err="1" smtClean="0"/>
              <a:t>rezultata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9259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74648">
            <a:off x="-1127363" y="240861"/>
            <a:ext cx="822960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</a:t>
            </a:r>
            <a:r>
              <a:rPr lang="en-US" sz="4000" dirty="0" err="1" smtClean="0"/>
              <a:t>Planiranje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939" y="1752601"/>
            <a:ext cx="7239000" cy="46482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preduvjet</a:t>
            </a:r>
            <a:r>
              <a:rPr lang="en-US" dirty="0" smtClean="0"/>
              <a:t> je da </a:t>
            </a:r>
            <a:r>
              <a:rPr lang="en-US" dirty="0" err="1" smtClean="0"/>
              <a:t>pacijent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RAZUMIJE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kognitivni</a:t>
            </a:r>
            <a:r>
              <a:rPr lang="en-US" dirty="0" smtClean="0"/>
              <a:t> model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racionalu</a:t>
            </a:r>
            <a:r>
              <a:rPr lang="en-US" dirty="0" smtClean="0"/>
              <a:t> </a:t>
            </a:r>
            <a:r>
              <a:rPr lang="en-US" dirty="0" err="1" smtClean="0"/>
              <a:t>tretmana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Pacijent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imati</a:t>
            </a:r>
            <a:r>
              <a:rPr lang="en-US" dirty="0" smtClean="0"/>
              <a:t> </a:t>
            </a:r>
            <a:r>
              <a:rPr lang="en-US" dirty="0" err="1" smtClean="0"/>
              <a:t>tendenciju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IZBJEGAVANJ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percipira</a:t>
            </a:r>
            <a:r>
              <a:rPr lang="en-US" dirty="0" smtClean="0"/>
              <a:t> </a:t>
            </a:r>
            <a:r>
              <a:rPr lang="en-US" dirty="0" err="1" smtClean="0"/>
              <a:t>određen</a:t>
            </a:r>
            <a:r>
              <a:rPr lang="en-US" dirty="0" smtClean="0"/>
              <a:t> </a:t>
            </a:r>
            <a:r>
              <a:rPr lang="en-US" dirty="0" err="1" smtClean="0"/>
              <a:t>rizik</a:t>
            </a:r>
            <a:r>
              <a:rPr lang="en-US" dirty="0" smtClean="0"/>
              <a:t> u </a:t>
            </a:r>
            <a:r>
              <a:rPr lang="en-US" dirty="0" err="1" smtClean="0"/>
              <a:t>provođenju</a:t>
            </a:r>
            <a:r>
              <a:rPr lang="en-US" dirty="0" smtClean="0"/>
              <a:t> BE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Odrediti</a:t>
            </a:r>
            <a:r>
              <a:rPr lang="en-US" dirty="0" smtClean="0"/>
              <a:t> </a:t>
            </a:r>
            <a:r>
              <a:rPr lang="en-US" dirty="0" err="1" smtClean="0"/>
              <a:t>disfunkcionalnu</a:t>
            </a:r>
            <a:r>
              <a:rPr lang="en-US" dirty="0" smtClean="0"/>
              <a:t> </a:t>
            </a:r>
            <a:r>
              <a:rPr lang="en-US" dirty="0" err="1" smtClean="0"/>
              <a:t>pretpostavku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en-US" dirty="0" err="1" smtClean="0"/>
              <a:t>testirati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ALTERNATIVNU</a:t>
            </a:r>
            <a:r>
              <a:rPr lang="en-US" dirty="0" smtClean="0"/>
              <a:t> </a:t>
            </a:r>
            <a:r>
              <a:rPr lang="en-US" dirty="0" err="1" smtClean="0"/>
              <a:t>perspektivu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želi</a:t>
            </a:r>
            <a:r>
              <a:rPr lang="en-US" dirty="0" smtClean="0"/>
              <a:t> </a:t>
            </a:r>
            <a:r>
              <a:rPr lang="en-US" dirty="0" err="1" smtClean="0"/>
              <a:t>postići</a:t>
            </a:r>
            <a:r>
              <a:rPr lang="en-US" dirty="0" smtClean="0"/>
              <a:t> </a:t>
            </a:r>
            <a:r>
              <a:rPr lang="en-US" dirty="0" err="1" smtClean="0"/>
              <a:t>eksperimentom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Procijeniti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STUPANJ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vjerovanja</a:t>
            </a:r>
            <a:r>
              <a:rPr lang="en-US" dirty="0" smtClean="0"/>
              <a:t> u </a:t>
            </a:r>
            <a:r>
              <a:rPr lang="en-US" dirty="0" err="1" smtClean="0"/>
              <a:t>disfunkcionalnu</a:t>
            </a:r>
            <a:r>
              <a:rPr lang="en-US" dirty="0" smtClean="0"/>
              <a:t> </a:t>
            </a:r>
            <a:r>
              <a:rPr lang="en-US" dirty="0" err="1" smtClean="0"/>
              <a:t>misao</a:t>
            </a:r>
            <a:r>
              <a:rPr lang="en-US" dirty="0" smtClean="0"/>
              <a:t>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INTENZITET</a:t>
            </a:r>
            <a:r>
              <a:rPr lang="en-US" dirty="0" smtClean="0"/>
              <a:t> </a:t>
            </a:r>
            <a:r>
              <a:rPr lang="en-US" dirty="0" err="1" smtClean="0"/>
              <a:t>emocije</a:t>
            </a:r>
            <a:r>
              <a:rPr lang="en-US" dirty="0" smtClean="0"/>
              <a:t> </a:t>
            </a:r>
            <a:r>
              <a:rPr lang="en-US" dirty="0" err="1" smtClean="0"/>
              <a:t>koju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izaziva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752600"/>
            <a:ext cx="7162799" cy="47545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err="1" smtClean="0"/>
              <a:t>Odrediti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PREDVIĐANJE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r>
              <a:rPr lang="en-US" dirty="0" smtClean="0"/>
              <a:t> o </a:t>
            </a:r>
            <a:r>
              <a:rPr lang="en-US" dirty="0" err="1" smtClean="0"/>
              <a:t>ishodu</a:t>
            </a:r>
            <a:r>
              <a:rPr lang="en-US" dirty="0" smtClean="0"/>
              <a:t> BE,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načinu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to </a:t>
            </a:r>
            <a:r>
              <a:rPr lang="en-US" dirty="0" err="1" smtClean="0"/>
              <a:t>znati</a:t>
            </a:r>
            <a:r>
              <a:rPr lang="en-US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da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svi</a:t>
            </a:r>
            <a:r>
              <a:rPr lang="en-US" dirty="0" smtClean="0"/>
              <a:t> </a:t>
            </a:r>
            <a:r>
              <a:rPr lang="en-US" dirty="0" err="1" smtClean="0"/>
              <a:t>primijetili</a:t>
            </a:r>
            <a:r>
              <a:rPr lang="en-US" dirty="0" smtClean="0"/>
              <a:t> da je </a:t>
            </a:r>
            <a:r>
              <a:rPr lang="en-US" dirty="0" err="1" smtClean="0"/>
              <a:t>pocrvenio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PLANIRATI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tko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sve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uključen</a:t>
            </a:r>
            <a:r>
              <a:rPr lang="en-US" dirty="0" smtClean="0"/>
              <a:t>, </a:t>
            </a:r>
            <a:r>
              <a:rPr lang="en-US" dirty="0" err="1" smtClean="0"/>
              <a:t>pripremiti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negativne</a:t>
            </a:r>
            <a:r>
              <a:rPr lang="en-US" dirty="0" smtClean="0"/>
              <a:t> </a:t>
            </a:r>
            <a:r>
              <a:rPr lang="en-US" dirty="0" err="1" smtClean="0"/>
              <a:t>reakcije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Odrediti</a:t>
            </a:r>
            <a:r>
              <a:rPr lang="en-US" dirty="0" smtClean="0"/>
              <a:t> </a:t>
            </a:r>
            <a:r>
              <a:rPr lang="en-US" dirty="0" err="1" smtClean="0"/>
              <a:t>koliko</a:t>
            </a:r>
            <a:r>
              <a:rPr lang="en-US" dirty="0" smtClean="0"/>
              <a:t> </a:t>
            </a:r>
            <a:r>
              <a:rPr lang="en-US" dirty="0" err="1" smtClean="0"/>
              <a:t>unaprijed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NAJAVITI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pacijentu</a:t>
            </a:r>
            <a:r>
              <a:rPr lang="en-US" dirty="0" smtClean="0"/>
              <a:t> (</a:t>
            </a:r>
            <a:r>
              <a:rPr lang="en-US" dirty="0" err="1" smtClean="0"/>
              <a:t>važan</a:t>
            </a:r>
            <a:r>
              <a:rPr lang="en-US" dirty="0" smtClean="0"/>
              <a:t> </a:t>
            </a:r>
            <a:r>
              <a:rPr lang="en-US" dirty="0" err="1" smtClean="0"/>
              <a:t>balans</a:t>
            </a:r>
            <a:r>
              <a:rPr lang="en-US" dirty="0" smtClean="0"/>
              <a:t> –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prerano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povećati</a:t>
            </a:r>
            <a:r>
              <a:rPr lang="en-US" dirty="0" smtClean="0"/>
              <a:t> </a:t>
            </a:r>
            <a:r>
              <a:rPr lang="en-US" dirty="0" err="1" smtClean="0"/>
              <a:t>tjeskobu</a:t>
            </a:r>
            <a:r>
              <a:rPr lang="en-US" dirty="0" smtClean="0"/>
              <a:t>; </a:t>
            </a:r>
            <a:r>
              <a:rPr lang="en-US" dirty="0" err="1" smtClean="0"/>
              <a:t>ako</a:t>
            </a:r>
            <a:r>
              <a:rPr lang="en-US" dirty="0" smtClean="0"/>
              <a:t> mu se </a:t>
            </a:r>
            <a:r>
              <a:rPr lang="en-US" dirty="0" err="1" smtClean="0"/>
              <a:t>kaže</a:t>
            </a:r>
            <a:r>
              <a:rPr lang="en-US" dirty="0" smtClean="0"/>
              <a:t> </a:t>
            </a:r>
            <a:r>
              <a:rPr lang="en-US" dirty="0" err="1" smtClean="0"/>
              <a:t>zadnji</a:t>
            </a:r>
            <a:r>
              <a:rPr lang="en-US" dirty="0" smtClean="0"/>
              <a:t> </a:t>
            </a:r>
            <a:r>
              <a:rPr lang="en-US" dirty="0" err="1" smtClean="0"/>
              <a:t>čas</a:t>
            </a:r>
            <a:r>
              <a:rPr lang="en-US" dirty="0" smtClean="0"/>
              <a:t>,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nespreman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PREDVIDJETI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/>
              <a:t>moguće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4648">
            <a:off x="-1051165" y="317061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1. </a:t>
            </a:r>
            <a:r>
              <a:rPr lang="en-US" sz="4000" dirty="0" err="1" smtClean="0"/>
              <a:t>Planiranje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pic>
        <p:nvPicPr>
          <p:cNvPr id="9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429" y="1752600"/>
            <a:ext cx="7238999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en-US" dirty="0" err="1" smtClean="0"/>
              <a:t>Planirati</a:t>
            </a:r>
            <a:r>
              <a:rPr lang="en-US" dirty="0" smtClean="0"/>
              <a:t> </a:t>
            </a:r>
            <a:r>
              <a:rPr lang="en-US" dirty="0" err="1" smtClean="0"/>
              <a:t>eksperimente</a:t>
            </a:r>
            <a:r>
              <a:rPr lang="en-US" dirty="0" smtClean="0"/>
              <a:t> “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BEZ GUBITKA</a:t>
            </a:r>
            <a:r>
              <a:rPr lang="en-US" dirty="0" smtClean="0"/>
              <a:t>”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negativno</a:t>
            </a:r>
            <a:r>
              <a:rPr lang="en-US" dirty="0" smtClean="0"/>
              <a:t> </a:t>
            </a:r>
            <a:r>
              <a:rPr lang="en-US" dirty="0" err="1" smtClean="0"/>
              <a:t>predviđanje</a:t>
            </a:r>
            <a:r>
              <a:rPr lang="en-US" dirty="0" smtClean="0"/>
              <a:t> </a:t>
            </a:r>
            <a:r>
              <a:rPr lang="en-US" dirty="0" err="1" smtClean="0"/>
              <a:t>ostvari</a:t>
            </a:r>
            <a:r>
              <a:rPr lang="en-US" dirty="0" smtClean="0"/>
              <a:t> –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osnova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PROBLEM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SOLVING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en-US" dirty="0" err="1" smtClean="0"/>
              <a:t>Planirati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način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se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PRATITI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BILJEŽITI</a:t>
            </a:r>
            <a:r>
              <a:rPr lang="en-US" dirty="0" smtClean="0"/>
              <a:t> </a:t>
            </a:r>
            <a:r>
              <a:rPr lang="en-US" dirty="0" err="1" smtClean="0"/>
              <a:t>ishod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Eksperiment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biti</a:t>
            </a:r>
            <a:r>
              <a:rPr lang="en-US" dirty="0" smtClean="0"/>
              <a:t> </a:t>
            </a:r>
            <a:r>
              <a:rPr lang="en-US" dirty="0" err="1" smtClean="0"/>
              <a:t>dovoljno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IZAZOVAN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potiče</a:t>
            </a:r>
            <a:r>
              <a:rPr lang="en-US" dirty="0" smtClean="0"/>
              <a:t> </a:t>
            </a:r>
            <a:r>
              <a:rPr lang="en-US" dirty="0" err="1" smtClean="0"/>
              <a:t>preintenzivnu</a:t>
            </a:r>
            <a:r>
              <a:rPr lang="en-US" dirty="0" smtClean="0"/>
              <a:t> </a:t>
            </a:r>
            <a:r>
              <a:rPr lang="en-US" dirty="0" err="1" smtClean="0"/>
              <a:t>anksioznost</a:t>
            </a:r>
            <a:r>
              <a:rPr lang="en-US" dirty="0" smtClean="0"/>
              <a:t>, </a:t>
            </a:r>
            <a:r>
              <a:rPr lang="en-US" dirty="0" err="1" smtClean="0"/>
              <a:t>bolje</a:t>
            </a:r>
            <a:r>
              <a:rPr lang="en-US" dirty="0" smtClean="0"/>
              <a:t> je </a:t>
            </a:r>
            <a:r>
              <a:rPr lang="en-US" dirty="0" err="1" smtClean="0"/>
              <a:t>planirati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r>
              <a:rPr lang="hr-HR" dirty="0" smtClean="0"/>
              <a:t>z</a:t>
            </a:r>
            <a:r>
              <a:rPr lang="en-US" dirty="0" smtClean="0"/>
              <a:t> </a:t>
            </a:r>
            <a:r>
              <a:rPr lang="en-US" dirty="0" err="1" smtClean="0"/>
              <a:t>postupnih</a:t>
            </a:r>
            <a:r>
              <a:rPr lang="en-US" dirty="0"/>
              <a:t> </a:t>
            </a:r>
            <a:r>
              <a:rPr lang="en-US" dirty="0" smtClean="0"/>
              <a:t>BE u </a:t>
            </a:r>
            <a:r>
              <a:rPr lang="en-US" dirty="0" err="1" smtClean="0"/>
              <a:t>skladu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spremnosti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874648">
            <a:off x="-1037518" y="383547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1. </a:t>
            </a:r>
            <a:r>
              <a:rPr lang="en-US" sz="4000" dirty="0" err="1" smtClean="0"/>
              <a:t>Planiranje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pic>
        <p:nvPicPr>
          <p:cNvPr id="20482" name="Picture 2" descr="http://67.240.146.31/G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1" t="-707" r="37061" b="707"/>
          <a:stretch/>
        </p:blipFill>
        <p:spPr bwMode="auto">
          <a:xfrm>
            <a:off x="-1" y="914400"/>
            <a:ext cx="1394461" cy="538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0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514854"/>
            <a:ext cx="4495800" cy="5885946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predviđanja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r>
              <a:rPr lang="en-US" dirty="0" smtClean="0"/>
              <a:t> ne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provjeriti</a:t>
            </a:r>
            <a:r>
              <a:rPr lang="en-US" dirty="0" smtClean="0"/>
              <a:t> </a:t>
            </a:r>
            <a:r>
              <a:rPr lang="en-US" dirty="0" err="1" smtClean="0"/>
              <a:t>jer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VREMENSKI ODGOĐENA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kod</a:t>
            </a:r>
            <a:r>
              <a:rPr lang="en-US" dirty="0" smtClean="0"/>
              <a:t> OCD-a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straha</a:t>
            </a:r>
            <a:r>
              <a:rPr lang="en-US" dirty="0" smtClean="0"/>
              <a:t> od </a:t>
            </a:r>
            <a:r>
              <a:rPr lang="en-US" dirty="0" err="1" smtClean="0"/>
              <a:t>bolesti</a:t>
            </a:r>
            <a:r>
              <a:rPr lang="en-US" dirty="0" smtClean="0"/>
              <a:t>) –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druge</a:t>
            </a:r>
            <a:r>
              <a:rPr lang="en-US" dirty="0" smtClean="0"/>
              <a:t> </a:t>
            </a:r>
            <a:r>
              <a:rPr lang="en-US" dirty="0" err="1" smtClean="0"/>
              <a:t>tehnike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TERAPEUT</a:t>
            </a:r>
            <a:r>
              <a:rPr lang="en-US" dirty="0" smtClean="0"/>
              <a:t>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SUMNJE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pokušati</a:t>
            </a:r>
            <a:r>
              <a:rPr lang="en-US" dirty="0" smtClean="0"/>
              <a:t> </a:t>
            </a:r>
            <a:r>
              <a:rPr lang="en-US" dirty="0" err="1" smtClean="0"/>
              <a:t>riješiti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superviziji</a:t>
            </a:r>
            <a:r>
              <a:rPr lang="en-US" dirty="0" smtClean="0"/>
              <a:t>)</a:t>
            </a:r>
          </a:p>
          <a:p>
            <a:pPr>
              <a:spcBef>
                <a:spcPts val="1800"/>
              </a:spcBef>
            </a:pP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RIZICI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zdravlje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terapijski</a:t>
            </a:r>
            <a:r>
              <a:rPr lang="en-US" dirty="0" smtClean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napredak</a:t>
            </a:r>
            <a:r>
              <a:rPr lang="en-US" dirty="0" smtClean="0"/>
              <a:t> u </a:t>
            </a:r>
            <a:r>
              <a:rPr lang="en-US" dirty="0" err="1" smtClean="0"/>
              <a:t>tretmanu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2530" name="Picture 2" descr="http://static.guim.co.uk/sys-images/Guardian/Pix/pictures/2012/12/17/1355740464615/There-is-a-right-time-and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68" y="3448554"/>
            <a:ext cx="3746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434040">
            <a:off x="-516839" y="1265284"/>
            <a:ext cx="5061684" cy="96625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Kada</a:t>
            </a:r>
            <a:r>
              <a:rPr lang="en-US" sz="4000" dirty="0" smtClean="0"/>
              <a:t> </a:t>
            </a:r>
            <a:r>
              <a:rPr lang="en-US" sz="4000" dirty="0" err="1" smtClean="0"/>
              <a:t>odustati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1667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6705600" cy="46021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Podržavati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r>
              <a:rPr lang="en-US" dirty="0" smtClean="0"/>
              <a:t> u </a:t>
            </a:r>
            <a:r>
              <a:rPr lang="en-US" dirty="0" err="1" smtClean="0"/>
              <a:t>izvođenju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Pohvaljivati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napore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izdržavanje</a:t>
            </a:r>
            <a:r>
              <a:rPr lang="en-US" dirty="0" smtClean="0"/>
              <a:t> </a:t>
            </a:r>
            <a:r>
              <a:rPr lang="en-US" dirty="0" err="1" smtClean="0"/>
              <a:t>teškoća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Pratiti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r>
              <a:rPr lang="en-US" dirty="0" smtClean="0"/>
              <a:t> –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pretjerano</a:t>
            </a:r>
            <a:r>
              <a:rPr lang="en-US" dirty="0" smtClean="0"/>
              <a:t> </a:t>
            </a:r>
            <a:r>
              <a:rPr lang="en-US" dirty="0" err="1" smtClean="0"/>
              <a:t>anksiozan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se </a:t>
            </a:r>
            <a:r>
              <a:rPr lang="en-US" dirty="0" err="1" smtClean="0"/>
              <a:t>nakratko</a:t>
            </a:r>
            <a:r>
              <a:rPr lang="en-US" dirty="0" smtClean="0"/>
              <a:t> </a:t>
            </a:r>
            <a:r>
              <a:rPr lang="en-US" dirty="0" err="1" smtClean="0"/>
              <a:t>prekinuti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mu je </a:t>
            </a:r>
            <a:r>
              <a:rPr lang="en-US" dirty="0" err="1" smtClean="0"/>
              <a:t>prelagano</a:t>
            </a:r>
            <a:r>
              <a:rPr lang="en-US" dirty="0" smtClean="0"/>
              <a:t>, </a:t>
            </a:r>
            <a:r>
              <a:rPr lang="en-US" dirty="0" err="1" smtClean="0"/>
              <a:t>paziti</a:t>
            </a:r>
            <a:r>
              <a:rPr lang="en-US" dirty="0" smtClean="0"/>
              <a:t> da ne </a:t>
            </a:r>
            <a:r>
              <a:rPr lang="en-US" dirty="0" err="1" smtClean="0"/>
              <a:t>koristi</a:t>
            </a:r>
            <a:r>
              <a:rPr lang="en-US" dirty="0" smtClean="0"/>
              <a:t> </a:t>
            </a:r>
            <a:r>
              <a:rPr lang="en-US" dirty="0" err="1" smtClean="0"/>
              <a:t>sigurnosna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Prisutnost</a:t>
            </a:r>
            <a:r>
              <a:rPr lang="en-US" dirty="0" smtClean="0"/>
              <a:t> </a:t>
            </a:r>
            <a:r>
              <a:rPr lang="en-US" dirty="0" err="1" smtClean="0"/>
              <a:t>terapeuta</a:t>
            </a:r>
            <a:r>
              <a:rPr lang="en-US" dirty="0" smtClean="0"/>
              <a:t> </a:t>
            </a:r>
            <a:r>
              <a:rPr lang="en-US" dirty="0" err="1" smtClean="0"/>
              <a:t>osigurava</a:t>
            </a:r>
            <a:r>
              <a:rPr lang="en-US" dirty="0" smtClean="0"/>
              <a:t> </a:t>
            </a:r>
            <a:r>
              <a:rPr lang="en-US" dirty="0" err="1" smtClean="0"/>
              <a:t>veći</a:t>
            </a:r>
            <a:r>
              <a:rPr lang="en-US" dirty="0" smtClean="0"/>
              <a:t> </a:t>
            </a:r>
            <a:r>
              <a:rPr lang="en-US" dirty="0" err="1" smtClean="0"/>
              <a:t>uspjeh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 err="1" smtClean="0"/>
              <a:t>Pitanje</a:t>
            </a:r>
            <a:r>
              <a:rPr lang="en-US" dirty="0" smtClean="0"/>
              <a:t> </a:t>
            </a:r>
            <a:r>
              <a:rPr lang="en-US" dirty="0" err="1" smtClean="0"/>
              <a:t>povjerljivosti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javnim</a:t>
            </a:r>
            <a:r>
              <a:rPr lang="en-US" dirty="0" smtClean="0"/>
              <a:t> </a:t>
            </a:r>
            <a:r>
              <a:rPr lang="en-US" dirty="0" err="1" smtClean="0"/>
              <a:t>mjestima</a:t>
            </a:r>
            <a:r>
              <a:rPr lang="en-US" dirty="0" smtClean="0"/>
              <a:t> (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sretne</a:t>
            </a:r>
            <a:r>
              <a:rPr lang="en-US" dirty="0" smtClean="0"/>
              <a:t> </a:t>
            </a:r>
            <a:r>
              <a:rPr lang="en-US" dirty="0" err="1" smtClean="0"/>
              <a:t>nekog</a:t>
            </a:r>
            <a:r>
              <a:rPr lang="en-US" dirty="0" smtClean="0"/>
              <a:t> </a:t>
            </a:r>
            <a:r>
              <a:rPr lang="en-US" dirty="0" err="1" smtClean="0"/>
              <a:t>poznatog</a:t>
            </a:r>
            <a:r>
              <a:rPr lang="en-US" dirty="0" smtClean="0"/>
              <a:t>; </a:t>
            </a:r>
            <a:r>
              <a:rPr lang="en-US" dirty="0" err="1" smtClean="0"/>
              <a:t>kada</a:t>
            </a:r>
            <a:r>
              <a:rPr lang="en-US" dirty="0" smtClean="0"/>
              <a:t> </a:t>
            </a:r>
            <a:r>
              <a:rPr lang="en-US" dirty="0" err="1" smtClean="0"/>
              <a:t>diskutirati</a:t>
            </a:r>
            <a:r>
              <a:rPr lang="en-US" dirty="0" smtClean="0"/>
              <a:t> o </a:t>
            </a:r>
            <a:r>
              <a:rPr lang="en-US" dirty="0" err="1" smtClean="0"/>
              <a:t>ishodima</a:t>
            </a:r>
            <a:r>
              <a:rPr lang="en-US" dirty="0" smtClean="0"/>
              <a:t> BE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drugi</a:t>
            </a:r>
            <a:r>
              <a:rPr lang="en-US" dirty="0" smtClean="0"/>
              <a:t> </a:t>
            </a:r>
            <a:r>
              <a:rPr lang="en-US" dirty="0" err="1" smtClean="0"/>
              <a:t>prisutni</a:t>
            </a:r>
            <a:r>
              <a:rPr lang="en-US" dirty="0" smtClean="0"/>
              <a:t> </a:t>
            </a:r>
            <a:r>
              <a:rPr lang="en-US" dirty="0" err="1" smtClean="0"/>
              <a:t>npr</a:t>
            </a:r>
            <a:r>
              <a:rPr lang="en-US" dirty="0" smtClean="0"/>
              <a:t>. u </a:t>
            </a:r>
            <a:r>
              <a:rPr lang="en-US" dirty="0" err="1" smtClean="0"/>
              <a:t>busu</a:t>
            </a:r>
            <a:r>
              <a:rPr lang="en-US" dirty="0" smtClean="0"/>
              <a:t>, </a:t>
            </a:r>
            <a:r>
              <a:rPr lang="en-US" dirty="0" err="1" smtClean="0"/>
              <a:t>trgovini</a:t>
            </a:r>
            <a:r>
              <a:rPr lang="en-US" dirty="0" smtClean="0"/>
              <a:t>, </a:t>
            </a:r>
            <a:r>
              <a:rPr lang="en-US" dirty="0" err="1" smtClean="0"/>
              <a:t>kafiću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sl.)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20874648">
            <a:off x="-1203564" y="280761"/>
            <a:ext cx="8229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000" dirty="0"/>
              <a:t>2</a:t>
            </a:r>
            <a:r>
              <a:rPr lang="en-US" sz="4000" dirty="0" smtClean="0"/>
              <a:t>. </a:t>
            </a:r>
            <a:r>
              <a:rPr lang="hr-HR" sz="4000" dirty="0" smtClean="0"/>
              <a:t>Izvođenje</a:t>
            </a:r>
            <a:r>
              <a:rPr lang="en-US" sz="4000" dirty="0" smtClean="0"/>
              <a:t> BE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9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95119">
            <a:off x="-584785" y="444661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3. </a:t>
            </a:r>
            <a:r>
              <a:rPr lang="en-US" sz="4000" dirty="0" err="1" smtClean="0"/>
              <a:t>Opažanje</a:t>
            </a:r>
            <a:r>
              <a:rPr lang="en-US" sz="4000" dirty="0" smtClean="0"/>
              <a:t> </a:t>
            </a:r>
            <a:r>
              <a:rPr lang="en-US" sz="4000" dirty="0" err="1" smtClean="0"/>
              <a:t>ishoda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752600"/>
            <a:ext cx="7315199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3700" dirty="0" err="1" smtClean="0"/>
              <a:t>Opažati</a:t>
            </a:r>
            <a:r>
              <a:rPr lang="en-US" sz="3700" dirty="0" smtClean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700" dirty="0" err="1" smtClean="0"/>
              <a:t>Pacijentove</a:t>
            </a:r>
            <a:r>
              <a:rPr lang="en-US" sz="3700" dirty="0" smtClean="0"/>
              <a:t>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MISLI</a:t>
            </a:r>
            <a:r>
              <a:rPr lang="en-US" sz="3700" dirty="0" smtClean="0"/>
              <a:t> </a:t>
            </a:r>
            <a:r>
              <a:rPr lang="en-US" sz="3700" dirty="0" err="1" smtClean="0"/>
              <a:t>i</a:t>
            </a:r>
            <a:r>
              <a:rPr lang="en-US" sz="3700" dirty="0" smtClean="0"/>
              <a:t>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OSJEĆAJE</a:t>
            </a:r>
            <a:r>
              <a:rPr lang="en-US" sz="3700" dirty="0" smtClean="0"/>
              <a:t> </a:t>
            </a:r>
            <a:r>
              <a:rPr lang="en-US" sz="3700" dirty="0" err="1" smtClean="0"/>
              <a:t>prije</a:t>
            </a:r>
            <a:r>
              <a:rPr lang="en-US" sz="3700" dirty="0" smtClean="0"/>
              <a:t>, </a:t>
            </a:r>
            <a:r>
              <a:rPr lang="en-US" sz="3700" dirty="0" err="1" smtClean="0"/>
              <a:t>tijekom</a:t>
            </a:r>
            <a:r>
              <a:rPr lang="en-US" sz="3700" dirty="0" smtClean="0"/>
              <a:t> </a:t>
            </a:r>
            <a:r>
              <a:rPr lang="en-US" sz="3700" dirty="0" err="1" smtClean="0"/>
              <a:t>i</a:t>
            </a:r>
            <a:r>
              <a:rPr lang="en-US" sz="3700" dirty="0" smtClean="0"/>
              <a:t> </a:t>
            </a:r>
            <a:r>
              <a:rPr lang="en-US" sz="3700" dirty="0" err="1" smtClean="0"/>
              <a:t>nakon</a:t>
            </a:r>
            <a:r>
              <a:rPr lang="en-US" sz="3700" dirty="0" smtClean="0"/>
              <a:t> </a:t>
            </a:r>
            <a:r>
              <a:rPr lang="en-US" sz="3700" dirty="0" err="1" smtClean="0"/>
              <a:t>eksperimenta</a:t>
            </a:r>
            <a:endParaRPr lang="en-US" sz="37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700" dirty="0" err="1" smtClean="0"/>
              <a:t>Promjene</a:t>
            </a:r>
            <a:r>
              <a:rPr lang="en-US" sz="3700" dirty="0" smtClean="0"/>
              <a:t> u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TJELESNIM</a:t>
            </a:r>
            <a:r>
              <a:rPr lang="en-US" sz="37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SENZACIJAMA</a:t>
            </a:r>
            <a:endParaRPr lang="en-US" sz="37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PONAŠANJA</a:t>
            </a:r>
            <a:r>
              <a:rPr lang="en-US" sz="3700" dirty="0" smtClean="0"/>
              <a:t>, </a:t>
            </a:r>
            <a:r>
              <a:rPr lang="en-US" sz="3700" dirty="0" err="1" smtClean="0"/>
              <a:t>uključujući</a:t>
            </a:r>
            <a:r>
              <a:rPr lang="en-US" sz="3700" dirty="0" smtClean="0"/>
              <a:t> </a:t>
            </a:r>
            <a:r>
              <a:rPr lang="en-US" sz="3700" dirty="0" err="1" smtClean="0"/>
              <a:t>sigurnosna</a:t>
            </a:r>
            <a:r>
              <a:rPr lang="en-US" sz="3700" dirty="0" smtClean="0"/>
              <a:t> </a:t>
            </a:r>
            <a:r>
              <a:rPr lang="en-US" sz="3700" dirty="0" err="1" smtClean="0"/>
              <a:t>ponašanja</a:t>
            </a:r>
            <a:endParaRPr lang="en-US" sz="37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700" dirty="0" err="1" smtClean="0"/>
              <a:t>Što</a:t>
            </a:r>
            <a:r>
              <a:rPr lang="en-US" sz="3700" dirty="0" smtClean="0"/>
              <a:t> je </a:t>
            </a:r>
            <a:r>
              <a:rPr lang="en-US" sz="3700" dirty="0" err="1" smtClean="0"/>
              <a:t>pacijent</a:t>
            </a:r>
            <a:r>
              <a:rPr lang="en-US" sz="3700" dirty="0" smtClean="0"/>
              <a:t> </a:t>
            </a:r>
            <a:r>
              <a:rPr lang="en-US" sz="3700" dirty="0" err="1" smtClean="0"/>
              <a:t>primijetio</a:t>
            </a:r>
            <a:r>
              <a:rPr lang="en-US" sz="3700" dirty="0" smtClean="0"/>
              <a:t> o </a:t>
            </a: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DRUGIM LJUDIMA</a:t>
            </a:r>
            <a:r>
              <a:rPr lang="en-US" sz="3700" dirty="0" smtClean="0"/>
              <a:t>, </a:t>
            </a:r>
            <a:r>
              <a:rPr lang="en-US" sz="3700" dirty="0" err="1" smtClean="0"/>
              <a:t>osobito</a:t>
            </a:r>
            <a:r>
              <a:rPr lang="en-US" sz="3700" dirty="0" smtClean="0"/>
              <a:t> </a:t>
            </a:r>
            <a:r>
              <a:rPr lang="en-US" sz="3700" dirty="0" err="1" smtClean="0"/>
              <a:t>njihove</a:t>
            </a:r>
            <a:r>
              <a:rPr lang="en-US" sz="3700" dirty="0" smtClean="0"/>
              <a:t> </a:t>
            </a:r>
            <a:r>
              <a:rPr lang="en-US" sz="3700" dirty="0" err="1" smtClean="0"/>
              <a:t>reakcije</a:t>
            </a:r>
            <a:r>
              <a:rPr lang="en-US" sz="3700" dirty="0" smtClean="0"/>
              <a:t> </a:t>
            </a:r>
            <a:r>
              <a:rPr lang="en-US" sz="3700" dirty="0" err="1" smtClean="0"/>
              <a:t>prema</a:t>
            </a:r>
            <a:r>
              <a:rPr lang="en-US" sz="3700" dirty="0" smtClean="0"/>
              <a:t> </a:t>
            </a:r>
            <a:r>
              <a:rPr lang="en-US" sz="3700" dirty="0" err="1" smtClean="0"/>
              <a:t>njemu</a:t>
            </a:r>
            <a:endParaRPr lang="en-US" sz="37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3700" dirty="0" err="1" smtClean="0"/>
              <a:t>Relevantne</a:t>
            </a:r>
            <a:r>
              <a:rPr lang="en-US" sz="3700" dirty="0" smtClean="0"/>
              <a:t> </a:t>
            </a:r>
            <a:r>
              <a:rPr lang="en-US" sz="3700" dirty="0" err="1" smtClean="0"/>
              <a:t>aspekte</a:t>
            </a:r>
            <a:r>
              <a:rPr lang="en-US" sz="3700" dirty="0" smtClean="0"/>
              <a:t> </a:t>
            </a:r>
            <a:r>
              <a:rPr lang="en-US" sz="3700" dirty="0" err="1" smtClean="0"/>
              <a:t>situacije</a:t>
            </a:r>
            <a:r>
              <a:rPr lang="en-US" sz="3700" dirty="0" smtClean="0"/>
              <a:t> (</a:t>
            </a:r>
            <a:r>
              <a:rPr lang="en-US" sz="3700" dirty="0" err="1" smtClean="0"/>
              <a:t>veličina</a:t>
            </a:r>
            <a:r>
              <a:rPr lang="en-US" sz="3700" dirty="0" smtClean="0"/>
              <a:t>, </a:t>
            </a:r>
            <a:r>
              <a:rPr lang="en-US" sz="3700" dirty="0" err="1" smtClean="0"/>
              <a:t>toplina</a:t>
            </a:r>
            <a:r>
              <a:rPr lang="en-US" sz="3700" dirty="0" smtClean="0"/>
              <a:t> </a:t>
            </a:r>
            <a:r>
              <a:rPr lang="en-US" sz="3700" dirty="0" err="1" smtClean="0"/>
              <a:t>prostorije</a:t>
            </a:r>
            <a:r>
              <a:rPr lang="en-US" sz="3700" dirty="0" smtClean="0"/>
              <a:t>, </a:t>
            </a:r>
            <a:r>
              <a:rPr lang="en-US" sz="3700" dirty="0" err="1" smtClean="0"/>
              <a:t>broj</a:t>
            </a:r>
            <a:r>
              <a:rPr lang="en-US" sz="3700" dirty="0" smtClean="0"/>
              <a:t> </a:t>
            </a:r>
            <a:r>
              <a:rPr lang="en-US" sz="3700" dirty="0" err="1" smtClean="0"/>
              <a:t>ljudi</a:t>
            </a:r>
            <a:r>
              <a:rPr lang="en-US" sz="3700" dirty="0" smtClean="0"/>
              <a:t>, </a:t>
            </a:r>
            <a:r>
              <a:rPr lang="en-US" sz="3700" dirty="0" err="1" smtClean="0"/>
              <a:t>zagušljivost</a:t>
            </a:r>
            <a:r>
              <a:rPr lang="en-US" sz="3700" dirty="0" smtClean="0"/>
              <a:t> </a:t>
            </a:r>
            <a:r>
              <a:rPr lang="en-US" sz="3700" dirty="0" err="1"/>
              <a:t>i</a:t>
            </a:r>
            <a:r>
              <a:rPr lang="en-US" sz="3700" dirty="0" smtClean="0"/>
              <a:t> sl.)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hr-HR" sz="3700" dirty="0" smtClean="0">
                <a:solidFill>
                  <a:schemeClr val="accent2">
                    <a:lumMod val="75000"/>
                  </a:schemeClr>
                </a:solidFill>
              </a:rPr>
              <a:t>ISHOD</a:t>
            </a:r>
            <a:r>
              <a:rPr lang="en-US" sz="3700" dirty="0" smtClean="0"/>
              <a:t> </a:t>
            </a:r>
            <a:r>
              <a:rPr lang="en-US" sz="3700" dirty="0" err="1" smtClean="0"/>
              <a:t>eksperimenta</a:t>
            </a:r>
            <a:r>
              <a:rPr lang="en-US" dirty="0" smtClean="0"/>
              <a:t> (</a:t>
            </a:r>
            <a:r>
              <a:rPr lang="en-US" dirty="0" err="1" smtClean="0"/>
              <a:t>utjecaj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pacijentove</a:t>
            </a:r>
            <a:r>
              <a:rPr lang="en-US" dirty="0" smtClean="0"/>
              <a:t> </a:t>
            </a:r>
            <a:r>
              <a:rPr lang="en-US" dirty="0" err="1" smtClean="0"/>
              <a:t>misli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95239">
            <a:off x="-350073" y="818950"/>
            <a:ext cx="5160982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negativna</a:t>
            </a:r>
            <a:r>
              <a:rPr lang="en-US" dirty="0" smtClean="0"/>
              <a:t>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en-US" dirty="0" err="1" smtClean="0"/>
              <a:t>previđanja</a:t>
            </a:r>
            <a:r>
              <a:rPr lang="en-US" dirty="0" smtClean="0"/>
              <a:t> </a:t>
            </a:r>
            <a:r>
              <a:rPr lang="en-US" dirty="0" err="1" smtClean="0"/>
              <a:t>ostvare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95400"/>
            <a:ext cx="41910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dirty="0" err="1" smtClean="0"/>
              <a:t>Provjeriti</a:t>
            </a:r>
            <a:r>
              <a:rPr lang="en-US" dirty="0" smtClean="0"/>
              <a:t>: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smtClean="0"/>
              <a:t>Je li </a:t>
            </a:r>
            <a:r>
              <a:rPr lang="en-US" dirty="0" err="1" smtClean="0"/>
              <a:t>ponašanje</a:t>
            </a:r>
            <a:r>
              <a:rPr lang="en-US" dirty="0" smtClean="0"/>
              <a:t> </a:t>
            </a:r>
            <a:r>
              <a:rPr lang="en-US" dirty="0" err="1" smtClean="0"/>
              <a:t>pacijenta</a:t>
            </a:r>
            <a:r>
              <a:rPr lang="en-US" dirty="0" smtClean="0"/>
              <a:t> </a:t>
            </a:r>
            <a:r>
              <a:rPr lang="en-US" dirty="0" err="1" smtClean="0"/>
              <a:t>doprinijelo</a:t>
            </a:r>
            <a:r>
              <a:rPr lang="en-US" dirty="0" smtClean="0"/>
              <a:t> tome (“</a:t>
            </a:r>
            <a:r>
              <a:rPr lang="en-US" dirty="0" err="1" smtClean="0"/>
              <a:t>samoispunjujuće</a:t>
            </a:r>
            <a:r>
              <a:rPr lang="en-US" dirty="0" smtClean="0"/>
              <a:t> </a:t>
            </a:r>
            <a:r>
              <a:rPr lang="en-US" dirty="0" err="1" smtClean="0"/>
              <a:t>proročanstvo</a:t>
            </a:r>
            <a:r>
              <a:rPr lang="en-US" dirty="0" smtClean="0"/>
              <a:t>”)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/>
              <a:t>J</a:t>
            </a:r>
            <a:r>
              <a:rPr lang="en-US" dirty="0" smtClean="0"/>
              <a:t>e li </a:t>
            </a:r>
            <a:r>
              <a:rPr lang="en-US" dirty="0" err="1" smtClean="0"/>
              <a:t>pažljivo</a:t>
            </a:r>
            <a:r>
              <a:rPr lang="en-US" dirty="0" smtClean="0"/>
              <a:t> </a:t>
            </a:r>
            <a:r>
              <a:rPr lang="en-US" dirty="0" err="1" smtClean="0"/>
              <a:t>opažao</a:t>
            </a:r>
            <a:r>
              <a:rPr lang="en-US" dirty="0" smtClean="0"/>
              <a:t> </a:t>
            </a:r>
            <a:r>
              <a:rPr lang="en-US" dirty="0" err="1" smtClean="0"/>
              <a:t>reakcije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endParaRPr lang="en-US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en-US" dirty="0" err="1" smtClean="0"/>
              <a:t>Donosi</a:t>
            </a:r>
            <a:r>
              <a:rPr lang="en-US" dirty="0" smtClean="0"/>
              <a:t> li </a:t>
            </a:r>
            <a:r>
              <a:rPr lang="en-US" dirty="0" err="1" smtClean="0"/>
              <a:t>zaključak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osnovi</a:t>
            </a:r>
            <a:r>
              <a:rPr lang="en-US" dirty="0" smtClean="0"/>
              <a:t> 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 smtClean="0"/>
              <a:t>pristranog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2" descr="http://static.guim.co.uk/sys-images/Guardian/Pix/pictures/2012/12/17/1355740464615/There-is-a-right-time-and-0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3746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madaboutscience.com.au/store/images/genericTestTube.jp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1" r="37154"/>
          <a:stretch/>
        </p:blipFill>
        <p:spPr bwMode="auto">
          <a:xfrm>
            <a:off x="0" y="791142"/>
            <a:ext cx="1447801" cy="6066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11277">
            <a:off x="-1568594" y="219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4. </a:t>
            </a:r>
            <a:r>
              <a:rPr lang="en-US" sz="4000" dirty="0" err="1" smtClean="0"/>
              <a:t>Refleksija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24000"/>
            <a:ext cx="7467599" cy="48768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Pažljivo</a:t>
            </a:r>
            <a:r>
              <a:rPr lang="en-US" sz="2700" dirty="0" smtClean="0"/>
              <a:t> </a:t>
            </a:r>
            <a:r>
              <a:rPr lang="en-US" sz="2700" dirty="0" err="1" smtClean="0"/>
              <a:t>analizirati</a:t>
            </a:r>
            <a:r>
              <a:rPr lang="en-US" sz="2700" dirty="0" smtClean="0"/>
              <a:t>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ZNAČENJE</a:t>
            </a:r>
            <a:r>
              <a:rPr lang="en-US" sz="2700" dirty="0" smtClean="0"/>
              <a:t> </a:t>
            </a:r>
            <a:r>
              <a:rPr lang="en-US" sz="2700" dirty="0" err="1" smtClean="0"/>
              <a:t>ishoda</a:t>
            </a:r>
            <a:r>
              <a:rPr lang="en-US" sz="2700" dirty="0" smtClean="0"/>
              <a:t> BE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smtClean="0"/>
              <a:t>Je li se </a:t>
            </a:r>
            <a:r>
              <a:rPr lang="en-US" sz="2700" dirty="0" err="1" smtClean="0"/>
              <a:t>ostvarilo</a:t>
            </a:r>
            <a:r>
              <a:rPr lang="en-US" sz="2700" dirty="0" smtClean="0"/>
              <a:t> ono </a:t>
            </a:r>
            <a:r>
              <a:rPr lang="en-US" sz="2700" dirty="0" err="1" smtClean="0"/>
              <a:t>što</a:t>
            </a:r>
            <a:r>
              <a:rPr lang="en-US" sz="2700" dirty="0" smtClean="0"/>
              <a:t> je </a:t>
            </a:r>
            <a:r>
              <a:rPr lang="en-US" sz="2700" dirty="0" err="1" smtClean="0"/>
              <a:t>prediviđao</a:t>
            </a:r>
            <a:r>
              <a:rPr lang="en-US" sz="2700" dirty="0" smtClean="0"/>
              <a:t>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Što</a:t>
            </a:r>
            <a:r>
              <a:rPr lang="en-US" sz="2700" dirty="0" smtClean="0"/>
              <a:t> je </a:t>
            </a:r>
            <a:r>
              <a:rPr lang="en-US" sz="2700" dirty="0" err="1" smtClean="0"/>
              <a:t>naučio</a:t>
            </a:r>
            <a:r>
              <a:rPr lang="en-US" sz="2700" dirty="0" smtClean="0"/>
              <a:t> (o </a:t>
            </a:r>
            <a:r>
              <a:rPr lang="en-US" sz="2700" dirty="0" err="1" smtClean="0"/>
              <a:t>sebi</a:t>
            </a:r>
            <a:r>
              <a:rPr lang="en-US" sz="2700" dirty="0" smtClean="0"/>
              <a:t>, o </a:t>
            </a:r>
            <a:r>
              <a:rPr lang="en-US" sz="2700" dirty="0" err="1" smtClean="0"/>
              <a:t>drugim</a:t>
            </a:r>
            <a:r>
              <a:rPr lang="en-US" sz="2700" dirty="0" smtClean="0"/>
              <a:t> </a:t>
            </a:r>
            <a:r>
              <a:rPr lang="en-US" sz="2700" dirty="0" err="1" smtClean="0"/>
              <a:t>ljudima</a:t>
            </a:r>
            <a:r>
              <a:rPr lang="en-US" sz="2700" dirty="0" smtClean="0"/>
              <a:t>, o </a:t>
            </a:r>
            <a:r>
              <a:rPr lang="en-US" sz="2700" dirty="0" err="1" smtClean="0"/>
              <a:t>svijetu</a:t>
            </a:r>
            <a:r>
              <a:rPr lang="en-US" sz="2700" dirty="0" smtClean="0"/>
              <a:t>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Kako</a:t>
            </a:r>
            <a:r>
              <a:rPr lang="en-US" sz="2700" dirty="0" smtClean="0"/>
              <a:t> bi </a:t>
            </a:r>
            <a:r>
              <a:rPr lang="en-US" sz="2700" dirty="0" err="1" smtClean="0"/>
              <a:t>reagirao</a:t>
            </a:r>
            <a:r>
              <a:rPr lang="en-US" sz="2700" dirty="0" smtClean="0"/>
              <a:t> </a:t>
            </a:r>
            <a:r>
              <a:rPr lang="en-US" sz="2700" dirty="0" err="1" smtClean="0"/>
              <a:t>sljedeći</a:t>
            </a:r>
            <a:r>
              <a:rPr lang="en-US" sz="2700" dirty="0" smtClean="0"/>
              <a:t> put u </a:t>
            </a:r>
            <a:r>
              <a:rPr lang="en-US" sz="2700" dirty="0" err="1" smtClean="0"/>
              <a:t>sličnoj</a:t>
            </a:r>
            <a:r>
              <a:rPr lang="en-US" sz="2700" dirty="0" smtClean="0"/>
              <a:t> </a:t>
            </a:r>
            <a:r>
              <a:rPr lang="en-US" sz="2700" dirty="0" err="1" smtClean="0"/>
              <a:t>situaciji</a:t>
            </a:r>
            <a:endParaRPr lang="en-US" sz="27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Koja</a:t>
            </a:r>
            <a:r>
              <a:rPr lang="en-US" sz="2700" dirty="0" smtClean="0"/>
              <a:t> </a:t>
            </a:r>
            <a:r>
              <a:rPr lang="en-US" sz="2700" dirty="0" err="1" smtClean="0"/>
              <a:t>su</a:t>
            </a:r>
            <a:r>
              <a:rPr lang="en-US" sz="2700" dirty="0" smtClean="0"/>
              <a:t> </a:t>
            </a:r>
            <a:r>
              <a:rPr lang="en-US" sz="2700" dirty="0" err="1" smtClean="0"/>
              <a:t>korisna</a:t>
            </a:r>
            <a:r>
              <a:rPr lang="en-US" sz="2700" dirty="0" smtClean="0"/>
              <a:t>, a </a:t>
            </a:r>
            <a:r>
              <a:rPr lang="en-US" sz="2700" dirty="0" err="1" smtClean="0"/>
              <a:t>koja</a:t>
            </a:r>
            <a:r>
              <a:rPr lang="en-US" sz="2700" dirty="0" smtClean="0"/>
              <a:t> </a:t>
            </a:r>
            <a:r>
              <a:rPr lang="en-US" sz="2700" dirty="0" err="1" smtClean="0"/>
              <a:t>nekorisna</a:t>
            </a:r>
            <a:r>
              <a:rPr lang="en-US" sz="2700" dirty="0" smtClean="0"/>
              <a:t> </a:t>
            </a:r>
            <a:r>
              <a:rPr lang="en-US" sz="2700" dirty="0" err="1" smtClean="0"/>
              <a:t>ponašanja</a:t>
            </a:r>
            <a:r>
              <a:rPr lang="en-US" sz="2700" dirty="0" smtClean="0"/>
              <a:t> u </a:t>
            </a:r>
            <a:r>
              <a:rPr lang="en-US" sz="2700" dirty="0" err="1" smtClean="0"/>
              <a:t>toj</a:t>
            </a:r>
            <a:r>
              <a:rPr lang="en-US" sz="2700" dirty="0" smtClean="0"/>
              <a:t> </a:t>
            </a:r>
            <a:r>
              <a:rPr lang="en-US" sz="2700" dirty="0" err="1" smtClean="0"/>
              <a:t>situaciji</a:t>
            </a:r>
            <a:endParaRPr lang="en-US" sz="27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Povezati</a:t>
            </a:r>
            <a:r>
              <a:rPr lang="en-US" sz="2700" dirty="0" smtClean="0"/>
              <a:t> </a:t>
            </a:r>
            <a:r>
              <a:rPr lang="en-US" sz="2700" dirty="0" err="1" smtClean="0"/>
              <a:t>ishode</a:t>
            </a:r>
            <a:r>
              <a:rPr lang="en-US" sz="2700" dirty="0" smtClean="0"/>
              <a:t> s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VJEROVANJIMA</a:t>
            </a:r>
            <a:r>
              <a:rPr lang="en-US" sz="2700" dirty="0" smtClean="0"/>
              <a:t> </a:t>
            </a:r>
            <a:r>
              <a:rPr lang="en-US" sz="2700" dirty="0" err="1" smtClean="0"/>
              <a:t>pacijenta</a:t>
            </a:r>
            <a:r>
              <a:rPr lang="en-US" sz="2700" dirty="0" smtClean="0"/>
              <a:t> </a:t>
            </a:r>
            <a:r>
              <a:rPr lang="en-US" sz="2700" dirty="0" err="1" smtClean="0"/>
              <a:t>i</a:t>
            </a:r>
            <a:r>
              <a:rPr lang="en-US" sz="2700" dirty="0" smtClean="0"/>
              <a:t> </a:t>
            </a:r>
            <a:r>
              <a:rPr lang="en-US" sz="2700" dirty="0" err="1" smtClean="0"/>
              <a:t>konceptualizacijom</a:t>
            </a:r>
            <a:r>
              <a:rPr lang="en-US" sz="2700" dirty="0" smtClean="0"/>
              <a:t> </a:t>
            </a:r>
            <a:r>
              <a:rPr lang="en-US" sz="2700" dirty="0" err="1" smtClean="0"/>
              <a:t>njegovih</a:t>
            </a:r>
            <a:r>
              <a:rPr lang="en-US" sz="2700" dirty="0" smtClean="0"/>
              <a:t> </a:t>
            </a:r>
            <a:r>
              <a:rPr lang="en-US" sz="2700" dirty="0" err="1" smtClean="0"/>
              <a:t>problema</a:t>
            </a:r>
            <a:endParaRPr lang="en-US" sz="27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700" dirty="0" err="1" smtClean="0"/>
              <a:t>Poticati</a:t>
            </a:r>
            <a:r>
              <a:rPr lang="en-US" sz="2700" dirty="0" smtClean="0"/>
              <a:t> </a:t>
            </a: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GENERALIZACIJU</a:t>
            </a:r>
            <a:r>
              <a:rPr lang="en-US" sz="2700" dirty="0" smtClean="0"/>
              <a:t> (</a:t>
            </a:r>
            <a:r>
              <a:rPr lang="en-US" sz="2700" dirty="0" err="1" smtClean="0"/>
              <a:t>provođenje</a:t>
            </a:r>
            <a:r>
              <a:rPr lang="en-US" sz="2700" dirty="0" smtClean="0"/>
              <a:t> </a:t>
            </a:r>
            <a:r>
              <a:rPr lang="en-US" sz="2700" dirty="0" err="1" smtClean="0"/>
              <a:t>budućih</a:t>
            </a:r>
            <a:r>
              <a:rPr lang="en-US" sz="2700" dirty="0" smtClean="0"/>
              <a:t> </a:t>
            </a:r>
            <a:r>
              <a:rPr lang="en-US" sz="2700" dirty="0" err="1" smtClean="0"/>
              <a:t>samostalnih</a:t>
            </a:r>
            <a:r>
              <a:rPr lang="en-US" sz="2700" dirty="0" smtClean="0"/>
              <a:t> </a:t>
            </a:r>
            <a:r>
              <a:rPr lang="en-US" sz="2700" dirty="0" err="1" smtClean="0"/>
              <a:t>eksperimenata</a:t>
            </a:r>
            <a:r>
              <a:rPr lang="en-US" sz="2700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1214">
            <a:off x="-437614" y="70595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Najčešće</a:t>
            </a:r>
            <a:r>
              <a:rPr lang="en-US" sz="4000" dirty="0" smtClean="0"/>
              <a:t> </a:t>
            </a:r>
            <a:r>
              <a:rPr lang="en-US" sz="4000" dirty="0" err="1" smtClean="0"/>
              <a:t>pogreške</a:t>
            </a:r>
            <a:r>
              <a:rPr lang="en-US" sz="4000" dirty="0" smtClean="0"/>
              <a:t> </a:t>
            </a:r>
            <a:r>
              <a:rPr lang="en-US" sz="4000" dirty="0" err="1" smtClean="0"/>
              <a:t>terapeuta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366" y="1600200"/>
            <a:ext cx="3489434" cy="24384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POŽURIVANJE</a:t>
            </a:r>
            <a:r>
              <a:rPr lang="en-US" sz="2200" dirty="0" smtClean="0"/>
              <a:t> – </a:t>
            </a:r>
            <a:r>
              <a:rPr lang="hr-HR" sz="2200" dirty="0"/>
              <a:t> </a:t>
            </a:r>
            <a:r>
              <a:rPr lang="en-US" sz="2200" dirty="0" smtClean="0"/>
              <a:t>BE </a:t>
            </a:r>
            <a:r>
              <a:rPr lang="en-US" sz="2200" dirty="0" err="1" smtClean="0"/>
              <a:t>zahtijevaju</a:t>
            </a:r>
            <a:r>
              <a:rPr lang="en-US" sz="2200" dirty="0" smtClean="0"/>
              <a:t> </a:t>
            </a:r>
            <a:r>
              <a:rPr lang="en-US" sz="2200" dirty="0" err="1" smtClean="0"/>
              <a:t>vrijeme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trud</a:t>
            </a:r>
            <a:r>
              <a:rPr lang="en-US" sz="2200" dirty="0" smtClean="0"/>
              <a:t> (</a:t>
            </a:r>
            <a:r>
              <a:rPr lang="en-US" sz="2200" dirty="0" err="1" smtClean="0"/>
              <a:t>bolje</a:t>
            </a:r>
            <a:r>
              <a:rPr lang="en-US" sz="2200" dirty="0" smtClean="0"/>
              <a:t> je </a:t>
            </a:r>
            <a:r>
              <a:rPr lang="en-US" sz="2200" dirty="0" err="1" smtClean="0"/>
              <a:t>utrošiti</a:t>
            </a:r>
            <a:r>
              <a:rPr lang="en-US" sz="2200" dirty="0" smtClean="0"/>
              <a:t> </a:t>
            </a:r>
            <a:r>
              <a:rPr lang="en-US" sz="2200" dirty="0" err="1" smtClean="0"/>
              <a:t>puno</a:t>
            </a:r>
            <a:r>
              <a:rPr lang="en-US" sz="2200" dirty="0" smtClean="0"/>
              <a:t> </a:t>
            </a:r>
            <a:r>
              <a:rPr lang="en-US" sz="2200" dirty="0" err="1" smtClean="0"/>
              <a:t>vremena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refleksiju</a:t>
            </a:r>
            <a:r>
              <a:rPr lang="en-US" sz="2200" dirty="0" smtClean="0"/>
              <a:t>, </a:t>
            </a:r>
            <a:r>
              <a:rPr lang="en-US" sz="2200" dirty="0" err="1" smtClean="0"/>
              <a:t>nego</a:t>
            </a:r>
            <a:r>
              <a:rPr lang="en-US" sz="2200" dirty="0" smtClean="0"/>
              <a:t> </a:t>
            </a:r>
            <a:r>
              <a:rPr lang="en-US" sz="2200" dirty="0" err="1" smtClean="0"/>
              <a:t>žuriti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idući</a:t>
            </a:r>
            <a:r>
              <a:rPr lang="en-US" sz="2200" dirty="0" smtClean="0"/>
              <a:t> BE)</a:t>
            </a:r>
            <a:endParaRPr lang="hr-HR" sz="2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122" name="Picture 2" descr="http://ehs.uark.edu/Images/TestTubeSp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62200"/>
            <a:ext cx="2930106" cy="38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3276600"/>
            <a:ext cx="3962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200" dirty="0" err="1" smtClean="0"/>
              <a:t>Netraženje</a:t>
            </a:r>
            <a:r>
              <a:rPr lang="en-US" sz="2200" dirty="0" smtClean="0"/>
              <a:t> </a:t>
            </a:r>
            <a:r>
              <a:rPr lang="hr-HR" sz="2200" dirty="0" smtClean="0">
                <a:solidFill>
                  <a:schemeClr val="accent2">
                    <a:lumMod val="75000"/>
                  </a:schemeClr>
                </a:solidFill>
              </a:rPr>
              <a:t>POVRATNE INFORMACIJE </a:t>
            </a:r>
            <a:r>
              <a:rPr lang="en-US" sz="2200" dirty="0" smtClean="0"/>
              <a:t>od </a:t>
            </a:r>
            <a:r>
              <a:rPr lang="en-US" sz="2200" dirty="0" err="1" smtClean="0"/>
              <a:t>pacijenta</a:t>
            </a:r>
            <a:r>
              <a:rPr lang="en-US" sz="2200" dirty="0" smtClean="0"/>
              <a:t> - </a:t>
            </a:r>
            <a:r>
              <a:rPr lang="en-US" sz="2200" dirty="0" err="1" smtClean="0"/>
              <a:t>Tražiti</a:t>
            </a:r>
            <a:r>
              <a:rPr lang="en-US" sz="2200" dirty="0" smtClean="0"/>
              <a:t> da </a:t>
            </a:r>
            <a:r>
              <a:rPr lang="en-US" sz="2200" dirty="0" err="1" smtClean="0"/>
              <a:t>sumira</a:t>
            </a:r>
            <a:r>
              <a:rPr lang="en-US" sz="2200" dirty="0" smtClean="0"/>
              <a:t> </a:t>
            </a:r>
            <a:r>
              <a:rPr lang="en-US" sz="2200" dirty="0" err="1" smtClean="0"/>
              <a:t>naučeno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poticati</a:t>
            </a:r>
            <a:r>
              <a:rPr lang="en-US" sz="2200" dirty="0" smtClean="0"/>
              <a:t> </a:t>
            </a:r>
            <a:r>
              <a:rPr lang="en-US" sz="2200" dirty="0" err="1" smtClean="0"/>
              <a:t>razvoj</a:t>
            </a:r>
            <a:r>
              <a:rPr lang="en-US" sz="2200" dirty="0" smtClean="0"/>
              <a:t> </a:t>
            </a:r>
            <a:r>
              <a:rPr lang="en-US" sz="2200" dirty="0" err="1" smtClean="0"/>
              <a:t>novih</a:t>
            </a:r>
            <a:r>
              <a:rPr lang="en-US" sz="2200" dirty="0" smtClean="0"/>
              <a:t> </a:t>
            </a:r>
            <a:r>
              <a:rPr lang="en-US" sz="2200" dirty="0" err="1" smtClean="0"/>
              <a:t>funkcionalnijih</a:t>
            </a:r>
            <a:r>
              <a:rPr lang="en-US" sz="2200" dirty="0" smtClean="0"/>
              <a:t> </a:t>
            </a:r>
            <a:r>
              <a:rPr lang="en-US" sz="2200" dirty="0" err="1" smtClean="0"/>
              <a:t>perspektiva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41703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72768">
            <a:off x="1622672" y="935699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Najčešće</a:t>
            </a:r>
            <a:r>
              <a:rPr lang="en-US" sz="4000" dirty="0" smtClean="0"/>
              <a:t> </a:t>
            </a:r>
            <a:r>
              <a:rPr lang="en-US" sz="4000" dirty="0" err="1" smtClean="0"/>
              <a:t>pogreške</a:t>
            </a:r>
            <a:r>
              <a:rPr lang="en-US" sz="4000" dirty="0" smtClean="0"/>
              <a:t> </a:t>
            </a:r>
            <a:r>
              <a:rPr lang="en-US" sz="4000" dirty="0" err="1" smtClean="0"/>
              <a:t>terapeuta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2971800"/>
            <a:ext cx="3505200" cy="31242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SUMNJE</a:t>
            </a:r>
            <a:r>
              <a:rPr lang="en-US" sz="2400" dirty="0" smtClean="0"/>
              <a:t>, </a:t>
            </a:r>
            <a:r>
              <a:rPr lang="en-US" sz="2400" dirty="0" err="1"/>
              <a:t>rezerviranost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stalne</a:t>
            </a:r>
            <a:r>
              <a:rPr lang="en-US" sz="2400" dirty="0"/>
              <a:t> </a:t>
            </a:r>
            <a:r>
              <a:rPr lang="en-US" sz="2400" dirty="0" err="1"/>
              <a:t>NAMi</a:t>
            </a:r>
            <a:r>
              <a:rPr lang="en-US" sz="2400" dirty="0"/>
              <a:t> </a:t>
            </a:r>
            <a:r>
              <a:rPr lang="en-US" sz="2400" dirty="0" err="1"/>
              <a:t>pacijenta</a:t>
            </a:r>
            <a:r>
              <a:rPr lang="en-US" sz="2400" dirty="0"/>
              <a:t> (“da, </a:t>
            </a:r>
            <a:r>
              <a:rPr lang="en-US" sz="2400" dirty="0" err="1"/>
              <a:t>ali</a:t>
            </a:r>
            <a:r>
              <a:rPr lang="en-US" sz="2400" dirty="0"/>
              <a:t>….”) </a:t>
            </a:r>
            <a:r>
              <a:rPr lang="en-US" sz="2400" dirty="0" smtClean="0"/>
              <a:t>- </a:t>
            </a:r>
            <a:r>
              <a:rPr lang="en-US" sz="2400" dirty="0" err="1" smtClean="0"/>
              <a:t>Bolje</a:t>
            </a:r>
            <a:r>
              <a:rPr lang="en-US" sz="2400" dirty="0" smtClean="0"/>
              <a:t> </a:t>
            </a:r>
            <a:r>
              <a:rPr lang="en-US" sz="2400" dirty="0"/>
              <a:t>je </a:t>
            </a:r>
            <a:r>
              <a:rPr lang="en-US" sz="2400" dirty="0" err="1"/>
              <a:t>intervenirati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metakognitivnoj</a:t>
            </a:r>
            <a:r>
              <a:rPr lang="en-US" sz="2400" dirty="0"/>
              <a:t> </a:t>
            </a:r>
            <a:r>
              <a:rPr lang="en-US" sz="2400" dirty="0" err="1"/>
              <a:t>razini</a:t>
            </a:r>
            <a:r>
              <a:rPr lang="en-US" sz="2400" dirty="0"/>
              <a:t>, </a:t>
            </a:r>
            <a:r>
              <a:rPr lang="en-US" sz="2400" dirty="0" err="1"/>
              <a:t>nego</a:t>
            </a:r>
            <a:r>
              <a:rPr lang="en-US" sz="2400" dirty="0"/>
              <a:t> se </a:t>
            </a:r>
            <a:r>
              <a:rPr lang="en-US" sz="2400" dirty="0" err="1"/>
              <a:t>suprotstavljati</a:t>
            </a:r>
            <a:r>
              <a:rPr lang="en-US" sz="2400" dirty="0"/>
              <a:t> </a:t>
            </a:r>
            <a:r>
              <a:rPr lang="en-US" sz="2400" dirty="0" err="1"/>
              <a:t>svakoj</a:t>
            </a:r>
            <a:r>
              <a:rPr lang="en-US" sz="2400" dirty="0"/>
              <a:t> </a:t>
            </a:r>
            <a:r>
              <a:rPr lang="en-US" sz="2400" dirty="0" err="1"/>
              <a:t>specifičnoj</a:t>
            </a:r>
            <a:r>
              <a:rPr lang="en-US" sz="2400" dirty="0"/>
              <a:t> </a:t>
            </a:r>
            <a:r>
              <a:rPr lang="en-US" sz="2400" dirty="0" err="1"/>
              <a:t>NAMi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122" name="Picture 2" descr="http://ehs.uark.edu/Images/TestTubeSpil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2286000"/>
            <a:ext cx="3200400" cy="424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9696" y="1143000"/>
            <a:ext cx="35814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err="1"/>
              <a:t>Pretpostavljanje</a:t>
            </a:r>
            <a:r>
              <a:rPr lang="en-US" sz="2400" dirty="0"/>
              <a:t> da je </a:t>
            </a:r>
            <a:r>
              <a:rPr lang="hr-HR" sz="2400" dirty="0" smtClean="0">
                <a:solidFill>
                  <a:schemeClr val="accent2">
                    <a:lumMod val="75000"/>
                  </a:schemeClr>
                </a:solidFill>
              </a:rPr>
              <a:t>JEDNOM</a:t>
            </a:r>
            <a:r>
              <a:rPr lang="en-US" sz="2400" dirty="0" smtClean="0"/>
              <a:t> </a:t>
            </a:r>
            <a:r>
              <a:rPr lang="en-US" sz="2400" dirty="0" err="1"/>
              <a:t>dovoljno</a:t>
            </a:r>
            <a:r>
              <a:rPr lang="en-US" sz="2400" dirty="0"/>
              <a:t> - </a:t>
            </a:r>
            <a:r>
              <a:rPr lang="en-US" sz="2400" dirty="0" err="1"/>
              <a:t>Napraviti</a:t>
            </a:r>
            <a:r>
              <a:rPr lang="en-US" sz="2400" dirty="0"/>
              <a:t> </a:t>
            </a:r>
            <a:r>
              <a:rPr lang="en-US" sz="2400" dirty="0" err="1"/>
              <a:t>refleksiju</a:t>
            </a:r>
            <a:r>
              <a:rPr lang="en-US" sz="2400" dirty="0"/>
              <a:t> </a:t>
            </a:r>
            <a:r>
              <a:rPr lang="en-US" sz="2400" dirty="0" err="1"/>
              <a:t>nakon</a:t>
            </a:r>
            <a:r>
              <a:rPr lang="en-US" sz="2400" dirty="0"/>
              <a:t> BE,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kraju</a:t>
            </a:r>
            <a:r>
              <a:rPr lang="en-US" sz="2400" dirty="0"/>
              <a:t> </a:t>
            </a:r>
            <a:r>
              <a:rPr lang="en-US" sz="2400" dirty="0" err="1"/>
              <a:t>seanse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početku</a:t>
            </a:r>
            <a:r>
              <a:rPr lang="en-US" sz="2400" dirty="0"/>
              <a:t> </a:t>
            </a:r>
            <a:r>
              <a:rPr lang="en-US" sz="2400" dirty="0" err="1"/>
              <a:t>sljedeće</a:t>
            </a:r>
            <a:r>
              <a:rPr lang="en-US" sz="2400" dirty="0"/>
              <a:t>, </a:t>
            </a:r>
            <a:r>
              <a:rPr lang="en-US" sz="2400" dirty="0" err="1"/>
              <a:t>zadati</a:t>
            </a:r>
            <a:r>
              <a:rPr lang="en-US" sz="2400" dirty="0"/>
              <a:t> da </a:t>
            </a:r>
            <a:r>
              <a:rPr lang="en-US" sz="2400" dirty="0" err="1"/>
              <a:t>ponavlja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DZ</a:t>
            </a:r>
          </a:p>
        </p:txBody>
      </p:sp>
    </p:spTree>
    <p:extLst>
      <p:ext uri="{BB962C8B-B14F-4D97-AF65-F5344CB8AC3E}">
        <p14:creationId xmlns:p14="http://schemas.microsoft.com/office/powerpoint/2010/main" val="21429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338879">
            <a:off x="-58674" y="469093"/>
            <a:ext cx="8376399" cy="780198"/>
          </a:xfrm>
        </p:spPr>
        <p:txBody>
          <a:bodyPr>
            <a:normAutofit/>
          </a:bodyPr>
          <a:lstStyle/>
          <a:p>
            <a:r>
              <a:rPr lang="hr-HR" dirty="0" smtClean="0"/>
              <a:t>Eksperimenti mogu uključivati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6172200" cy="1447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Namjernu</a:t>
            </a:r>
            <a:r>
              <a:rPr lang="en-US" sz="2800" dirty="0" smtClean="0"/>
              <a:t> </a:t>
            </a:r>
            <a:r>
              <a:rPr lang="en-US" sz="2800" dirty="0" err="1" smtClean="0"/>
              <a:t>manipulaciju</a:t>
            </a:r>
            <a:r>
              <a:rPr lang="en-US" sz="2800" dirty="0" smtClean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/>
              <a:t>Opažanje</a:t>
            </a:r>
            <a:r>
              <a:rPr lang="en-US" sz="2800" dirty="0" smtClean="0"/>
              <a:t> </a:t>
            </a:r>
            <a:endParaRPr lang="hr-HR" sz="2800" dirty="0" smtClean="0"/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100" name="Picture 4" descr="http://www.rebeccalieb.com/blog/wp-content/uploads/2014/10/rainbow-test-tu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5626"/>
            <a:ext cx="4915468" cy="393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848366" y="1173707"/>
            <a:ext cx="4295633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dirty="0" err="1" smtClean="0"/>
              <a:t>Većina</a:t>
            </a:r>
            <a:r>
              <a:rPr lang="en-US" sz="2200" dirty="0" smtClean="0"/>
              <a:t> BE u KT je </a:t>
            </a:r>
            <a:r>
              <a:rPr lang="en-US" sz="2200" dirty="0" err="1" smtClean="0"/>
              <a:t>usmjerena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hr-HR" sz="2200" dirty="0" smtClean="0">
                <a:solidFill>
                  <a:srgbClr val="0070C0"/>
                </a:solidFill>
              </a:rPr>
              <a:t>TESTIRANJE HIPOTEZA </a:t>
            </a:r>
            <a:r>
              <a:rPr lang="en-US" sz="2200" dirty="0" smtClean="0"/>
              <a:t>(</a:t>
            </a:r>
            <a:r>
              <a:rPr lang="en-US" sz="2200" dirty="0" err="1" smtClean="0"/>
              <a:t>pozitivnih</a:t>
            </a:r>
            <a:r>
              <a:rPr lang="en-US" sz="2200" dirty="0" smtClean="0"/>
              <a:t> </a:t>
            </a:r>
            <a:r>
              <a:rPr lang="en-US" sz="2200" dirty="0" err="1" smtClean="0"/>
              <a:t>ili</a:t>
            </a:r>
            <a:r>
              <a:rPr lang="en-US" sz="2200" dirty="0" smtClean="0"/>
              <a:t> </a:t>
            </a:r>
            <a:r>
              <a:rPr lang="en-US" sz="2200" dirty="0" err="1" smtClean="0"/>
              <a:t>negativnih</a:t>
            </a:r>
            <a:r>
              <a:rPr lang="en-US" sz="2200" dirty="0" smtClean="0"/>
              <a:t>) </a:t>
            </a:r>
            <a:r>
              <a:rPr lang="en-US" sz="2200" dirty="0" err="1" smtClean="0"/>
              <a:t>eksperimentiranjem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opažanjem</a:t>
            </a:r>
            <a:r>
              <a:rPr lang="en-US" sz="2200" dirty="0" smtClean="0"/>
              <a:t>, </a:t>
            </a:r>
            <a:r>
              <a:rPr lang="en-US" sz="2200" dirty="0" err="1" smtClean="0"/>
              <a:t>ali</a:t>
            </a:r>
            <a:r>
              <a:rPr lang="en-US" sz="2200" dirty="0" smtClean="0"/>
              <a:t> </a:t>
            </a:r>
            <a:r>
              <a:rPr lang="en-US" sz="2200" dirty="0" err="1" smtClean="0"/>
              <a:t>ponekad</a:t>
            </a:r>
            <a:r>
              <a:rPr lang="en-US" sz="2200" dirty="0" smtClean="0"/>
              <a:t> se to </a:t>
            </a:r>
            <a:r>
              <a:rPr lang="en-US" sz="2200" dirty="0" err="1" smtClean="0"/>
              <a:t>dopunjuje</a:t>
            </a:r>
            <a:r>
              <a:rPr lang="en-US" sz="2200" dirty="0" smtClean="0"/>
              <a:t> </a:t>
            </a:r>
            <a:r>
              <a:rPr lang="en-US" sz="2200" dirty="0" err="1" smtClean="0"/>
              <a:t>eksperimentima</a:t>
            </a:r>
            <a:r>
              <a:rPr lang="en-US" sz="2200" dirty="0" smtClean="0"/>
              <a:t> </a:t>
            </a:r>
            <a:r>
              <a:rPr lang="en-US" sz="2200" dirty="0" err="1" smtClean="0"/>
              <a:t>usmjerenim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hr-HR" sz="2200" dirty="0" smtClean="0">
                <a:solidFill>
                  <a:srgbClr val="0070C0"/>
                </a:solidFill>
              </a:rPr>
              <a:t>OTKRIVANJE</a:t>
            </a:r>
            <a:r>
              <a:rPr lang="en-US" sz="2200" dirty="0" smtClean="0"/>
              <a:t> – </a:t>
            </a:r>
            <a:r>
              <a:rPr lang="en-US" sz="2200" dirty="0" err="1" smtClean="0"/>
              <a:t>kad</a:t>
            </a:r>
            <a:r>
              <a:rPr lang="en-US" sz="2200" dirty="0" smtClean="0"/>
              <a:t> </a:t>
            </a:r>
            <a:r>
              <a:rPr lang="en-US" sz="2200" dirty="0" err="1" smtClean="0"/>
              <a:t>pacijent</a:t>
            </a:r>
            <a:r>
              <a:rPr lang="en-US" sz="2200" dirty="0" smtClean="0"/>
              <a:t> </a:t>
            </a:r>
            <a:r>
              <a:rPr lang="en-US" sz="2200" dirty="0" err="1" smtClean="0"/>
              <a:t>nema</a:t>
            </a:r>
            <a:r>
              <a:rPr lang="en-US" sz="2200" dirty="0" smtClean="0"/>
              <a:t> </a:t>
            </a:r>
            <a:r>
              <a:rPr lang="en-US" sz="2200" dirty="0" err="1" smtClean="0"/>
              <a:t>ideju</a:t>
            </a:r>
            <a:r>
              <a:rPr lang="en-US" sz="2200" dirty="0" smtClean="0"/>
              <a:t> o tome </a:t>
            </a:r>
            <a:r>
              <a:rPr lang="en-US" sz="2200" dirty="0" err="1" smtClean="0"/>
              <a:t>što</a:t>
            </a:r>
            <a:r>
              <a:rPr lang="en-US" sz="2200" dirty="0" smtClean="0"/>
              <a:t> se </a:t>
            </a:r>
            <a:r>
              <a:rPr lang="en-US" sz="2200" dirty="0" err="1" smtClean="0"/>
              <a:t>može</a:t>
            </a:r>
            <a:r>
              <a:rPr lang="en-US" sz="2200" dirty="0" smtClean="0"/>
              <a:t> </a:t>
            </a:r>
            <a:r>
              <a:rPr lang="en-US" sz="2200" dirty="0" err="1" smtClean="0"/>
              <a:t>desiti</a:t>
            </a:r>
            <a:r>
              <a:rPr lang="en-US" sz="2200" dirty="0" smtClean="0"/>
              <a:t>, </a:t>
            </a:r>
            <a:r>
              <a:rPr lang="en-US" sz="2200" dirty="0" err="1" smtClean="0"/>
              <a:t>već</a:t>
            </a:r>
            <a:r>
              <a:rPr lang="en-US" sz="2200" dirty="0" smtClean="0"/>
              <a:t> </a:t>
            </a:r>
            <a:r>
              <a:rPr lang="en-US" sz="2200" dirty="0" err="1" smtClean="0"/>
              <a:t>prikuplja</a:t>
            </a:r>
            <a:r>
              <a:rPr lang="en-US" sz="2200" dirty="0" smtClean="0"/>
              <a:t> </a:t>
            </a:r>
            <a:r>
              <a:rPr lang="en-US" sz="2200" dirty="0" err="1" smtClean="0"/>
              <a:t>podatke</a:t>
            </a:r>
            <a:r>
              <a:rPr lang="en-US" sz="2200" dirty="0" smtClean="0"/>
              <a:t> s </a:t>
            </a:r>
            <a:r>
              <a:rPr lang="en-US" sz="2200" dirty="0" err="1" smtClean="0"/>
              <a:t>ciljem</a:t>
            </a:r>
            <a:r>
              <a:rPr lang="en-US" sz="2200" dirty="0" smtClean="0"/>
              <a:t> “</a:t>
            </a:r>
            <a:r>
              <a:rPr lang="en-US" sz="2200" dirty="0" err="1" smtClean="0"/>
              <a:t>stvaranja</a:t>
            </a:r>
            <a:r>
              <a:rPr lang="en-US" sz="2200" dirty="0" smtClean="0"/>
              <a:t> </a:t>
            </a:r>
            <a:r>
              <a:rPr lang="en-US" sz="2200" dirty="0" err="1" smtClean="0"/>
              <a:t>nove</a:t>
            </a:r>
            <a:r>
              <a:rPr lang="en-US" sz="2200" dirty="0" smtClean="0"/>
              <a:t> </a:t>
            </a:r>
            <a:r>
              <a:rPr lang="en-US" sz="2200" dirty="0" err="1" smtClean="0"/>
              <a:t>teorije</a:t>
            </a:r>
            <a:r>
              <a:rPr lang="en-US" sz="2200" dirty="0" smtClean="0"/>
              <a:t>” (</a:t>
            </a:r>
            <a:r>
              <a:rPr lang="en-US" sz="2200" dirty="0" err="1" smtClean="0"/>
              <a:t>npr</a:t>
            </a:r>
            <a:r>
              <a:rPr lang="en-US" sz="2200" dirty="0" smtClean="0"/>
              <a:t>. </a:t>
            </a:r>
            <a:r>
              <a:rPr lang="en-US" sz="2200" dirty="0" err="1" smtClean="0"/>
              <a:t>kod</a:t>
            </a:r>
            <a:r>
              <a:rPr lang="en-US" sz="2200" dirty="0" smtClean="0"/>
              <a:t> </a:t>
            </a:r>
            <a:r>
              <a:rPr lang="en-US" sz="2200" dirty="0" err="1" smtClean="0"/>
              <a:t>osoba</a:t>
            </a:r>
            <a:r>
              <a:rPr lang="en-US" sz="2200" dirty="0" smtClean="0"/>
              <a:t> s </a:t>
            </a:r>
            <a:r>
              <a:rPr lang="en-US" sz="2200" dirty="0" err="1" smtClean="0"/>
              <a:t>ekstremno</a:t>
            </a:r>
            <a:r>
              <a:rPr lang="en-US" sz="2200" dirty="0" smtClean="0"/>
              <a:t> </a:t>
            </a:r>
            <a:r>
              <a:rPr lang="en-US" sz="2200" dirty="0" err="1" smtClean="0"/>
              <a:t>niskim</a:t>
            </a:r>
            <a:r>
              <a:rPr lang="en-US" sz="2200" dirty="0" smtClean="0"/>
              <a:t> </a:t>
            </a:r>
            <a:r>
              <a:rPr lang="en-US" sz="2200" dirty="0" err="1" smtClean="0"/>
              <a:t>samopoštovanjem</a:t>
            </a:r>
            <a:r>
              <a:rPr lang="en-US" sz="2200" dirty="0" smtClean="0"/>
              <a:t>).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418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lexir.com/images/Solexir_web_images/test_tub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069"/>
            <a:ext cx="9165115" cy="61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709549">
            <a:off x="-524285" y="730080"/>
            <a:ext cx="8229600" cy="1143000"/>
          </a:xfrm>
        </p:spPr>
        <p:txBody>
          <a:bodyPr/>
          <a:lstStyle/>
          <a:p>
            <a:r>
              <a:rPr lang="hr-HR" dirty="0" smtClean="0"/>
              <a:t>Hvala na pažnji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811731">
            <a:off x="301350" y="3930104"/>
            <a:ext cx="4366765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Vrijednost</a:t>
            </a:r>
            <a:r>
              <a:rPr lang="en-US" sz="4000" dirty="0" smtClean="0"/>
              <a:t> BE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4343400" cy="27432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“</a:t>
            </a:r>
            <a:r>
              <a:rPr lang="en-US" i="1" dirty="0" err="1" smtClean="0"/>
              <a:t>Najbolji</a:t>
            </a:r>
            <a:r>
              <a:rPr lang="en-US" i="1" dirty="0" smtClean="0"/>
              <a:t> </a:t>
            </a:r>
            <a:r>
              <a:rPr lang="en-US" i="1" dirty="0" err="1" smtClean="0"/>
              <a:t>način</a:t>
            </a:r>
            <a:r>
              <a:rPr lang="en-US" i="1" dirty="0" smtClean="0"/>
              <a:t> da se </a:t>
            </a:r>
            <a:r>
              <a:rPr lang="en-US" i="1" dirty="0" err="1" smtClean="0"/>
              <a:t>poveća</a:t>
            </a:r>
            <a:r>
              <a:rPr lang="en-US" i="1" dirty="0" smtClean="0"/>
              <a:t> </a:t>
            </a:r>
            <a:r>
              <a:rPr lang="en-US" i="1" dirty="0" err="1" smtClean="0"/>
              <a:t>stupanj</a:t>
            </a:r>
            <a:r>
              <a:rPr lang="en-US" i="1" dirty="0" smtClean="0"/>
              <a:t> </a:t>
            </a:r>
            <a:r>
              <a:rPr lang="en-US" i="1" dirty="0" err="1" smtClean="0"/>
              <a:t>vjerovanja</a:t>
            </a:r>
            <a:r>
              <a:rPr lang="en-US" i="1" dirty="0" smtClean="0"/>
              <a:t> u </a:t>
            </a:r>
            <a:r>
              <a:rPr lang="en-US" i="1" dirty="0" err="1" smtClean="0"/>
              <a:t>alternativne</a:t>
            </a:r>
            <a:r>
              <a:rPr lang="en-US" i="1" dirty="0" smtClean="0"/>
              <a:t> </a:t>
            </a:r>
            <a:r>
              <a:rPr lang="en-US" i="1" dirty="0" err="1" smtClean="0"/>
              <a:t>ili</a:t>
            </a:r>
            <a:r>
              <a:rPr lang="en-US" i="1" dirty="0" smtClean="0"/>
              <a:t> </a:t>
            </a:r>
            <a:r>
              <a:rPr lang="en-US" i="1" dirty="0" err="1" smtClean="0"/>
              <a:t>funkcionalne</a:t>
            </a:r>
            <a:r>
              <a:rPr lang="en-US" i="1" dirty="0" smtClean="0"/>
              <a:t> </a:t>
            </a:r>
            <a:r>
              <a:rPr lang="en-US" i="1" dirty="0" err="1" smtClean="0"/>
              <a:t>misli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vjerovanja</a:t>
            </a:r>
            <a:r>
              <a:rPr lang="en-US" i="1" dirty="0" smtClean="0"/>
              <a:t> je da </a:t>
            </a:r>
            <a:r>
              <a:rPr lang="en-US" i="1" dirty="0" err="1" smtClean="0"/>
              <a:t>ih</a:t>
            </a:r>
            <a:r>
              <a:rPr lang="en-US" i="1" dirty="0" smtClean="0"/>
              <a:t> se </a:t>
            </a:r>
            <a:r>
              <a:rPr lang="en-US" i="1" dirty="0" err="1" smtClean="0"/>
              <a:t>isproba</a:t>
            </a:r>
            <a:r>
              <a:rPr lang="en-US" i="1" dirty="0" smtClean="0"/>
              <a:t> u </a:t>
            </a:r>
            <a:r>
              <a:rPr lang="en-US" i="1" dirty="0" err="1" smtClean="0"/>
              <a:t>svakodnevnom</a:t>
            </a:r>
            <a:r>
              <a:rPr lang="en-US" i="1" dirty="0" smtClean="0"/>
              <a:t> </a:t>
            </a:r>
            <a:r>
              <a:rPr lang="en-US" i="1" dirty="0" err="1" smtClean="0"/>
              <a:t>životu</a:t>
            </a:r>
            <a:r>
              <a:rPr lang="en-US" i="1" dirty="0" smtClean="0"/>
              <a:t>”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100" dirty="0"/>
              <a:t> </a:t>
            </a:r>
            <a:r>
              <a:rPr lang="en-US" sz="3100" dirty="0" smtClean="0"/>
              <a:t>     (Greenberger </a:t>
            </a:r>
            <a:r>
              <a:rPr lang="en-US" sz="3100" dirty="0" err="1" smtClean="0"/>
              <a:t>i</a:t>
            </a:r>
            <a:r>
              <a:rPr lang="en-US" sz="3100" dirty="0" smtClean="0"/>
              <a:t> </a:t>
            </a:r>
            <a:r>
              <a:rPr lang="en-US" sz="3100" dirty="0" err="1" smtClean="0"/>
              <a:t>Padesky</a:t>
            </a:r>
            <a:r>
              <a:rPr lang="en-US" sz="3100" dirty="0" smtClean="0"/>
              <a:t>, 1995)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9600" y="3733800"/>
            <a:ext cx="3810000" cy="25908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dirty="0" smtClean="0"/>
              <a:t>EMPIRIJSKI DOKAZI</a:t>
            </a:r>
            <a:r>
              <a:rPr lang="en-GB" dirty="0" smtClean="0"/>
              <a:t> </a:t>
            </a:r>
            <a:r>
              <a:rPr lang="en-US" dirty="0" smtClean="0"/>
              <a:t>– BE u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izostavljena</a:t>
            </a:r>
            <a:r>
              <a:rPr lang="en-US" dirty="0" smtClean="0"/>
              <a:t> </a:t>
            </a:r>
            <a:r>
              <a:rPr lang="en-US" dirty="0" err="1" smtClean="0"/>
              <a:t>sigurnosna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efikasniji</a:t>
            </a:r>
            <a:r>
              <a:rPr lang="en-US" dirty="0" smtClean="0"/>
              <a:t> u </a:t>
            </a:r>
            <a:r>
              <a:rPr lang="en-US" dirty="0" err="1" smtClean="0"/>
              <a:t>poticanju</a:t>
            </a:r>
            <a:r>
              <a:rPr lang="en-US" dirty="0" smtClean="0"/>
              <a:t> </a:t>
            </a:r>
            <a:r>
              <a:rPr lang="en-US" dirty="0" err="1" smtClean="0"/>
              <a:t>kognitivne</a:t>
            </a:r>
            <a:r>
              <a:rPr lang="en-US" dirty="0" smtClean="0"/>
              <a:t>, </a:t>
            </a:r>
            <a:r>
              <a:rPr lang="en-US" dirty="0" err="1" smtClean="0"/>
              <a:t>emocionalne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bihevioralne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r>
              <a:rPr lang="en-US" dirty="0" smtClean="0"/>
              <a:t> od </a:t>
            </a:r>
            <a:r>
              <a:rPr lang="en-US" dirty="0" err="1" smtClean="0"/>
              <a:t>izlaganja</a:t>
            </a:r>
            <a:r>
              <a:rPr lang="en-US" dirty="0" smtClean="0"/>
              <a:t> 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korištenje</a:t>
            </a:r>
            <a:r>
              <a:rPr lang="en-US" dirty="0" smtClean="0"/>
              <a:t> </a:t>
            </a:r>
            <a:r>
              <a:rPr lang="en-US" dirty="0" err="1" smtClean="0"/>
              <a:t>sigurnosnih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2" descr="http://www.risk.net/IMG/377/249377/test-tu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308409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170" name="Picture 2" descr="http://40.media.tumblr.com/2eceda6708728a169efb38b669d3b9d9/tumblr_mvc9tycNAn1qcbrp0o1_12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06"/>
          <a:stretch/>
        </p:blipFill>
        <p:spPr bwMode="auto">
          <a:xfrm rot="5400000">
            <a:off x="622737" y="-1079935"/>
            <a:ext cx="7898526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5830614" cy="896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Iskustveno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učenje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71061">
            <a:off x="5420652" y="-144659"/>
            <a:ext cx="3581400" cy="2324100"/>
          </a:xfrm>
        </p:spPr>
        <p:txBody>
          <a:bodyPr>
            <a:normAutofit/>
          </a:bodyPr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</a:rPr>
              <a:t>Ključne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karakteristike</a:t>
            </a:r>
            <a:r>
              <a:rPr lang="en-US" b="1" dirty="0" smtClean="0">
                <a:solidFill>
                  <a:schemeClr val="tx1"/>
                </a:solidFill>
              </a:rPr>
              <a:t> BE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447800"/>
            <a:ext cx="8116614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Emocionalno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uzbuđenje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hr-HR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971800"/>
            <a:ext cx="7391400" cy="7790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tx1"/>
                </a:solidFill>
              </a:rPr>
              <a:t>Enkodiranje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iskustava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pamćenju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različite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načine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različitim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razinama</a:t>
            </a:r>
            <a:endParaRPr lang="hr-HR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45720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bg1"/>
                </a:solidFill>
              </a:rPr>
              <a:t>Vježbanje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novih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planova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ponašanja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6096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chemeClr val="bg1"/>
                </a:solidFill>
              </a:rPr>
              <a:t>Učenje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kroz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refleksiju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hem.umn.edu/groups/baranygp/puzzles/baccalaureate/upper_righ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9" b="4246"/>
          <a:stretch/>
        </p:blipFill>
        <p:spPr bwMode="auto">
          <a:xfrm>
            <a:off x="4953000" y="1662177"/>
            <a:ext cx="4191000" cy="51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250124">
            <a:off x="3414164" y="1155820"/>
            <a:ext cx="6710632" cy="1150355"/>
          </a:xfrm>
        </p:spPr>
        <p:txBody>
          <a:bodyPr/>
          <a:lstStyle/>
          <a:p>
            <a:r>
              <a:rPr lang="en-US" dirty="0" err="1" smtClean="0"/>
              <a:t>Teorijska</a:t>
            </a:r>
            <a:r>
              <a:rPr lang="en-US" dirty="0" smtClean="0"/>
              <a:t> </a:t>
            </a:r>
            <a:r>
              <a:rPr lang="en-US" dirty="0" err="1" smtClean="0"/>
              <a:t>perspektiva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4191000" cy="64008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Efekti</a:t>
            </a:r>
            <a:r>
              <a:rPr lang="en-US" dirty="0" smtClean="0"/>
              <a:t> BE </a:t>
            </a:r>
            <a:r>
              <a:rPr lang="en-US" dirty="0" err="1" smtClean="0"/>
              <a:t>mogu</a:t>
            </a:r>
            <a:r>
              <a:rPr lang="en-US" dirty="0" smtClean="0"/>
              <a:t> se </a:t>
            </a:r>
            <a:r>
              <a:rPr lang="en-US" dirty="0" err="1" smtClean="0"/>
              <a:t>objasniti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tipa</a:t>
            </a:r>
            <a:r>
              <a:rPr lang="en-US" dirty="0" smtClean="0"/>
              <a:t> </a:t>
            </a:r>
            <a:r>
              <a:rPr lang="en-US" dirty="0" err="1" smtClean="0"/>
              <a:t>teorija</a:t>
            </a:r>
            <a:r>
              <a:rPr lang="en-US" dirty="0" smtClean="0"/>
              <a:t>:</a:t>
            </a:r>
            <a:endParaRPr lang="hr-HR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Teorije</a:t>
            </a:r>
            <a:r>
              <a:rPr lang="en-US" dirty="0" smtClean="0"/>
              <a:t> </a:t>
            </a:r>
            <a:r>
              <a:rPr lang="en-US" dirty="0" err="1" smtClean="0"/>
              <a:t>temeljene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kognitivnoj</a:t>
            </a:r>
            <a:r>
              <a:rPr lang="en-US" dirty="0" smtClean="0"/>
              <a:t> </a:t>
            </a:r>
            <a:r>
              <a:rPr lang="en-US" dirty="0" err="1" smtClean="0"/>
              <a:t>znanosti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Teasdale</a:t>
            </a:r>
            <a:r>
              <a:rPr lang="en-US" dirty="0" err="1" smtClean="0">
                <a:solidFill>
                  <a:srgbClr val="0070C0"/>
                </a:solidFill>
              </a:rPr>
              <a:t>ov</a:t>
            </a:r>
            <a:r>
              <a:rPr lang="en-US" dirty="0" smtClean="0"/>
              <a:t> model </a:t>
            </a:r>
            <a:r>
              <a:rPr lang="en-US" dirty="0" err="1" smtClean="0"/>
              <a:t>interakcije</a:t>
            </a:r>
            <a:r>
              <a:rPr lang="en-US" dirty="0" smtClean="0"/>
              <a:t> </a:t>
            </a:r>
            <a:r>
              <a:rPr lang="en-US" dirty="0" err="1" smtClean="0"/>
              <a:t>kognitivnih</a:t>
            </a:r>
            <a:r>
              <a:rPr lang="en-US" dirty="0" smtClean="0"/>
              <a:t> </a:t>
            </a:r>
            <a:r>
              <a:rPr lang="en-US" dirty="0" err="1" smtClean="0"/>
              <a:t>podsistema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Wellsova</a:t>
            </a:r>
            <a:r>
              <a:rPr lang="en-US" dirty="0" smtClean="0"/>
              <a:t> </a:t>
            </a:r>
            <a:r>
              <a:rPr lang="en-US" dirty="0" err="1" smtClean="0"/>
              <a:t>metakognitivna</a:t>
            </a:r>
            <a:r>
              <a:rPr lang="en-US" dirty="0" smtClean="0"/>
              <a:t> </a:t>
            </a:r>
            <a:r>
              <a:rPr lang="en-US" dirty="0" err="1" smtClean="0"/>
              <a:t>teorija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Teorije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odraslih</a:t>
            </a:r>
            <a:endParaRPr lang="en-US" dirty="0" smtClean="0"/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 err="1" smtClean="0"/>
              <a:t>Četverofazni</a:t>
            </a:r>
            <a:r>
              <a:rPr lang="en-US" dirty="0" smtClean="0"/>
              <a:t> model </a:t>
            </a:r>
            <a:r>
              <a:rPr lang="en-US" dirty="0" err="1" smtClean="0"/>
              <a:t>iskustvenog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Lewina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Kolba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HUBIKOT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pl-PL" sz="4000" dirty="0" smtClean="0"/>
              <a:t>Teorije </a:t>
            </a:r>
            <a:r>
              <a:rPr lang="pl-PL" sz="4000" dirty="0"/>
              <a:t>temeljene na kognitivnoj znanosti</a:t>
            </a:r>
            <a:br>
              <a:rPr lang="pl-PL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01000" cy="47545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Razlikuju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procesiranja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Racionalni</a:t>
            </a:r>
            <a:r>
              <a:rPr lang="en-US" dirty="0" smtClean="0"/>
              <a:t>, </a:t>
            </a:r>
            <a:r>
              <a:rPr lang="en-US" dirty="0" err="1" smtClean="0"/>
              <a:t>verbalni</a:t>
            </a:r>
            <a:r>
              <a:rPr lang="en-US" dirty="0" smtClean="0"/>
              <a:t>, </a:t>
            </a:r>
            <a:r>
              <a:rPr lang="en-US" dirty="0" err="1" smtClean="0"/>
              <a:t>logički</a:t>
            </a:r>
            <a:r>
              <a:rPr lang="en-US" dirty="0" smtClean="0"/>
              <a:t>, </a:t>
            </a:r>
            <a:r>
              <a:rPr lang="en-US" dirty="0" err="1" smtClean="0"/>
              <a:t>informacijski</a:t>
            </a:r>
            <a:r>
              <a:rPr lang="en-US" dirty="0" smtClean="0"/>
              <a:t> (bez </a:t>
            </a:r>
            <a:r>
              <a:rPr lang="en-US" dirty="0" err="1" smtClean="0"/>
              <a:t>povezanosti</a:t>
            </a:r>
            <a:r>
              <a:rPr lang="en-US" dirty="0" smtClean="0"/>
              <a:t> s </a:t>
            </a:r>
            <a:r>
              <a:rPr lang="en-US" dirty="0" err="1" smtClean="0"/>
              <a:t>emocijama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dublji</a:t>
            </a:r>
            <a:r>
              <a:rPr lang="en-US" dirty="0" smtClean="0"/>
              <a:t>”, </a:t>
            </a:r>
            <a:r>
              <a:rPr lang="en-US" dirty="0" err="1" smtClean="0"/>
              <a:t>holistički</a:t>
            </a:r>
            <a:r>
              <a:rPr lang="en-US" dirty="0" smtClean="0"/>
              <a:t>, </a:t>
            </a:r>
            <a:r>
              <a:rPr lang="en-US" dirty="0" err="1" smtClean="0"/>
              <a:t>nelingvistički</a:t>
            </a:r>
            <a:r>
              <a:rPr lang="en-US" dirty="0" smtClean="0"/>
              <a:t>, </a:t>
            </a:r>
            <a:r>
              <a:rPr lang="en-US" dirty="0" err="1" smtClean="0"/>
              <a:t>automatski</a:t>
            </a:r>
            <a:r>
              <a:rPr lang="en-US" dirty="0" smtClean="0"/>
              <a:t>,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brzog</a:t>
            </a:r>
            <a:r>
              <a:rPr lang="en-US" dirty="0" smtClean="0"/>
              <a:t> </a:t>
            </a:r>
            <a:r>
              <a:rPr lang="en-US" dirty="0" err="1" smtClean="0"/>
              <a:t>procesiranja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 (</a:t>
            </a:r>
            <a:r>
              <a:rPr lang="en-US" dirty="0" err="1" smtClean="0"/>
              <a:t>snažno</a:t>
            </a:r>
            <a:r>
              <a:rPr lang="en-US" dirty="0" smtClean="0"/>
              <a:t> </a:t>
            </a:r>
            <a:r>
              <a:rPr lang="en-US" dirty="0" err="1" smtClean="0"/>
              <a:t>povezan</a:t>
            </a:r>
            <a:r>
              <a:rPr lang="en-US" dirty="0" smtClean="0"/>
              <a:t> s </a:t>
            </a:r>
            <a:r>
              <a:rPr lang="en-US" dirty="0" err="1" smtClean="0"/>
              <a:t>emocijama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Verbalne</a:t>
            </a:r>
            <a:r>
              <a:rPr lang="en-US" dirty="0" smtClean="0"/>
              <a:t> </a:t>
            </a:r>
            <a:r>
              <a:rPr lang="en-US" dirty="0" err="1" smtClean="0"/>
              <a:t>tehnike</a:t>
            </a:r>
            <a:r>
              <a:rPr lang="en-US" dirty="0" smtClean="0"/>
              <a:t> </a:t>
            </a:r>
            <a:r>
              <a:rPr lang="en-US" dirty="0" err="1" smtClean="0"/>
              <a:t>imaju</a:t>
            </a:r>
            <a:r>
              <a:rPr lang="en-US" dirty="0" smtClean="0"/>
              <a:t> </a:t>
            </a:r>
            <a:r>
              <a:rPr lang="en-US" dirty="0" err="1" smtClean="0"/>
              <a:t>utjecaj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prvu</a:t>
            </a:r>
            <a:r>
              <a:rPr lang="en-US" dirty="0" smtClean="0"/>
              <a:t> </a:t>
            </a:r>
            <a:r>
              <a:rPr lang="en-US" dirty="0" err="1" smtClean="0"/>
              <a:t>razinu</a:t>
            </a:r>
            <a:r>
              <a:rPr lang="en-US" dirty="0" smtClean="0"/>
              <a:t> (“</a:t>
            </a:r>
            <a:r>
              <a:rPr lang="en-US" dirty="0" err="1" smtClean="0"/>
              <a:t>intelektualna</a:t>
            </a:r>
            <a:r>
              <a:rPr lang="en-US" dirty="0" smtClean="0"/>
              <a:t> </a:t>
            </a:r>
            <a:r>
              <a:rPr lang="en-US" dirty="0" err="1" smtClean="0"/>
              <a:t>vjerovanja</a:t>
            </a:r>
            <a:r>
              <a:rPr lang="en-US" dirty="0" smtClean="0"/>
              <a:t>”), a BE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dublju</a:t>
            </a:r>
            <a:r>
              <a:rPr lang="en-US" dirty="0" smtClean="0"/>
              <a:t> (“</a:t>
            </a:r>
            <a:r>
              <a:rPr lang="en-US" dirty="0" err="1" smtClean="0"/>
              <a:t>emocionalna</a:t>
            </a:r>
            <a:r>
              <a:rPr lang="en-US" dirty="0" smtClean="0"/>
              <a:t> </a:t>
            </a:r>
            <a:r>
              <a:rPr lang="en-US" dirty="0" err="1" smtClean="0"/>
              <a:t>vjerovanja</a:t>
            </a:r>
            <a:r>
              <a:rPr lang="en-US" dirty="0" smtClean="0"/>
              <a:t>”) – </a:t>
            </a:r>
            <a:r>
              <a:rPr lang="en-US" dirty="0" err="1" smtClean="0"/>
              <a:t>efikasnije</a:t>
            </a:r>
            <a:r>
              <a:rPr lang="en-US" dirty="0" smtClean="0"/>
              <a:t> u </a:t>
            </a:r>
            <a:r>
              <a:rPr lang="en-US" dirty="0" err="1" smtClean="0"/>
              <a:t>postizanju</a:t>
            </a:r>
            <a:r>
              <a:rPr lang="en-US" dirty="0" smtClean="0"/>
              <a:t> </a:t>
            </a:r>
            <a:r>
              <a:rPr lang="en-US" dirty="0" err="1" smtClean="0"/>
              <a:t>terapijske</a:t>
            </a:r>
            <a:r>
              <a:rPr lang="en-US" dirty="0" smtClean="0"/>
              <a:t> </a:t>
            </a:r>
            <a:r>
              <a:rPr lang="en-US" dirty="0" err="1" smtClean="0"/>
              <a:t>promjene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ak3.picdn.net/shutterstock/videos/1128751/preview/stock-footage-scientist-hand-showing-test-tubes-with-with-blue-and-red-subst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447801"/>
            <a:ext cx="9372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286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pl-PL" sz="4000" dirty="0" smtClean="0"/>
              <a:t>Teorije </a:t>
            </a:r>
            <a:r>
              <a:rPr lang="pl-PL" sz="4000" dirty="0"/>
              <a:t>temeljene na kognitivnoj znanosti</a:t>
            </a:r>
            <a:br>
              <a:rPr lang="pl-PL" sz="40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211900">
            <a:off x="281074" y="2568315"/>
            <a:ext cx="3543878" cy="2554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sz="2600" dirty="0" smtClean="0">
                <a:solidFill>
                  <a:schemeClr val="accent3">
                    <a:lumMod val="50000"/>
                  </a:schemeClr>
                </a:solidFill>
              </a:rPr>
              <a:t>INTELEKTUALNA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</a:rPr>
              <a:t>vjerovanja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r-HR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</a:rPr>
              <a:t>iz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dirty="0" err="1" smtClean="0">
                <a:solidFill>
                  <a:schemeClr val="accent3">
                    <a:lumMod val="50000"/>
                  </a:schemeClr>
                </a:solidFill>
              </a:rPr>
              <a:t>glave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endParaRPr lang="hr-HR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vjerujem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da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mogu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ali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se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dalje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osjećam</a:t>
            </a:r>
            <a:r>
              <a:rPr lang="en-US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600" i="1" dirty="0" err="1" smtClean="0">
                <a:solidFill>
                  <a:schemeClr val="accent3">
                    <a:lumMod val="50000"/>
                  </a:schemeClr>
                </a:solidFill>
              </a:rPr>
              <a:t>nemoćno</a:t>
            </a:r>
            <a:r>
              <a:rPr lang="en-US" sz="2600" i="1" dirty="0" smtClean="0">
                <a:solidFill>
                  <a:srgbClr val="0070C0"/>
                </a:solidFill>
              </a:rPr>
              <a:t>)</a:t>
            </a:r>
            <a:endParaRPr lang="en-US" sz="2600" dirty="0" smtClean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 rot="20392584">
            <a:off x="5694974" y="2089206"/>
            <a:ext cx="3247852" cy="2283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EMOCIONALNA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vjerovanja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iz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srca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” </a:t>
            </a:r>
            <a:endParaRPr lang="hr-HR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imam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iskustvo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dokaz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</a:rPr>
              <a:t> da to </a:t>
            </a:r>
            <a:r>
              <a:rPr lang="en-US" i="1" dirty="0" err="1" smtClean="0">
                <a:solidFill>
                  <a:schemeClr val="accent3">
                    <a:lumMod val="50000"/>
                  </a:schemeClr>
                </a:solidFill>
              </a:rPr>
              <a:t>mogu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8893" y="2823190"/>
            <a:ext cx="7983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000" b="1" dirty="0" smtClean="0">
                <a:solidFill>
                  <a:schemeClr val="accent3">
                    <a:lumMod val="75000"/>
                  </a:schemeClr>
                </a:solidFill>
              </a:rPr>
              <a:t>VS.</a:t>
            </a:r>
            <a:endParaRPr lang="en-US" sz="3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590800" y="5394277"/>
            <a:ext cx="3886200" cy="1311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djeluju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na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obje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razine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hr-H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time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pojačavaju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promjenu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1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262023">
            <a:off x="-801974" y="17253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Eksperimentalni</a:t>
            </a:r>
            <a:r>
              <a:rPr lang="en-US" sz="4000" dirty="0" smtClean="0"/>
              <a:t> </a:t>
            </a:r>
            <a:r>
              <a:rPr lang="en-US" sz="4000" dirty="0" err="1" smtClean="0"/>
              <a:t>dokazi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HUBIKOT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A387B-9371-424D-80E8-5B798680703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5602" name="Picture 2" descr="http://www.gramatr.com/blog/wp-content/uploads/2012/07/Paid-Search-Testing-Tub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b="7153"/>
          <a:stretch/>
        </p:blipFill>
        <p:spPr bwMode="auto">
          <a:xfrm>
            <a:off x="0" y="4648200"/>
            <a:ext cx="5429250" cy="221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gramatr.com/blog/wp-content/uploads/2012/07/Paid-Search-Testing-Tub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t="5009" r="31269" b="7610"/>
          <a:stretch/>
        </p:blipFill>
        <p:spPr bwMode="auto">
          <a:xfrm>
            <a:off x="5245290" y="4601569"/>
            <a:ext cx="3886200" cy="22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915400" cy="33528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U </a:t>
            </a:r>
            <a:r>
              <a:rPr lang="en-US" dirty="0" err="1"/>
              <a:t>skladu</a:t>
            </a:r>
            <a:r>
              <a:rPr lang="en-US" dirty="0"/>
              <a:t> s </a:t>
            </a:r>
            <a:r>
              <a:rPr lang="en-US" dirty="0" err="1"/>
              <a:t>eksperimentalnim</a:t>
            </a:r>
            <a:r>
              <a:rPr lang="en-US" dirty="0"/>
              <a:t> </a:t>
            </a:r>
            <a:r>
              <a:rPr lang="en-US" dirty="0" err="1"/>
              <a:t>istraživanjima</a:t>
            </a:r>
            <a:r>
              <a:rPr lang="en-US" dirty="0"/>
              <a:t> </a:t>
            </a:r>
            <a:r>
              <a:rPr lang="en-US" dirty="0" err="1"/>
              <a:t>pamćenja</a:t>
            </a:r>
            <a:r>
              <a:rPr lang="en-US" dirty="0"/>
              <a:t>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Emocionalno</a:t>
            </a:r>
            <a:r>
              <a:rPr lang="en-US" dirty="0" smtClean="0"/>
              <a:t> </a:t>
            </a:r>
            <a:r>
              <a:rPr lang="en-US" dirty="0" err="1" smtClean="0"/>
              <a:t>uzbuđenje</a:t>
            </a:r>
            <a:r>
              <a:rPr lang="en-US" dirty="0" smtClean="0"/>
              <a:t> </a:t>
            </a:r>
            <a:r>
              <a:rPr lang="en-US" dirty="0" err="1" smtClean="0"/>
              <a:t>olakšava</a:t>
            </a:r>
            <a:r>
              <a:rPr lang="en-US" dirty="0" smtClean="0"/>
              <a:t> </a:t>
            </a:r>
            <a:r>
              <a:rPr lang="en-US" dirty="0" err="1" smtClean="0"/>
              <a:t>zapamćivanje</a:t>
            </a:r>
            <a:r>
              <a:rPr lang="en-US" dirty="0" smtClean="0"/>
              <a:t> (</a:t>
            </a:r>
            <a:r>
              <a:rPr lang="en-US" dirty="0" err="1" smtClean="0"/>
              <a:t>premda</a:t>
            </a:r>
            <a:r>
              <a:rPr lang="en-US" dirty="0" smtClean="0"/>
              <a:t>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narušiti</a:t>
            </a:r>
            <a:r>
              <a:rPr lang="en-US" dirty="0" smtClean="0"/>
              <a:t> </a:t>
            </a:r>
            <a:r>
              <a:rPr lang="en-US" dirty="0" err="1" smtClean="0"/>
              <a:t>točnost</a:t>
            </a:r>
            <a:r>
              <a:rPr lang="en-US" dirty="0" smtClean="0"/>
              <a:t> </a:t>
            </a:r>
            <a:r>
              <a:rPr lang="en-US" dirty="0" err="1" smtClean="0"/>
              <a:t>informacija</a:t>
            </a:r>
            <a:r>
              <a:rPr lang="en-US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 smtClean="0"/>
              <a:t>Pamćenje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opažamo</a:t>
            </a:r>
            <a:r>
              <a:rPr lang="en-US" dirty="0" smtClean="0"/>
              <a:t> (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čujemo</a:t>
            </a:r>
            <a:r>
              <a:rPr lang="en-US" dirty="0" smtClean="0"/>
              <a:t> o </a:t>
            </a:r>
            <a:r>
              <a:rPr lang="en-US" dirty="0" err="1" smtClean="0"/>
              <a:t>njemu</a:t>
            </a:r>
            <a:r>
              <a:rPr lang="en-US" dirty="0" smtClean="0"/>
              <a:t>) je </a:t>
            </a:r>
            <a:r>
              <a:rPr lang="en-US" dirty="0" err="1" smtClean="0"/>
              <a:t>puno</a:t>
            </a:r>
            <a:r>
              <a:rPr lang="en-US" dirty="0" smtClean="0"/>
              <a:t> </a:t>
            </a:r>
            <a:r>
              <a:rPr lang="en-US" dirty="0" err="1" smtClean="0"/>
              <a:t>slabije</a:t>
            </a:r>
            <a:r>
              <a:rPr lang="en-US" dirty="0" smtClean="0"/>
              <a:t> od </a:t>
            </a:r>
            <a:r>
              <a:rPr lang="en-US" dirty="0" err="1" smtClean="0"/>
              <a:t>pamćenja</a:t>
            </a:r>
            <a:r>
              <a:rPr lang="en-US" dirty="0" smtClean="0"/>
              <a:t> </a:t>
            </a:r>
            <a:r>
              <a:rPr lang="en-US" dirty="0" err="1" smtClean="0"/>
              <a:t>ponašanja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izveli</a:t>
            </a:r>
            <a:r>
              <a:rPr lang="en-US" dirty="0" smtClean="0"/>
              <a:t> – </a:t>
            </a:r>
            <a:r>
              <a:rPr lang="en-US" dirty="0" err="1" smtClean="0"/>
              <a:t>multimodalno</a:t>
            </a:r>
            <a:r>
              <a:rPr lang="en-US" dirty="0" smtClean="0"/>
              <a:t> </a:t>
            </a:r>
            <a:r>
              <a:rPr lang="en-US" dirty="0" err="1" smtClean="0"/>
              <a:t>enkodiranje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</a:t>
            </a:r>
            <a:r>
              <a:rPr lang="en-US" dirty="0" err="1" smtClean="0"/>
              <a:t>mocionalno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iskustveno</a:t>
            </a:r>
            <a:r>
              <a:rPr lang="en-US" dirty="0"/>
              <a:t>) </a:t>
            </a:r>
            <a:r>
              <a:rPr lang="en-US" dirty="0" err="1"/>
              <a:t>usvojene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jači</a:t>
            </a:r>
            <a:r>
              <a:rPr lang="en-US" dirty="0"/>
              <a:t> </a:t>
            </a:r>
            <a:r>
              <a:rPr lang="en-US" dirty="0" err="1"/>
              <a:t>efekt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, </a:t>
            </a:r>
            <a:r>
              <a:rPr lang="en-US" dirty="0" err="1"/>
              <a:t>emocije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od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verbalnih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3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1453</Words>
  <Application>Microsoft Office PowerPoint</Application>
  <PresentationFormat>On-screen Show (4:3)</PresentationFormat>
  <Paragraphs>223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Bihevioralni eksperimenti</vt:lpstr>
      <vt:lpstr>Bihevioralni eksperimenti u KT</vt:lpstr>
      <vt:lpstr>Eksperimenti mogu uključivati</vt:lpstr>
      <vt:lpstr>Vrijednost BE</vt:lpstr>
      <vt:lpstr>Ključne karakteristike BE</vt:lpstr>
      <vt:lpstr>Teorijska perspektiva</vt:lpstr>
      <vt:lpstr>  Teorije temeljene na kognitivnoj znanosti  </vt:lpstr>
      <vt:lpstr>  Teorije temeljene na kognitivnoj znanosti  </vt:lpstr>
      <vt:lpstr>Eksperimentalni dokazi</vt:lpstr>
      <vt:lpstr> Wellsova metakognitivna teorija </vt:lpstr>
      <vt:lpstr> Četverofazni model iskustvenog učenja (Lewin i Kolb) </vt:lpstr>
      <vt:lpstr>Ciklus može započeti u bilo kojoj točki</vt:lpstr>
      <vt:lpstr>Ciljevi bihevioralnog eksperimenta</vt:lpstr>
      <vt:lpstr>Nacrt bihevioralnog eksperimenta</vt:lpstr>
      <vt:lpstr>Tipovi bihevioralnih eksperimenata</vt:lpstr>
      <vt:lpstr>Kognitivna razina</vt:lpstr>
      <vt:lpstr>Faze bihevioralnog eksperimenta</vt:lpstr>
      <vt:lpstr>U skladu s modelom učenja odraslih:</vt:lpstr>
      <vt:lpstr>PowerPoint Presentation</vt:lpstr>
      <vt:lpstr>1. Planiranje BE</vt:lpstr>
      <vt:lpstr>PowerPoint Presentation</vt:lpstr>
      <vt:lpstr>PowerPoint Presentation</vt:lpstr>
      <vt:lpstr>Kada odustati</vt:lpstr>
      <vt:lpstr>PowerPoint Presentation</vt:lpstr>
      <vt:lpstr>3. Opažanje ishoda BE</vt:lpstr>
      <vt:lpstr>Ako se negativna  previđanja ostvare</vt:lpstr>
      <vt:lpstr>4. Refleksija</vt:lpstr>
      <vt:lpstr>Najčešće pogreške terapeuta</vt:lpstr>
      <vt:lpstr>Najčešće pogreške terapeuta</vt:lpstr>
      <vt:lpstr>Hvala na pažnji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Bihevioralni eksperimenti</dc:title>
  <dc:creator>Ivanka home</dc:creator>
  <cp:lastModifiedBy>Dragana</cp:lastModifiedBy>
  <cp:revision>95</cp:revision>
  <cp:lastPrinted>2015-04-22T14:17:51Z</cp:lastPrinted>
  <dcterms:created xsi:type="dcterms:W3CDTF">2015-04-05T18:49:50Z</dcterms:created>
  <dcterms:modified xsi:type="dcterms:W3CDTF">2018-04-19T19:00:57Z</dcterms:modified>
</cp:coreProperties>
</file>