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84" r:id="rId3"/>
    <p:sldId id="286" r:id="rId4"/>
    <p:sldId id="287" r:id="rId5"/>
    <p:sldId id="289" r:id="rId6"/>
    <p:sldId id="288" r:id="rId7"/>
    <p:sldId id="290" r:id="rId8"/>
    <p:sldId id="309" r:id="rId9"/>
    <p:sldId id="292" r:id="rId10"/>
    <p:sldId id="301" r:id="rId11"/>
    <p:sldId id="302" r:id="rId12"/>
    <p:sldId id="293" r:id="rId13"/>
    <p:sldId id="310" r:id="rId14"/>
    <p:sldId id="294" r:id="rId15"/>
    <p:sldId id="311" r:id="rId16"/>
    <p:sldId id="305" r:id="rId17"/>
    <p:sldId id="295" r:id="rId18"/>
    <p:sldId id="306" r:id="rId19"/>
    <p:sldId id="296" r:id="rId20"/>
    <p:sldId id="299" r:id="rId21"/>
    <p:sldId id="298" r:id="rId22"/>
    <p:sldId id="297" r:id="rId23"/>
    <p:sldId id="307" r:id="rId24"/>
    <p:sldId id="300" r:id="rId25"/>
    <p:sldId id="308" r:id="rId26"/>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8" d="100"/>
          <a:sy n="88" d="100"/>
        </p:scale>
        <p:origin x="-1464" y="-108"/>
      </p:cViewPr>
      <p:guideLst>
        <p:guide orient="horz" pos="2160"/>
        <p:guide pos="2880"/>
      </p:guideLst>
    </p:cSldViewPr>
  </p:slideViewPr>
  <p:notesTextViewPr>
    <p:cViewPr>
      <p:scale>
        <a:sx n="1" d="1"/>
        <a:sy n="1" d="1"/>
      </p:scale>
      <p:origin x="0" y="0"/>
    </p:cViewPr>
  </p:notesTextViewPr>
  <p:notesViewPr>
    <p:cSldViewPr>
      <p:cViewPr varScale="1">
        <p:scale>
          <a:sx n="71" d="100"/>
          <a:sy n="71" d="100"/>
        </p:scale>
        <p:origin x="-327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8E1F6A-DA7B-4D06-A9C8-70E1F20C7367}" type="datetimeFigureOut">
              <a:rPr lang="hr-HR" smtClean="0"/>
              <a:t>4.4.2018.</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F0B03A-8FE3-47A5-A20B-3D8412308DDB}" type="slidenum">
              <a:rPr lang="hr-HR" smtClean="0"/>
              <a:t>‹#›</a:t>
            </a:fld>
            <a:endParaRPr lang="hr-HR"/>
          </a:p>
        </p:txBody>
      </p:sp>
    </p:spTree>
    <p:extLst>
      <p:ext uri="{BB962C8B-B14F-4D97-AF65-F5344CB8AC3E}">
        <p14:creationId xmlns:p14="http://schemas.microsoft.com/office/powerpoint/2010/main" val="21733336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hr-HR" dirty="0" smtClean="0"/>
              <a:t>Zašto o mitovima? Razbijajući mitovima lakše ćemo prepoznati rizične pojedince te povećati vjerojatnost uspješne prevencije. Isto tako, obzirom da je pitanje suicida pitanje cjelokupnog društva bitno je da znamo djelovati edukativno na </a:t>
            </a:r>
            <a:r>
              <a:rPr lang="hr-HR" dirty="0" err="1" smtClean="0"/>
              <a:t>mispercepcje</a:t>
            </a:r>
            <a:r>
              <a:rPr lang="hr-HR" dirty="0" smtClean="0"/>
              <a:t> okoline. </a:t>
            </a:r>
          </a:p>
          <a:p>
            <a:endParaRPr lang="hr-HR" dirty="0"/>
          </a:p>
        </p:txBody>
      </p:sp>
      <p:sp>
        <p:nvSpPr>
          <p:cNvPr id="4" name="Slide Number Placeholder 3"/>
          <p:cNvSpPr>
            <a:spLocks noGrp="1"/>
          </p:cNvSpPr>
          <p:nvPr>
            <p:ph type="sldNum" sz="quarter" idx="10"/>
          </p:nvPr>
        </p:nvSpPr>
        <p:spPr/>
        <p:txBody>
          <a:bodyPr/>
          <a:lstStyle/>
          <a:p>
            <a:fld id="{E7F0B03A-8FE3-47A5-A20B-3D8412308DDB}" type="slidenum">
              <a:rPr lang="hr-HR" smtClean="0"/>
              <a:t>1</a:t>
            </a:fld>
            <a:endParaRPr lang="hr-HR"/>
          </a:p>
        </p:txBody>
      </p:sp>
    </p:spTree>
    <p:extLst>
      <p:ext uri="{BB962C8B-B14F-4D97-AF65-F5344CB8AC3E}">
        <p14:creationId xmlns:p14="http://schemas.microsoft.com/office/powerpoint/2010/main" val="199292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hr-H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hr-HR"/>
          </a:p>
        </p:txBody>
      </p:sp>
      <p:sp>
        <p:nvSpPr>
          <p:cNvPr id="4" name="Date Placeholder 3"/>
          <p:cNvSpPr>
            <a:spLocks noGrp="1"/>
          </p:cNvSpPr>
          <p:nvPr>
            <p:ph type="dt" sz="half" idx="10"/>
          </p:nvPr>
        </p:nvSpPr>
        <p:spPr/>
        <p:txBody>
          <a:bodyPr/>
          <a:lstStyle/>
          <a:p>
            <a:fld id="{45AFA6A4-4BF8-483D-9A28-826187AE7636}" type="datetimeFigureOut">
              <a:rPr lang="hr-HR" smtClean="0"/>
              <a:t>4.4.2018.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3844D2D-F722-4EEA-B505-BDA6DE6B8155}" type="slidenum">
              <a:rPr lang="hr-HR" smtClean="0"/>
              <a:t>‹#›</a:t>
            </a:fld>
            <a:endParaRPr lang="hr-HR"/>
          </a:p>
        </p:txBody>
      </p:sp>
    </p:spTree>
    <p:extLst>
      <p:ext uri="{BB962C8B-B14F-4D97-AF65-F5344CB8AC3E}">
        <p14:creationId xmlns:p14="http://schemas.microsoft.com/office/powerpoint/2010/main" val="1372158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45AFA6A4-4BF8-483D-9A28-826187AE7636}" type="datetimeFigureOut">
              <a:rPr lang="hr-HR" smtClean="0"/>
              <a:t>4.4.2018.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3844D2D-F722-4EEA-B505-BDA6DE6B8155}" type="slidenum">
              <a:rPr lang="hr-HR" smtClean="0"/>
              <a:t>‹#›</a:t>
            </a:fld>
            <a:endParaRPr lang="hr-HR"/>
          </a:p>
        </p:txBody>
      </p:sp>
    </p:spTree>
    <p:extLst>
      <p:ext uri="{BB962C8B-B14F-4D97-AF65-F5344CB8AC3E}">
        <p14:creationId xmlns:p14="http://schemas.microsoft.com/office/powerpoint/2010/main" val="90560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hr-H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45AFA6A4-4BF8-483D-9A28-826187AE7636}" type="datetimeFigureOut">
              <a:rPr lang="hr-HR" smtClean="0"/>
              <a:t>4.4.2018.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3844D2D-F722-4EEA-B505-BDA6DE6B8155}" type="slidenum">
              <a:rPr lang="hr-HR" smtClean="0"/>
              <a:t>‹#›</a:t>
            </a:fld>
            <a:endParaRPr lang="hr-HR"/>
          </a:p>
        </p:txBody>
      </p:sp>
    </p:spTree>
    <p:extLst>
      <p:ext uri="{BB962C8B-B14F-4D97-AF65-F5344CB8AC3E}">
        <p14:creationId xmlns:p14="http://schemas.microsoft.com/office/powerpoint/2010/main" val="20872383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10"/>
          </p:nvPr>
        </p:nvSpPr>
        <p:spPr/>
        <p:txBody>
          <a:bodyPr/>
          <a:lstStyle/>
          <a:p>
            <a:fld id="{45AFA6A4-4BF8-483D-9A28-826187AE7636}" type="datetimeFigureOut">
              <a:rPr lang="hr-HR" smtClean="0"/>
              <a:t>4.4.2018.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3844D2D-F722-4EEA-B505-BDA6DE6B8155}" type="slidenum">
              <a:rPr lang="hr-HR" smtClean="0"/>
              <a:t>‹#›</a:t>
            </a:fld>
            <a:endParaRPr lang="hr-HR"/>
          </a:p>
        </p:txBody>
      </p:sp>
    </p:spTree>
    <p:extLst>
      <p:ext uri="{BB962C8B-B14F-4D97-AF65-F5344CB8AC3E}">
        <p14:creationId xmlns:p14="http://schemas.microsoft.com/office/powerpoint/2010/main" val="36189067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hr-H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5AFA6A4-4BF8-483D-9A28-826187AE7636}" type="datetimeFigureOut">
              <a:rPr lang="hr-HR" smtClean="0"/>
              <a:t>4.4.2018.</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13844D2D-F722-4EEA-B505-BDA6DE6B8155}" type="slidenum">
              <a:rPr lang="hr-HR" smtClean="0"/>
              <a:t>‹#›</a:t>
            </a:fld>
            <a:endParaRPr lang="hr-HR"/>
          </a:p>
        </p:txBody>
      </p:sp>
    </p:spTree>
    <p:extLst>
      <p:ext uri="{BB962C8B-B14F-4D97-AF65-F5344CB8AC3E}">
        <p14:creationId xmlns:p14="http://schemas.microsoft.com/office/powerpoint/2010/main" val="2267909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Date Placeholder 4"/>
          <p:cNvSpPr>
            <a:spLocks noGrp="1"/>
          </p:cNvSpPr>
          <p:nvPr>
            <p:ph type="dt" sz="half" idx="10"/>
          </p:nvPr>
        </p:nvSpPr>
        <p:spPr/>
        <p:txBody>
          <a:bodyPr/>
          <a:lstStyle/>
          <a:p>
            <a:fld id="{45AFA6A4-4BF8-483D-9A28-826187AE7636}" type="datetimeFigureOut">
              <a:rPr lang="hr-HR" smtClean="0"/>
              <a:t>4.4.2018.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13844D2D-F722-4EEA-B505-BDA6DE6B8155}" type="slidenum">
              <a:rPr lang="hr-HR" smtClean="0"/>
              <a:t>‹#›</a:t>
            </a:fld>
            <a:endParaRPr lang="hr-HR"/>
          </a:p>
        </p:txBody>
      </p:sp>
    </p:spTree>
    <p:extLst>
      <p:ext uri="{BB962C8B-B14F-4D97-AF65-F5344CB8AC3E}">
        <p14:creationId xmlns:p14="http://schemas.microsoft.com/office/powerpoint/2010/main" val="3000800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hr-H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7" name="Date Placeholder 6"/>
          <p:cNvSpPr>
            <a:spLocks noGrp="1"/>
          </p:cNvSpPr>
          <p:nvPr>
            <p:ph type="dt" sz="half" idx="10"/>
          </p:nvPr>
        </p:nvSpPr>
        <p:spPr/>
        <p:txBody>
          <a:bodyPr/>
          <a:lstStyle/>
          <a:p>
            <a:fld id="{45AFA6A4-4BF8-483D-9A28-826187AE7636}" type="datetimeFigureOut">
              <a:rPr lang="hr-HR" smtClean="0"/>
              <a:t>4.4.2018.</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13844D2D-F722-4EEA-B505-BDA6DE6B8155}" type="slidenum">
              <a:rPr lang="hr-HR" smtClean="0"/>
              <a:t>‹#›</a:t>
            </a:fld>
            <a:endParaRPr lang="hr-HR"/>
          </a:p>
        </p:txBody>
      </p:sp>
    </p:spTree>
    <p:extLst>
      <p:ext uri="{BB962C8B-B14F-4D97-AF65-F5344CB8AC3E}">
        <p14:creationId xmlns:p14="http://schemas.microsoft.com/office/powerpoint/2010/main" val="30981506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hr-HR"/>
          </a:p>
        </p:txBody>
      </p:sp>
      <p:sp>
        <p:nvSpPr>
          <p:cNvPr id="3" name="Date Placeholder 2"/>
          <p:cNvSpPr>
            <a:spLocks noGrp="1"/>
          </p:cNvSpPr>
          <p:nvPr>
            <p:ph type="dt" sz="half" idx="10"/>
          </p:nvPr>
        </p:nvSpPr>
        <p:spPr/>
        <p:txBody>
          <a:bodyPr/>
          <a:lstStyle/>
          <a:p>
            <a:fld id="{45AFA6A4-4BF8-483D-9A28-826187AE7636}" type="datetimeFigureOut">
              <a:rPr lang="hr-HR" smtClean="0"/>
              <a:t>4.4.2018.</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13844D2D-F722-4EEA-B505-BDA6DE6B8155}" type="slidenum">
              <a:rPr lang="hr-HR" smtClean="0"/>
              <a:t>‹#›</a:t>
            </a:fld>
            <a:endParaRPr lang="hr-HR"/>
          </a:p>
        </p:txBody>
      </p:sp>
    </p:spTree>
    <p:extLst>
      <p:ext uri="{BB962C8B-B14F-4D97-AF65-F5344CB8AC3E}">
        <p14:creationId xmlns:p14="http://schemas.microsoft.com/office/powerpoint/2010/main" val="18873604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5AFA6A4-4BF8-483D-9A28-826187AE7636}" type="datetimeFigureOut">
              <a:rPr lang="hr-HR" smtClean="0"/>
              <a:t>4.4.2018.</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13844D2D-F722-4EEA-B505-BDA6DE6B8155}" type="slidenum">
              <a:rPr lang="hr-HR" smtClean="0"/>
              <a:t>‹#›</a:t>
            </a:fld>
            <a:endParaRPr lang="hr-HR"/>
          </a:p>
        </p:txBody>
      </p:sp>
    </p:spTree>
    <p:extLst>
      <p:ext uri="{BB962C8B-B14F-4D97-AF65-F5344CB8AC3E}">
        <p14:creationId xmlns:p14="http://schemas.microsoft.com/office/powerpoint/2010/main" val="30838060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hr-H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AFA6A4-4BF8-483D-9A28-826187AE7636}" type="datetimeFigureOut">
              <a:rPr lang="hr-HR" smtClean="0"/>
              <a:t>4.4.2018.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13844D2D-F722-4EEA-B505-BDA6DE6B8155}" type="slidenum">
              <a:rPr lang="hr-HR" smtClean="0"/>
              <a:t>‹#›</a:t>
            </a:fld>
            <a:endParaRPr lang="hr-HR"/>
          </a:p>
        </p:txBody>
      </p:sp>
    </p:spTree>
    <p:extLst>
      <p:ext uri="{BB962C8B-B14F-4D97-AF65-F5344CB8AC3E}">
        <p14:creationId xmlns:p14="http://schemas.microsoft.com/office/powerpoint/2010/main" val="3219287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hr-H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5AFA6A4-4BF8-483D-9A28-826187AE7636}" type="datetimeFigureOut">
              <a:rPr lang="hr-HR" smtClean="0"/>
              <a:t>4.4.2018.</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13844D2D-F722-4EEA-B505-BDA6DE6B8155}" type="slidenum">
              <a:rPr lang="hr-HR" smtClean="0"/>
              <a:t>‹#›</a:t>
            </a:fld>
            <a:endParaRPr lang="hr-HR"/>
          </a:p>
        </p:txBody>
      </p:sp>
    </p:spTree>
    <p:extLst>
      <p:ext uri="{BB962C8B-B14F-4D97-AF65-F5344CB8AC3E}">
        <p14:creationId xmlns:p14="http://schemas.microsoft.com/office/powerpoint/2010/main" val="13391127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hr-H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hr-H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5AFA6A4-4BF8-483D-9A28-826187AE7636}" type="datetimeFigureOut">
              <a:rPr lang="hr-HR" smtClean="0"/>
              <a:t>4.4.2018.</a:t>
            </a:fld>
            <a:endParaRPr lang="hr-H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844D2D-F722-4EEA-B505-BDA6DE6B8155}" type="slidenum">
              <a:rPr lang="hr-HR" smtClean="0"/>
              <a:t>‹#›</a:t>
            </a:fld>
            <a:endParaRPr lang="hr-HR"/>
          </a:p>
        </p:txBody>
      </p:sp>
    </p:spTree>
    <p:extLst>
      <p:ext uri="{BB962C8B-B14F-4D97-AF65-F5344CB8AC3E}">
        <p14:creationId xmlns:p14="http://schemas.microsoft.com/office/powerpoint/2010/main" val="7026432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3">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0" y="5040770"/>
            <a:ext cx="3104385" cy="1810891"/>
          </a:xfrm>
          <a:prstGeom prst="rect">
            <a:avLst/>
          </a:prstGeom>
        </p:spPr>
      </p:pic>
      <p:sp>
        <p:nvSpPr>
          <p:cNvPr id="2" name="Title 1"/>
          <p:cNvSpPr>
            <a:spLocks noGrp="1"/>
          </p:cNvSpPr>
          <p:nvPr>
            <p:ph type="ctrTitle"/>
          </p:nvPr>
        </p:nvSpPr>
        <p:spPr/>
        <p:txBody>
          <a:bodyPr>
            <a:normAutofit/>
          </a:bodyPr>
          <a:lstStyle/>
          <a:p>
            <a:r>
              <a:rPr lang="hr-HR" sz="3200" dirty="0" smtClean="0">
                <a:latin typeface="Arial Narrow" panose="020B0606020202030204" pitchFamily="34" charset="0"/>
              </a:rPr>
              <a:t>Mitovi o suicidalnosti</a:t>
            </a:r>
            <a:endParaRPr lang="hr-HR" sz="3200" dirty="0">
              <a:latin typeface="Arial Narrow" panose="020B0606020202030204" pitchFamily="34" charset="0"/>
            </a:endParaRPr>
          </a:p>
        </p:txBody>
      </p:sp>
      <p:sp>
        <p:nvSpPr>
          <p:cNvPr id="3" name="Subtitle 2"/>
          <p:cNvSpPr>
            <a:spLocks noGrp="1"/>
          </p:cNvSpPr>
          <p:nvPr>
            <p:ph type="subTitle" idx="1"/>
          </p:nvPr>
        </p:nvSpPr>
        <p:spPr>
          <a:xfrm>
            <a:off x="2627784" y="4149080"/>
            <a:ext cx="6400800" cy="1752600"/>
          </a:xfrm>
        </p:spPr>
        <p:txBody>
          <a:bodyPr/>
          <a:lstStyle/>
          <a:p>
            <a:endParaRPr lang="hr-HR" dirty="0" smtClean="0"/>
          </a:p>
          <a:p>
            <a:endParaRPr lang="hr-HR" dirty="0"/>
          </a:p>
          <a:p>
            <a:pPr algn="r"/>
            <a:r>
              <a:rPr lang="hr-HR" sz="1800" dirty="0" smtClean="0">
                <a:solidFill>
                  <a:schemeClr val="tx1"/>
                </a:solidFill>
                <a:latin typeface="Arial Narrow" panose="020B0606020202030204" pitchFamily="34" charset="0"/>
              </a:rPr>
              <a:t>Marina Vlaić, </a:t>
            </a:r>
            <a:r>
              <a:rPr lang="hr-HR" sz="1800" dirty="0" err="1" smtClean="0">
                <a:solidFill>
                  <a:schemeClr val="tx1"/>
                </a:solidFill>
                <a:latin typeface="Arial Narrow" panose="020B0606020202030204" pitchFamily="34" charset="0"/>
              </a:rPr>
              <a:t>mag.psih</a:t>
            </a:r>
            <a:r>
              <a:rPr lang="hr-HR" sz="1800" dirty="0" smtClean="0">
                <a:solidFill>
                  <a:schemeClr val="tx1"/>
                </a:solidFill>
                <a:latin typeface="Arial Narrow" panose="020B0606020202030204" pitchFamily="34" charset="0"/>
              </a:rPr>
              <a:t>.</a:t>
            </a:r>
            <a:endParaRPr lang="hr-HR" sz="1800" dirty="0">
              <a:solidFill>
                <a:schemeClr val="tx1"/>
              </a:solidFill>
              <a:latin typeface="Arial Narrow" panose="020B0606020202030204" pitchFamily="34" charset="0"/>
            </a:endParaRPr>
          </a:p>
        </p:txBody>
      </p:sp>
    </p:spTree>
    <p:extLst>
      <p:ext uri="{BB962C8B-B14F-4D97-AF65-F5344CB8AC3E}">
        <p14:creationId xmlns:p14="http://schemas.microsoft.com/office/powerpoint/2010/main" val="24643020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idx="1"/>
          </p:nvPr>
        </p:nvSpPr>
        <p:spPr/>
        <p:txBody>
          <a:bodyPr/>
          <a:lstStyle/>
          <a:p>
            <a:pPr marL="0" lvl="0" indent="0" algn="ctr">
              <a:lnSpc>
                <a:spcPct val="150000"/>
              </a:lnSpc>
              <a:buNone/>
            </a:pPr>
            <a:r>
              <a:rPr lang="hr-HR" sz="1800" dirty="0">
                <a:solidFill>
                  <a:prstClr val="black"/>
                </a:solidFill>
                <a:latin typeface="Arial Narrow" panose="020B0606020202030204" pitchFamily="34" charset="0"/>
              </a:rPr>
              <a:t>Samoubojstvo se dogodi bez upozorenja.</a:t>
            </a: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Većina osoba koje počine samoubojstvo daje mnoge znakove upozorenja prije nego što se ubije, no često se ti znakovi prepoznaju tek naknadno.</a:t>
            </a:r>
            <a:r>
              <a:rPr lang="en-US" sz="1800" dirty="0">
                <a:solidFill>
                  <a:prstClr val="black"/>
                </a:solidFill>
                <a:latin typeface="Arial Narrow" panose="020B0606020202030204" pitchFamily="34" charset="0"/>
              </a:rPr>
              <a:t> </a:t>
            </a:r>
            <a:endParaRPr lang="hr-HR" sz="1800" dirty="0">
              <a:solidFill>
                <a:prstClr val="black"/>
              </a:solidFill>
              <a:latin typeface="Arial Narrow" panose="020B0606020202030204" pitchFamily="34" charset="0"/>
            </a:endParaRPr>
          </a:p>
          <a:p>
            <a:endParaRPr lang="hr-HR" dirty="0"/>
          </a:p>
        </p:txBody>
      </p:sp>
      <p:pic>
        <p:nvPicPr>
          <p:cNvPr id="276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67744" y="1628800"/>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7652"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2492896"/>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93015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4">
                                            <p:txEl>
                                              <p:pRg st="3" end="3"/>
                                            </p:txEl>
                                          </p:spTgt>
                                        </p:tgtEl>
                                        <p:attrNameLst>
                                          <p:attrName>style.visibility</p:attrName>
                                        </p:attrNameLst>
                                      </p:cBhvr>
                                      <p:to>
                                        <p:strVal val="visible"/>
                                      </p:to>
                                    </p:set>
                                    <p:animEffect transition="in" filter="randombar(horizontal)">
                                      <p:cBhvr>
                                        <p:cTn id="13" dur="5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80728"/>
            <a:ext cx="8229600" cy="5505475"/>
          </a:xfrm>
        </p:spPr>
        <p:txBody>
          <a:bodyPr/>
          <a:lstStyle/>
          <a:p>
            <a:pPr marL="0" lvl="0" indent="0" algn="ctr">
              <a:lnSpc>
                <a:spcPct val="150000"/>
              </a:lnSpc>
              <a:buNone/>
            </a:pPr>
            <a:r>
              <a:rPr lang="hr-HR" sz="1800" dirty="0">
                <a:solidFill>
                  <a:prstClr val="black"/>
                </a:solidFill>
                <a:latin typeface="Arial Narrow" panose="020B0606020202030204" pitchFamily="34" charset="0"/>
              </a:rPr>
              <a:t>Svako samoubojstvo se može spriječiti.</a:t>
            </a:r>
          </a:p>
          <a:p>
            <a:pPr marL="0" lvl="0" indent="0" algn="ctr">
              <a:lnSpc>
                <a:spcPct val="150000"/>
              </a:lnSpc>
              <a:buNone/>
            </a:pPr>
            <a:endParaRPr lang="hr-HR" sz="1800" dirty="0">
              <a:solidFill>
                <a:prstClr val="black"/>
              </a:solidFill>
              <a:latin typeface="Arial Narrow" panose="020B0606020202030204" pitchFamily="34" charset="0"/>
            </a:endParaRPr>
          </a:p>
          <a:p>
            <a:pPr marL="0" lvl="0" indent="0" algn="ctr">
              <a:lnSpc>
                <a:spcPct val="150000"/>
              </a:lnSpc>
              <a:buNone/>
            </a:pPr>
            <a:endParaRPr lang="hr-HR" sz="1800" dirty="0">
              <a:solidFill>
                <a:prstClr val="black"/>
              </a:solidFill>
              <a:latin typeface="Arial Narrow" panose="020B0606020202030204" pitchFamily="34" charset="0"/>
            </a:endParaRPr>
          </a:p>
          <a:p>
            <a:pPr marL="0" lvl="0" indent="0">
              <a:lnSpc>
                <a:spcPct val="150000"/>
              </a:lnSpc>
              <a:buNone/>
            </a:pPr>
            <a:r>
              <a:rPr lang="hr-HR" sz="1800" dirty="0">
                <a:solidFill>
                  <a:prstClr val="black"/>
                </a:solidFill>
              </a:rPr>
              <a:t>           </a:t>
            </a:r>
            <a:r>
              <a:rPr lang="vi-VN" sz="1800" dirty="0">
                <a:solidFill>
                  <a:prstClr val="black"/>
                </a:solidFill>
              </a:rPr>
              <a:t>Bez obzira na to što pokušamo pomoći, ponekad i ne postoji način da se samoubojstvo spriječi. To je rijetko, ali događa se.</a:t>
            </a:r>
            <a:r>
              <a:rPr lang="en-US" sz="1800" dirty="0">
                <a:solidFill>
                  <a:prstClr val="black"/>
                </a:solidFill>
                <a:latin typeface="Arial Narrow" panose="020B0606020202030204" pitchFamily="34" charset="0"/>
              </a:rPr>
              <a:t> </a:t>
            </a:r>
            <a:endParaRPr lang="hr-HR" sz="1800" dirty="0">
              <a:solidFill>
                <a:prstClr val="black"/>
              </a:solidFill>
              <a:latin typeface="Arial Narrow" panose="020B0606020202030204" pitchFamily="34" charset="0"/>
            </a:endParaRPr>
          </a:p>
          <a:p>
            <a:endParaRPr lang="hr-HR" dirty="0"/>
          </a:p>
        </p:txBody>
      </p:sp>
      <p:pic>
        <p:nvPicPr>
          <p:cNvPr id="3686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39752" y="1052736"/>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686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1873251"/>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3926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lstStyle/>
          <a:p>
            <a:pPr marL="0" lvl="0" indent="0" algn="ctr">
              <a:lnSpc>
                <a:spcPct val="150000"/>
              </a:lnSpc>
              <a:buNone/>
            </a:pPr>
            <a:r>
              <a:rPr lang="pl-PL" sz="1800" dirty="0">
                <a:solidFill>
                  <a:prstClr val="black"/>
                </a:solidFill>
                <a:latin typeface="Arial Narrow" panose="020B0606020202030204" pitchFamily="34" charset="0"/>
              </a:rPr>
              <a:t>Osobe koje spominju samoubojstvo zapravo samo žele privući pažnju.</a:t>
            </a:r>
          </a:p>
          <a:p>
            <a:pPr marL="0" lvl="0" indent="0" algn="ctr">
              <a:lnSpc>
                <a:spcPct val="150000"/>
              </a:lnSpc>
              <a:buNone/>
            </a:pPr>
            <a:endParaRPr lang="pl-PL" sz="1800" dirty="0">
              <a:solidFill>
                <a:prstClr val="black"/>
              </a:solidFill>
              <a:latin typeface="Arial Narrow" panose="020B0606020202030204" pitchFamily="34" charset="0"/>
            </a:endParaRPr>
          </a:p>
          <a:p>
            <a:pPr marL="0" lvl="0" indent="0" algn="ctr">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Prijetnje samoubojstvom treba uvijek shvatiti najozbiljnije. Ako tako ekstremnom porukom želi privući pažnju, to znači da joj je pažnja zaista potrebna. Dati tu pažnju i shvatiti osobu ozbiljno, može spasiti njezin život. </a:t>
            </a:r>
          </a:p>
          <a:p>
            <a:endParaRPr lang="hr-HR" dirty="0"/>
          </a:p>
        </p:txBody>
      </p:sp>
      <p:pic>
        <p:nvPicPr>
          <p:cNvPr id="3789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836712"/>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789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1471" y="1772816"/>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842468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52736"/>
            <a:ext cx="8229600" cy="5073427"/>
          </a:xfrm>
        </p:spPr>
        <p:txBody>
          <a:bodyPr/>
          <a:lstStyle/>
          <a:p>
            <a:pPr marL="0" lvl="0" indent="0" algn="ctr">
              <a:lnSpc>
                <a:spcPct val="150000"/>
              </a:lnSpc>
              <a:buNone/>
            </a:pPr>
            <a:endParaRPr lang="hr-HR" sz="1800" dirty="0" smtClean="0">
              <a:solidFill>
                <a:prstClr val="black"/>
              </a:solidFill>
            </a:endParaRPr>
          </a:p>
          <a:p>
            <a:pPr marL="0" lvl="0" indent="0" algn="ctr">
              <a:lnSpc>
                <a:spcPct val="150000"/>
              </a:lnSpc>
              <a:buNone/>
            </a:pPr>
            <a:r>
              <a:rPr lang="vi-VN" sz="1800" dirty="0" smtClean="0">
                <a:solidFill>
                  <a:prstClr val="black"/>
                </a:solidFill>
              </a:rPr>
              <a:t>Vjerovanje </a:t>
            </a:r>
            <a:r>
              <a:rPr lang="vi-VN" sz="1800" dirty="0">
                <a:solidFill>
                  <a:prstClr val="black"/>
                </a:solidFill>
              </a:rPr>
              <a:t>da je samoubojstvo uobičajenije među bogatima ili među siromašnima.</a:t>
            </a:r>
            <a:endParaRPr lang="hr-HR" sz="1800" dirty="0">
              <a:solidFill>
                <a:prstClr val="black"/>
              </a:solidFill>
              <a:latin typeface="Arial Narrow" panose="020B0606020202030204" pitchFamily="34" charset="0"/>
            </a:endParaRPr>
          </a:p>
          <a:p>
            <a:pPr marL="0" lvl="0" indent="0" algn="just">
              <a:lnSpc>
                <a:spcPct val="150000"/>
              </a:lnSpc>
              <a:buNone/>
            </a:pPr>
            <a:endParaRPr lang="pl-PL" sz="1800" dirty="0">
              <a:solidFill>
                <a:prstClr val="black"/>
              </a:solidFill>
              <a:latin typeface="Arial Narrow" panose="020B0606020202030204" pitchFamily="34" charset="0"/>
            </a:endParaRPr>
          </a:p>
          <a:p>
            <a:pPr marL="0" lvl="0" indent="0" algn="just">
              <a:lnSpc>
                <a:spcPct val="150000"/>
              </a:lnSpc>
              <a:buNone/>
            </a:pPr>
            <a:endParaRPr lang="pl-PL" sz="1800" dirty="0">
              <a:solidFill>
                <a:prstClr val="black"/>
              </a:solidFill>
              <a:latin typeface="Arial Narrow" panose="020B0606020202030204" pitchFamily="34" charset="0"/>
            </a:endParaRPr>
          </a:p>
          <a:p>
            <a:pPr marL="0" lvl="0" indent="0" algn="just">
              <a:lnSpc>
                <a:spcPct val="150000"/>
              </a:lnSpc>
              <a:buNone/>
            </a:pPr>
            <a:r>
              <a:rPr lang="pl-PL" sz="1800" dirty="0">
                <a:solidFill>
                  <a:prstClr val="black"/>
                </a:solidFill>
                <a:latin typeface="Arial Narrow" panose="020B0606020202030204" pitchFamily="34" charset="0"/>
              </a:rPr>
              <a:t>Samoubojstvo je zastupljeno proporcionalno unutar svih razina i </a:t>
            </a:r>
            <a:r>
              <a:rPr lang="pl-PL" sz="1800" dirty="0" smtClean="0">
                <a:solidFill>
                  <a:prstClr val="black"/>
                </a:solidFill>
                <a:latin typeface="Arial Narrow" panose="020B0606020202030204" pitchFamily="34" charset="0"/>
              </a:rPr>
              <a:t>skupina </a:t>
            </a:r>
            <a:r>
              <a:rPr lang="pl-PL" sz="1800" dirty="0">
                <a:solidFill>
                  <a:prstClr val="black"/>
                </a:solidFill>
                <a:latin typeface="Arial Narrow" panose="020B0606020202030204" pitchFamily="34" charset="0"/>
              </a:rPr>
              <a:t>zajednice.</a:t>
            </a:r>
          </a:p>
          <a:p>
            <a:endParaRPr lang="hr-HR" dirty="0"/>
          </a:p>
        </p:txBody>
      </p:sp>
      <p:pic>
        <p:nvPicPr>
          <p:cNvPr id="389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560" y="1556792"/>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891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2945047"/>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12489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6712"/>
            <a:ext cx="8229600" cy="5289451"/>
          </a:xfrm>
        </p:spPr>
        <p:txBody>
          <a:bodyPr/>
          <a:lstStyle/>
          <a:p>
            <a:pPr marL="0" lvl="0" indent="0" algn="ctr">
              <a:lnSpc>
                <a:spcPct val="150000"/>
              </a:lnSpc>
              <a:buNone/>
            </a:pPr>
            <a:r>
              <a:rPr lang="vi-VN" sz="1800" dirty="0">
                <a:solidFill>
                  <a:prstClr val="black"/>
                </a:solidFill>
              </a:rPr>
              <a:t>Samoubojstvo je genetički određeno i nasljedno. Osobe koje jednom postanu</a:t>
            </a:r>
          </a:p>
          <a:p>
            <a:pPr marL="0" lvl="0" indent="0" algn="ctr">
              <a:lnSpc>
                <a:spcPct val="150000"/>
              </a:lnSpc>
              <a:buNone/>
            </a:pPr>
            <a:r>
              <a:rPr lang="vi-VN" sz="1800" dirty="0">
                <a:solidFill>
                  <a:prstClr val="black"/>
                </a:solidFill>
              </a:rPr>
              <a:t>suicidalne takve će biti cijeli život.</a:t>
            </a: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rPr>
              <a:t>        </a:t>
            </a:r>
            <a:r>
              <a:rPr lang="vi-VN" sz="1800" dirty="0">
                <a:solidFill>
                  <a:prstClr val="black"/>
                </a:solidFill>
              </a:rPr>
              <a:t>Pojedinci koji razmišljaju o samoubojstvu uglavnom su suicidalni jedan određeni</a:t>
            </a:r>
            <a:r>
              <a:rPr lang="hr-HR" sz="1800" dirty="0">
                <a:solidFill>
                  <a:prstClr val="black"/>
                </a:solidFill>
              </a:rPr>
              <a:t> </a:t>
            </a:r>
            <a:r>
              <a:rPr lang="vi-VN" sz="1800" dirty="0">
                <a:solidFill>
                  <a:prstClr val="black"/>
                </a:solidFill>
              </a:rPr>
              <a:t>period života</a:t>
            </a:r>
            <a:r>
              <a:rPr lang="hr-HR" sz="1800" dirty="0">
                <a:solidFill>
                  <a:prstClr val="black"/>
                </a:solidFill>
                <a:latin typeface="Arial Narrow" panose="020B0606020202030204" pitchFamily="34" charset="0"/>
              </a:rPr>
              <a:t>.</a:t>
            </a:r>
          </a:p>
        </p:txBody>
      </p:sp>
      <p:pic>
        <p:nvPicPr>
          <p:cNvPr id="3993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908720"/>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993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0015" y="2276872"/>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670422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96752"/>
            <a:ext cx="8229600" cy="4929411"/>
          </a:xfrm>
        </p:spPr>
        <p:txBody>
          <a:bodyPr/>
          <a:lstStyle/>
          <a:p>
            <a:pPr marL="0" lvl="0" indent="0" algn="ctr">
              <a:lnSpc>
                <a:spcPct val="150000"/>
              </a:lnSpc>
              <a:buNone/>
            </a:pPr>
            <a:r>
              <a:rPr lang="hr-HR" sz="1800" dirty="0">
                <a:solidFill>
                  <a:prstClr val="black"/>
                </a:solidFill>
                <a:latin typeface="Arial Narrow" panose="020B0606020202030204" pitchFamily="34" charset="0"/>
              </a:rPr>
              <a:t>Obećanje da se ne otvara/čita pismo/poruka treba uvijek održati.</a:t>
            </a:r>
          </a:p>
          <a:p>
            <a:pPr marL="0" lvl="0" indent="0" algn="ctr">
              <a:lnSpc>
                <a:spcPct val="150000"/>
              </a:lnSpc>
              <a:buNone/>
            </a:pPr>
            <a:endParaRPr lang="hr-HR" sz="1800" dirty="0">
              <a:solidFill>
                <a:prstClr val="black"/>
              </a:solidFill>
              <a:latin typeface="Arial Narrow" panose="020B0606020202030204" pitchFamily="34" charset="0"/>
            </a:endParaRPr>
          </a:p>
          <a:p>
            <a:pPr marL="0" lvl="0" indent="0" algn="ctr">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Nema mjesta povjerljivosti kod situacije potencijalne opasnosti. Zatvorena poruka s napomenom o </a:t>
            </a:r>
            <a:r>
              <a:rPr lang="hr-HR" sz="1800" smtClean="0">
                <a:solidFill>
                  <a:prstClr val="black"/>
                </a:solidFill>
                <a:latin typeface="Arial Narrow" panose="020B0606020202030204" pitchFamily="34" charset="0"/>
              </a:rPr>
              <a:t>neosvaranju</a:t>
            </a:r>
            <a:r>
              <a:rPr lang="hr-HR" sz="1800" dirty="0" smtClean="0">
                <a:solidFill>
                  <a:prstClr val="black"/>
                </a:solidFill>
                <a:latin typeface="Arial Narrow" panose="020B0606020202030204" pitchFamily="34" charset="0"/>
              </a:rPr>
              <a:t> </a:t>
            </a:r>
            <a:r>
              <a:rPr lang="hr-HR" sz="1800" dirty="0">
                <a:solidFill>
                  <a:prstClr val="black"/>
                </a:solidFill>
                <a:latin typeface="Arial Narrow" panose="020B0606020202030204" pitchFamily="34" charset="0"/>
              </a:rPr>
              <a:t>snažan je indikator te se smatra kasnim znakom progresije ka suicidu.</a:t>
            </a:r>
          </a:p>
          <a:p>
            <a:pPr marL="0" indent="0">
              <a:buNone/>
            </a:pPr>
            <a:endParaRPr lang="hr-HR" dirty="0"/>
          </a:p>
        </p:txBody>
      </p:sp>
      <p:pic>
        <p:nvPicPr>
          <p:cNvPr id="4096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1268760"/>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6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5487" y="2132856"/>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958193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9552" y="1124744"/>
            <a:ext cx="8229600" cy="5577483"/>
          </a:xfrm>
        </p:spPr>
        <p:txBody>
          <a:bodyPr/>
          <a:lstStyle/>
          <a:p>
            <a:pPr marL="0" lvl="0" indent="0" algn="ctr">
              <a:lnSpc>
                <a:spcPct val="150000"/>
              </a:lnSpc>
              <a:buNone/>
            </a:pPr>
            <a:r>
              <a:rPr lang="hr-HR" sz="1800" dirty="0">
                <a:solidFill>
                  <a:prstClr val="black"/>
                </a:solidFill>
                <a:latin typeface="Arial Narrow" panose="020B0606020202030204" pitchFamily="34" charset="0"/>
              </a:rPr>
              <a:t>Suicid je bezbolan.</a:t>
            </a:r>
          </a:p>
          <a:p>
            <a:pPr marL="0" lvl="0" indent="0">
              <a:lnSpc>
                <a:spcPct val="150000"/>
              </a:lnSpc>
              <a:buNone/>
            </a:pPr>
            <a:endParaRPr lang="hr-HR" sz="1800" dirty="0">
              <a:solidFill>
                <a:prstClr val="black"/>
              </a:solidFill>
              <a:latin typeface="Arial Narrow" panose="020B0606020202030204" pitchFamily="34" charset="0"/>
            </a:endParaRPr>
          </a:p>
          <a:p>
            <a:pPr marL="0" lvl="0" indent="0">
              <a:lnSpc>
                <a:spcPct val="150000"/>
              </a:lnSpc>
              <a:buNone/>
            </a:pPr>
            <a:endParaRPr lang="hr-HR" sz="1800" dirty="0">
              <a:solidFill>
                <a:prstClr val="black"/>
              </a:solidFill>
              <a:latin typeface="Arial Narrow" panose="020B0606020202030204" pitchFamily="34" charset="0"/>
            </a:endParaRPr>
          </a:p>
          <a:p>
            <a:pPr marL="0" lvl="0" indent="0">
              <a:lnSpc>
                <a:spcPct val="150000"/>
              </a:lnSpc>
              <a:buNone/>
            </a:pPr>
            <a:r>
              <a:rPr lang="hr-HR" sz="1800" dirty="0">
                <a:solidFill>
                  <a:prstClr val="black"/>
                </a:solidFill>
                <a:latin typeface="Arial Narrow" panose="020B0606020202030204" pitchFamily="34" charset="0"/>
              </a:rPr>
              <a:t>        Mnoge metode suicida su iznimno bolne. Fikcijski prikazi suicida obično ne uključuju realnost boli.</a:t>
            </a:r>
          </a:p>
          <a:p>
            <a:endParaRPr lang="hr-HR" dirty="0"/>
          </a:p>
        </p:txBody>
      </p:sp>
      <p:pic>
        <p:nvPicPr>
          <p:cNvPr id="4198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864" y="1196752"/>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98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2204864"/>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23141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pPr marL="0" lvl="0" indent="0" algn="ctr">
              <a:lnSpc>
                <a:spcPct val="150000"/>
              </a:lnSpc>
              <a:buNone/>
            </a:pPr>
            <a:r>
              <a:rPr lang="hr-HR" sz="1800" dirty="0">
                <a:solidFill>
                  <a:prstClr val="black"/>
                </a:solidFill>
                <a:latin typeface="Arial Narrow" panose="020B0606020202030204" pitchFamily="34" charset="0"/>
              </a:rPr>
              <a:t>Jedina efektivna intervencija suicida dolazi od profesionalnih psihoterapeuta s dugogodišnjim iskustvom rada. </a:t>
            </a:r>
          </a:p>
          <a:p>
            <a:pPr marL="0" lvl="0" indent="0" algn="ctr">
              <a:lnSpc>
                <a:spcPct val="150000"/>
              </a:lnSpc>
              <a:buNone/>
            </a:pPr>
            <a:endParaRPr lang="hr-HR" sz="1800" dirty="0">
              <a:solidFill>
                <a:prstClr val="black"/>
              </a:solidFill>
              <a:latin typeface="Arial Narrow" panose="020B0606020202030204" pitchFamily="34" charset="0"/>
            </a:endParaRPr>
          </a:p>
          <a:p>
            <a:pPr marL="0" lvl="0" indent="0" algn="ctr">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Svi iz okoline, koji su u interakciji sa suicidalnim pojedincem, mogu biti od značajne pomoći kroz emocionalni </a:t>
            </a:r>
            <a:r>
              <a:rPr lang="hr-HR" sz="1800" dirty="0" err="1">
                <a:solidFill>
                  <a:prstClr val="black"/>
                </a:solidFill>
                <a:latin typeface="Arial Narrow" panose="020B0606020202030204" pitchFamily="34" charset="0"/>
              </a:rPr>
              <a:t>suport</a:t>
            </a:r>
            <a:r>
              <a:rPr lang="hr-HR" sz="1800" dirty="0">
                <a:solidFill>
                  <a:prstClr val="black"/>
                </a:solidFill>
                <a:latin typeface="Arial Narrow" panose="020B0606020202030204" pitchFamily="34" charset="0"/>
              </a:rPr>
              <a:t> i ohrabrenje. Psihoterapeutske intervencije oslanjaju se velikim dijelom na obitelj i prijatelje.</a:t>
            </a:r>
          </a:p>
          <a:p>
            <a:endParaRPr lang="hr-HR" dirty="0"/>
          </a:p>
        </p:txBody>
      </p:sp>
      <p:pic>
        <p:nvPicPr>
          <p:cNvPr id="430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2" y="620688"/>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301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1085" y="1988840"/>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9270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pPr marL="0" lvl="0" indent="0" algn="ctr">
              <a:lnSpc>
                <a:spcPct val="150000"/>
              </a:lnSpc>
              <a:buNone/>
            </a:pPr>
            <a:r>
              <a:rPr lang="hr-HR" sz="1800" dirty="0">
                <a:solidFill>
                  <a:prstClr val="black"/>
                </a:solidFill>
                <a:latin typeface="Arial Narrow" panose="020B0606020202030204" pitchFamily="34" charset="0"/>
              </a:rPr>
              <a:t>Prekidi romantičnih veza ne uzrokuju suicid.</a:t>
            </a:r>
          </a:p>
          <a:p>
            <a:pPr marL="0" lvl="0" indent="0">
              <a:lnSpc>
                <a:spcPct val="150000"/>
              </a:lnSpc>
              <a:buNone/>
            </a:pPr>
            <a:endParaRPr lang="hr-HR" sz="1800" dirty="0">
              <a:solidFill>
                <a:prstClr val="black"/>
              </a:solidFill>
              <a:latin typeface="Arial Narrow" panose="020B0606020202030204" pitchFamily="34" charset="0"/>
            </a:endParaRPr>
          </a:p>
          <a:p>
            <a:pPr marL="0" lvl="0" indent="0">
              <a:lnSpc>
                <a:spcPct val="150000"/>
              </a:lnSpc>
              <a:buNone/>
            </a:pPr>
            <a:endParaRPr lang="hr-HR" sz="1800" dirty="0">
              <a:solidFill>
                <a:prstClr val="black"/>
              </a:solidFill>
              <a:latin typeface="Arial Narrow" panose="020B0606020202030204" pitchFamily="34" charset="0"/>
            </a:endParaRPr>
          </a:p>
          <a:p>
            <a:pPr marL="0" lvl="0" indent="0">
              <a:lnSpc>
                <a:spcPct val="150000"/>
              </a:lnSpc>
              <a:buNone/>
            </a:pPr>
            <a:endParaRPr lang="hr-HR" sz="1800" dirty="0">
              <a:solidFill>
                <a:prstClr val="black"/>
              </a:solidFill>
              <a:latin typeface="Arial Narrow" panose="020B0606020202030204" pitchFamily="34" charset="0"/>
            </a:endParaRPr>
          </a:p>
          <a:p>
            <a:pPr marL="0" lvl="0" indent="0">
              <a:lnSpc>
                <a:spcPct val="150000"/>
              </a:lnSpc>
              <a:buNone/>
            </a:pPr>
            <a:r>
              <a:rPr lang="hr-HR" sz="1800" dirty="0">
                <a:solidFill>
                  <a:prstClr val="black"/>
                </a:solidFill>
                <a:latin typeface="Arial Narrow" panose="020B0606020202030204" pitchFamily="34" charset="0"/>
              </a:rPr>
              <a:t>            Gubitak odnosa može biti </a:t>
            </a:r>
            <a:r>
              <a:rPr lang="hr-HR" sz="1800" dirty="0" err="1">
                <a:solidFill>
                  <a:prstClr val="black"/>
                </a:solidFill>
                <a:latin typeface="Arial Narrow" panose="020B0606020202030204" pitchFamily="34" charset="0"/>
              </a:rPr>
              <a:t>precipitant</a:t>
            </a:r>
            <a:r>
              <a:rPr lang="hr-HR" sz="1800" dirty="0">
                <a:solidFill>
                  <a:prstClr val="black"/>
                </a:solidFill>
                <a:latin typeface="Arial Narrow" panose="020B0606020202030204" pitchFamily="34" charset="0"/>
              </a:rPr>
              <a:t> suicidu. </a:t>
            </a:r>
          </a:p>
          <a:p>
            <a:endParaRPr lang="hr-HR" dirty="0"/>
          </a:p>
        </p:txBody>
      </p:sp>
      <p:pic>
        <p:nvPicPr>
          <p:cNvPr id="29699"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23728" y="620688"/>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9700"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2060848"/>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46870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lstStyle/>
          <a:p>
            <a:pPr marL="0" lvl="0" indent="0" algn="ctr">
              <a:lnSpc>
                <a:spcPct val="150000"/>
              </a:lnSpc>
              <a:buNone/>
            </a:pPr>
            <a:r>
              <a:rPr lang="hr-HR" sz="1800" dirty="0">
                <a:solidFill>
                  <a:prstClr val="black"/>
                </a:solidFill>
                <a:latin typeface="Arial Narrow" panose="020B0606020202030204" pitchFamily="34" charset="0"/>
              </a:rPr>
              <a:t>Veći je rizik kod muškaraca.</a:t>
            </a: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Tri puta više žena pokuša suicid, no četiri puta više muškaraca realizira suicid.</a:t>
            </a:r>
          </a:p>
          <a:p>
            <a:endParaRPr lang="hr-HR" dirty="0"/>
          </a:p>
        </p:txBody>
      </p:sp>
      <p:pic>
        <p:nvPicPr>
          <p:cNvPr id="4403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99792" y="764704"/>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403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1700808"/>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4356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pPr marL="0" lvl="0" indent="0" algn="ctr">
              <a:lnSpc>
                <a:spcPct val="150000"/>
              </a:lnSpc>
              <a:buNone/>
            </a:pPr>
            <a:r>
              <a:rPr lang="hr-HR" sz="1800" dirty="0">
                <a:solidFill>
                  <a:prstClr val="black"/>
                </a:solidFill>
                <a:latin typeface="Arial Narrow" panose="020B0606020202030204" pitchFamily="34" charset="0"/>
              </a:rPr>
              <a:t> Ljudi koji govore o samoubojstvu neće ga nikad počiniti. </a:t>
            </a:r>
          </a:p>
          <a:p>
            <a:pPr marL="0" lvl="0" indent="0" algn="just">
              <a:lnSpc>
                <a:spcPct val="17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rPr>
              <a:t>                    </a:t>
            </a:r>
            <a:r>
              <a:rPr lang="vi-VN" sz="1800" dirty="0">
                <a:solidFill>
                  <a:prstClr val="black"/>
                </a:solidFill>
              </a:rPr>
              <a:t>Prijetnje samoubojstvom treba uvijek shvatiti najozbiljnije. U više od 80%</a:t>
            </a:r>
            <a:r>
              <a:rPr lang="hr-HR" sz="1800" dirty="0">
                <a:solidFill>
                  <a:prstClr val="black"/>
                </a:solidFill>
                <a:latin typeface="Arial Narrow" panose="020B0606020202030204" pitchFamily="34" charset="0"/>
              </a:rPr>
              <a:t> </a:t>
            </a:r>
            <a:r>
              <a:rPr lang="vi-VN" sz="1800" dirty="0">
                <a:solidFill>
                  <a:prstClr val="black"/>
                </a:solidFill>
              </a:rPr>
              <a:t>slučajeva potencijalne samoubojice najavljuju svoju namjeru prije nego što će pokušati samoubojstvo, a u velikom broju je i izreknu prijateljima, kolegama ili obitelji. Međutim</a:t>
            </a:r>
            <a:r>
              <a:rPr lang="hr-HR" sz="1800" dirty="0">
                <a:solidFill>
                  <a:prstClr val="black"/>
                </a:solidFill>
                <a:latin typeface="Arial Narrow" panose="020B0606020202030204" pitchFamily="34" charset="0"/>
              </a:rPr>
              <a:t>,</a:t>
            </a:r>
            <a:r>
              <a:rPr lang="vi-VN" sz="1800" dirty="0">
                <a:solidFill>
                  <a:prstClr val="black"/>
                </a:solidFill>
              </a:rPr>
              <a:t> bližnji ili prijatelji nisu sigurni što učiniti odnosno takva priznanja često nisu shvaćena ozbiljno</a:t>
            </a:r>
            <a:r>
              <a:rPr lang="hr-HR" sz="1800" dirty="0">
                <a:solidFill>
                  <a:prstClr val="black"/>
                </a:solidFill>
                <a:latin typeface="Arial Narrow" panose="020B0606020202030204" pitchFamily="34" charset="0"/>
              </a:rPr>
              <a:t> – najčešće zbog straha</a:t>
            </a:r>
            <a:r>
              <a:rPr lang="vi-VN" sz="1800" dirty="0">
                <a:solidFill>
                  <a:prstClr val="black"/>
                </a:solidFill>
              </a:rPr>
              <a:t>. </a:t>
            </a:r>
            <a:endParaRPr lang="hr-HR" dirty="0"/>
          </a:p>
        </p:txBody>
      </p:sp>
      <p:pic>
        <p:nvPicPr>
          <p:cNvPr id="2560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71600" y="1124744"/>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560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91680" y="620688"/>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13657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randombar(horizontal)">
                                      <p:cBhvr>
                                        <p:cTn id="1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124744"/>
            <a:ext cx="8229600" cy="5505475"/>
          </a:xfrm>
        </p:spPr>
        <p:txBody>
          <a:bodyPr/>
          <a:lstStyle/>
          <a:p>
            <a:pPr marL="0" lvl="0" indent="0" algn="ctr">
              <a:lnSpc>
                <a:spcPct val="150000"/>
              </a:lnSpc>
              <a:buNone/>
            </a:pPr>
            <a:r>
              <a:rPr lang="hr-HR" sz="1800" dirty="0">
                <a:solidFill>
                  <a:prstClr val="black"/>
                </a:solidFill>
                <a:latin typeface="Arial Narrow" panose="020B0606020202030204" pitchFamily="34" charset="0"/>
              </a:rPr>
              <a:t>Suicid je čin agresije, ljutnje i/ili osvete. To je sebično.</a:t>
            </a: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Najčešći povod je društvena izolacija te percepcija sebe kao tereta drugima (vjerovanje da će smrt osloboditi voljene osobe tereta). Suicid se racionalizira kao način zaštite obitelji od veće boli/tereta. </a:t>
            </a:r>
          </a:p>
          <a:p>
            <a:pPr marL="0" indent="0">
              <a:buNone/>
            </a:pPr>
            <a:endParaRPr lang="hr-HR" dirty="0"/>
          </a:p>
        </p:txBody>
      </p:sp>
      <p:pic>
        <p:nvPicPr>
          <p:cNvPr id="4505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1196752"/>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505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2132856"/>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9620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23528" y="1496541"/>
            <a:ext cx="8229600" cy="5361459"/>
          </a:xfrm>
        </p:spPr>
        <p:txBody>
          <a:bodyPr/>
          <a:lstStyle/>
          <a:p>
            <a:pPr marL="0" lvl="0" indent="0" algn="ctr">
              <a:lnSpc>
                <a:spcPct val="150000"/>
              </a:lnSpc>
              <a:buNone/>
            </a:pPr>
            <a:r>
              <a:rPr lang="hr-HR" sz="1800" dirty="0">
                <a:solidFill>
                  <a:prstClr val="black"/>
                </a:solidFill>
                <a:latin typeface="Arial Narrow" panose="020B0606020202030204" pitchFamily="34" charset="0"/>
              </a:rPr>
              <a:t>Ljude koji pričaju o suicidu pod utjecajem alkohola ili droga ne treba shvaćati ozbiljno.</a:t>
            </a:r>
          </a:p>
          <a:p>
            <a:pPr marL="0" lvl="0" indent="0">
              <a:lnSpc>
                <a:spcPct val="150000"/>
              </a:lnSpc>
              <a:buNone/>
            </a:pPr>
            <a:endParaRPr lang="hr-HR" sz="1800" dirty="0">
              <a:solidFill>
                <a:prstClr val="black"/>
              </a:solidFill>
              <a:latin typeface="Arial Narrow" panose="020B0606020202030204" pitchFamily="34" charset="0"/>
            </a:endParaRPr>
          </a:p>
          <a:p>
            <a:pPr marL="0" lvl="0" indent="0">
              <a:lnSpc>
                <a:spcPct val="150000"/>
              </a:lnSpc>
              <a:buNone/>
            </a:pPr>
            <a:endParaRPr lang="hr-HR" sz="1800" dirty="0">
              <a:solidFill>
                <a:prstClr val="black"/>
              </a:solidFill>
              <a:latin typeface="Arial Narrow" panose="020B0606020202030204" pitchFamily="34" charset="0"/>
            </a:endParaRPr>
          </a:p>
          <a:p>
            <a:pPr marL="0" lvl="0" indent="0">
              <a:lnSpc>
                <a:spcPct val="150000"/>
              </a:lnSpc>
              <a:buNone/>
            </a:pPr>
            <a:r>
              <a:rPr lang="hr-HR" sz="1800" dirty="0">
                <a:solidFill>
                  <a:prstClr val="black"/>
                </a:solidFill>
                <a:latin typeface="Arial Narrow" panose="020B0606020202030204" pitchFamily="34" charset="0"/>
              </a:rPr>
              <a:t>         Svakoga tko priča o suicidu treba shvatiti ozbiljno. </a:t>
            </a:r>
          </a:p>
          <a:p>
            <a:pPr marL="0" indent="0">
              <a:buNone/>
            </a:pPr>
            <a:endParaRPr lang="hr-HR" dirty="0"/>
          </a:p>
        </p:txBody>
      </p:sp>
      <p:pic>
        <p:nvPicPr>
          <p:cNvPr id="4608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556792"/>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608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2564904"/>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0960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55576" y="1268760"/>
            <a:ext cx="8229600" cy="5361459"/>
          </a:xfrm>
        </p:spPr>
        <p:txBody>
          <a:bodyPr/>
          <a:lstStyle/>
          <a:p>
            <a:pPr marL="0" lvl="0" indent="0" algn="ctr">
              <a:lnSpc>
                <a:spcPct val="150000"/>
              </a:lnSpc>
              <a:buNone/>
            </a:pPr>
            <a:r>
              <a:rPr lang="hr-HR" sz="1800" dirty="0">
                <a:solidFill>
                  <a:prstClr val="black"/>
                </a:solidFill>
                <a:latin typeface="Arial Narrow" panose="020B0606020202030204" pitchFamily="34" charset="0"/>
              </a:rPr>
              <a:t>Kada je netko suicidalan, vjerojatno već ima nekoga tko se brine za njega/nju. Nije moj posao da se miješam.</a:t>
            </a: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Suicid je odgovornost zajednice. Svatko može napraviti značajnu razliku. </a:t>
            </a:r>
          </a:p>
          <a:p>
            <a:pPr marL="0" indent="0">
              <a:buNone/>
            </a:pPr>
            <a:endParaRPr lang="hr-HR" dirty="0"/>
          </a:p>
        </p:txBody>
      </p:sp>
      <p:pic>
        <p:nvPicPr>
          <p:cNvPr id="4710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340768"/>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710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5536" y="3140968"/>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53470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lstStyle/>
          <a:p>
            <a:pPr marL="0" lvl="0" indent="0" algn="ctr">
              <a:lnSpc>
                <a:spcPct val="150000"/>
              </a:lnSpc>
              <a:buNone/>
            </a:pPr>
            <a:r>
              <a:rPr lang="hr-HR" sz="1800" dirty="0">
                <a:solidFill>
                  <a:prstClr val="black"/>
                </a:solidFill>
                <a:latin typeface="Arial Narrow" panose="020B0606020202030204" pitchFamily="34" charset="0"/>
              </a:rPr>
              <a:t>Ljudi koji izvrše suicid uvijek ostavljaju oproštajna pisma.</a:t>
            </a: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Većina ljudi ne ostavi pismo/poruku. </a:t>
            </a:r>
          </a:p>
          <a:p>
            <a:pPr marL="0" indent="0">
              <a:buNone/>
            </a:pPr>
            <a:endParaRPr lang="hr-HR" dirty="0"/>
          </a:p>
        </p:txBody>
      </p:sp>
      <p:pic>
        <p:nvPicPr>
          <p:cNvPr id="4813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672" y="764704"/>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813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7528" y="1772816"/>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63674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361459"/>
          </a:xfrm>
        </p:spPr>
        <p:txBody>
          <a:bodyPr/>
          <a:lstStyle/>
          <a:p>
            <a:pPr marL="0" lvl="0" indent="0" algn="ctr">
              <a:lnSpc>
                <a:spcPct val="150000"/>
              </a:lnSpc>
              <a:buNone/>
            </a:pPr>
            <a:r>
              <a:rPr lang="hr-HR" sz="1800" dirty="0">
                <a:solidFill>
                  <a:prstClr val="black"/>
                </a:solidFill>
                <a:latin typeface="Arial Narrow" panose="020B0606020202030204" pitchFamily="34" charset="0"/>
              </a:rPr>
              <a:t>Osoba će uvijek biti zahvalna/</a:t>
            </a:r>
            <a:r>
              <a:rPr lang="hr-HR" sz="1800" dirty="0" err="1">
                <a:solidFill>
                  <a:prstClr val="black"/>
                </a:solidFill>
                <a:latin typeface="Arial Narrow" panose="020B0606020202030204" pitchFamily="34" charset="0"/>
              </a:rPr>
              <a:t>suradna</a:t>
            </a:r>
            <a:r>
              <a:rPr lang="hr-HR" sz="1800" dirty="0">
                <a:solidFill>
                  <a:prstClr val="black"/>
                </a:solidFill>
                <a:latin typeface="Arial Narrow" panose="020B0606020202030204" pitchFamily="34" charset="0"/>
              </a:rPr>
              <a:t> po pitanju intervencija u suicidalni plan. </a:t>
            </a: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Posve je </a:t>
            </a:r>
            <a:r>
              <a:rPr lang="hr-HR" sz="1800" dirty="0" err="1">
                <a:solidFill>
                  <a:prstClr val="black"/>
                </a:solidFill>
                <a:latin typeface="Arial Narrow" panose="020B0606020202030204" pitchFamily="34" charset="0"/>
              </a:rPr>
              <a:t>uobičajno</a:t>
            </a:r>
            <a:r>
              <a:rPr lang="hr-HR" sz="1800" dirty="0">
                <a:solidFill>
                  <a:prstClr val="black"/>
                </a:solidFill>
                <a:latin typeface="Arial Narrow" panose="020B0606020202030204" pitchFamily="34" charset="0"/>
              </a:rPr>
              <a:t> za neke suicidalne pojedince da postanu ljuti i defanzivni. To je zato jer je suicid za tu osobu odgovor na probleme te se intervencija može percipirati kao nepravedna eliminacija rješenja problema. Dugoročno, kada je kriza razriješena, većina izražava zahvalnost za intervenciju. </a:t>
            </a:r>
          </a:p>
          <a:p>
            <a:pPr marL="0" indent="0">
              <a:buNone/>
            </a:pPr>
            <a:endParaRPr lang="hr-HR" dirty="0"/>
          </a:p>
        </p:txBody>
      </p:sp>
      <p:pic>
        <p:nvPicPr>
          <p:cNvPr id="4915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836712"/>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915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9507" y="2204864"/>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081542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92696"/>
            <a:ext cx="8229600" cy="5433467"/>
          </a:xfrm>
        </p:spPr>
        <p:txBody>
          <a:bodyPr/>
          <a:lstStyle/>
          <a:p>
            <a:pPr marL="0" lvl="0" indent="0" algn="ctr">
              <a:lnSpc>
                <a:spcPct val="150000"/>
              </a:lnSpc>
              <a:buNone/>
            </a:pPr>
            <a:r>
              <a:rPr lang="hr-HR" sz="1800" dirty="0">
                <a:solidFill>
                  <a:prstClr val="black"/>
                </a:solidFill>
                <a:latin typeface="Arial Narrow" panose="020B0606020202030204" pitchFamily="34" charset="0"/>
              </a:rPr>
              <a:t>Većina suicida izazvana je jednim određenim traumatičnim događajem. </a:t>
            </a: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Većina suicida uzrokovana je mnogim stresnim i bolnim situacijama čiji se efekti akumuliraju sve dok osoba više ne može vidjeti izlaz iz frustracije. </a:t>
            </a:r>
          </a:p>
          <a:p>
            <a:pPr marL="0" indent="0">
              <a:buNone/>
            </a:pPr>
            <a:endParaRPr lang="hr-HR" dirty="0"/>
          </a:p>
        </p:txBody>
      </p:sp>
      <p:pic>
        <p:nvPicPr>
          <p:cNvPr id="5017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764704"/>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17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2564904"/>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73353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Effect transition="in" filter="randombar(horizontal)">
                                      <p:cBhvr>
                                        <p:cTn id="13"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836712"/>
            <a:ext cx="8229600" cy="5505475"/>
          </a:xfrm>
        </p:spPr>
        <p:txBody>
          <a:bodyPr/>
          <a:lstStyle/>
          <a:p>
            <a:pPr marL="0" lvl="0" indent="0" algn="ctr">
              <a:lnSpc>
                <a:spcPct val="150000"/>
              </a:lnSpc>
              <a:buNone/>
            </a:pPr>
            <a:r>
              <a:rPr lang="hr-HR" sz="1800" dirty="0">
                <a:solidFill>
                  <a:prstClr val="black"/>
                </a:solidFill>
                <a:latin typeface="Arial Narrow" panose="020B0606020202030204" pitchFamily="34" charset="0"/>
              </a:rPr>
              <a:t>Samoubojstvo je obično plod impulzivnog ponašanja bez upozorenja.</a:t>
            </a:r>
          </a:p>
          <a:p>
            <a:pPr marL="0" lvl="0" indent="0" algn="ctr">
              <a:lnSpc>
                <a:spcPct val="150000"/>
              </a:lnSpc>
              <a:buNone/>
            </a:pPr>
            <a:endParaRPr lang="hr-HR" sz="1800" dirty="0">
              <a:solidFill>
                <a:prstClr val="black"/>
              </a:solidFill>
              <a:latin typeface="Arial Narrow" panose="020B0606020202030204" pitchFamily="34" charset="0"/>
            </a:endParaRPr>
          </a:p>
          <a:p>
            <a:pPr marL="0" lvl="0" indent="0" algn="ctr">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rPr>
              <a:t>                   </a:t>
            </a:r>
            <a:r>
              <a:rPr lang="vi-VN" sz="1800" dirty="0">
                <a:solidFill>
                  <a:prstClr val="black"/>
                </a:solidFill>
              </a:rPr>
              <a:t>Za većinu osoba koje su pokušale ili izvršile samoubojstvo utvrđeno je kako su duže vrijeme razmišljale o tome. Suicidalna osoba obično daje mnoge znakove upozorenja (česti razgovori o samoubojstvu, česte misli o krivnji i samooptuživanje, sklonost samoozljeđivanju, poklanjanje dragih stvari, pozdravljanje na neuobičajen način, povećana uporaba sredstava ovisnosti, gubitak zanimanja za uobičajene aktivnosti i dr.).      </a:t>
            </a:r>
          </a:p>
          <a:p>
            <a:endParaRPr lang="hr-HR" dirty="0"/>
          </a:p>
        </p:txBody>
      </p:sp>
      <p:pic>
        <p:nvPicPr>
          <p:cNvPr id="307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908720"/>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9547" y="1873251"/>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041461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980728"/>
            <a:ext cx="8229600" cy="5433467"/>
          </a:xfrm>
        </p:spPr>
        <p:txBody>
          <a:bodyPr/>
          <a:lstStyle/>
          <a:p>
            <a:pPr marL="0" lvl="0" indent="0" algn="ctr">
              <a:lnSpc>
                <a:spcPct val="150000"/>
              </a:lnSpc>
              <a:buNone/>
            </a:pPr>
            <a:r>
              <a:rPr lang="hr-HR" sz="1800" dirty="0">
                <a:solidFill>
                  <a:prstClr val="black"/>
                </a:solidFill>
                <a:latin typeface="Arial Narrow" panose="020B0606020202030204" pitchFamily="34" charset="0"/>
              </a:rPr>
              <a:t>Osobe koje su počinile samoubojstvo željele su umrijeti.</a:t>
            </a:r>
          </a:p>
          <a:p>
            <a:pPr marL="0" lvl="0" indent="0" algn="ctr">
              <a:lnSpc>
                <a:spcPct val="150000"/>
              </a:lnSpc>
              <a:buNone/>
            </a:pPr>
            <a:endParaRPr lang="hr-HR" sz="1800" dirty="0">
              <a:solidFill>
                <a:prstClr val="black"/>
              </a:solidFill>
              <a:latin typeface="Arial Narrow" panose="020B0606020202030204" pitchFamily="34" charset="0"/>
            </a:endParaRPr>
          </a:p>
          <a:p>
            <a:pPr marL="0" lvl="0" indent="0" algn="ctr">
              <a:lnSpc>
                <a:spcPct val="150000"/>
              </a:lnSpc>
              <a:buNone/>
            </a:pPr>
            <a:endParaRPr lang="hr-HR" sz="1800" dirty="0">
              <a:solidFill>
                <a:prstClr val="black"/>
              </a:solidFill>
              <a:latin typeface="Arial Narrow" panose="020B0606020202030204" pitchFamily="34" charset="0"/>
            </a:endParaRPr>
          </a:p>
          <a:p>
            <a:pPr marL="0" lvl="0" indent="0" algn="ctr">
              <a:lnSpc>
                <a:spcPct val="150000"/>
              </a:lnSpc>
              <a:buNone/>
            </a:pPr>
            <a:endParaRPr lang="hr-HR" sz="2400" dirty="0">
              <a:solidFill>
                <a:prstClr val="black"/>
              </a:solidFill>
            </a:endParaRPr>
          </a:p>
          <a:p>
            <a:pPr marL="0" lvl="0" indent="0" algn="just">
              <a:lnSpc>
                <a:spcPct val="150000"/>
              </a:lnSpc>
              <a:buNone/>
            </a:pPr>
            <a:r>
              <a:rPr lang="hr-HR" sz="1800" dirty="0">
                <a:solidFill>
                  <a:prstClr val="black"/>
                </a:solidFill>
                <a:latin typeface="Arial Narrow" panose="020B0606020202030204" pitchFamily="34" charset="0"/>
              </a:rPr>
              <a:t>          Većina osoba koje su počinile samoubojstvo htjela je ukloniti bol  što je nešto posve drugačije od oduzimanja života. Samoubojstvo osoba vidi kao rješenje nerješivog problema koji donosi neizdrživu bol. Pomoć u rješavanju problema i smanjenju boli je u osnovi ono što osobi treba.</a:t>
            </a:r>
          </a:p>
          <a:p>
            <a:pPr marL="0" indent="0">
              <a:buNone/>
            </a:pPr>
            <a:endParaRPr lang="hr-HR" dirty="0"/>
          </a:p>
        </p:txBody>
      </p:sp>
      <p:pic>
        <p:nvPicPr>
          <p:cNvPr id="317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1052736"/>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17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2564904"/>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193310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1560" y="1484784"/>
            <a:ext cx="8229600" cy="5505475"/>
          </a:xfrm>
        </p:spPr>
        <p:txBody>
          <a:bodyPr/>
          <a:lstStyle/>
          <a:p>
            <a:pPr marL="0" lvl="0" indent="0" algn="ctr">
              <a:lnSpc>
                <a:spcPct val="150000"/>
              </a:lnSpc>
              <a:buNone/>
            </a:pPr>
            <a:r>
              <a:rPr lang="hr-HR" sz="1800" dirty="0">
                <a:solidFill>
                  <a:prstClr val="black"/>
                </a:solidFill>
                <a:latin typeface="Arial Narrow" panose="020B0606020202030204" pitchFamily="34" charset="0"/>
              </a:rPr>
              <a:t>Ako je osoba odlučila počiniti samoubojstvo nemoguće ju je u tome spriječiti.</a:t>
            </a: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Samoubojstvo je u velikom broju slučajeva moguće spriječiti, jer većina osoba koje počine samoubojstvo daje mnoge znakove upozorenja prije nego što se ubije. Što se ranije prepoznaju znakovi samoubojstva veća je vjerojatnost da će se tragedija izbjeći. </a:t>
            </a:r>
          </a:p>
          <a:p>
            <a:pPr marL="0" indent="0">
              <a:buNone/>
            </a:pPr>
            <a:endParaRPr lang="hr-HR" dirty="0"/>
          </a:p>
        </p:txBody>
      </p:sp>
      <p:pic>
        <p:nvPicPr>
          <p:cNvPr id="327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1556792"/>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277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7584" y="2996952"/>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918343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pPr marL="0" lvl="0" indent="0" algn="ctr">
              <a:lnSpc>
                <a:spcPct val="150000"/>
              </a:lnSpc>
              <a:buNone/>
            </a:pPr>
            <a:r>
              <a:rPr lang="hr-HR" sz="1800" dirty="0">
                <a:solidFill>
                  <a:prstClr val="black"/>
                </a:solidFill>
                <a:latin typeface="Arial Narrow" panose="020B0606020202030204" pitchFamily="34" charset="0"/>
              </a:rPr>
              <a:t>Većina ljudi koji razmišljaju o samoubojstvu su mentalno bolesni.</a:t>
            </a: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Iako su osobe koje razmišljaju o samoubojstvu duboko nesretne, nisu nužno i psihički bolesne. Neke osobe koje počine samoubojstvo jesu psihički bolesne, ali to nije preduvjet pokušaja samoubojstva. Ono što je zajedničko osobama koje su pokušale počiniti ili su počinile samoubojstvo jest to da su vrlo nesretne te je vjerojatan neurokemijski disbalans. </a:t>
            </a:r>
          </a:p>
          <a:p>
            <a:pPr marL="0" indent="0">
              <a:buNone/>
            </a:pPr>
            <a:endParaRPr lang="hr-HR" dirty="0"/>
          </a:p>
        </p:txBody>
      </p:sp>
      <p:pic>
        <p:nvPicPr>
          <p:cNvPr id="3379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692696"/>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379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2070" y="1556792"/>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912450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lvl="0" indent="0" algn="ctr">
              <a:lnSpc>
                <a:spcPct val="150000"/>
              </a:lnSpc>
              <a:buNone/>
            </a:pPr>
            <a:r>
              <a:rPr lang="hr-HR" sz="1800" dirty="0">
                <a:solidFill>
                  <a:prstClr val="black"/>
                </a:solidFill>
                <a:latin typeface="Arial Narrow" panose="020B0606020202030204" pitchFamily="34" charset="0"/>
              </a:rPr>
              <a:t>Neuspjeli pokušaj samoubojstva ne treba uzimati za ozbiljno.</a:t>
            </a: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Neuspjeli pokušaj samoubojstva treba uzeti vrlo ozbiljno i takvoj osobi treba pružiti pomoć, jer četiri od pet osoba pokušalo je samoubojstvo bar jednom prije toga. Također, pri svakom sljedećem pokušaju raste šansa da osoba bude uspješna u smislu dovršenja.</a:t>
            </a:r>
          </a:p>
          <a:p>
            <a:endParaRPr lang="hr-HR" dirty="0"/>
          </a:p>
        </p:txBody>
      </p:sp>
      <p:pic>
        <p:nvPicPr>
          <p:cNvPr id="348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5656" y="1628800"/>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481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9552" y="2996952"/>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23850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Effect transition="in" filter="randombar(horizontal)">
                                      <p:cBhvr>
                                        <p:cTn id="1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lstStyle/>
          <a:p>
            <a:pPr marL="0" lvl="0" indent="0" algn="ctr">
              <a:lnSpc>
                <a:spcPct val="150000"/>
              </a:lnSpc>
              <a:buNone/>
            </a:pPr>
            <a:r>
              <a:rPr lang="hr-HR" sz="1800" dirty="0">
                <a:solidFill>
                  <a:prstClr val="black"/>
                </a:solidFill>
                <a:latin typeface="Arial Narrow" panose="020B0606020202030204" pitchFamily="34" charset="0"/>
              </a:rPr>
              <a:t>Kada se osoba počne osjećati bolje nakon što je željela ili pokušala počiniti samoubojstvo, rizik od slijedećih pokušaja je prošao.</a:t>
            </a: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Rizik i dalje postoji, jer većina samoubojstava dogodi se upravo onda kada osoba skupi dovoljno snage da može, ono o čemu je razmišljala, sprovesti u djelo. To je zbog toga što je ponekad osoba tako jako utučena da razmišlja o samoubojstvu, ali nema snage ideju sprovesti u djelo. Čim se stanje malo popravi, ostaje ideja, kojoj se pridružuje i snaga. </a:t>
            </a:r>
          </a:p>
          <a:p>
            <a:endParaRPr lang="hr-HR" dirty="0"/>
          </a:p>
        </p:txBody>
      </p:sp>
      <p:pic>
        <p:nvPicPr>
          <p:cNvPr id="358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7504" y="692696"/>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584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57202" y="1988840"/>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02535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pPr marL="0" lvl="0" indent="0" algn="ctr">
              <a:lnSpc>
                <a:spcPct val="150000"/>
              </a:lnSpc>
              <a:buNone/>
            </a:pPr>
            <a:r>
              <a:rPr lang="hr-HR" sz="1800" dirty="0">
                <a:solidFill>
                  <a:prstClr val="black"/>
                </a:solidFill>
                <a:latin typeface="Arial Narrow" panose="020B0606020202030204" pitchFamily="34" charset="0"/>
              </a:rPr>
              <a:t>Razgovor o samoubojstvu je opasan i potiče na njegovo izvršenje.</a:t>
            </a: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endParaRPr lang="hr-HR" sz="1800" dirty="0">
              <a:solidFill>
                <a:prstClr val="black"/>
              </a:solidFill>
              <a:latin typeface="Arial Narrow" panose="020B0606020202030204" pitchFamily="34" charset="0"/>
            </a:endParaRPr>
          </a:p>
          <a:p>
            <a:pPr marL="0" lvl="0" indent="0" algn="just">
              <a:lnSpc>
                <a:spcPct val="150000"/>
              </a:lnSpc>
              <a:buNone/>
            </a:pPr>
            <a:r>
              <a:rPr lang="hr-HR" sz="1800" dirty="0">
                <a:solidFill>
                  <a:prstClr val="black"/>
                </a:solidFill>
                <a:latin typeface="Arial Narrow" panose="020B0606020202030204" pitchFamily="34" charset="0"/>
              </a:rPr>
              <a:t>           Ne razgovarati o samoubojstvu znači odustati od pokušaja da se ono spriječi. Razgovor o toj temi znači brigu za probleme pojedinca i razumijevanje ozbiljnosti situacije. Nikako ne znači da osobi "dajete ideju", već joj pokazujete da ste otvoreni čuti sve, koliko god bilo teško. </a:t>
            </a:r>
            <a:r>
              <a:rPr lang="vi-VN" sz="1800" dirty="0">
                <a:solidFill>
                  <a:prstClr val="black"/>
                </a:solidFill>
              </a:rPr>
              <a:t>Ne razgovarati o samoubojstvu znači odustati od pokušaja da se</a:t>
            </a:r>
            <a:r>
              <a:rPr lang="hr-HR" sz="1800" dirty="0">
                <a:solidFill>
                  <a:prstClr val="black"/>
                </a:solidFill>
                <a:latin typeface="Arial Narrow" panose="020B0606020202030204" pitchFamily="34" charset="0"/>
              </a:rPr>
              <a:t> </a:t>
            </a:r>
            <a:r>
              <a:rPr lang="vi-VN" sz="1800" dirty="0">
                <a:solidFill>
                  <a:prstClr val="black"/>
                </a:solidFill>
              </a:rPr>
              <a:t>ono spriječi. </a:t>
            </a:r>
            <a:r>
              <a:rPr lang="hr-HR" sz="1800" dirty="0">
                <a:solidFill>
                  <a:prstClr val="black"/>
                </a:solidFill>
                <a:latin typeface="Arial Narrow" panose="020B0606020202030204" pitchFamily="34" charset="0"/>
              </a:rPr>
              <a:t>No, treba imati i na umu da se razgovorom treba upravljati pažljivo.</a:t>
            </a:r>
          </a:p>
          <a:p>
            <a:pPr marL="0" indent="0">
              <a:buNone/>
            </a:pPr>
            <a:endParaRPr lang="hr-HR" dirty="0"/>
          </a:p>
        </p:txBody>
      </p:sp>
      <p:pic>
        <p:nvPicPr>
          <p:cNvPr id="266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7624" y="620687"/>
            <a:ext cx="450850" cy="401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66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7544" y="1556792"/>
            <a:ext cx="1042987" cy="1036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6075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4" presetClass="entr" presetSubtype="1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Effect transition="in" filter="randombar(horizontal)">
                                      <p:cBhvr>
                                        <p:cTn id="1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239</TotalTime>
  <Words>1130</Words>
  <Application>Microsoft Office PowerPoint</Application>
  <PresentationFormat>On-screen Show (4:3)</PresentationFormat>
  <Paragraphs>111</Paragraphs>
  <Slides>25</Slides>
  <Notes>1</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Office Theme</vt:lpstr>
      <vt:lpstr>Mitovi o suicidalnosti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Mitovi o suicidalnosti</dc:title>
  <dc:creator>Marina Vlaić</dc:creator>
  <cp:lastModifiedBy>Marina Vlaić</cp:lastModifiedBy>
  <cp:revision>31</cp:revision>
  <dcterms:created xsi:type="dcterms:W3CDTF">2018-04-03T08:50:19Z</dcterms:created>
  <dcterms:modified xsi:type="dcterms:W3CDTF">2018-04-04T05:20:43Z</dcterms:modified>
</cp:coreProperties>
</file>