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0" r:id="rId3"/>
    <p:sldId id="261" r:id="rId4"/>
    <p:sldId id="262" r:id="rId5"/>
    <p:sldId id="263" r:id="rId6"/>
    <p:sldId id="264" r:id="rId7"/>
    <p:sldId id="28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6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kern="1200" baseline="0">
        <a:solidFill>
          <a:schemeClr val="tx1"/>
        </a:solidFill>
        <a:ea typeface="SimSun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227" cy="76227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/>
            <a:endParaRPr>
              <a:ea typeface="SimSun" panose="02010600030101010101" pitchFamily="2" charset="-122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/>
            <a:fld id="{BB962C8B-B14F-4D97-AF65-F5344CB8AC3E}" type="datetime1">
              <a:rPr lang="en-US" altLang="x-none" dirty="0">
                <a:ea typeface="SimSun" panose="02010600030101010101" pitchFamily="2" charset="-122"/>
              </a:rPr>
            </a:fld>
            <a:endParaRPr lang="en-US" altLang="x-none" dirty="0">
              <a:ea typeface="SimSun" panose="02010600030101010101" pitchFamily="2" charset="-122"/>
            </a:endParaRPr>
          </a:p>
        </p:txBody>
      </p:sp>
      <p:sp>
        <p:nvSpPr>
          <p:cNvPr id="410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Notes Placeholder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/>
            <a:endParaRPr>
              <a:ea typeface="SimSun" panose="02010600030101010101" pitchFamily="2" charset="-122"/>
            </a:endParaRPr>
          </a:p>
        </p:txBody>
      </p:sp>
      <p:sp>
        <p:nvSpPr>
          <p:cNvPr id="41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/>
            <a:fld id="{9A0DB2DC-4C9A-4742-B13C-FB6460FD3503}" type="slidenum">
              <a:rPr lang="en-US" altLang="x-none" dirty="0">
                <a:ea typeface="SimSun" panose="02010600030101010101" pitchFamily="2" charset="-122"/>
              </a:rPr>
            </a:fld>
            <a:endParaRPr lang="en-US" altLang="x-none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lstStyle>
            <a:lvl1pPr lvl="0" algn="ctr">
              <a:defRPr sz="40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068388"/>
          </a:xfrm>
          <a:prstGeom prst="rect">
            <a:avLst/>
          </a:prstGeom>
          <a:noFill/>
          <a:ln w="9525">
            <a:noFill/>
          </a:ln>
        </p:spPr>
        <p:txBody>
          <a:bodyPr vert="horz" anchor="t">
            <a:normAutofit/>
          </a:bodyPr>
          <a:lstStyle>
            <a:lvl1pPr lvl="0" algn="ctr">
              <a:buNone/>
              <a:defRPr sz="3000"/>
            </a:lvl1pPr>
            <a:lvl2pPr lvl="1" algn="l">
              <a:buNone/>
              <a:defRPr sz="2000"/>
            </a:lvl2pPr>
            <a:lvl3pPr lvl="2" algn="l">
              <a:buNone/>
              <a:defRPr sz="2000"/>
            </a:lvl3pPr>
            <a:lvl4pPr lvl="3" algn="l">
              <a:buNone/>
              <a:defRPr sz="2000"/>
            </a:lvl4pPr>
            <a:lvl5pPr lvl="4" algn="l">
              <a:buNone/>
              <a:defRPr sz="20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055" name="Rectangle 2"/>
          <p:cNvSpPr/>
          <p:nvPr/>
        </p:nvSpPr>
        <p:spPr>
          <a:xfrm>
            <a:off x="0" y="4419600"/>
            <a:ext cx="9144000" cy="2065338"/>
          </a:xfrm>
          <a:custGeom>
            <a:avLst/>
            <a:gdLst>
              <a:gd name="txL" fmla="*/ 0 w 9144000"/>
              <a:gd name="txT" fmla="*/ 0 h 2065808"/>
              <a:gd name="txR" fmla="*/ 9144000 w 9144000"/>
              <a:gd name="txB" fmla="*/ 2065808 h 2065808"/>
            </a:gdLst>
            <a:ahLst/>
            <a:cxnLst>
              <a:cxn ang="0">
                <a:pos x="0" y="298403"/>
              </a:cxn>
              <a:cxn ang="0">
                <a:pos x="9144000" y="298403"/>
              </a:cxn>
              <a:cxn ang="0">
                <a:pos x="9124950" y="1670003"/>
              </a:cxn>
              <a:cxn ang="0">
                <a:pos x="0" y="622253"/>
              </a:cxn>
              <a:cxn ang="0">
                <a:pos x="0" y="298403"/>
              </a:cxn>
            </a:cxnLst>
            <a:rect l="txL" t="txT" r="txR" b="tx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  <a:ln w="9525">
            <a:noFill/>
          </a:ln>
        </p:spPr>
        <p:txBody>
          <a:bodyPr vert="horz" wrap="square"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56" name="Rectangle 1"/>
          <p:cNvSpPr/>
          <p:nvPr/>
        </p:nvSpPr>
        <p:spPr>
          <a:xfrm>
            <a:off x="0" y="4137025"/>
            <a:ext cx="9144000" cy="2022475"/>
          </a:xfrm>
          <a:custGeom>
            <a:avLst/>
            <a:gdLst>
              <a:gd name="txL" fmla="*/ 0 w 9124950"/>
              <a:gd name="txT" fmla="*/ 0 h 2022372"/>
              <a:gd name="txR" fmla="*/ 9124950 w 9124950"/>
              <a:gd name="txB" fmla="*/ 2022372 h 2022372"/>
            </a:gdLst>
            <a:ahLst/>
            <a:cxnLst>
              <a:cxn ang="0">
                <a:pos x="0" y="762000"/>
              </a:cxn>
              <a:cxn ang="0">
                <a:pos x="9124950" y="0"/>
              </a:cxn>
              <a:cxn ang="0">
                <a:pos x="9124950" y="1447800"/>
              </a:cxn>
              <a:cxn ang="0">
                <a:pos x="0" y="1562100"/>
              </a:cxn>
              <a:cxn ang="0">
                <a:pos x="0" y="762000"/>
              </a:cxn>
            </a:cxnLst>
            <a:rect l="txL" t="txT" r="txR" b="tx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  <a:ln w="9525">
            <a:noFill/>
          </a:ln>
        </p:spPr>
        <p:txBody>
          <a:bodyPr vert="horz" wrap="square"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57" name="Rectangle 3"/>
          <p:cNvSpPr/>
          <p:nvPr/>
        </p:nvSpPr>
        <p:spPr>
          <a:xfrm flipH="1">
            <a:off x="0" y="5203825"/>
            <a:ext cx="9144000" cy="647700"/>
          </a:xfrm>
          <a:custGeom>
            <a:avLst/>
            <a:gdLst>
              <a:gd name="txL" fmla="*/ 0 w 9144000"/>
              <a:gd name="txT" fmla="*/ 0 h 2065808"/>
              <a:gd name="txR" fmla="*/ 9144000 w 9144000"/>
              <a:gd name="txB" fmla="*/ 2065808 h 2065808"/>
            </a:gdLst>
            <a:ahLst/>
            <a:cxnLst>
              <a:cxn ang="0">
                <a:pos x="0" y="298403"/>
              </a:cxn>
              <a:cxn ang="0">
                <a:pos x="9144000" y="298403"/>
              </a:cxn>
              <a:cxn ang="0">
                <a:pos x="9124950" y="1670003"/>
              </a:cxn>
              <a:cxn ang="0">
                <a:pos x="0" y="622253"/>
              </a:cxn>
              <a:cxn ang="0">
                <a:pos x="0" y="298403"/>
              </a:cxn>
            </a:cxnLst>
            <a:rect l="txL" t="txT" r="txR" b="tx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  <a:ln w="9525">
            <a:noFill/>
          </a:ln>
        </p:spPr>
        <p:txBody>
          <a:bodyPr vert="horz" wrap="square"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ext Box 1025"/>
          <p:cNvSpPr txBox="1"/>
          <p:nvPr/>
        </p:nvSpPr>
        <p:spPr>
          <a:xfrm>
            <a:off x="282575" y="1676400"/>
            <a:ext cx="8558213" cy="4754563"/>
          </a:xfrm>
          <a:prstGeom prst="rect">
            <a:avLst/>
          </a:prstGeom>
          <a:solidFill>
            <a:schemeClr val="bg1">
              <a:alpha val="9999"/>
            </a:schemeClr>
          </a:solidFill>
          <a:ln w="9525">
            <a:noFill/>
          </a:ln>
        </p:spPr>
        <p:txBody>
          <a:bodyPr>
            <a:spAutoFit/>
          </a:bodyPr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7" name="Text Box 1026"/>
          <p:cNvSpPr txBox="1"/>
          <p:nvPr/>
        </p:nvSpPr>
        <p:spPr>
          <a:xfrm>
            <a:off x="282575" y="74613"/>
            <a:ext cx="8558213" cy="1463675"/>
          </a:xfrm>
          <a:prstGeom prst="rect">
            <a:avLst/>
          </a:prstGeom>
          <a:solidFill>
            <a:schemeClr val="bg1">
              <a:alpha val="9999"/>
            </a:schemeClr>
          </a:solidFill>
          <a:ln w="9525">
            <a:noFill/>
          </a:ln>
        </p:spPr>
        <p:txBody>
          <a:bodyPr vert="horz" wrap="square" anchor="t">
            <a:spAutoFit/>
          </a:bodyPr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  <a:p>
            <a:pPr lvl="0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Calibri" panose="020F0502020204030204" charset="0"/>
          <a:ea typeface="Microsoft YaHei" panose="020B0503020204020204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15" y="215900"/>
            <a:ext cx="7772400" cy="1470025"/>
          </a:xfrm>
        </p:spPr>
        <p:txBody>
          <a:bodyPr/>
          <a:p>
            <a:r>
              <a:rPr lang="hr-HR" altLang="en-US"/>
              <a:t>Mitovi o suicidu	</a:t>
            </a:r>
            <a:endParaRPr lang="hr-H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601" y="5577602"/>
            <a:ext cx="6858000" cy="1241822"/>
          </a:xfrm>
        </p:spPr>
        <p:txBody>
          <a:bodyPr>
            <a:normAutofit fontScale="70000"/>
          </a:bodyPr>
          <a:p>
            <a:pPr algn="r"/>
            <a:r>
              <a:rPr lang="hr-HR" altLang="en-US"/>
              <a:t>Dominik Šmida</a:t>
            </a:r>
            <a:endParaRPr lang="hr-HR" altLang="en-US"/>
          </a:p>
          <a:p>
            <a:pPr algn="r"/>
            <a:r>
              <a:rPr lang="hr-HR" altLang="en-US"/>
              <a:t>mag. psih.</a:t>
            </a:r>
            <a:endParaRPr lang="hr-HR" altLang="en-US"/>
          </a:p>
          <a:p>
            <a:pPr algn="r"/>
            <a:r>
              <a:rPr lang="hr-HR" altLang="en-US"/>
              <a:t>CEAT praktičar</a:t>
            </a:r>
            <a:endParaRPr lang="hr-HR" altLang="en-US"/>
          </a:p>
        </p:txBody>
      </p:sp>
      <p:pic>
        <p:nvPicPr>
          <p:cNvPr id="5" name="Picture 4" descr="5-suicide-myth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" y="1389380"/>
            <a:ext cx="8948420" cy="3897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Hrvatska </a:t>
            </a:r>
            <a:r>
              <a:rPr lang="hr-HR" altLang="en-US" sz="1500">
                <a:sym typeface="+mn-ea"/>
              </a:rPr>
              <a:t>(Lavor, Jerković i Radišić, 2010; Hotujac i sur, 2001)  9; 18</a:t>
            </a:r>
            <a:endParaRPr lang="hr-HR" altLang="en-US" sz="150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r-HR" altLang="en-US" sz="2800"/>
              <a:t>2,1:1 (M-34,6:Ž-11,7) na 100 000 </a:t>
            </a:r>
            <a:endParaRPr lang="hr-HR" altLang="en-US" sz="2800"/>
          </a:p>
          <a:p>
            <a:r>
              <a:rPr lang="hr-HR" altLang="en-US" sz="2800"/>
              <a:t>treći uzrok smrti kod mladih od 15-24g</a:t>
            </a:r>
            <a:endParaRPr lang="hr-HR" altLang="en-US" sz="2800"/>
          </a:p>
          <a:p>
            <a:r>
              <a:rPr lang="hr-HR" altLang="en-US" sz="2800"/>
              <a:t>šesti 5-14g</a:t>
            </a:r>
            <a:endParaRPr lang="hr-HR" altLang="en-US" sz="2800"/>
          </a:p>
          <a:p>
            <a:r>
              <a:rPr lang="hr-HR" altLang="en-US" sz="2800"/>
              <a:t>Krapinsko-zagorska županija</a:t>
            </a:r>
            <a:endParaRPr lang="hr-HR" altLang="en-US" sz="2800"/>
          </a:p>
          <a:p>
            <a:r>
              <a:rPr lang="hr-HR" altLang="en-US" sz="2800"/>
              <a:t>40-50g</a:t>
            </a:r>
            <a:endParaRPr lang="hr-HR" altLang="en-US" sz="2800"/>
          </a:p>
          <a:p>
            <a:r>
              <a:rPr lang="hr-HR" altLang="en-US" sz="2800"/>
              <a:t>vješanje i vatreno oružje</a:t>
            </a:r>
            <a:endParaRPr lang="hr-HR" altLang="en-US" sz="2800"/>
          </a:p>
          <a:p>
            <a:pPr algn="l"/>
            <a:r>
              <a:rPr lang="hr-HR" altLang="en-US" sz="2800"/>
              <a:t>psihičke bolesti, ekonomska kriza, gubitak posla i nedostatak podrške bliskih ljudi</a:t>
            </a:r>
            <a:r>
              <a:rPr lang="hr-HR" altLang="en-US"/>
              <a:t> </a:t>
            </a:r>
            <a:endParaRPr lang="hr-HR" altLang="en-US"/>
          </a:p>
          <a:p>
            <a:pPr marL="0" indent="0" algn="r">
              <a:buNone/>
            </a:pPr>
            <a:endParaRPr lang="hr-HR" altLang="en-US" sz="1350">
              <a:sym typeface="+mn-ea"/>
            </a:endParaRPr>
          </a:p>
          <a:p>
            <a:endParaRPr lang="hr-H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hr-HR" altLang="en-US"/>
              <a:t>Znakovi upozorenja </a:t>
            </a:r>
            <a:r>
              <a:rPr lang="hr-HR" altLang="en-US" sz="1800"/>
              <a:t>(Kocijan-Hercigonja i </a:t>
            </a:r>
            <a:r>
              <a:rPr lang="en-US" sz="1800">
                <a:sym typeface="+mn-ea"/>
              </a:rPr>
              <a:t>Folnegović-Šmalc</a:t>
            </a:r>
            <a:r>
              <a:rPr lang="hr-HR" altLang="en-US" sz="1800"/>
              <a:t>, 1999) 2; 6; 12</a:t>
            </a:r>
            <a:endParaRPr lang="hr-HR" alt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" y="1600200"/>
            <a:ext cx="5100955" cy="497903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hr-HR" altLang="en-US"/>
              <a:t>česti razgovori o samoubojstvu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preokupiranost smrću i umiranjem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znakovi depresije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promjene ponašanja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poklanjanje dragih stvari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dogovaranje nedovršenih poslova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disomnije i parasomnije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rizična ponašanja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povećana uporaba psihoaktivnih tvari</a:t>
            </a:r>
            <a:endParaRPr lang="hr-HR" altLang="en-US"/>
          </a:p>
          <a:p>
            <a:pPr>
              <a:lnSpc>
                <a:spcPct val="100000"/>
              </a:lnSpc>
            </a:pPr>
            <a:r>
              <a:rPr lang="hr-HR" altLang="en-US"/>
              <a:t>anhedonija</a:t>
            </a:r>
            <a:endParaRPr lang="hr-HR" altLang="en-US"/>
          </a:p>
        </p:txBody>
      </p:sp>
      <p:pic>
        <p:nvPicPr>
          <p:cNvPr id="4" name="Content Placeholder 3" descr="hqdefault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98415" y="2133600"/>
            <a:ext cx="4015105" cy="328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Liječenje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88045" cy="4526280"/>
          </a:xfrm>
        </p:spPr>
        <p:txBody>
          <a:bodyPr>
            <a:noAutofit/>
          </a:bodyPr>
          <a:p>
            <a:r>
              <a:rPr lang="hr-HR" altLang="en-US"/>
              <a:t>Ne radi se o izoliranom psihičkom poremećaju ili dijagnostičkoj kategoriji</a:t>
            </a:r>
            <a:endParaRPr lang="hr-HR" altLang="en-US"/>
          </a:p>
          <a:p>
            <a:r>
              <a:rPr lang="hr-HR" altLang="en-US"/>
              <a:t>glavnina tretmana se odnosi na depresivne smetnje</a:t>
            </a:r>
            <a:endParaRPr lang="hr-HR" altLang="en-US"/>
          </a:p>
          <a:p>
            <a:r>
              <a:rPr lang="hr-HR" altLang="en-US"/>
              <a:t>somatska terapija i psihoterapija </a:t>
            </a:r>
            <a:endParaRPr lang="hr-HR" altLang="en-US"/>
          </a:p>
          <a:p>
            <a:r>
              <a:rPr lang="hr-HR" altLang="en-US"/>
              <a:t>pravovremene intervencije </a:t>
            </a:r>
            <a:endParaRPr lang="hr-HR" altLang="en-US"/>
          </a:p>
          <a:p>
            <a:r>
              <a:rPr lang="hr-HR" altLang="en-US"/>
              <a:t>Naša uloga: </a:t>
            </a:r>
            <a:r>
              <a:rPr lang="hr-HR" altLang="en-US" sz="1600"/>
              <a:t>(mladi, srednje i stari odrasli skloni su mitovima: </a:t>
            </a:r>
            <a:r>
              <a:rPr lang="hr-HR" altLang="en-US" sz="900"/>
              <a:t>Segal, 2000; McDonald, 2007)</a:t>
            </a:r>
            <a:endParaRPr lang="hr-HR" altLang="en-US" sz="900"/>
          </a:p>
          <a:p>
            <a:pPr lvl="1"/>
            <a:r>
              <a:rPr lang="hr-HR" altLang="en-US" sz="1800"/>
              <a:t>prevencija osvještavanjem javnosti</a:t>
            </a:r>
            <a:endParaRPr lang="hr-HR" altLang="en-US" sz="1800"/>
          </a:p>
          <a:p>
            <a:pPr lvl="1"/>
            <a:r>
              <a:rPr lang="hr-HR" altLang="en-US" sz="1800"/>
              <a:t>diferencijacija stvarnog rizika</a:t>
            </a:r>
            <a:endParaRPr lang="hr-HR" altLang="en-US" sz="1800"/>
          </a:p>
          <a:p>
            <a:pPr lvl="1"/>
            <a:r>
              <a:rPr lang="hr-HR" altLang="en-US" sz="1800"/>
              <a:t>pristup tretmanu </a:t>
            </a:r>
            <a:endParaRPr lang="hr-HR" altLang="en-US" sz="1800"/>
          </a:p>
          <a:p>
            <a:pPr lvl="1"/>
            <a:r>
              <a:rPr lang="hr-HR" altLang="en-US" sz="1800"/>
              <a:t>razmjena idiografskog iskustvenog znanja</a:t>
            </a:r>
            <a:endParaRPr lang="hr-HR" altLang="en-US" sz="1800"/>
          </a:p>
          <a:p>
            <a:pPr lvl="1"/>
            <a:r>
              <a:rPr lang="hr-HR" altLang="en-US" sz="1800" b="1"/>
              <a:t>smanjenje stigme oko psihijatrijskog liječenja </a:t>
            </a:r>
            <a:endParaRPr lang="hr-HR" altLang="en-US" sz="1800" b="1"/>
          </a:p>
          <a:p>
            <a:endParaRPr lang="hr-HR" altLang="en-US" sz="1800" b="1"/>
          </a:p>
          <a:p>
            <a:pPr marL="0" indent="0" algn="r">
              <a:buNone/>
            </a:pPr>
            <a:r>
              <a:rPr lang="hr-HR" altLang="en-US" sz="1600"/>
              <a:t>(Kozarić-Kovačić i Jendričko, 2004)</a:t>
            </a:r>
            <a:endParaRPr lang="hr-HR" altLang="en-US" sz="1600"/>
          </a:p>
        </p:txBody>
      </p:sp>
      <p:pic>
        <p:nvPicPr>
          <p:cNvPr id="4" name="Content Placeholder 3" descr="btologo_mobil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02480" y="-72390"/>
            <a:ext cx="4527550" cy="17252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 sz="3000"/>
              <a:t>McNicolas, 2017</a:t>
            </a:r>
            <a:endParaRPr lang="hr-HR" altLang="en-US" sz="3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hr-HR" altLang="en-US"/>
          </a:p>
          <a:p>
            <a:pPr algn="ctr"/>
            <a:endParaRPr lang="hr-HR" altLang="en-US"/>
          </a:p>
          <a:p>
            <a:pPr algn="ctr"/>
            <a:endParaRPr lang="hr-HR" altLang="en-US"/>
          </a:p>
          <a:p>
            <a:pPr marL="0" indent="0" algn="ctr">
              <a:buNone/>
            </a:pPr>
            <a:r>
              <a:rPr lang="hr-HR" altLang="en-US"/>
              <a:t>Svakih 40 sekundi negdje u svijetu netko umre zbog samoubojstva i mnogo toga još ne znamo o etiologiji rizičnih i protektivnih faktora</a:t>
            </a:r>
            <a:endParaRPr lang="hr-H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59b6e6ecabf1b.image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29210" y="3892550"/>
            <a:ext cx="3020060" cy="2982595"/>
          </a:xfrm>
          <a:prstGeom prst="rect">
            <a:avLst/>
          </a:prstGeom>
        </p:spPr>
      </p:pic>
      <p:pic>
        <p:nvPicPr>
          <p:cNvPr id="5" name="Content Placeholder 4" descr="2017_wspd_banner_croatia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29210" y="2447925"/>
            <a:ext cx="4032250" cy="810895"/>
          </a:xfrm>
          <a:prstGeom prst="rect">
            <a:avLst/>
          </a:prstGeom>
        </p:spPr>
      </p:pic>
      <p:pic>
        <p:nvPicPr>
          <p:cNvPr id="7" name="Picture 6" descr="bb5c7ac3-32b6-4422-84b6-d0963156868c-large16x9_suicidepreven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45" y="5027295"/>
            <a:ext cx="3978275" cy="1549400"/>
          </a:xfrm>
          <a:prstGeom prst="rect">
            <a:avLst/>
          </a:prstGeom>
        </p:spPr>
      </p:pic>
      <p:pic>
        <p:nvPicPr>
          <p:cNvPr id="10" name="Picture 9" descr="hu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" y="5715"/>
            <a:ext cx="2461895" cy="1494155"/>
          </a:xfrm>
          <a:prstGeom prst="rect">
            <a:avLst/>
          </a:prstGeom>
        </p:spPr>
      </p:pic>
      <p:pic>
        <p:nvPicPr>
          <p:cNvPr id="11" name="Picture 10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135" y="5027295"/>
            <a:ext cx="2466975" cy="1847850"/>
          </a:xfrm>
          <a:prstGeom prst="rect">
            <a:avLst/>
          </a:prstGeom>
        </p:spPr>
      </p:pic>
      <p:pic>
        <p:nvPicPr>
          <p:cNvPr id="15" name="Picture 14" descr="zut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790" y="5715"/>
            <a:ext cx="4592320" cy="4618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suicide_logo_CMYK-0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3690" y="274320"/>
            <a:ext cx="8499475" cy="6261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16" y="781526"/>
            <a:ext cx="7886700" cy="658178"/>
          </a:xfrm>
        </p:spPr>
        <p:txBody>
          <a:bodyPr/>
          <a:p>
            <a:r>
              <a:rPr lang="hr-HR" altLang="en-US"/>
              <a:t>Literatura: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35" y="1014889"/>
            <a:ext cx="9057323" cy="4828699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r>
              <a:rPr lang="en-US" sz="2000"/>
              <a:t>Brečić, P., Ostojić, D., Vidović, D., Jukić, V., Bagarić, D., Vilibić, M.  </a:t>
            </a:r>
            <a:r>
              <a:rPr lang="hr-HR" altLang="en-US" sz="2000"/>
              <a:t>i </a:t>
            </a:r>
            <a:r>
              <a:rPr lang="en-US" sz="2000"/>
              <a:t>Bilić, P. (2009). </a:t>
            </a:r>
            <a:r>
              <a:rPr lang="hr-HR" altLang="en-US" sz="2000"/>
              <a:t>	</a:t>
            </a:r>
            <a:r>
              <a:rPr lang="en-US" sz="2000"/>
              <a:t>Characteristics of Patients Who Committed Suicide during Hospitalization in </a:t>
            </a:r>
            <a:r>
              <a:rPr lang="hr-HR" altLang="en-US" sz="2000"/>
              <a:t>	</a:t>
            </a:r>
            <a:r>
              <a:rPr lang="en-US" sz="2000"/>
              <a:t>Psychiatric Hospital » Vrap</a:t>
            </a:r>
            <a:r>
              <a:rPr lang="hr-HR" altLang="en-US" sz="2000"/>
              <a:t>c</a:t>
            </a:r>
            <a:r>
              <a:rPr lang="en-US" sz="2000"/>
              <a:t>e «in the Period 1996–2006. </a:t>
            </a:r>
            <a:r>
              <a:rPr lang="en-US" sz="2000" i="1"/>
              <a:t>Collegium </a:t>
            </a:r>
            <a:r>
              <a:rPr lang="hr-HR" altLang="en-US" sz="2000" i="1"/>
              <a:t>	</a:t>
            </a:r>
            <a:r>
              <a:rPr lang="en-US" sz="2000" i="1"/>
              <a:t>antropologicum, 33</a:t>
            </a:r>
            <a:r>
              <a:rPr lang="en-US" sz="2000"/>
              <a:t>(1), 233-236.</a:t>
            </a:r>
            <a:endParaRPr lang="en-US" sz="2000"/>
          </a:p>
          <a:p>
            <a:pPr>
              <a:lnSpc>
                <a:spcPct val="150000"/>
              </a:lnSpc>
            </a:pPr>
            <a:r>
              <a:rPr lang="en-US" sz="2000"/>
              <a:t>Domino, G. (1990). Popular misconceptions about suicide: How popular are th</a:t>
            </a:r>
            <a:r>
              <a:rPr lang="hr-HR" altLang="en-US" sz="2000"/>
              <a:t>e</a:t>
            </a:r>
            <a:r>
              <a:rPr lang="en-US" sz="2000"/>
              <a:t>y? </a:t>
            </a:r>
            <a:r>
              <a:rPr lang="hr-HR" altLang="en-US" sz="2000"/>
              <a:t>	</a:t>
            </a:r>
            <a:r>
              <a:rPr lang="en-US" sz="2000" i="1"/>
              <a:t>OMEGA</a:t>
            </a:r>
            <a:r>
              <a:rPr lang="en-US" sz="2000"/>
              <a:t>-</a:t>
            </a:r>
            <a:r>
              <a:rPr lang="en-US" sz="2000" i="1"/>
              <a:t>Journal of Death and Dying, 21</a:t>
            </a:r>
            <a:r>
              <a:rPr lang="en-US" sz="2000"/>
              <a:t>(3), 167-175.</a:t>
            </a:r>
            <a:endParaRPr lang="en-US" sz="2000"/>
          </a:p>
          <a:p>
            <a:pPr>
              <a:lnSpc>
                <a:spcPct val="150000"/>
              </a:lnSpc>
            </a:pPr>
            <a:r>
              <a:rPr lang="en-US" sz="2000">
                <a:sym typeface="+mn-ea"/>
              </a:rPr>
              <a:t>Hotujac, L. J., Veldić, M. </a:t>
            </a:r>
            <a:r>
              <a:rPr lang="hr-HR" altLang="en-US" sz="2000">
                <a:sym typeface="+mn-ea"/>
              </a:rPr>
              <a:t>i</a:t>
            </a:r>
            <a:r>
              <a:rPr lang="en-US" sz="2000">
                <a:sym typeface="+mn-ea"/>
              </a:rPr>
              <a:t> Grubišin, J. (2001). Epidemiologija suicida u Republici </a:t>
            </a:r>
            <a:r>
              <a:rPr lang="hr-HR" altLang="en-US" sz="2000">
                <a:sym typeface="+mn-ea"/>
              </a:rPr>
              <a:t>	</a:t>
            </a:r>
            <a:r>
              <a:rPr lang="en-US" sz="2000">
                <a:sym typeface="+mn-ea"/>
              </a:rPr>
              <a:t>Hrvatskoj. </a:t>
            </a:r>
            <a:r>
              <a:rPr lang="en-US" sz="2000" i="1">
                <a:sym typeface="+mn-ea"/>
              </a:rPr>
              <a:t>Socijalna psihijatrija, 29</a:t>
            </a:r>
            <a:r>
              <a:rPr lang="en-US" sz="2000">
                <a:sym typeface="+mn-ea"/>
              </a:rPr>
              <a:t>(1), 32-39.</a:t>
            </a:r>
            <a:endParaRPr lang="en-US"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000">
                <a:sym typeface="+mn-ea"/>
              </a:rPr>
              <a:t>Katz-Sheiban, B. </a:t>
            </a:r>
            <a:r>
              <a:rPr lang="hr-HR" altLang="en-US" sz="2000">
                <a:sym typeface="+mn-ea"/>
              </a:rPr>
              <a:t>i</a:t>
            </a:r>
            <a:r>
              <a:rPr lang="en-US" sz="2000">
                <a:sym typeface="+mn-ea"/>
              </a:rPr>
              <a:t> Eshet, Y. (2008). Facts and myths about suicide: A study of </a:t>
            </a:r>
            <a:r>
              <a:rPr lang="hr-HR" altLang="en-US" sz="2000">
                <a:sym typeface="+mn-ea"/>
              </a:rPr>
              <a:t>	</a:t>
            </a:r>
            <a:r>
              <a:rPr lang="en-US" sz="2000">
                <a:sym typeface="+mn-ea"/>
              </a:rPr>
              <a:t>Jewish and Arab students in Israel. </a:t>
            </a:r>
            <a:r>
              <a:rPr lang="en-US" sz="2000" i="1">
                <a:sym typeface="+mn-ea"/>
              </a:rPr>
              <a:t>OMEGA-Journal of Death and Dying, 57</a:t>
            </a:r>
            <a:r>
              <a:rPr lang="en-US" sz="2000">
                <a:sym typeface="+mn-ea"/>
              </a:rPr>
              <a:t>(3), </a:t>
            </a:r>
            <a:r>
              <a:rPr lang="hr-HR" altLang="en-US" sz="2000">
                <a:sym typeface="+mn-ea"/>
              </a:rPr>
              <a:t>	</a:t>
            </a:r>
            <a:r>
              <a:rPr lang="en-US" sz="2000">
                <a:sym typeface="+mn-ea"/>
              </a:rPr>
              <a:t>279-298.</a:t>
            </a:r>
            <a:endParaRPr lang="en-US" sz="2000">
              <a:sym typeface="+mn-ea"/>
            </a:endParaRPr>
          </a:p>
          <a:p>
            <a:pPr>
              <a:lnSpc>
                <a:spcPct val="150000"/>
              </a:lnSpc>
            </a:pPr>
            <a:endParaRPr lang="en-US" sz="200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869315"/>
            <a:ext cx="8756015" cy="439610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>
                <a:sym typeface="+mn-ea"/>
              </a:rPr>
              <a:t>Kocijan Hercigonja, D. </a:t>
            </a:r>
            <a:r>
              <a:rPr lang="hr-HR" altLang="en-US">
                <a:sym typeface="+mn-ea"/>
              </a:rPr>
              <a:t>i </a:t>
            </a:r>
            <a:r>
              <a:rPr lang="en-US">
                <a:sym typeface="+mn-ea"/>
              </a:rPr>
              <a:t>Folnegović-Šmalc, V. (1999). </a:t>
            </a:r>
            <a:r>
              <a:rPr lang="hr-HR" altLang="en-US">
                <a:sym typeface="+mn-ea"/>
              </a:rPr>
              <a:t>	</a:t>
            </a:r>
            <a:r>
              <a:rPr lang="en-US" i="1">
                <a:sym typeface="+mn-ea"/>
              </a:rPr>
              <a:t>Prepoznavanje, rano otkrivanje i sprečavanje </a:t>
            </a:r>
            <a:r>
              <a:rPr lang="hr-HR" altLang="en-US" i="1">
                <a:sym typeface="+mn-ea"/>
              </a:rPr>
              <a:t>	</a:t>
            </a:r>
            <a:r>
              <a:rPr lang="en-US" i="1">
                <a:sym typeface="+mn-ea"/>
              </a:rPr>
              <a:t>suicidalnosti</a:t>
            </a:r>
            <a:r>
              <a:rPr lang="en-US">
                <a:sym typeface="+mn-ea"/>
              </a:rPr>
              <a:t>: priručnik. Ministarstvo hrvatskih branitelja </a:t>
            </a:r>
            <a:r>
              <a:rPr lang="hr-HR" altLang="en-US">
                <a:sym typeface="+mn-ea"/>
              </a:rPr>
              <a:t>	</a:t>
            </a:r>
            <a:r>
              <a:rPr lang="en-US">
                <a:sym typeface="+mn-ea"/>
              </a:rPr>
              <a:t>Domovinskog rata.</a:t>
            </a:r>
            <a:endParaRPr 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>
                <a:sym typeface="+mn-ea"/>
              </a:rPr>
              <a:t>Kozarić-Kovačić, D. </a:t>
            </a:r>
            <a:r>
              <a:rPr lang="hr-HR" altLang="en-US">
                <a:sym typeface="+mn-ea"/>
              </a:rPr>
              <a:t>i</a:t>
            </a:r>
            <a:r>
              <a:rPr lang="en-US">
                <a:sym typeface="+mn-ea"/>
              </a:rPr>
              <a:t> Jendričko, T. (2004). Suicidalnost i depresija. </a:t>
            </a:r>
            <a:r>
              <a:rPr lang="hr-HR" altLang="en-US">
                <a:sym typeface="+mn-ea"/>
              </a:rPr>
              <a:t>	</a:t>
            </a:r>
            <a:r>
              <a:rPr lang="en-US" i="1">
                <a:sym typeface="+mn-ea"/>
              </a:rPr>
              <a:t>Medicus, 13</a:t>
            </a:r>
            <a:r>
              <a:rPr lang="en-US">
                <a:sym typeface="+mn-ea"/>
              </a:rPr>
              <a:t>(1_Depresija), 77-87.</a:t>
            </a:r>
            <a:endParaRPr 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/>
              <a:t>Macdonald, M. G. (2007). Suicide intervention trainees' </a:t>
            </a:r>
            <a:r>
              <a:rPr lang="hr-HR" altLang="en-US"/>
              <a:t>	</a:t>
            </a:r>
            <a:r>
              <a:rPr lang="en-US"/>
              <a:t>knowledge of myths about suicide. </a:t>
            </a:r>
            <a:r>
              <a:rPr lang="en-US" i="1"/>
              <a:t>Psychological reports, </a:t>
            </a:r>
            <a:r>
              <a:rPr lang="hr-HR" altLang="en-US" i="1"/>
              <a:t>	</a:t>
            </a:r>
            <a:r>
              <a:rPr lang="en-US" i="1"/>
              <a:t>101</a:t>
            </a:r>
            <a:r>
              <a:rPr lang="en-US"/>
              <a:t>(2), 561-564.</a:t>
            </a:r>
            <a:endParaRPr lang="en-US"/>
          </a:p>
          <a:p>
            <a:pPr>
              <a:lnSpc>
                <a:spcPct val="150000"/>
              </a:lnSpc>
            </a:pPr>
            <a:endParaRPr lang="en-US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779780"/>
            <a:ext cx="7886700" cy="5153660"/>
          </a:xfrm>
        </p:spPr>
        <p:txBody>
          <a:bodyPr>
            <a:normAutofit fontScale="90000" lnSpcReduction="10000"/>
          </a:bodyPr>
          <a:p>
            <a:pPr algn="just">
              <a:lnSpc>
                <a:spcPct val="150000"/>
              </a:lnSpc>
            </a:pPr>
            <a:r>
              <a:rPr lang="en-US">
                <a:sym typeface="+mn-ea"/>
              </a:rPr>
              <a:t>McNicolas, F. (2017). Suicide in Europe: an on-going public </a:t>
            </a:r>
            <a:r>
              <a:rPr lang="hr-HR" altLang="en-US">
                <a:sym typeface="+mn-ea"/>
              </a:rPr>
              <a:t>	</a:t>
            </a:r>
            <a:r>
              <a:rPr lang="en-US">
                <a:sym typeface="+mn-ea"/>
              </a:rPr>
              <a:t>health concern. </a:t>
            </a:r>
            <a:r>
              <a:rPr lang="en-US" i="1">
                <a:sym typeface="+mn-ea"/>
              </a:rPr>
              <a:t>Socijalna psihijatrija, 45</a:t>
            </a:r>
            <a:r>
              <a:rPr lang="en-US">
                <a:sym typeface="+mn-ea"/>
              </a:rPr>
              <a:t>(1), 22-29.</a:t>
            </a:r>
            <a:endParaRPr lang="en-US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ym typeface="+mn-ea"/>
              </a:rPr>
              <a:t>Moskos, M. A., Achilles, J. </a:t>
            </a:r>
            <a:r>
              <a:rPr lang="hr-HR" altLang="en-US">
                <a:sym typeface="+mn-ea"/>
              </a:rPr>
              <a:t>i</a:t>
            </a:r>
            <a:r>
              <a:rPr lang="en-US">
                <a:sym typeface="+mn-ea"/>
              </a:rPr>
              <a:t> Gray, D. (2004). Adolescent </a:t>
            </a:r>
            <a:r>
              <a:rPr lang="hr-HR" altLang="en-US">
                <a:sym typeface="+mn-ea"/>
              </a:rPr>
              <a:t>	</a:t>
            </a:r>
            <a:r>
              <a:rPr lang="en-US">
                <a:sym typeface="+mn-ea"/>
              </a:rPr>
              <a:t>suicide myths in the United States. </a:t>
            </a:r>
            <a:r>
              <a:rPr lang="en-US" i="1">
                <a:sym typeface="+mn-ea"/>
              </a:rPr>
              <a:t>Crisis, 25</a:t>
            </a:r>
            <a:r>
              <a:rPr lang="en-US">
                <a:sym typeface="+mn-ea"/>
              </a:rPr>
              <a:t>(4), 176-</a:t>
            </a:r>
            <a:r>
              <a:rPr lang="hr-HR" altLang="en-US">
                <a:sym typeface="+mn-ea"/>
              </a:rPr>
              <a:t>	</a:t>
            </a:r>
            <a:r>
              <a:rPr lang="en-US">
                <a:sym typeface="+mn-ea"/>
              </a:rPr>
              <a:t>182.</a:t>
            </a:r>
            <a:endParaRPr lang="en-US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ym typeface="+mn-ea"/>
              </a:rPr>
              <a:t>Poredoš Lavor, D., Jerković, S. </a:t>
            </a:r>
            <a:r>
              <a:rPr lang="hr-HR" altLang="en-US">
                <a:sym typeface="+mn-ea"/>
              </a:rPr>
              <a:t>i</a:t>
            </a:r>
            <a:r>
              <a:rPr lang="en-US">
                <a:sym typeface="+mn-ea"/>
              </a:rPr>
              <a:t> Radišić, N. (2011). </a:t>
            </a:r>
            <a:r>
              <a:rPr lang="hr-HR" altLang="en-US">
                <a:sym typeface="+mn-ea"/>
              </a:rPr>
              <a:t>	</a:t>
            </a:r>
            <a:r>
              <a:rPr lang="en-US">
                <a:sym typeface="+mn-ea"/>
              </a:rPr>
              <a:t>Samoubojstva u suvremenom društvu. </a:t>
            </a:r>
            <a:r>
              <a:rPr lang="en-US" i="1">
                <a:sym typeface="+mn-ea"/>
              </a:rPr>
              <a:t>Policija i </a:t>
            </a:r>
            <a:r>
              <a:rPr lang="hr-HR" altLang="en-US" i="1">
                <a:sym typeface="+mn-ea"/>
              </a:rPr>
              <a:t>	</a:t>
            </a:r>
            <a:r>
              <a:rPr lang="en-US" i="1">
                <a:sym typeface="+mn-ea"/>
              </a:rPr>
              <a:t>sigurnost, </a:t>
            </a:r>
            <a:r>
              <a:rPr lang="hr-HR" altLang="en-US" i="1">
                <a:sym typeface="+mn-ea"/>
              </a:rPr>
              <a:t>	</a:t>
            </a:r>
            <a:r>
              <a:rPr lang="en-US" i="1">
                <a:sym typeface="+mn-ea"/>
              </a:rPr>
              <a:t>20</a:t>
            </a:r>
            <a:r>
              <a:rPr lang="en-US">
                <a:sym typeface="+mn-ea"/>
              </a:rPr>
              <a:t>(2), 230-235.</a:t>
            </a:r>
            <a:endParaRPr lang="en-US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ym typeface="+mn-ea"/>
              </a:rPr>
              <a:t>Wu, A., Wang, J. Y. </a:t>
            </a:r>
            <a:r>
              <a:rPr lang="hr-HR" altLang="en-US">
                <a:sym typeface="+mn-ea"/>
              </a:rPr>
              <a:t>i</a:t>
            </a:r>
            <a:r>
              <a:rPr lang="en-US">
                <a:sym typeface="+mn-ea"/>
              </a:rPr>
              <a:t> Jia, C. X. (2015). Religion and completed </a:t>
            </a:r>
            <a:r>
              <a:rPr lang="hr-HR" altLang="en-US">
                <a:sym typeface="+mn-ea"/>
              </a:rPr>
              <a:t>	</a:t>
            </a:r>
            <a:r>
              <a:rPr lang="en-US">
                <a:sym typeface="+mn-ea"/>
              </a:rPr>
              <a:t>suicide: a meta-analysis. </a:t>
            </a:r>
            <a:r>
              <a:rPr lang="en-US" i="1">
                <a:sym typeface="+mn-ea"/>
              </a:rPr>
              <a:t>PLoS One, 10</a:t>
            </a:r>
            <a:r>
              <a:rPr lang="en-US">
                <a:sym typeface="+mn-ea"/>
              </a:rPr>
              <a:t>(6), e0131715.</a:t>
            </a:r>
            <a:endParaRPr lang="en-US"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hr-HR" altLang="en-GB" sz="5400"/>
          </a:p>
          <a:p>
            <a:pPr marL="0" indent="0" algn="ctr">
              <a:buNone/>
            </a:pPr>
            <a:r>
              <a:rPr lang="hr-HR" altLang="en-GB" sz="4000"/>
              <a:t>Hvala na pažnji!</a:t>
            </a:r>
            <a:endParaRPr lang="hr-HR" altLang="en-GB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MITOVI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hr-HR" altLang="en-US" sz="2800">
                <a:solidFill>
                  <a:srgbClr val="FF0000"/>
                </a:solidFill>
              </a:rPr>
              <a:t>1. Osobe koje pokušaju suicid su psihički bolesne</a:t>
            </a:r>
            <a:endParaRPr lang="hr-HR" altLang="en-US" sz="2800">
              <a:solidFill>
                <a:srgbClr val="FF0000"/>
              </a:solidFill>
            </a:endParaRPr>
          </a:p>
          <a:p>
            <a:pPr algn="just"/>
            <a:r>
              <a:rPr lang="hr-HR" altLang="en-US" sz="2800"/>
              <a:t>2. Vrlo je malo znakova da osoba namjerava počiniti suicid </a:t>
            </a:r>
            <a:endParaRPr lang="hr-HR" altLang="en-US" sz="2800"/>
          </a:p>
          <a:p>
            <a:pPr algn="just"/>
            <a:r>
              <a:rPr lang="hr-HR" altLang="en-US" sz="2800">
                <a:solidFill>
                  <a:srgbClr val="FF0000"/>
                </a:solidFill>
              </a:rPr>
              <a:t>3. Ljudi koji počine suicid nemaju čvrste religiozne stavove i uvjerenja</a:t>
            </a:r>
            <a:endParaRPr lang="hr-HR" altLang="en-US" sz="2800">
              <a:solidFill>
                <a:srgbClr val="FF0000"/>
              </a:solidFill>
            </a:endParaRPr>
          </a:p>
          <a:p>
            <a:pPr algn="just"/>
            <a:r>
              <a:rPr lang="hr-HR" altLang="en-US" sz="2800"/>
              <a:t>4. Samo depresivni ljudi počine suicid</a:t>
            </a:r>
            <a:endParaRPr lang="hr-HR" altLang="en-US" sz="2800"/>
          </a:p>
          <a:p>
            <a:pPr algn="just"/>
            <a:r>
              <a:rPr lang="hr-HR" altLang="en-US" sz="2800"/>
              <a:t>5. Sklonost suicidu je nasljedna</a:t>
            </a:r>
            <a:endParaRPr lang="hr-HR" altLang="en-US" sz="2800"/>
          </a:p>
          <a:p>
            <a:pPr algn="just"/>
            <a:r>
              <a:rPr lang="hr-HR" altLang="en-US" sz="2800"/>
              <a:t>6. Osoba koja prijeti suicidom ga neće izvršiti</a:t>
            </a:r>
            <a:endParaRPr lang="hr-HR" altLang="en-US" sz="2800"/>
          </a:p>
          <a:p>
            <a:pPr algn="just"/>
            <a:endParaRPr lang="hr-HR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55" y="1120775"/>
            <a:ext cx="8632825" cy="5434965"/>
          </a:xfrm>
        </p:spPr>
        <p:txBody>
          <a:bodyPr>
            <a:noAutofit/>
          </a:bodyPr>
          <a:p>
            <a:pPr algn="just"/>
            <a:r>
              <a:rPr lang="hr-HR" altLang="en-US"/>
              <a:t>7. Pokušaji suicida su histrionske značajke traženja pažnje</a:t>
            </a:r>
            <a:endParaRPr lang="hr-HR" altLang="en-US"/>
          </a:p>
          <a:p>
            <a:pPr algn="just"/>
            <a:r>
              <a:rPr lang="hr-HR" altLang="en-US"/>
              <a:t>8. Jednom suicidalan, uvijek suicidalan</a:t>
            </a:r>
            <a:endParaRPr lang="hr-HR" altLang="en-US"/>
          </a:p>
          <a:p>
            <a:pPr algn="just"/>
            <a:r>
              <a:rPr lang="hr-HR" altLang="en-US"/>
              <a:t>9. Kada dođe do napretka u psihičkom stanju, suicidalan rizik je nestao</a:t>
            </a:r>
            <a:endParaRPr lang="hr-HR" altLang="en-US"/>
          </a:p>
          <a:p>
            <a:pPr algn="just"/>
            <a:r>
              <a:rPr lang="hr-HR" altLang="en-US"/>
              <a:t>10. Terminalno bolesna osoba neće počiniti suicid</a:t>
            </a:r>
            <a:endParaRPr lang="hr-HR" altLang="en-US"/>
          </a:p>
          <a:p>
            <a:pPr algn="just"/>
            <a:r>
              <a:rPr lang="hr-HR" altLang="en-US">
                <a:solidFill>
                  <a:srgbClr val="FF0000"/>
                </a:solidFill>
              </a:rPr>
              <a:t>11. Pokušaji suicida su češći kod određenih grupa poput bogatih ili siromašnih</a:t>
            </a:r>
            <a:endParaRPr lang="hr-HR" altLang="en-US">
              <a:solidFill>
                <a:srgbClr val="FF0000"/>
              </a:solidFill>
            </a:endParaRPr>
          </a:p>
          <a:p>
            <a:pPr algn="just"/>
            <a:r>
              <a:rPr lang="hr-HR" altLang="en-US"/>
              <a:t>12. Ako si netko želi oduzeti život ne postoji išta što će ga zaustaviti</a:t>
            </a:r>
            <a:endParaRPr lang="hr-HR" altLang="en-US"/>
          </a:p>
          <a:p>
            <a:pPr algn="just"/>
            <a:r>
              <a:rPr lang="hr-HR" altLang="en-US"/>
              <a:t>13. Osoba čiji roditelj je počinio suicid je u većem riziku od suicida</a:t>
            </a:r>
            <a:endParaRPr lang="hr-H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" y="1662113"/>
            <a:ext cx="7886700" cy="4306253"/>
          </a:xfrm>
        </p:spPr>
        <p:txBody>
          <a:bodyPr>
            <a:normAutofit fontScale="90000" lnSpcReduction="20000"/>
          </a:bodyPr>
          <a:p>
            <a:pPr algn="just"/>
            <a:r>
              <a:rPr lang="hr-HR" altLang="en-US" sz="2800"/>
              <a:t>14. Suicidalni ljudi očito žele umrijeti</a:t>
            </a:r>
            <a:endParaRPr lang="hr-HR" altLang="en-US" sz="2800"/>
          </a:p>
          <a:p>
            <a:pPr algn="just"/>
            <a:r>
              <a:rPr lang="hr-HR" altLang="en-US" sz="2800"/>
              <a:t>15. Obitelj žrtve suicida često ne zna unaprijed što će se dogoditi</a:t>
            </a:r>
            <a:endParaRPr lang="hr-HR" altLang="en-US" sz="2800"/>
          </a:p>
          <a:p>
            <a:pPr algn="just"/>
            <a:r>
              <a:rPr lang="hr-HR" altLang="en-US" sz="2800"/>
              <a:t>16. Suicidalne osobe koje koriste javne površine za cilj imaju traženje pažnje i suosjećanja</a:t>
            </a:r>
            <a:endParaRPr lang="hr-HR" altLang="en-US" sz="2800"/>
          </a:p>
          <a:p>
            <a:pPr algn="just"/>
            <a:r>
              <a:rPr lang="hr-HR" altLang="en-US" sz="2800"/>
              <a:t>17. Suicid je društveno prihvaćen za ljude stare odrasle dobi</a:t>
            </a:r>
            <a:endParaRPr lang="hr-HR" altLang="en-US" sz="2800"/>
          </a:p>
          <a:p>
            <a:pPr algn="just"/>
            <a:r>
              <a:rPr lang="hr-HR" altLang="en-US" sz="2800"/>
              <a:t>18. Rijetka je pojava da osoba koja razmišlja o suicidu bude razuvjerena od bliske osobe</a:t>
            </a:r>
            <a:endParaRPr lang="hr-HR" altLang="en-US" sz="2800"/>
          </a:p>
          <a:p>
            <a:pPr algn="just"/>
            <a:r>
              <a:rPr lang="hr-HR" altLang="en-US" sz="2800"/>
              <a:t>19. Suicidalni zatvorenici samo žele dobiti bolje životne uvjete</a:t>
            </a:r>
            <a:endParaRPr lang="hr-HR" altLang="en-US" sz="2800"/>
          </a:p>
          <a:p>
            <a:pPr marL="0" indent="0" algn="r">
              <a:buNone/>
            </a:pPr>
            <a:r>
              <a:rPr lang="hr-HR" altLang="en-US" sz="1500"/>
              <a:t>(Domino, 1990; Katz-Sheiban i Eshet, 2008; Moskos, Achilles i Gray, 2004)</a:t>
            </a:r>
            <a:endParaRPr lang="hr-HR" altLang="en-US"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" y="862013"/>
            <a:ext cx="7886700" cy="4045268"/>
          </a:xfrm>
        </p:spPr>
        <p:txBody>
          <a:bodyPr>
            <a:noAutofit/>
          </a:bodyPr>
          <a:p>
            <a:r>
              <a:rPr lang="hr-HR" altLang="en-US" sz="2800"/>
              <a:t>Različiti su razlozi, ali vrlo čest su osamljenost i tuga </a:t>
            </a:r>
            <a:endParaRPr lang="hr-HR" altLang="en-US" sz="2800"/>
          </a:p>
          <a:p>
            <a:r>
              <a:rPr lang="hr-HR" altLang="en-US" sz="2800"/>
              <a:t>19% ljudi s poremećajem raspoloženja tijekom života (velika depresija, BAP, shizoafektivni 60-70% u suicidima)</a:t>
            </a:r>
            <a:endParaRPr lang="hr-HR" altLang="en-US" sz="2800"/>
          </a:p>
          <a:p>
            <a:r>
              <a:rPr lang="hr-HR" altLang="en-US" sz="2800"/>
              <a:t>oko 15% prometnih nesreća s fatalnim ishodom je samoubojstvo</a:t>
            </a:r>
            <a:endParaRPr lang="hr-HR" altLang="en-US" sz="2800"/>
          </a:p>
          <a:p>
            <a:r>
              <a:rPr lang="hr-HR" altLang="en-US" sz="2800"/>
              <a:t>8:1-pokušaji naspram izvršenja</a:t>
            </a:r>
            <a:endParaRPr lang="hr-HR" altLang="en-US" sz="2800"/>
          </a:p>
          <a:p>
            <a:r>
              <a:rPr lang="hr-HR" altLang="en-US" sz="2800"/>
              <a:t>Najčešće-gubitak kontrole nad vlastitim porivima i ponašanjem </a:t>
            </a:r>
            <a:endParaRPr lang="hr-HR" altLang="en-US" sz="2000"/>
          </a:p>
          <a:p>
            <a:endParaRPr lang="hr-HR" altLang="en-US" sz="1800"/>
          </a:p>
          <a:p>
            <a:endParaRPr lang="hr-HR" altLang="en-US" sz="1600"/>
          </a:p>
          <a:p>
            <a:pPr marL="0" indent="0" algn="r">
              <a:buNone/>
            </a:pPr>
            <a:r>
              <a:rPr lang="hr-HR" altLang="en-US" sz="1600"/>
              <a:t>(</a:t>
            </a:r>
            <a:r>
              <a:rPr lang="hr-HR" altLang="en-US" sz="1600">
                <a:sym typeface="+mn-ea"/>
              </a:rPr>
              <a:t>Kozarić-Kovačić i Jendričko, 2004; </a:t>
            </a:r>
            <a:r>
              <a:rPr lang="hr-HR" altLang="en-US" sz="1600"/>
              <a:t>Lavor, Jerković i Radišić, 2010; )</a:t>
            </a:r>
            <a:endParaRPr lang="hr-HR" altLang="en-US" sz="1600"/>
          </a:p>
        </p:txBody>
      </p:sp>
      <p:sp>
        <p:nvSpPr>
          <p:cNvPr id="2" name="Text Box 1"/>
          <p:cNvSpPr txBox="1"/>
          <p:nvPr/>
        </p:nvSpPr>
        <p:spPr>
          <a:xfrm>
            <a:off x="659130" y="384810"/>
            <a:ext cx="151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hr-HR" altLang="en-US"/>
              <a:t>1; 4; 14; 18;  </a:t>
            </a:r>
            <a:endParaRPr lang="hr-H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 sz="2000"/>
              <a:t>1; 6; 9; 10; </a:t>
            </a:r>
            <a:endParaRPr lang="hr-HR" alt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hr-HR" altLang="en-US" sz="3200"/>
              <a:t>80% suicidalnih pokazuje znakove prije</a:t>
            </a:r>
            <a:endParaRPr lang="hr-HR" altLang="en-US" sz="3200"/>
          </a:p>
          <a:p>
            <a:r>
              <a:rPr lang="hr-HR" altLang="en-US" sz="3200"/>
              <a:t>nema jedinstvenog prediktora </a:t>
            </a:r>
            <a:endParaRPr lang="hr-HR" altLang="en-US" sz="3200"/>
          </a:p>
          <a:p>
            <a:r>
              <a:rPr lang="hr-HR" altLang="en-US" sz="3200"/>
              <a:t>nakon tentamena sljedeća godina je najrizičnija</a:t>
            </a:r>
            <a:endParaRPr lang="hr-HR" altLang="en-US" sz="3200"/>
          </a:p>
          <a:p>
            <a:r>
              <a:rPr lang="hr-HR" altLang="en-US" sz="3200"/>
              <a:t>osobe s mentalnim poremećajima-90% svih suicida</a:t>
            </a:r>
            <a:endParaRPr lang="hr-HR" altLang="en-US" sz="3200"/>
          </a:p>
          <a:p>
            <a:r>
              <a:rPr lang="hr-HR" altLang="en-US" sz="3200"/>
              <a:t>1/3 je imalo teške somatske poremećaje</a:t>
            </a:r>
            <a:endParaRPr lang="hr-HR" altLang="en-US" sz="3200"/>
          </a:p>
          <a:p>
            <a:r>
              <a:rPr lang="hr-HR" altLang="en-US" sz="3200"/>
              <a:t>religioznost je protektivna? </a:t>
            </a:r>
            <a:r>
              <a:rPr lang="hr-HR" altLang="en-US" sz="1800"/>
              <a:t>(Wu, Wang i Jia, 2015)</a:t>
            </a:r>
            <a:endParaRPr lang="hr-HR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Tko pokuša, a tko se zaista ubije?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hr-HR" altLang="en-US" sz="3200"/>
              <a:t>Pokušaji su karakteristični za mlade do 35. godine</a:t>
            </a:r>
            <a:endParaRPr lang="hr-HR" altLang="en-US" sz="3200"/>
          </a:p>
          <a:p>
            <a:r>
              <a:rPr lang="hr-HR" altLang="en-US" sz="3200"/>
              <a:t>Žene češće pokušaju, muškarci uspiju </a:t>
            </a:r>
            <a:endParaRPr lang="hr-HR" altLang="en-US" sz="3200"/>
          </a:p>
          <a:p>
            <a:r>
              <a:rPr lang="hr-HR" altLang="en-US" sz="3200"/>
              <a:t>50% izvršenih je imalo ranijih pokušaja</a:t>
            </a:r>
            <a:endParaRPr lang="hr-HR" altLang="en-US" sz="3200"/>
          </a:p>
          <a:p>
            <a:r>
              <a:rPr lang="hr-HR" altLang="en-US" sz="3200"/>
              <a:t>50% izvršenih nikada se nije obratilo za stručnu pomoć</a:t>
            </a:r>
            <a:endParaRPr lang="hr-HR" altLang="en-US" sz="3200"/>
          </a:p>
          <a:p>
            <a:r>
              <a:rPr lang="hr-HR" altLang="en-US" sz="3200"/>
              <a:t>djeca već od 5.g. izvrše suicid</a:t>
            </a:r>
            <a:endParaRPr lang="hr-HR" altLang="en-US" sz="3200"/>
          </a:p>
          <a:p>
            <a:pPr marL="0" indent="0">
              <a:buNone/>
            </a:pPr>
            <a:endParaRPr lang="hr-HR" altLang="en-US" sz="3200"/>
          </a:p>
          <a:p>
            <a:pPr marL="0" indent="0">
              <a:buNone/>
            </a:pPr>
            <a:endParaRPr lang="hr-HR" altLang="en-US"/>
          </a:p>
          <a:p>
            <a:pPr marL="0" indent="0" algn="r">
              <a:buNone/>
            </a:pPr>
            <a:r>
              <a:rPr lang="hr-HR" altLang="en-US" sz="1350"/>
              <a:t>(Brečić i sur., 2009; </a:t>
            </a:r>
            <a:r>
              <a:rPr lang="hr-HR" altLang="en-US" sz="1350">
                <a:sym typeface="+mn-ea"/>
              </a:rPr>
              <a:t>Lavor, Jerković i Radišić, 2010)</a:t>
            </a:r>
            <a:r>
              <a:rPr lang="hr-HR" altLang="en-US"/>
              <a:t> </a:t>
            </a:r>
            <a:endParaRPr lang="hr-H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Rizične skupine  </a:t>
            </a:r>
            <a:r>
              <a:rPr lang="hr-HR" altLang="en-US" sz="1600"/>
              <a:t> 3; 7; 11</a:t>
            </a:r>
            <a:endParaRPr lang="hr-HR" alt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r-HR" altLang="en-US" sz="3200"/>
              <a:t>djeca ''razorenih obitelji''</a:t>
            </a:r>
            <a:endParaRPr lang="hr-HR" altLang="en-US" sz="3200"/>
          </a:p>
          <a:p>
            <a:r>
              <a:rPr lang="hr-HR" altLang="en-US" sz="3200"/>
              <a:t>niskog SES</a:t>
            </a:r>
            <a:endParaRPr lang="hr-HR" altLang="en-US" sz="3200"/>
          </a:p>
          <a:p>
            <a:r>
              <a:rPr lang="hr-HR" altLang="en-US" sz="3200"/>
              <a:t>zlostavljana djeca</a:t>
            </a:r>
            <a:endParaRPr lang="hr-HR" altLang="en-US" sz="3200"/>
          </a:p>
          <a:p>
            <a:r>
              <a:rPr lang="hr-HR" altLang="en-US" sz="3200"/>
              <a:t>PUP</a:t>
            </a:r>
            <a:endParaRPr lang="hr-HR" altLang="en-US" sz="3200"/>
          </a:p>
          <a:p>
            <a:r>
              <a:rPr lang="hr-HR" altLang="en-US" sz="3200"/>
              <a:t>Poremećaji raspoloženja</a:t>
            </a:r>
            <a:endParaRPr lang="hr-HR" altLang="en-US" sz="3200"/>
          </a:p>
          <a:p>
            <a:r>
              <a:rPr lang="hr-HR" altLang="en-US" sz="3200"/>
              <a:t>rastavljeni češće nego samci i oženjeni</a:t>
            </a:r>
            <a:endParaRPr lang="hr-HR" altLang="en-US" sz="3200"/>
          </a:p>
          <a:p>
            <a:r>
              <a:rPr lang="hr-HR" altLang="en-US" sz="3200"/>
              <a:t>liječnici, stomatolozi, odvjetnici i </a:t>
            </a:r>
            <a:r>
              <a:rPr lang="hr-HR" altLang="en-US" sz="3200" b="1"/>
              <a:t>psiholozi</a:t>
            </a:r>
            <a:endParaRPr lang="hr-HR" altLang="en-US" sz="3200" b="1"/>
          </a:p>
          <a:p>
            <a:pPr marL="0" indent="0" algn="r">
              <a:buNone/>
            </a:pPr>
            <a:r>
              <a:rPr lang="hr-HR" altLang="en-US" sz="1350">
                <a:sym typeface="+mn-ea"/>
              </a:rPr>
              <a:t>(Lavor, Jerković i Radišić, 2010)</a:t>
            </a:r>
            <a:endParaRPr lang="hr-HR" altLang="en-US" sz="1350" b="1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Dob, nacionalnost, mjesto, doba godine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hr-HR" altLang="en-US" sz="3200"/>
              <a:t>srednja životna dob (45-59)</a:t>
            </a:r>
            <a:endParaRPr lang="hr-HR" altLang="en-US" sz="3200"/>
          </a:p>
          <a:p>
            <a:r>
              <a:rPr lang="hr-HR" altLang="en-US" sz="3200"/>
              <a:t>vlastiti stan 65-80% (muškarci češće drugdje)</a:t>
            </a:r>
            <a:endParaRPr lang="hr-HR" altLang="en-US" sz="3200"/>
          </a:p>
          <a:p>
            <a:r>
              <a:rPr lang="hr-HR" altLang="en-US" sz="3200"/>
              <a:t>Litva, Rusija, Latvija, Mađarska i Bjelorusija-najviše stope</a:t>
            </a:r>
            <a:endParaRPr lang="hr-HR" altLang="en-US" sz="3200"/>
          </a:p>
          <a:p>
            <a:r>
              <a:rPr lang="hr-HR" altLang="en-US" sz="3200"/>
              <a:t>Grčka, Malta i Italija- najniže stope</a:t>
            </a:r>
            <a:endParaRPr lang="hr-HR" altLang="en-US" sz="3200"/>
          </a:p>
          <a:p>
            <a:r>
              <a:rPr lang="hr-HR" altLang="en-US" sz="3200"/>
              <a:t>Travanj, svibanj i blagdani</a:t>
            </a:r>
            <a:endParaRPr lang="hr-HR" altLang="en-US" sz="3200"/>
          </a:p>
          <a:p>
            <a:endParaRPr lang="hr-HR" altLang="en-US" sz="3200"/>
          </a:p>
          <a:p>
            <a:endParaRPr lang="hr-HR" altLang="en-US"/>
          </a:p>
          <a:p>
            <a:pPr marL="0" indent="0" algn="r">
              <a:buNone/>
            </a:pPr>
            <a:r>
              <a:rPr lang="hr-HR" altLang="en-US" sz="1350">
                <a:sym typeface="+mn-ea"/>
              </a:rPr>
              <a:t>(Lavor, Jerković i Radišić, 2010)</a:t>
            </a:r>
            <a:endParaRPr lang="hr-HR" altLang="en-US" sz="135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rberg_FilmGrain_TP101881390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5606</Words>
  <Application>WPS Presentation</Application>
  <PresentationFormat>On-screen Show (4:3)</PresentationFormat>
  <Paragraphs>152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Segoe Print</vt:lpstr>
      <vt:lpstr>Terberg_FilmGrain_TP101881390</vt:lpstr>
      <vt:lpstr>Mitovi o suicidu	</vt:lpstr>
      <vt:lpstr>MITOVI</vt:lpstr>
      <vt:lpstr>PowerPoint 演示文稿</vt:lpstr>
      <vt:lpstr>PowerPoint 演示文稿</vt:lpstr>
      <vt:lpstr>PowerPoint 演示文稿</vt:lpstr>
      <vt:lpstr>PowerPoint 演示文稿</vt:lpstr>
      <vt:lpstr>Tko pokuša, a tko se zaista ubije?</vt:lpstr>
      <vt:lpstr>Rizične skupine   3; 7; 11</vt:lpstr>
      <vt:lpstr>Dob, nacionalnost, mjesto, doba godine</vt:lpstr>
      <vt:lpstr>Hrvatska (Lavor, Jerković i Radišić, 2010; Hotujac i sur, 2001)  9; 18</vt:lpstr>
      <vt:lpstr>Znakovi upozorenja (Kocijan-Hercigonja i Folnegović-Šmalc, 1999) 2; 6; 12</vt:lpstr>
      <vt:lpstr>Liječenje</vt:lpstr>
      <vt:lpstr>McNicolas, 2017</vt:lpstr>
      <vt:lpstr>PowerPoint 演示文稿</vt:lpstr>
      <vt:lpstr>PowerPoint 演示文稿</vt:lpstr>
      <vt:lpstr>Literatura: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Dominik Šmida</cp:lastModifiedBy>
  <cp:revision>21</cp:revision>
  <dcterms:created xsi:type="dcterms:W3CDTF">2012-02-02T15:57:00Z</dcterms:created>
  <dcterms:modified xsi:type="dcterms:W3CDTF">2018-04-10T19:54:07Z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TC018814329991</vt:lpwstr>
  </property>
  <property fmtid="{D5CDD505-2E9C-101B-9397-08002B2CF9AE}" pid="3" name="KSOProductBuildVer">
    <vt:lpwstr>1033-10.2.0.6020</vt:lpwstr>
  </property>
</Properties>
</file>