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3" r:id="rId15"/>
    <p:sldId id="271" r:id="rId16"/>
    <p:sldId id="272" r:id="rId17"/>
    <p:sldId id="274" r:id="rId18"/>
    <p:sldId id="275" r:id="rId19"/>
    <p:sldId id="26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53663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00231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827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14793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3951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639574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35533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9243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3167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25327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597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748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6577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7204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8106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1063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D995D-8671-40C7-B8B5-12772E728102}" type="datetimeFigureOut">
              <a:rPr lang="hr-HR" smtClean="0"/>
              <a:pPr/>
              <a:t>5.4.2018.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B70B5D-AECB-4271-9A71-2B5A3EE0DB4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86422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shingtonpost.com/opinions/five-myths-about-suicide/2016/05/06/5a537cbe-1236-11e6-81b4-581a5c4c42df_story.html?utm_term=.4550efcd310f" TargetMode="External"/><Relationship Id="rId2" Type="http://schemas.openxmlformats.org/officeDocument/2006/relationships/hyperlink" Target="http://www.who.int/mental_health/suicide-prevention/myth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icideprevention.nv.gov/Youth/Myth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Mitovi o suicidu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Ana Karažija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77697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9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2527770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  <a:endParaRPr lang="hr-HR" sz="1600" b="1" dirty="0" smtClean="0"/>
          </a:p>
          <a:p>
            <a:r>
              <a:rPr lang="hr-HR" sz="1600" dirty="0"/>
              <a:t>Bez obzira na to što pokušamo pomoći, ponekad i ne postoji način da se samoubojstvo spriječi. To je rijetko, ali događa se.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 smtClean="0"/>
              <a:t>Svako samoubojstvo se može spriječiti.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xmlns="" val="7496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568410"/>
            <a:ext cx="5181600" cy="5436973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</a:p>
          <a:p>
            <a:r>
              <a:rPr lang="hr-HR" sz="1600" dirty="0" smtClean="0"/>
              <a:t>Suicidi </a:t>
            </a:r>
            <a:r>
              <a:rPr lang="hr-HR" sz="1600" dirty="0"/>
              <a:t>su češći u proljetnim i ljetnim mjesecima</a:t>
            </a:r>
            <a:r>
              <a:rPr lang="hr-HR" sz="1600" dirty="0" smtClean="0"/>
              <a:t>.</a:t>
            </a:r>
          </a:p>
          <a:p>
            <a:pPr algn="just"/>
            <a:r>
              <a:rPr lang="hr-HR" sz="1600" dirty="0"/>
              <a:t>Stopa je dosljedno najviša u proljeće, posebno u travnju i svibnju. Stručnjaci u potpunosti ne razumiju zašto bi to </a:t>
            </a:r>
            <a:r>
              <a:rPr lang="hr-HR" sz="1600" dirty="0" smtClean="0"/>
              <a:t>mogao </a:t>
            </a:r>
            <a:r>
              <a:rPr lang="hr-HR" sz="1600" dirty="0"/>
              <a:t>biti slučaj, iako je nedavna studija istraživača sa Sveučilišta u Beču, objavljena u časopisu JAMA Psychiatry, pokazala kako se </a:t>
            </a:r>
            <a:r>
              <a:rPr lang="hr-HR" sz="1600" dirty="0" smtClean="0"/>
              <a:t>povećanjem </a:t>
            </a:r>
            <a:r>
              <a:rPr lang="hr-HR" sz="1600" dirty="0"/>
              <a:t>sunčeve svjetlosti povećava i rizik od samoubojstva. Autori spekuliraju da bi sunčeva svjetlost mogla potaknuti energiju i motivaciju, čime bi ljudi koji su bili depresivni bili sposobni poduzeti akciju i pokušati samoubojstvo.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Većina samoubojstava se događa u zimskim mjesecima.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xmlns="" val="231215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4513090"/>
          </a:xfrm>
        </p:spPr>
        <p:txBody>
          <a:bodyPr/>
          <a:lstStyle/>
          <a:p>
            <a:r>
              <a:rPr lang="hr-HR" sz="1600" b="1" dirty="0" smtClean="0"/>
              <a:t>Činjenica:</a:t>
            </a:r>
          </a:p>
          <a:p>
            <a:pPr algn="just"/>
            <a:r>
              <a:rPr lang="hr-HR" sz="1600" dirty="0" smtClean="0"/>
              <a:t>Nema </a:t>
            </a:r>
            <a:r>
              <a:rPr lang="hr-HR" sz="1600" dirty="0"/>
              <a:t>gena za </a:t>
            </a:r>
            <a:r>
              <a:rPr lang="hr-HR" sz="1600" dirty="0" smtClean="0"/>
              <a:t>suicidalnost. </a:t>
            </a:r>
            <a:r>
              <a:rPr lang="hr-HR" sz="1600" dirty="0"/>
              <a:t>Samoubojstvo je rezultat složene interakcije među mnogim čimbenicima koji se ne mogu svesti na jedan komad genetskog koda. Niti jedan genetski čimbenik koji je povezan s samoubojstvom nije jedinstven za suicidalno ponašanje. </a:t>
            </a:r>
            <a:endParaRPr lang="hr-HR" sz="1600" dirty="0" smtClean="0"/>
          </a:p>
          <a:p>
            <a:pPr algn="just"/>
            <a:r>
              <a:rPr lang="hr-HR" sz="1600" dirty="0" smtClean="0"/>
              <a:t>Jedna </a:t>
            </a:r>
            <a:r>
              <a:rPr lang="hr-HR" sz="1600" dirty="0"/>
              <a:t>od najnovijih </a:t>
            </a:r>
            <a:r>
              <a:rPr lang="hr-HR" sz="1600" dirty="0" smtClean="0"/>
              <a:t>studija </a:t>
            </a:r>
            <a:r>
              <a:rPr lang="hr-HR" sz="1600" dirty="0"/>
              <a:t>otkrila je genetsku manu koja bi mogla utjecati na to kako mozak upravlja hormonima stresa - što je možda povezano s suicidalnim ponašanjem, ali daleko od svog jedinog uzroka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 smtClean="0"/>
              <a:t>Postoji gen za suicidalnost.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xmlns="" val="55816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4727273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</a:p>
          <a:p>
            <a:pPr algn="just"/>
            <a:r>
              <a:rPr lang="hr-HR" sz="1600" dirty="0" smtClean="0"/>
              <a:t>L</a:t>
            </a:r>
            <a:r>
              <a:rPr lang="hr-HR" sz="1600" dirty="0" smtClean="0"/>
              <a:t>iteratura </a:t>
            </a:r>
            <a:r>
              <a:rPr lang="hr-HR" sz="1600" dirty="0"/>
              <a:t>na tom području </a:t>
            </a:r>
            <a:r>
              <a:rPr lang="hr-HR" sz="1600" dirty="0" smtClean="0"/>
              <a:t>je nepotpuna</a:t>
            </a:r>
            <a:r>
              <a:rPr lang="hr-HR" sz="1600" dirty="0"/>
              <a:t>, ne postoji konačna veza između SES-a i samoubojstva. </a:t>
            </a:r>
            <a:endParaRPr lang="hr-HR" sz="1600" dirty="0" smtClean="0"/>
          </a:p>
          <a:p>
            <a:pPr algn="just"/>
            <a:r>
              <a:rPr lang="hr-HR" sz="1600" dirty="0" smtClean="0"/>
              <a:t>Pojam životnog zadovoljstva i stope kriminalnih djela usko su povezane s ekonomskom nejednakošću među žiteljima pojedinih država, a što je veća razlika u bogatstvu među ljudima, više je kriminala i oni su u prosjeku manje sretni. </a:t>
            </a:r>
            <a:r>
              <a:rPr lang="hr-HR" sz="1600" dirty="0" smtClean="0"/>
              <a:t>Upravo je u uređenim zemljama najviše usporedbe pojedinaca s drugim članovima društva, što vodi do zavisti i veće depresije, pa tako i veće sklonosti samoubojstvu.</a:t>
            </a:r>
            <a:endParaRPr lang="hr-HR" sz="16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Samoubojstvo je mnogo češće kod mladih ljudi iz viših (ili nižih) </a:t>
            </a:r>
            <a:r>
              <a:rPr lang="hr-HR" b="1" dirty="0" smtClean="0"/>
              <a:t>socio-ekonomskih </a:t>
            </a:r>
            <a:r>
              <a:rPr lang="hr-HR" b="1" dirty="0"/>
              <a:t>statusa (SES).</a:t>
            </a:r>
          </a:p>
        </p:txBody>
      </p:sp>
    </p:spTree>
    <p:extLst>
      <p:ext uri="{BB962C8B-B14F-4D97-AF65-F5344CB8AC3E}">
        <p14:creationId xmlns:p14="http://schemas.microsoft.com/office/powerpoint/2010/main" xmlns="" val="15239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13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11892"/>
            <a:ext cx="5181600" cy="4300151"/>
          </a:xfrm>
        </p:spPr>
        <p:txBody>
          <a:bodyPr/>
          <a:lstStyle/>
          <a:p>
            <a:r>
              <a:rPr lang="hr-HR" sz="1600" b="1" dirty="0" smtClean="0"/>
              <a:t>Činjenica:</a:t>
            </a:r>
          </a:p>
          <a:p>
            <a:pPr marL="0" indent="0">
              <a:buNone/>
            </a:pPr>
            <a:r>
              <a:rPr lang="hr-HR" sz="1600" dirty="0" smtClean="0"/>
              <a:t>Mnoge bogate zemlje imaju višu stopu suicida nego zemlje u </a:t>
            </a:r>
            <a:r>
              <a:rPr lang="hr-HR" sz="1600" dirty="0" smtClean="0"/>
              <a:t>razvoju. </a:t>
            </a:r>
            <a:endParaRPr lang="hr-HR" sz="1600" dirty="0" smtClean="0"/>
          </a:p>
          <a:p>
            <a:pPr marL="0" indent="0">
              <a:buNone/>
            </a:pPr>
            <a:r>
              <a:rPr lang="hr-HR" sz="1600" dirty="0" smtClean="0"/>
              <a:t>Najniže </a:t>
            </a:r>
            <a:r>
              <a:rPr lang="hr-HR" sz="1600" dirty="0" smtClean="0"/>
              <a:t>stope suicida zabilježene </a:t>
            </a:r>
            <a:r>
              <a:rPr lang="hr-HR" sz="1600" dirty="0" smtClean="0"/>
              <a:t>u Saudijskoj Arabiji, Grčka. </a:t>
            </a:r>
            <a:endParaRPr lang="hr-HR" sz="1600" dirty="0" smtClean="0"/>
          </a:p>
          <a:p>
            <a:pPr marL="0" indent="0">
              <a:buNone/>
            </a:pPr>
            <a:r>
              <a:rPr lang="hr-HR" sz="1600" dirty="0" smtClean="0"/>
              <a:t>Najviše </a:t>
            </a:r>
            <a:r>
              <a:rPr lang="hr-HR" sz="1600" dirty="0" smtClean="0"/>
              <a:t>stope suicida zabilježene u Japanu, </a:t>
            </a:r>
            <a:r>
              <a:rPr lang="hr-HR" sz="1600" dirty="0" smtClean="0"/>
              <a:t>obje Koreje, Kazahstanu.</a:t>
            </a:r>
            <a:endParaRPr lang="hr-HR" sz="1600" dirty="0" smtClean="0"/>
          </a:p>
          <a:p>
            <a:endParaRPr lang="hr-HR" b="1" dirty="0" smtClean="0"/>
          </a:p>
          <a:p>
            <a:endParaRPr lang="hr-HR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 smtClean="0"/>
              <a:t>Siromašne zemlje imaju višu stopu </a:t>
            </a:r>
            <a:r>
              <a:rPr lang="hr-HR" b="1" dirty="0" smtClean="0"/>
              <a:t>suicida.</a:t>
            </a:r>
            <a:endParaRPr lang="hr-H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</a:t>
            </a:r>
            <a:r>
              <a:rPr lang="hr-HR" dirty="0" smtClean="0"/>
              <a:t>14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3013804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</a:p>
          <a:p>
            <a:pPr algn="just"/>
            <a:r>
              <a:rPr lang="hr-HR" sz="1600" dirty="0" smtClean="0"/>
              <a:t>Svi ljudi koji su u interakciji sa suicidalnim ljudima mogu im pomoći kroz emocionalnu potporu i ohrabrenje. Psihoterapijske intervencije se također jako oslanjaju na obitelj, a prijatelji pružaju mrežu potpore.</a:t>
            </a:r>
            <a:endParaRPr lang="hr-HR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"/>
            <a:r>
              <a:rPr lang="hr-HR" b="1" dirty="0"/>
              <a:t>Jedina učinkovita intervencija za samoubojstvo potječe od profesionalnih psihoterapeuta s velikim iskustvom u tom području.</a:t>
            </a:r>
          </a:p>
        </p:txBody>
      </p:sp>
    </p:spTree>
    <p:extLst>
      <p:ext uri="{BB962C8B-B14F-4D97-AF65-F5344CB8AC3E}">
        <p14:creationId xmlns:p14="http://schemas.microsoft.com/office/powerpoint/2010/main" xmlns="" val="16241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15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2807857"/>
          </a:xfrm>
        </p:spPr>
        <p:txBody>
          <a:bodyPr/>
          <a:lstStyle/>
          <a:p>
            <a:r>
              <a:rPr lang="hr-HR" sz="1600" b="1" dirty="0" smtClean="0"/>
              <a:t>Činjenica:</a:t>
            </a:r>
          </a:p>
          <a:p>
            <a:r>
              <a:rPr lang="hr-HR" sz="1600" dirty="0" smtClean="0">
                <a:latin typeface="+mj-lt"/>
              </a:rPr>
              <a:t>Suicid je </a:t>
            </a:r>
            <a:r>
              <a:rPr lang="hr-HR" sz="1600" dirty="0" smtClean="0">
                <a:latin typeface="+mj-lt"/>
              </a:rPr>
              <a:t>drugi uzrok </a:t>
            </a:r>
            <a:r>
              <a:rPr lang="hr-HR" sz="1600" dirty="0" smtClean="0">
                <a:latin typeface="+mj-lt"/>
              </a:rPr>
              <a:t>smrti kod mladih osoba (</a:t>
            </a:r>
            <a:r>
              <a:rPr lang="hr-HR" sz="1600" dirty="0" smtClean="0">
                <a:latin typeface="+mj-lt"/>
              </a:rPr>
              <a:t>15-24</a:t>
            </a:r>
            <a:r>
              <a:rPr lang="en-GB" sz="1600" dirty="0" smtClean="0">
                <a:latin typeface="+mj-lt"/>
              </a:rPr>
              <a:t> </a:t>
            </a:r>
            <a:r>
              <a:rPr lang="en-GB" sz="1600" dirty="0" err="1" smtClean="0">
                <a:latin typeface="+mj-lt"/>
              </a:rPr>
              <a:t>godin</a:t>
            </a:r>
            <a:r>
              <a:rPr lang="hr-HR" sz="1600" dirty="0" smtClean="0">
                <a:latin typeface="+mj-lt"/>
              </a:rPr>
              <a:t>a).</a:t>
            </a:r>
            <a:endParaRPr lang="hr-HR" sz="1600" dirty="0" smtClean="0">
              <a:latin typeface="+mj-lt"/>
            </a:endParaRPr>
          </a:p>
          <a:p>
            <a:endParaRPr lang="hr-HR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 smtClean="0">
                <a:latin typeface="Century Gothic" pitchFamily="34" charset="0"/>
              </a:rPr>
              <a:t>Mladi ljudi nikad ne </a:t>
            </a:r>
            <a:r>
              <a:rPr lang="hr-HR" b="1" dirty="0" smtClean="0">
                <a:latin typeface="Century Gothic" pitchFamily="34" charset="0"/>
              </a:rPr>
              <a:t>razmišljaju </a:t>
            </a:r>
            <a:r>
              <a:rPr lang="hr-HR" b="1" dirty="0" smtClean="0">
                <a:latin typeface="Century Gothic" pitchFamily="34" charset="0"/>
              </a:rPr>
              <a:t>o suicidu, jer je cijeli život još pred </a:t>
            </a:r>
            <a:r>
              <a:rPr lang="hr-HR" b="1" dirty="0" smtClean="0">
                <a:latin typeface="Century Gothic" pitchFamily="34" charset="0"/>
              </a:rPr>
              <a:t>njima.</a:t>
            </a:r>
            <a:endParaRPr lang="hr-HR" b="1" dirty="0" smtClean="0">
              <a:latin typeface="Century Gothic" pitchFamily="34" charset="0"/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2420679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</a:p>
          <a:p>
            <a:r>
              <a:rPr lang="hr-HR" sz="1600" dirty="0" smtClean="0"/>
              <a:t>Većina suicida se događa početkom tjedna.</a:t>
            </a:r>
          </a:p>
          <a:p>
            <a:r>
              <a:rPr lang="hr-HR" sz="1600" dirty="0" smtClean="0"/>
              <a:t>Stresnije vrijeme za osobe nego kraj tjedna. </a:t>
            </a:r>
            <a:endParaRPr lang="hr-HR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 smtClean="0"/>
              <a:t>Suicidi su češći vikendom. </a:t>
            </a:r>
            <a:endParaRPr lang="hr-H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3936442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</a:p>
          <a:p>
            <a:pPr algn="just"/>
            <a:r>
              <a:rPr lang="hr-HR" sz="1600" dirty="0" smtClean="0"/>
              <a:t>Stope samoubojstava u SAD-u su ostale relativno konstantne tijekom proteklih nekoliko </a:t>
            </a:r>
            <a:r>
              <a:rPr lang="hr-HR" sz="1600" dirty="0" smtClean="0"/>
              <a:t>desetljeća. </a:t>
            </a:r>
            <a:r>
              <a:rPr lang="hr-HR" sz="1600" dirty="0" smtClean="0"/>
              <a:t>Ipak, mladi u dobi između 15 i 24 godine imaju više od dva puta veću vjerojatnost da će danas počiniti samoubojstvo u usporedbi </a:t>
            </a:r>
            <a:r>
              <a:rPr lang="hr-HR" sz="1600" dirty="0" smtClean="0"/>
              <a:t>od  </a:t>
            </a:r>
            <a:r>
              <a:rPr lang="hr-HR" sz="1600" dirty="0" smtClean="0"/>
              <a:t>prije 50 godina. I, širom svijeta, stope suicida povećale su se za oko 60% u posljednjih 45 godina, navodi Svjetska zdravstvena organizacija.</a:t>
            </a:r>
            <a:endParaRPr lang="hr-HR" sz="16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 smtClean="0"/>
              <a:t>Suicidi se događaju rjeđe nego u prošlosti. </a:t>
            </a:r>
            <a:endParaRPr lang="hr-H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http://</a:t>
            </a:r>
            <a:r>
              <a:rPr lang="hr-HR" dirty="0" smtClean="0">
                <a:hlinkClick r:id="rId2"/>
              </a:rPr>
              <a:t>www.who.int/mental_health/suicide-prevention/myths.pdf</a:t>
            </a:r>
            <a:endParaRPr lang="hr-HR" dirty="0" smtClean="0"/>
          </a:p>
          <a:p>
            <a:r>
              <a:rPr lang="hr-HR" dirty="0">
                <a:hlinkClick r:id="rId3"/>
              </a:rPr>
              <a:t>https://www.washingtonpost.com/opinions/five-myths-about-suicide/2016/05/06/5a537cbe-1236-11e6-81b4-581a5c4c42df_story.html?utm_term=.</a:t>
            </a:r>
            <a:r>
              <a:rPr lang="hr-HR" dirty="0" smtClean="0">
                <a:hlinkClick r:id="rId3"/>
              </a:rPr>
              <a:t>4550efcd310f</a:t>
            </a:r>
            <a:endParaRPr lang="hr-HR" dirty="0" smtClean="0"/>
          </a:p>
          <a:p>
            <a:r>
              <a:rPr lang="hr-HR" dirty="0">
                <a:hlinkClick r:id="rId4"/>
              </a:rPr>
              <a:t>http://suicideprevention.nv.gov/Youth/Myths</a:t>
            </a:r>
            <a:r>
              <a:rPr lang="hr-HR" dirty="0" smtClean="0">
                <a:hlinkClick r:id="rId4"/>
              </a:rPr>
              <a:t>/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77300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600891"/>
            <a:ext cx="5181600" cy="6061166"/>
          </a:xfrm>
        </p:spPr>
        <p:txBody>
          <a:bodyPr>
            <a:normAutofit/>
          </a:bodyPr>
          <a:lstStyle/>
          <a:p>
            <a:pPr algn="just"/>
            <a:r>
              <a:rPr lang="hr-HR" sz="1600" b="1" dirty="0" smtClean="0"/>
              <a:t>Činjenica:</a:t>
            </a:r>
            <a:endParaRPr lang="hr-HR" sz="1600" b="1" dirty="0" smtClean="0"/>
          </a:p>
          <a:p>
            <a:pPr algn="just"/>
            <a:r>
              <a:rPr lang="hr-HR" sz="1600" dirty="0"/>
              <a:t>U više od 80% slučajeva potencijalne samoubojice najavljuju svoju namjeru prije nego što će pokušati samoubojstvo, a u velikom broju je i izreknu prijateljima, kolegama ili obitelji. </a:t>
            </a:r>
            <a:endParaRPr lang="hr-HR" sz="1600" dirty="0" smtClean="0"/>
          </a:p>
          <a:p>
            <a:pPr algn="just"/>
            <a:r>
              <a:rPr lang="hr-HR" sz="1600" dirty="0" smtClean="0"/>
              <a:t>Osoba </a:t>
            </a:r>
            <a:r>
              <a:rPr lang="hr-HR" sz="1600" dirty="0"/>
              <a:t>koja pokuša ili učini samoubojstvo prethodno jasno i direktno priča o tome, želeći tako privući pažnju i dobiti </a:t>
            </a:r>
            <a:r>
              <a:rPr lang="hr-HR" sz="1600" dirty="0" smtClean="0"/>
              <a:t>podršku,</a:t>
            </a:r>
            <a:r>
              <a:rPr lang="hr-HR" sz="1600" dirty="0"/>
              <a:t> </a:t>
            </a:r>
            <a:r>
              <a:rPr lang="hr-HR" sz="1600" b="1" dirty="0"/>
              <a:t>to je poziv za pomoć</a:t>
            </a:r>
            <a:r>
              <a:rPr lang="hr-HR" sz="1600" dirty="0"/>
              <a:t>. </a:t>
            </a:r>
            <a:endParaRPr lang="hr-HR" sz="1600" dirty="0" smtClean="0"/>
          </a:p>
          <a:p>
            <a:pPr algn="just"/>
            <a:r>
              <a:rPr lang="hr-HR" sz="1600" dirty="0"/>
              <a:t>Ako </a:t>
            </a:r>
            <a:r>
              <a:rPr lang="hr-HR" sz="1600" dirty="0" smtClean="0"/>
              <a:t>ste zabrinutosti zbog </a:t>
            </a:r>
            <a:r>
              <a:rPr lang="hr-HR" sz="1600" dirty="0"/>
              <a:t>osobe koja govori o </a:t>
            </a:r>
            <a:r>
              <a:rPr lang="hr-HR" sz="1600" dirty="0" smtClean="0"/>
              <a:t>samoubojstvu: potaknite ju </a:t>
            </a:r>
            <a:r>
              <a:rPr lang="hr-HR" sz="1600" dirty="0"/>
              <a:t>da razgovara dalje i </a:t>
            </a:r>
            <a:r>
              <a:rPr lang="hr-HR" sz="1600" dirty="0" smtClean="0"/>
              <a:t>pomozite </a:t>
            </a:r>
            <a:r>
              <a:rPr lang="hr-HR" sz="1600" dirty="0"/>
              <a:t>da </a:t>
            </a:r>
            <a:r>
              <a:rPr lang="hr-HR" sz="1600" dirty="0" smtClean="0"/>
              <a:t>pronađe </a:t>
            </a:r>
            <a:r>
              <a:rPr lang="hr-HR" sz="1600" dirty="0"/>
              <a:t>odgovarajuću pomoć u </a:t>
            </a:r>
            <a:r>
              <a:rPr lang="hr-HR" sz="1600" dirty="0" smtClean="0"/>
              <a:t>savjetovanju, pitajte </a:t>
            </a:r>
            <a:r>
              <a:rPr lang="hr-HR" sz="1600" dirty="0"/>
              <a:t>je li </a:t>
            </a:r>
            <a:r>
              <a:rPr lang="hr-HR" sz="1600" dirty="0" smtClean="0"/>
              <a:t>razmišljala </a:t>
            </a:r>
            <a:r>
              <a:rPr lang="hr-HR" sz="1600" dirty="0"/>
              <a:t>o pokušaju </a:t>
            </a:r>
            <a:r>
              <a:rPr lang="hr-HR" sz="1600" dirty="0" smtClean="0"/>
              <a:t>samoubojstva, ima li plan, razmislite </a:t>
            </a:r>
            <a:r>
              <a:rPr lang="hr-HR" sz="1600" dirty="0"/>
              <a:t>o potpunosti plana i koliko je </a:t>
            </a:r>
            <a:r>
              <a:rPr lang="hr-HR" sz="1600" dirty="0" smtClean="0"/>
              <a:t>opasno (ne trivijalizirajte </a:t>
            </a:r>
            <a:r>
              <a:rPr lang="hr-HR" sz="1600" dirty="0"/>
              <a:t>planove koji izgledaju manje potpuni ili manje </a:t>
            </a:r>
            <a:r>
              <a:rPr lang="hr-HR" sz="1600" dirty="0" smtClean="0"/>
              <a:t>opasni - </a:t>
            </a:r>
            <a:r>
              <a:rPr lang="hr-HR" sz="1600" dirty="0" smtClean="0"/>
              <a:t>sve </a:t>
            </a:r>
            <a:r>
              <a:rPr lang="hr-HR" sz="1600" dirty="0"/>
              <a:t>suicidalne namjere su ozbiljne i moraju se priznati kao </a:t>
            </a:r>
            <a:r>
              <a:rPr lang="hr-HR" sz="1600" dirty="0" smtClean="0"/>
              <a:t>takve), potaknite osobu </a:t>
            </a:r>
            <a:r>
              <a:rPr lang="hr-HR" sz="1600" dirty="0"/>
              <a:t>da razvije osobni plan </a:t>
            </a:r>
            <a:r>
              <a:rPr lang="hr-HR" sz="1600" dirty="0" smtClean="0"/>
              <a:t>sigurnosti (to </a:t>
            </a:r>
            <a:r>
              <a:rPr lang="hr-HR" sz="1600" dirty="0"/>
              <a:t>može uključivati ​​vrijeme provedeno s </a:t>
            </a:r>
            <a:r>
              <a:rPr lang="hr-HR" sz="1600" dirty="0" smtClean="0"/>
              <a:t>drugima</a:t>
            </a:r>
            <a:r>
              <a:rPr lang="hr-HR" sz="1600" dirty="0"/>
              <a:t> </a:t>
            </a:r>
            <a:r>
              <a:rPr lang="hr-HR" sz="1600" dirty="0" smtClean="0"/>
              <a:t>i sl.)</a:t>
            </a:r>
            <a:endParaRPr lang="hr-HR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Ljudi koji govore o samoubojstvu neće ga nikad </a:t>
            </a:r>
            <a:r>
              <a:rPr lang="hr-HR" b="1" dirty="0" smtClean="0"/>
              <a:t>počiniti.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6305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888274"/>
            <a:ext cx="5181600" cy="5551715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  <a:endParaRPr lang="hr-HR" sz="1600" b="1" dirty="0" smtClean="0"/>
          </a:p>
          <a:p>
            <a:pPr algn="just"/>
            <a:r>
              <a:rPr lang="hr-HR" sz="1600" dirty="0"/>
              <a:t>Za većinu osoba koje su pokušale ili izvršile samoubojstvo utvrđeno je kako su duže vrijeme razmišljale o tome. </a:t>
            </a:r>
            <a:r>
              <a:rPr lang="hr-HR" sz="1600" b="1" dirty="0"/>
              <a:t>Suicidalna osoba obično daje mnoge znakove upozorenja</a:t>
            </a:r>
            <a:r>
              <a:rPr lang="hr-HR" sz="1600" dirty="0"/>
              <a:t> (česti razgovori o samoubojstvu, česte misli o krivnji i samooptuživanje, sklonost samoozljeđivanju, poklanjanje dragih stvari, pozdravljanje na neuobičajen način, povećana uporaba sredstava ovisnosti, gubitak zanimanja za uobičajene aktivnosti i dr</a:t>
            </a:r>
            <a:r>
              <a:rPr lang="hr-HR" sz="1600" dirty="0" smtClean="0"/>
              <a:t>.).</a:t>
            </a:r>
          </a:p>
          <a:p>
            <a:pPr algn="just"/>
            <a:r>
              <a:rPr lang="hr-HR" sz="1600" dirty="0"/>
              <a:t>Isto tako, nedavni pregled istraživanja na </a:t>
            </a:r>
            <a:r>
              <a:rPr lang="hr-HR" sz="1600" dirty="0" smtClean="0"/>
              <a:t>ovu temu pokazuje </a:t>
            </a:r>
            <a:r>
              <a:rPr lang="hr-HR" sz="1600" dirty="0"/>
              <a:t>da je veza između impulzivnosti i samoubojstva slaba. </a:t>
            </a:r>
            <a:r>
              <a:rPr lang="hr-HR" sz="1600" dirty="0" smtClean="0"/>
              <a:t>Prema </a:t>
            </a:r>
            <a:r>
              <a:rPr lang="hr-HR" sz="1600" dirty="0"/>
              <a:t>studiji </a:t>
            </a:r>
            <a:r>
              <a:rPr lang="hr-HR" sz="1600" dirty="0" smtClean="0"/>
              <a:t>objavljenoj </a:t>
            </a:r>
            <a:r>
              <a:rPr lang="hr-HR" sz="1600" dirty="0"/>
              <a:t>u American Journal of Psychiatry, gotovo polovica onih koji </a:t>
            </a:r>
            <a:r>
              <a:rPr lang="hr-HR" sz="1600" dirty="0" smtClean="0"/>
              <a:t>počine samoubojstvo posjeti </a:t>
            </a:r>
            <a:r>
              <a:rPr lang="hr-HR" sz="1600" dirty="0"/>
              <a:t>svoje liječnike mjesec dana </a:t>
            </a:r>
            <a:r>
              <a:rPr lang="hr-HR" sz="1600" dirty="0" smtClean="0"/>
              <a:t>prije </a:t>
            </a:r>
            <a:r>
              <a:rPr lang="hr-HR" sz="1600" dirty="0"/>
              <a:t>smrti, a gotovo </a:t>
            </a:r>
            <a:r>
              <a:rPr lang="hr-HR" sz="1600" dirty="0" smtClean="0"/>
              <a:t>2/3 nekome kažu </a:t>
            </a:r>
            <a:r>
              <a:rPr lang="hr-HR" sz="1600" dirty="0"/>
              <a:t>da žele </a:t>
            </a:r>
            <a:r>
              <a:rPr lang="hr-HR" sz="1600" dirty="0" smtClean="0"/>
              <a:t>umrijeti </a:t>
            </a:r>
            <a:r>
              <a:rPr lang="hr-HR" sz="1600" dirty="0"/>
              <a:t>ili </a:t>
            </a:r>
            <a:r>
              <a:rPr lang="hr-HR" sz="1600" dirty="0" smtClean="0"/>
              <a:t>da razmišljaju </a:t>
            </a:r>
            <a:r>
              <a:rPr lang="hr-HR" sz="1600" dirty="0"/>
              <a:t>o samoubojstvu.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Samoubojstvo je obično plod impulzivnog ponašanja</a:t>
            </a:r>
            <a:r>
              <a:rPr lang="hr-HR" dirty="0"/>
              <a:t> </a:t>
            </a:r>
            <a:r>
              <a:rPr lang="hr-HR" b="1" dirty="0"/>
              <a:t>bez upozorenja.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35580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3995283"/>
          </a:xfrm>
        </p:spPr>
        <p:txBody>
          <a:bodyPr>
            <a:normAutofit/>
          </a:bodyPr>
          <a:lstStyle/>
          <a:p>
            <a:pPr algn="just"/>
            <a:r>
              <a:rPr lang="hr-HR" sz="1600" b="1" dirty="0" smtClean="0"/>
              <a:t>Činjenica:</a:t>
            </a:r>
            <a:endParaRPr lang="hr-HR" sz="1600" b="1" dirty="0" smtClean="0"/>
          </a:p>
          <a:p>
            <a:pPr algn="just"/>
            <a:r>
              <a:rPr lang="hr-HR" sz="1600" b="1" dirty="0"/>
              <a:t>Većina ljudi koja pokuša ili počini samoubojstvo očajnički želi živjeti.</a:t>
            </a:r>
            <a:r>
              <a:rPr lang="hr-HR" sz="1600" dirty="0"/>
              <a:t> </a:t>
            </a:r>
            <a:endParaRPr lang="hr-HR" sz="1600" dirty="0" smtClean="0"/>
          </a:p>
          <a:p>
            <a:pPr algn="just"/>
            <a:r>
              <a:rPr lang="hr-HR" sz="1600" dirty="0" smtClean="0"/>
              <a:t>Samoubojstvo </a:t>
            </a:r>
            <a:r>
              <a:rPr lang="hr-HR" sz="1600" dirty="0"/>
              <a:t>vide kao rješenje za njih nerješivog problema koji donosi neizdrživu bol. Većina osoba koje su počinile samoubojstvo htjela je ukloniti bol – što je nešto posve drugačije od oduzimanja života.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Osobe koje su </a:t>
            </a:r>
            <a:r>
              <a:rPr lang="hr-HR" b="1" dirty="0" smtClean="0"/>
              <a:t>pokušale </a:t>
            </a:r>
            <a:r>
              <a:rPr lang="hr-HR" b="1" dirty="0"/>
              <a:t>samoubojstvo željele su umrijeti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5830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862149"/>
            <a:ext cx="5181600" cy="4830197"/>
          </a:xfrm>
        </p:spPr>
        <p:txBody>
          <a:bodyPr/>
          <a:lstStyle/>
          <a:p>
            <a:r>
              <a:rPr lang="hr-HR" sz="1600" b="1" dirty="0" smtClean="0"/>
              <a:t>Činjenica:</a:t>
            </a:r>
            <a:endParaRPr lang="hr-HR" sz="1600" b="1" dirty="0" smtClean="0"/>
          </a:p>
          <a:p>
            <a:pPr algn="just" fontAlgn="base"/>
            <a:r>
              <a:rPr lang="hr-HR" sz="1600" b="1" dirty="0"/>
              <a:t>Samoubojstvo je u velikom broju slučajeva moguće spriječiti, </a:t>
            </a:r>
            <a:r>
              <a:rPr lang="hr-HR" sz="1600" dirty="0"/>
              <a:t>jer većina osoba koje počine samoubojstvo daje mnoge znakove upozorenja prije nego što se ubije</a:t>
            </a:r>
            <a:r>
              <a:rPr lang="hr-HR" sz="1600" b="1" dirty="0"/>
              <a:t>.</a:t>
            </a:r>
            <a:r>
              <a:rPr lang="hr-HR" sz="1600" dirty="0"/>
              <a:t> </a:t>
            </a:r>
            <a:endParaRPr lang="hr-HR" sz="1600" dirty="0" smtClean="0"/>
          </a:p>
          <a:p>
            <a:pPr algn="just" fontAlgn="base"/>
            <a:r>
              <a:rPr lang="hr-HR" sz="1600" dirty="0" smtClean="0"/>
              <a:t>Neki </a:t>
            </a:r>
            <a:r>
              <a:rPr lang="hr-HR" sz="1600" dirty="0"/>
              <a:t>od tih znakova upozorenja su: </a:t>
            </a:r>
            <a:r>
              <a:rPr lang="hr-HR" sz="1600" b="1" dirty="0"/>
              <a:t>prejaka reakcija na kritiku i/ili izražena samokritičnost, agresivnost usmjerena prema sebi,  ljutnja i bijes,</a:t>
            </a:r>
            <a:r>
              <a:rPr lang="hr-HR" sz="1600" dirty="0"/>
              <a:t> kupovina oružja, sakupljanje lijekova, </a:t>
            </a:r>
            <a:r>
              <a:rPr lang="hr-HR" sz="1600" b="1" dirty="0"/>
              <a:t>pisanje oporuke</a:t>
            </a:r>
            <a:r>
              <a:rPr lang="hr-HR" sz="1600" dirty="0"/>
              <a:t> i/ili poklanjanje osobnih predmeta</a:t>
            </a:r>
            <a:r>
              <a:rPr lang="hr-HR" sz="1600" b="1" dirty="0"/>
              <a:t>, završavanje značajnih veza, prijateljstava. </a:t>
            </a:r>
            <a:r>
              <a:rPr lang="hr-HR" sz="1600" dirty="0"/>
              <a:t>   </a:t>
            </a:r>
          </a:p>
          <a:p>
            <a:pPr marL="0" indent="0" fontAlgn="base">
              <a:buNone/>
            </a:pPr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Ako je osoba odlučila počiniti samoubojstvo nemoguće ju je u tome spriječiti.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56676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3028632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  <a:endParaRPr lang="hr-HR" sz="1600" b="1" dirty="0" smtClean="0"/>
          </a:p>
          <a:p>
            <a:r>
              <a:rPr lang="hr-HR" sz="1600" b="1" dirty="0"/>
              <a:t>Iako su osobe koje razmišljaju o samoubojstvu duboko nesretne, nisu nužno i psihički bolesne.</a:t>
            </a:r>
            <a:r>
              <a:rPr lang="hr-HR" sz="1600" dirty="0"/>
              <a:t> Neke osobe koje počine samoubojstvo jesu psihički bolesne, ali to nije uvjet.       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Većina ljudi koji razmišljaju o samoubojstvu su mentalno bolesni.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23412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90"/>
            <a:ext cx="5181600" cy="2676052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  <a:endParaRPr lang="hr-HR" sz="1600" b="1" dirty="0" smtClean="0"/>
          </a:p>
          <a:p>
            <a:r>
              <a:rPr lang="hr-HR" sz="1600" dirty="0"/>
              <a:t>Neuspjeli pokušaj samoubojstva treba uzeti vrlo ozbiljno i takvoj osobi treba pružiti pomoć, jer četiri od pet osoba pokušalo je samoubojstvo bar jednom prije toga.            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Neuspjeli pokušaj samoubojstva ne treba uzimati za ozbiljno.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63359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288324"/>
            <a:ext cx="5181600" cy="2990335"/>
          </a:xfrm>
        </p:spPr>
        <p:txBody>
          <a:bodyPr>
            <a:normAutofit/>
          </a:bodyPr>
          <a:lstStyle/>
          <a:p>
            <a:r>
              <a:rPr lang="hr-HR" sz="1600" b="1" dirty="0" smtClean="0"/>
              <a:t>Činjenica:</a:t>
            </a:r>
            <a:endParaRPr lang="hr-HR" sz="1600" b="1" dirty="0" smtClean="0"/>
          </a:p>
          <a:p>
            <a:r>
              <a:rPr lang="hr-HR" sz="1600" b="1" dirty="0"/>
              <a:t>Rizik i dalje postoji</a:t>
            </a:r>
            <a:r>
              <a:rPr lang="hr-HR" sz="1600" dirty="0"/>
              <a:t>, jer većina samoubojstava dogodi se upravo onda kada osoba skupi dovoljno snage da može, ono o čemu je razmišljala, sprovesti u djelo.      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Kada se osoba počne osjećati bolje nakon što je željela ili pokušala počiniti samoubojstvo, rizik od slijedećih pokušaja je prošao.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0329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Mit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9"/>
            <a:ext cx="5181600" cy="3409219"/>
          </a:xfrm>
        </p:spPr>
        <p:txBody>
          <a:bodyPr>
            <a:normAutofit/>
          </a:bodyPr>
          <a:lstStyle/>
          <a:p>
            <a:pPr algn="just"/>
            <a:r>
              <a:rPr lang="hr-HR" sz="1600" b="1" dirty="0" smtClean="0"/>
              <a:t>Činjenica:</a:t>
            </a:r>
            <a:endParaRPr lang="hr-HR" sz="1600" b="1" dirty="0" smtClean="0"/>
          </a:p>
          <a:p>
            <a:pPr algn="just"/>
            <a:r>
              <a:rPr lang="hr-HR" sz="1600" dirty="0"/>
              <a:t>Ne razgovarati o samoubojstvu znači odustati od pokušaja da se ono spriječi. </a:t>
            </a:r>
            <a:r>
              <a:rPr lang="hr-HR" sz="1600" b="1" dirty="0"/>
              <a:t>Razgovor o toj temi znači brigu za probleme pojedinca i razumijevanje ozbiljnosti situacije.</a:t>
            </a:r>
            <a:r>
              <a:rPr lang="hr-HR" sz="1600" dirty="0"/>
              <a:t> Nikako ne znači da osobi "dajete ideju", već joj pokazujete da ste otvoreni čuti sve, koliko god bilo teško.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b="1" dirty="0"/>
              <a:t>Razgovor o samoubojstvu je opasan i potiče na njegovo izvršenje.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2045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740</TotalTime>
  <Words>875</Words>
  <Application>Microsoft Office PowerPoint</Application>
  <PresentationFormat>Custom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Wisp</vt:lpstr>
      <vt:lpstr>Mitovi o suicidu</vt:lpstr>
      <vt:lpstr>Mit 1</vt:lpstr>
      <vt:lpstr>Mit 2</vt:lpstr>
      <vt:lpstr>Mit 3</vt:lpstr>
      <vt:lpstr>Mit 4</vt:lpstr>
      <vt:lpstr>Mit 5</vt:lpstr>
      <vt:lpstr>Mit 6</vt:lpstr>
      <vt:lpstr>Mit 7</vt:lpstr>
      <vt:lpstr>Mit 8</vt:lpstr>
      <vt:lpstr>Mit 9</vt:lpstr>
      <vt:lpstr>Mit 10</vt:lpstr>
      <vt:lpstr>Mit 11</vt:lpstr>
      <vt:lpstr>Mit 12</vt:lpstr>
      <vt:lpstr>Mit 13 </vt:lpstr>
      <vt:lpstr>Mit 14</vt:lpstr>
      <vt:lpstr>Mit 15 </vt:lpstr>
      <vt:lpstr>Mit 16</vt:lpstr>
      <vt:lpstr>Mit 17</vt:lpstr>
      <vt:lpstr>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Windows User</dc:creator>
  <cp:lastModifiedBy>me</cp:lastModifiedBy>
  <cp:revision>28</cp:revision>
  <dcterms:created xsi:type="dcterms:W3CDTF">2018-02-13T15:30:05Z</dcterms:created>
  <dcterms:modified xsi:type="dcterms:W3CDTF">2018-04-05T08:49:17Z</dcterms:modified>
</cp:coreProperties>
</file>