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  <p:sldId id="283" r:id="rId4"/>
    <p:sldId id="258" r:id="rId5"/>
    <p:sldId id="282" r:id="rId6"/>
    <p:sldId id="278" r:id="rId7"/>
    <p:sldId id="261" r:id="rId8"/>
    <p:sldId id="262" r:id="rId9"/>
    <p:sldId id="263" r:id="rId10"/>
    <p:sldId id="279" r:id="rId11"/>
    <p:sldId id="265" r:id="rId12"/>
    <p:sldId id="264" r:id="rId13"/>
    <p:sldId id="267" r:id="rId14"/>
    <p:sldId id="270" r:id="rId15"/>
    <p:sldId id="268" r:id="rId16"/>
    <p:sldId id="269" r:id="rId17"/>
    <p:sldId id="271" r:id="rId18"/>
    <p:sldId id="273" r:id="rId19"/>
    <p:sldId id="274" r:id="rId20"/>
    <p:sldId id="275" r:id="rId21"/>
    <p:sldId id="27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EAA7"/>
    <a:srgbClr val="FF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Svijetli stil 1 - Isticanj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Svijetli stil 1 - Isticanj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7292A2E-F333-43FB-9621-5CBBE7FDCDCB}" styleName="Svijetli stil 2 - Isticanj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8B1032C-EA38-4F05-BA0D-38AFFFC7BED3}" styleName="Svijetli stil 3 - Isticanj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A107856-5554-42FB-B03E-39F5DBC370BA}" styleName="Srednji stil 4 - Isticanj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1"/>
            <a:ext cx="7848600" cy="2057399"/>
          </a:xfrm>
        </p:spPr>
        <p:txBody>
          <a:bodyPr/>
          <a:lstStyle/>
          <a:p>
            <a:pPr algn="ctr"/>
            <a:r>
              <a:rPr lang="hr-HR" sz="4000" b="1" i="1" dirty="0" smtClean="0">
                <a:solidFill>
                  <a:srgbClr val="00B050"/>
                </a:solidFill>
                <a:latin typeface="Candara" pitchFamily="34" charset="0"/>
              </a:rPr>
              <a:t>Specifičnosti bk tretmana anksioznosti kod djece</a:t>
            </a:r>
            <a:endParaRPr lang="hr-HR" sz="4000" b="1" i="1" dirty="0">
              <a:solidFill>
                <a:srgbClr val="00B050"/>
              </a:solidFill>
              <a:latin typeface="Candar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953000"/>
            <a:ext cx="7086600" cy="1295400"/>
          </a:xfrm>
        </p:spPr>
        <p:txBody>
          <a:bodyPr>
            <a:normAutofit lnSpcReduction="10000"/>
          </a:bodyPr>
          <a:lstStyle/>
          <a:p>
            <a:pPr algn="r"/>
            <a:r>
              <a:rPr lang="hr-HR" dirty="0" smtClean="0">
                <a:solidFill>
                  <a:schemeClr val="tx1"/>
                </a:solidFill>
                <a:latin typeface="Calibri" pitchFamily="34" charset="0"/>
                <a:cs typeface="Andalus" pitchFamily="18" charset="-78"/>
              </a:rPr>
              <a:t>Zora Mlinarević, mag.psihologije</a:t>
            </a:r>
          </a:p>
          <a:p>
            <a:pPr algn="r"/>
            <a:r>
              <a:rPr lang="hr-HR" dirty="0" smtClean="0">
                <a:solidFill>
                  <a:schemeClr val="tx1"/>
                </a:solidFill>
                <a:latin typeface="Calibri" pitchFamily="34" charset="0"/>
                <a:cs typeface="Andalus" pitchFamily="18" charset="-78"/>
              </a:rPr>
              <a:t>Praktikum 2, Osijek</a:t>
            </a:r>
          </a:p>
          <a:p>
            <a:pPr algn="r"/>
            <a:r>
              <a:rPr lang="hr-HR" dirty="0" smtClean="0">
                <a:solidFill>
                  <a:schemeClr val="tx1"/>
                </a:solidFill>
                <a:latin typeface="Calibri" pitchFamily="34" charset="0"/>
                <a:cs typeface="Andalus" pitchFamily="18" charset="-78"/>
              </a:rPr>
              <a:t>26.5.2018</a:t>
            </a:r>
            <a:r>
              <a:rPr lang="hr-HR" sz="2000" b="1" dirty="0" smtClean="0">
                <a:solidFill>
                  <a:schemeClr val="tx1"/>
                </a:solidFill>
                <a:latin typeface="Calibri" pitchFamily="34" charset="0"/>
              </a:rPr>
              <a:t>. </a:t>
            </a:r>
            <a:endParaRPr lang="hr-HR" sz="20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1026" name="Picture 2" descr="C:\Users\Zora\Desktop\downloa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0" y="4114800"/>
            <a:ext cx="2619375" cy="2133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xmlns="" val="353559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80956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</p:nvPr>
        </p:nvGraphicFramePr>
        <p:xfrm>
          <a:off x="457200" y="785793"/>
          <a:ext cx="8229600" cy="561690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900354"/>
                <a:gridCol w="5329246"/>
              </a:tblGrid>
              <a:tr h="428629">
                <a:tc>
                  <a:txBody>
                    <a:bodyPr/>
                    <a:lstStyle/>
                    <a:p>
                      <a:r>
                        <a:rPr lang="hr-HR" sz="2000" b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Dob</a:t>
                      </a:r>
                      <a:endParaRPr lang="hr-HR" sz="2000" b="1" dirty="0">
                        <a:solidFill>
                          <a:srgbClr val="C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b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Razvojni</a:t>
                      </a:r>
                      <a:r>
                        <a:rPr lang="hr-HR" sz="2000" b="1" baseline="0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strah</a:t>
                      </a:r>
                      <a:endParaRPr lang="hr-HR" sz="2000" b="1" dirty="0">
                        <a:solidFill>
                          <a:srgbClr val="C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EAA7"/>
                    </a:solidFill>
                  </a:tcPr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lang="hr-HR" sz="1600" dirty="0" smtClean="0">
                          <a:latin typeface="Calibri" pitchFamily="34" charset="0"/>
                          <a:cs typeface="Calibri" pitchFamily="34" charset="0"/>
                        </a:rPr>
                        <a:t>do</a:t>
                      </a:r>
                      <a:r>
                        <a:rPr lang="hr-HR" sz="1600" baseline="0" dirty="0" smtClean="0">
                          <a:latin typeface="Calibri" pitchFamily="34" charset="0"/>
                          <a:cs typeface="Calibri" pitchFamily="34" charset="0"/>
                        </a:rPr>
                        <a:t> druge godine</a:t>
                      </a:r>
                      <a:endParaRPr lang="hr-HR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strah od odvajanja od skrbnika</a:t>
                      </a:r>
                      <a:endParaRPr lang="hr-HR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lang="pl-PL" sz="16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od druge do četvrte godine</a:t>
                      </a:r>
                      <a:endParaRPr lang="hr-HR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strah od mraka i životinja</a:t>
                      </a:r>
                      <a:endParaRPr lang="hr-HR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0066">
                <a:tc>
                  <a:txBody>
                    <a:bodyPr/>
                    <a:lstStyle/>
                    <a:p>
                      <a:r>
                        <a:rPr lang="pl-PL" sz="16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od četvrte do šeste godine</a:t>
                      </a:r>
                      <a:endParaRPr lang="hr-HR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strah od čudovišta, duhova i neobjašnjivih noćnih zvukova</a:t>
                      </a:r>
                      <a:endParaRPr lang="hr-HR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6984">
                <a:tc>
                  <a:txBody>
                    <a:bodyPr/>
                    <a:lstStyle/>
                    <a:p>
                      <a:r>
                        <a:rPr lang="hr-HR" sz="16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od šeste godine</a:t>
                      </a:r>
                      <a:endParaRPr lang="hr-HR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sz="16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strah od smrti i prirodnih katastrofa; povećava se strah od neuspjeha</a:t>
                      </a:r>
                    </a:p>
                    <a:p>
                      <a:pPr algn="just"/>
                      <a:endParaRPr lang="hr-HR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96024">
                <a:tc>
                  <a:txBody>
                    <a:bodyPr/>
                    <a:lstStyle/>
                    <a:p>
                      <a:endParaRPr lang="hr-HR" sz="1600" kern="1200" baseline="0" dirty="0" smtClean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  <a:p>
                      <a:endParaRPr lang="hr-HR" sz="1600" kern="1200" baseline="0" dirty="0" smtClean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  <a:p>
                      <a:r>
                        <a:rPr lang="hr-HR" sz="16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školska dob</a:t>
                      </a:r>
                      <a:endParaRPr lang="hr-HR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hr-HR" sz="16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sve su češći strahovi od tjelesnih ozljeda, vatre ili prometnih nesreća; povećava se strah od bezopasnih životinja (miševi), a strah od zmija nadmašuje stvarnu opasnost; povećava se strah od izmišljenih likova iz priča i filmova; nestaju strahovi od bića iz mašte, smanjuje se strah od duhova; smanjuju se strahovi od životinja koje žive daleko </a:t>
                      </a:r>
                      <a:r>
                        <a:rPr lang="it-IT" sz="16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</a:t>
                      </a:r>
                      <a:r>
                        <a:rPr lang="it-IT" sz="1600" kern="1200" baseline="0" dirty="0" err="1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kao</a:t>
                      </a:r>
                      <a:r>
                        <a:rPr lang="it-IT" sz="16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lang="it-IT" sz="1600" kern="1200" baseline="0" dirty="0" err="1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što</a:t>
                      </a:r>
                      <a:r>
                        <a:rPr lang="it-IT" sz="16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su </a:t>
                      </a:r>
                      <a:r>
                        <a:rPr lang="it-IT" sz="1600" kern="1200" baseline="0" dirty="0" err="1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lavovi</a:t>
                      </a:r>
                      <a:r>
                        <a:rPr lang="it-IT" sz="16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i </a:t>
                      </a:r>
                      <a:r>
                        <a:rPr lang="it-IT" sz="1600" kern="1200" baseline="0" dirty="0" err="1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tigrovi</a:t>
                      </a:r>
                      <a:r>
                        <a:rPr lang="it-IT" sz="16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)</a:t>
                      </a:r>
                      <a:endParaRPr lang="hr-HR" sz="1600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endParaRPr lang="hr-HR" sz="1600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96024">
                <a:tc>
                  <a:txBody>
                    <a:bodyPr/>
                    <a:lstStyle/>
                    <a:p>
                      <a:endParaRPr lang="hr-HR" sz="1600" kern="1200" baseline="0" dirty="0" smtClean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  <a:p>
                      <a:r>
                        <a:rPr lang="hr-HR" sz="16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adolescencija</a:t>
                      </a:r>
                      <a:endParaRPr lang="hr-HR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EAA7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6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strah od odbacivanja od skupine vršnjaka, zabrinutost zbog osobne kompetentnosti i odrastanja; </a:t>
                      </a:r>
                      <a:r>
                        <a:rPr lang="hr-HR" sz="16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prisutni u manjoj mjeri i nerealni strahovi kao što je </a:t>
                      </a:r>
                      <a:r>
                        <a:rPr lang="pl-PL" sz="1600" kern="1200" baseline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strah od grmljavine</a:t>
                      </a:r>
                      <a:r>
                        <a:rPr lang="pl-PL" sz="16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, mraka, miševa i zmija, </a:t>
                      </a:r>
                      <a:r>
                        <a:rPr lang="pl-PL" sz="1600" kern="1200" baseline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strah od </a:t>
                      </a:r>
                      <a:r>
                        <a:rPr lang="hr-HR" sz="1600" kern="1200" baseline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vode </a:t>
                      </a:r>
                      <a:r>
                        <a:rPr lang="hr-HR" sz="1600" kern="12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i groblja</a:t>
                      </a:r>
                      <a:endParaRPr lang="hr-HR" sz="1600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hr-HR" sz="3600" i="1" dirty="0" smtClean="0">
                <a:solidFill>
                  <a:srgbClr val="FF0000"/>
                </a:solidFill>
                <a:latin typeface="Calibri" pitchFamily="34" charset="0"/>
              </a:rPr>
              <a:t>Tehnike BK terapije anksioznosti kod djece</a:t>
            </a:r>
            <a:endParaRPr lang="hr-HR" sz="3600" i="1" dirty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50444950"/>
              </p:ext>
            </p:extLst>
          </p:nvPr>
        </p:nvGraphicFramePr>
        <p:xfrm>
          <a:off x="304800" y="1905000"/>
          <a:ext cx="8458200" cy="4416774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038600"/>
                <a:gridCol w="4419600"/>
              </a:tblGrid>
              <a:tr h="484854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 smtClean="0">
                          <a:solidFill>
                            <a:srgbClr val="7030A0"/>
                          </a:solidFill>
                          <a:latin typeface="Calibri" pitchFamily="34" charset="0"/>
                        </a:rPr>
                        <a:t>KOGNITIVNE</a:t>
                      </a:r>
                      <a:r>
                        <a:rPr lang="hr-HR" sz="2400" baseline="0" dirty="0" smtClean="0">
                          <a:solidFill>
                            <a:srgbClr val="7030A0"/>
                          </a:solidFill>
                          <a:latin typeface="Calibri" pitchFamily="34" charset="0"/>
                        </a:rPr>
                        <a:t> TEHNIKE</a:t>
                      </a:r>
                      <a:endParaRPr lang="hr-HR" sz="2400" dirty="0">
                        <a:solidFill>
                          <a:srgbClr val="7030A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 smtClean="0">
                          <a:solidFill>
                            <a:srgbClr val="7030A0"/>
                          </a:solidFill>
                          <a:latin typeface="Calibri" pitchFamily="34" charset="0"/>
                        </a:rPr>
                        <a:t>BIHEVIORALNE</a:t>
                      </a:r>
                      <a:r>
                        <a:rPr lang="hr-HR" sz="2400" baseline="0" dirty="0" smtClean="0">
                          <a:solidFill>
                            <a:srgbClr val="7030A0"/>
                          </a:solidFill>
                          <a:latin typeface="Calibri" pitchFamily="34" charset="0"/>
                        </a:rPr>
                        <a:t> TEHNIKE</a:t>
                      </a:r>
                      <a:endParaRPr lang="hr-HR" sz="2400" dirty="0">
                        <a:solidFill>
                          <a:srgbClr val="7030A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3782346"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endParaRPr lang="hr-HR" sz="2400" baseline="0" dirty="0" smtClean="0">
                        <a:latin typeface="Calibri" pitchFamily="34" charset="0"/>
                      </a:endParaRP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hr-HR" sz="2400" baseline="0" dirty="0" smtClean="0">
                          <a:latin typeface="Calibri" pitchFamily="34" charset="0"/>
                        </a:rPr>
                        <a:t>Edukacija o anksioznosti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hr-HR" sz="2400" baseline="0" dirty="0" smtClean="0">
                          <a:latin typeface="Calibri" pitchFamily="34" charset="0"/>
                        </a:rPr>
                        <a:t>Edukacija o identifikaciji i izražavanju emocija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hr-HR" sz="2400" baseline="0" dirty="0" smtClean="0">
                          <a:latin typeface="Calibri" pitchFamily="34" charset="0"/>
                        </a:rPr>
                        <a:t>Identifikacija negativnih automatskih misli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hr-HR" sz="2400" baseline="0" dirty="0" smtClean="0">
                          <a:latin typeface="Calibri" pitchFamily="34" charset="0"/>
                        </a:rPr>
                        <a:t>Kognitivna restrukturacija</a:t>
                      </a:r>
                      <a:endParaRPr lang="hr-HR" sz="2400" dirty="0" smtClean="0">
                        <a:latin typeface="Calibri" pitchFamily="34" charset="0"/>
                      </a:endParaRP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hr-HR" sz="2400" dirty="0" smtClean="0">
                          <a:latin typeface="Calibri" pitchFamily="34" charset="0"/>
                        </a:rPr>
                        <a:t>Trening</a:t>
                      </a:r>
                      <a:r>
                        <a:rPr lang="hr-HR" sz="2400" baseline="0" dirty="0" smtClean="0">
                          <a:latin typeface="Calibri" pitchFamily="34" charset="0"/>
                        </a:rPr>
                        <a:t> vještina suočavanja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hr-HR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endParaRPr lang="hr-HR" sz="2400" dirty="0" smtClean="0"/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hr-HR" sz="2400" dirty="0" smtClean="0">
                          <a:latin typeface="Calibri" pitchFamily="34" charset="0"/>
                        </a:rPr>
                        <a:t>Modeliranje</a:t>
                      </a:r>
                      <a:r>
                        <a:rPr lang="hr-HR" sz="2400" baseline="0" dirty="0" smtClean="0">
                          <a:latin typeface="Calibri" pitchFamily="34" charset="0"/>
                        </a:rPr>
                        <a:t> </a:t>
                      </a:r>
                      <a:endParaRPr lang="hr-HR" sz="2400" dirty="0" smtClean="0">
                        <a:latin typeface="Calibri" pitchFamily="34" charset="0"/>
                      </a:endParaRP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hr-HR" sz="2400" dirty="0" smtClean="0">
                          <a:latin typeface="Calibri" pitchFamily="34" charset="0"/>
                        </a:rPr>
                        <a:t>Igranje uloga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hr-HR" sz="2400" dirty="0" smtClean="0">
                          <a:latin typeface="Calibri" pitchFamily="34" charset="0"/>
                        </a:rPr>
                        <a:t>Tehnike relaksacije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hr-HR" sz="2400" dirty="0" smtClean="0">
                          <a:latin typeface="Calibri" pitchFamily="34" charset="0"/>
                        </a:rPr>
                        <a:t>Trening socijalnih</a:t>
                      </a:r>
                      <a:r>
                        <a:rPr lang="hr-HR" sz="2400" baseline="0" dirty="0" smtClean="0">
                          <a:latin typeface="Calibri" pitchFamily="34" charset="0"/>
                        </a:rPr>
                        <a:t> vještina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hr-HR" sz="2400" baseline="0" dirty="0" smtClean="0">
                          <a:latin typeface="Calibri" pitchFamily="34" charset="0"/>
                        </a:rPr>
                        <a:t>Trening procesiranja i regulacije emocija</a:t>
                      </a:r>
                      <a:endParaRPr lang="hr-HR" sz="2400" dirty="0" smtClean="0">
                        <a:latin typeface="Calibri" pitchFamily="34" charset="0"/>
                      </a:endParaRP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hr-HR" sz="2400" dirty="0" smtClean="0">
                          <a:latin typeface="Calibri" pitchFamily="34" charset="0"/>
                        </a:rPr>
                        <a:t>Izlaganje</a:t>
                      </a:r>
                      <a:r>
                        <a:rPr lang="hr-HR" sz="2400" baseline="0" dirty="0" smtClean="0">
                          <a:latin typeface="Calibri" pitchFamily="34" charset="0"/>
                        </a:rPr>
                        <a:t> (u imaginaciji, in vivo)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hr-HR" sz="2400" baseline="0" dirty="0" smtClean="0">
                          <a:latin typeface="Calibri" pitchFamily="34" charset="0"/>
                        </a:rPr>
                        <a:t>Sistematska desenzitizacija</a:t>
                      </a:r>
                      <a:endParaRPr lang="hr-HR" sz="2400" dirty="0" smtClean="0">
                        <a:latin typeface="Calibri" pitchFamily="34" charset="0"/>
                      </a:endParaRPr>
                    </a:p>
                    <a:p>
                      <a:endParaRPr lang="hr-HR" dirty="0" smtClean="0"/>
                    </a:p>
                    <a:p>
                      <a:endParaRPr lang="hr-HR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471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hr-HR" sz="3200" b="1" i="1" dirty="0" smtClean="0">
                <a:solidFill>
                  <a:srgbClr val="7030A0"/>
                </a:solidFill>
                <a:latin typeface="Calibri" pitchFamily="34" charset="0"/>
              </a:rPr>
              <a:t>Integrirani tretman podijeljen u dva dijela:</a:t>
            </a:r>
            <a:endParaRPr lang="hr-HR" sz="3200" b="1" i="1" dirty="0">
              <a:solidFill>
                <a:srgbClr val="7030A0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2800" dirty="0" smtClean="0">
                <a:latin typeface="Calibri" pitchFamily="34" charset="0"/>
              </a:rPr>
              <a:t>  Prvih 8 susreta              TRENING </a:t>
            </a:r>
            <a:r>
              <a:rPr lang="hr-HR" sz="2800" dirty="0" smtClean="0">
                <a:solidFill>
                  <a:srgbClr val="FF0000"/>
                </a:solidFill>
                <a:latin typeface="Calibri" pitchFamily="34" charset="0"/>
              </a:rPr>
              <a:t>UČENJA</a:t>
            </a:r>
            <a:r>
              <a:rPr lang="hr-HR" sz="2800" dirty="0" smtClean="0">
                <a:latin typeface="Calibri" pitchFamily="34" charset="0"/>
              </a:rPr>
              <a:t> VJEŠTINA                   </a:t>
            </a:r>
          </a:p>
          <a:p>
            <a:pPr marL="0" indent="0">
              <a:buNone/>
            </a:pPr>
            <a:endParaRPr lang="hr-HR" sz="2800" dirty="0">
              <a:latin typeface="Calibri" pitchFamily="34" charset="0"/>
            </a:endParaRPr>
          </a:p>
          <a:p>
            <a:pPr marL="0" indent="0" algn="ctr">
              <a:buNone/>
            </a:pPr>
            <a:r>
              <a:rPr lang="hr-HR" sz="2800" dirty="0" smtClean="0">
                <a:latin typeface="Calibri" pitchFamily="34" charset="0"/>
              </a:rPr>
              <a:t>Drugih 8 susreta           TRENING </a:t>
            </a:r>
            <a:r>
              <a:rPr lang="hr-HR" sz="2800" dirty="0" smtClean="0">
                <a:solidFill>
                  <a:srgbClr val="FF0000"/>
                </a:solidFill>
                <a:latin typeface="Calibri" pitchFamily="34" charset="0"/>
              </a:rPr>
              <a:t>PRIMJENE</a:t>
            </a:r>
            <a:r>
              <a:rPr lang="hr-HR" sz="2800" dirty="0" smtClean="0">
                <a:latin typeface="Calibri" pitchFamily="34" charset="0"/>
              </a:rPr>
              <a:t>  NAUČENIH          VJEŠTINA                              </a:t>
            </a:r>
          </a:p>
          <a:p>
            <a:pPr marL="0" indent="0">
              <a:buNone/>
            </a:pPr>
            <a:endParaRPr lang="hr-HR" sz="2800" dirty="0"/>
          </a:p>
          <a:p>
            <a:pPr>
              <a:buFont typeface="Wingdings" pitchFamily="2" charset="2"/>
              <a:buChar char="ü"/>
            </a:pPr>
            <a:endParaRPr lang="hr-HR" sz="2800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hr-HR" sz="2800" dirty="0" smtClean="0">
                <a:latin typeface="Calibri" pitchFamily="34" charset="0"/>
              </a:rPr>
              <a:t> važan </a:t>
            </a:r>
            <a:r>
              <a:rPr lang="hr-HR" sz="2800" dirty="0">
                <a:latin typeface="Calibri" pitchFamily="34" charset="0"/>
              </a:rPr>
              <a:t>odnos terapeut – dijete</a:t>
            </a:r>
          </a:p>
          <a:p>
            <a:pPr>
              <a:buFont typeface="Wingdings" pitchFamily="2" charset="2"/>
              <a:buChar char="ü"/>
            </a:pPr>
            <a:r>
              <a:rPr lang="hr-HR" sz="2800" dirty="0" smtClean="0">
                <a:latin typeface="Calibri" pitchFamily="34" charset="0"/>
              </a:rPr>
              <a:t> zajednički </a:t>
            </a:r>
            <a:r>
              <a:rPr lang="hr-HR" sz="2800" dirty="0">
                <a:latin typeface="Calibri" pitchFamily="34" charset="0"/>
              </a:rPr>
              <a:t>dogovor o ciljevima</a:t>
            </a:r>
          </a:p>
          <a:p>
            <a:pPr>
              <a:buFont typeface="Wingdings" pitchFamily="2" charset="2"/>
              <a:buChar char="ü"/>
            </a:pPr>
            <a:r>
              <a:rPr lang="hr-HR" sz="2800" dirty="0" smtClean="0">
                <a:latin typeface="Calibri" pitchFamily="34" charset="0"/>
              </a:rPr>
              <a:t> prilagodba tretmana djetetovim </a:t>
            </a:r>
          </a:p>
          <a:p>
            <a:pPr marL="0" indent="0">
              <a:buNone/>
            </a:pPr>
            <a:r>
              <a:rPr lang="hr-HR" sz="2800" dirty="0">
                <a:latin typeface="Calibri" pitchFamily="34" charset="0"/>
              </a:rPr>
              <a:t> </a:t>
            </a:r>
            <a:r>
              <a:rPr lang="hr-HR" sz="2800" dirty="0" smtClean="0">
                <a:latin typeface="Calibri" pitchFamily="34" charset="0"/>
              </a:rPr>
              <a:t>    sposobnostima </a:t>
            </a:r>
            <a:r>
              <a:rPr lang="hr-HR" sz="2800" dirty="0">
                <a:latin typeface="Calibri" pitchFamily="34" charset="0"/>
              </a:rPr>
              <a:t>i interesima</a:t>
            </a:r>
          </a:p>
          <a:p>
            <a:pPr marL="0" indent="0">
              <a:buNone/>
            </a:pPr>
            <a:endParaRPr lang="hr-HR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124200" y="185651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276600" y="2757055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2147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200" b="1" i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TRENING UČENJA VJEŠTINA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None/>
            </a:pPr>
            <a:r>
              <a:rPr lang="hr-HR" sz="2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1) EDUKACIJA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Edukacija </a:t>
            </a:r>
            <a:r>
              <a:rPr lang="hr-HR" dirty="0">
                <a:latin typeface="Calibri" pitchFamily="34" charset="0"/>
                <a:cs typeface="Calibri" pitchFamily="34" charset="0"/>
              </a:rPr>
              <a:t>o identifikaciji i izražavanju emocija</a:t>
            </a:r>
          </a:p>
          <a:p>
            <a:pPr marL="0" indent="0">
              <a:buNone/>
            </a:pPr>
            <a:r>
              <a:rPr lang="hr-HR" dirty="0">
                <a:latin typeface="Calibri" pitchFamily="34" charset="0"/>
                <a:cs typeface="Calibri" pitchFamily="34" charset="0"/>
              </a:rPr>
              <a:t> 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   (npr. </a:t>
            </a:r>
            <a:r>
              <a:rPr lang="hr-HR" dirty="0">
                <a:latin typeface="Calibri" pitchFamily="34" charset="0"/>
                <a:cs typeface="Calibri" pitchFamily="34" charset="0"/>
              </a:rPr>
              <a:t>I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gra asocijacija s emocijama)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Edukacija </a:t>
            </a:r>
            <a:r>
              <a:rPr lang="hr-HR" dirty="0">
                <a:latin typeface="Calibri" pitchFamily="34" charset="0"/>
                <a:cs typeface="Calibri" pitchFamily="34" charset="0"/>
              </a:rPr>
              <a:t>o 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anksioznosti - identifikacija tjelesnih simptoma anksioznosti (progresivna mišićna relaksacija – za malu djecu uz pomoć priča)</a:t>
            </a:r>
          </a:p>
          <a:p>
            <a:endParaRPr lang="hr-HR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hr-HR" sz="28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DZ 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– uvježbavanje progresivne mišićne relaksacije</a:t>
            </a:r>
          </a:p>
          <a:p>
            <a:pPr marL="0" indent="0">
              <a:buNone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          (audiosnimka, uz pomoć roditelja) </a:t>
            </a:r>
            <a:endParaRPr lang="hr-HR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451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2) RAD NA AUTOMATSKIM NEGATIVNIM MISLIMA</a:t>
            </a:r>
            <a:endParaRPr lang="hr-HR" sz="28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pPr>
              <a:buNone/>
            </a:pPr>
            <a:r>
              <a:rPr lang="hr-HR" sz="2000" dirty="0" smtClean="0">
                <a:latin typeface="Calibri" pitchFamily="34" charset="0"/>
                <a:cs typeface="Calibri" pitchFamily="34" charset="0"/>
              </a:rPr>
              <a:t>12.g, dječak sa socijalnom fobijom</a:t>
            </a:r>
          </a:p>
          <a:p>
            <a:pPr>
              <a:buNone/>
            </a:pPr>
            <a:r>
              <a:rPr lang="hr-HR" sz="2000" dirty="0" smtClean="0">
                <a:latin typeface="Calibri" pitchFamily="34" charset="0"/>
                <a:cs typeface="Calibri" pitchFamily="34" charset="0"/>
              </a:rPr>
              <a:t>(prije testa iz vjeronauka)</a:t>
            </a:r>
            <a:endParaRPr lang="hr-HR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142844" y="1643050"/>
            <a:ext cx="5572164" cy="3295648"/>
          </a:xfrm>
          <a:prstGeom prst="cloudCallou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TextBox 5"/>
          <p:cNvSpPr txBox="1"/>
          <p:nvPr/>
        </p:nvSpPr>
        <p:spPr>
          <a:xfrm>
            <a:off x="714348" y="2357430"/>
            <a:ext cx="46434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„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Neću proći”.</a:t>
            </a:r>
          </a:p>
          <a:p>
            <a:r>
              <a:rPr lang="hr-HR" sz="2000" dirty="0" smtClean="0">
                <a:latin typeface="Calibri" pitchFamily="34" charset="0"/>
                <a:cs typeface="Calibri" pitchFamily="34" charset="0"/>
              </a:rPr>
              <a:t>„Biti ću toliko loš da će me izbaciti iz škole”.</a:t>
            </a:r>
          </a:p>
          <a:p>
            <a:r>
              <a:rPr lang="hr-HR" sz="2000" dirty="0" smtClean="0">
                <a:latin typeface="Calibri" pitchFamily="34" charset="0"/>
                <a:cs typeface="Calibri" pitchFamily="34" charset="0"/>
              </a:rPr>
              <a:t>„Svi će u obitelji misliti da sam glup.”</a:t>
            </a:r>
          </a:p>
          <a:p>
            <a:r>
              <a:rPr lang="hr-HR" sz="2000" dirty="0" smtClean="0">
                <a:latin typeface="Calibri" pitchFamily="34" charset="0"/>
                <a:cs typeface="Calibri" pitchFamily="34" charset="0"/>
              </a:rPr>
              <a:t>„Jako ću se osramotiti.”</a:t>
            </a:r>
          </a:p>
          <a:p>
            <a:r>
              <a:rPr lang="hr-HR" sz="2000" dirty="0" smtClean="0">
                <a:latin typeface="Calibri" pitchFamily="34" charset="0"/>
                <a:cs typeface="Calibri" pitchFamily="34" charset="0"/>
              </a:rPr>
              <a:t>„Neću imati proslavu za krizmu.”</a:t>
            </a:r>
            <a:endParaRPr lang="hr-HR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15074" y="4357694"/>
            <a:ext cx="27146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hr-HR" sz="2000" dirty="0" smtClean="0">
                <a:latin typeface="Calibri" pitchFamily="34" charset="0"/>
                <a:cs typeface="Calibri" pitchFamily="34" charset="0"/>
              </a:rPr>
              <a:t> sumnja u vlastite kompetencije</a:t>
            </a:r>
          </a:p>
          <a:p>
            <a:pPr>
              <a:buFont typeface="Wingdings" pitchFamily="2" charset="2"/>
              <a:buChar char="ü"/>
            </a:pPr>
            <a:r>
              <a:rPr lang="hr-HR" sz="2000" dirty="0" smtClean="0">
                <a:latin typeface="Calibri" pitchFamily="34" charset="0"/>
                <a:cs typeface="Calibri" pitchFamily="34" charset="0"/>
              </a:rPr>
              <a:t>pretpostavke o posljedicama neuspjeha</a:t>
            </a:r>
          </a:p>
          <a:p>
            <a:pPr>
              <a:buFont typeface="Wingdings" pitchFamily="2" charset="2"/>
              <a:buChar char="ü"/>
            </a:pPr>
            <a:r>
              <a:rPr lang="hr-HR" sz="2000" dirty="0" smtClean="0">
                <a:latin typeface="Calibri" pitchFamily="34" charset="0"/>
                <a:cs typeface="Calibri" pitchFamily="34" charset="0"/>
              </a:rPr>
              <a:t> strah od javnog  sramoćenja</a:t>
            </a:r>
            <a:endParaRPr lang="hr-HR" sz="20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2" name="Zakrivljeni poveznik 11"/>
          <p:cNvCxnSpPr/>
          <p:nvPr/>
        </p:nvCxnSpPr>
        <p:spPr>
          <a:xfrm rot="16200000" flipH="1">
            <a:off x="5750727" y="3464719"/>
            <a:ext cx="785024" cy="71358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7724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457200"/>
            <a:ext cx="8229600" cy="76200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762644"/>
          </a:xfrm>
        </p:spPr>
        <p:txBody>
          <a:bodyPr/>
          <a:lstStyle/>
          <a:p>
            <a:pPr marL="0" indent="0">
              <a:buNone/>
            </a:pPr>
            <a:r>
              <a:rPr lang="hr-HR" sz="2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2) RAD NA AUTOMATSKIM NEGATIVNIM MISLIMA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Identifikacija automatskih negativnih misli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      (</a:t>
            </a:r>
            <a:r>
              <a:rPr lang="hr-HR" dirty="0" err="1" smtClean="0">
                <a:latin typeface="Calibri" pitchFamily="34" charset="0"/>
                <a:cs typeface="Calibri" pitchFamily="34" charset="0"/>
              </a:rPr>
              <a:t>npr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. stripovi sa oblačićima)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Mijenjanje disfunkcionalnih pretpostavki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Uklanjanje karakteristične pogreške 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     (učenje novih načina suočavanja)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sz="28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DZ: 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Napraviti intervju s roditeljima/prijateljima:</a:t>
            </a:r>
          </a:p>
          <a:p>
            <a:pPr marL="0" indent="0"/>
            <a:r>
              <a:rPr lang="hr-HR" dirty="0" smtClean="0">
                <a:latin typeface="Calibri" pitchFamily="34" charset="0"/>
                <a:cs typeface="Calibri" pitchFamily="34" charset="0"/>
              </a:rPr>
              <a:t> Što bi mislili da ne pobijedi na natjecanju?</a:t>
            </a:r>
          </a:p>
          <a:p>
            <a:pPr marL="0" indent="0"/>
            <a:r>
              <a:rPr lang="hr-HR" dirty="0" smtClean="0">
                <a:latin typeface="Calibri" pitchFamily="34" charset="0"/>
                <a:cs typeface="Calibri" pitchFamily="34" charset="0"/>
              </a:rPr>
              <a:t> Čega se prijatelji boje? Kako se nose sa svojim strahovima?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95137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3) TEHNIKA RJEŠAVANJA PROBLEMA</a:t>
            </a:r>
            <a:endParaRPr lang="hr-HR" sz="28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7625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Osmisliti načine suočavanja u situacijama koje izazivaju anksioznost.</a:t>
            </a:r>
          </a:p>
          <a:p>
            <a:pPr>
              <a:buNone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Npr. načini suočavanja kod djeteta koje se boji odlaska u prostoriju sa zmijama (ZOO) na školskom izletu:</a:t>
            </a:r>
          </a:p>
          <a:p>
            <a:pPr>
              <a:buFont typeface="Wingdings" pitchFamily="2" charset="2"/>
              <a:buChar char="v"/>
            </a:pPr>
            <a:r>
              <a:rPr lang="hr-HR" dirty="0">
                <a:latin typeface="Calibri" pitchFamily="34" charset="0"/>
                <a:cs typeface="Calibri" pitchFamily="34" charset="0"/>
              </a:rPr>
              <a:t> 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„Duboko udahni”.</a:t>
            </a:r>
          </a:p>
          <a:p>
            <a:pPr>
              <a:buFont typeface="Wingdings" pitchFamily="2" charset="2"/>
              <a:buChar char="v"/>
            </a:pPr>
            <a:r>
              <a:rPr lang="hr-HR" dirty="0">
                <a:latin typeface="Calibri" pitchFamily="34" charset="0"/>
                <a:cs typeface="Calibri" pitchFamily="34" charset="0"/>
              </a:rPr>
              <a:t> 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„Reci si da je sve u redu.”</a:t>
            </a:r>
          </a:p>
          <a:p>
            <a:pPr>
              <a:buFont typeface="Wingdings" pitchFamily="2" charset="2"/>
              <a:buChar char="v"/>
            </a:pPr>
            <a:r>
              <a:rPr lang="hr-HR" dirty="0">
                <a:latin typeface="Calibri" pitchFamily="34" charset="0"/>
                <a:cs typeface="Calibri" pitchFamily="34" charset="0"/>
              </a:rPr>
              <a:t> 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„Slušaj glazbu na mobitelu i razmišljaj o njoj.”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„Budi s prijateljem koji se ne boji i neće ti se smijati”.</a:t>
            </a:r>
          </a:p>
          <a:p>
            <a:pPr>
              <a:buFont typeface="Wingdings" pitchFamily="2" charset="2"/>
              <a:buChar char="v"/>
            </a:pPr>
            <a:endParaRPr lang="hr-HR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dijete evaluira i odabire najbolje rješenje</a:t>
            </a:r>
          </a:p>
          <a:p>
            <a:pPr>
              <a:buFont typeface="Wingdings" pitchFamily="2" charset="2"/>
              <a:buChar char="v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32523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90600"/>
          </a:xfrm>
        </p:spPr>
        <p:txBody>
          <a:bodyPr>
            <a:normAutofit/>
          </a:bodyPr>
          <a:lstStyle/>
          <a:p>
            <a:r>
              <a:rPr lang="hr-HR" sz="2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4) SAMOPROCJENA I NAGRAĐIVANJE</a:t>
            </a:r>
            <a:endParaRPr lang="hr-HR" sz="28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619636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Djeca imaju teškoće s točnom procjenom, postavljaju visoke kriterija uspjeha, naglasak na ocjeni.</a:t>
            </a:r>
          </a:p>
          <a:p>
            <a:pPr>
              <a:buNone/>
            </a:pPr>
            <a:endParaRPr lang="hr-HR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Naučiti razlikovati trud i izvedbu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Nagraditi se za postignuća na koja su ponosni (napraviti listu)</a:t>
            </a:r>
          </a:p>
          <a:p>
            <a:pPr marL="0" indent="0">
              <a:buNone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Lista nagrada:</a:t>
            </a:r>
          </a:p>
          <a:p>
            <a:pPr marL="0" indent="0">
              <a:buFont typeface="Wingdings" pitchFamily="2" charset="2"/>
              <a:buChar char="ü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    druženje s prijateljima</a:t>
            </a:r>
          </a:p>
          <a:p>
            <a:pPr marL="0" indent="0">
              <a:buFont typeface="Wingdings" pitchFamily="2" charset="2"/>
              <a:buChar char="ü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    šetnja, boravak na igralištu</a:t>
            </a:r>
          </a:p>
          <a:p>
            <a:pPr marL="0" indent="0">
              <a:buFont typeface="Wingdings" pitchFamily="2" charset="2"/>
              <a:buChar char="ü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    vožnja  biciklom</a:t>
            </a:r>
          </a:p>
          <a:p>
            <a:pPr marL="0" indent="0">
              <a:buFont typeface="Wingdings" pitchFamily="2" charset="2"/>
              <a:buChar char="ü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    čestitka samom sebi:</a:t>
            </a:r>
          </a:p>
          <a:p>
            <a:pPr marL="0" indent="0">
              <a:buNone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                 „Dobro sam to napravio!”</a:t>
            </a:r>
          </a:p>
        </p:txBody>
      </p:sp>
    </p:spTree>
    <p:extLst>
      <p:ext uri="{BB962C8B-B14F-4D97-AF65-F5344CB8AC3E}">
        <p14:creationId xmlns:p14="http://schemas.microsoft.com/office/powerpoint/2010/main" xmlns="" val="28255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u="sng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4 NAUČENE VJEŠTINE – IZRADA KARTICE (FEAR)</a:t>
            </a:r>
            <a:endParaRPr lang="hr-HR" sz="2800" u="sng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691074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r-HR" sz="28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 (fear) – osjećaj straha? prepoznati  tjelesne simptome anksioznosti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r-HR" sz="28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E 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(expectation) – očekivanje loših stvari - prepoznati o čemu brine?</a:t>
            </a: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r-HR" sz="28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A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 (action) – radnje koje mogu pomoći (izjave, ponašanja koja može koristiti u situaciji koja izaziva anksioznost - temelje se na metodi rješavanja problema)</a:t>
            </a:r>
            <a:endParaRPr lang="hr-HR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hr-HR" sz="28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R 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(result) – rezultati i nagrada – </a:t>
            </a:r>
            <a:r>
              <a:rPr lang="hr-HR" dirty="0" err="1" smtClean="0">
                <a:latin typeface="Calibri" pitchFamily="34" charset="0"/>
                <a:cs typeface="Calibri" pitchFamily="34" charset="0"/>
              </a:rPr>
              <a:t>samoevaluacija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 i nagrađivanje</a:t>
            </a:r>
            <a:endParaRPr lang="hr-HR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4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23898"/>
          </a:xfrm>
        </p:spPr>
        <p:txBody>
          <a:bodyPr>
            <a:noAutofit/>
          </a:bodyPr>
          <a:lstStyle/>
          <a:p>
            <a:pPr algn="ctr"/>
            <a:r>
              <a:rPr lang="hr-HR" sz="2800" b="1" i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hr-HR" sz="2800" b="1" i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</a:br>
            <a:r>
              <a:rPr lang="hr-HR" sz="2800" b="1" i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TRENING PRIMJENE  NAUČENIH VJEŠTINA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sz="2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IZLAGANJE:</a:t>
            </a:r>
          </a:p>
          <a:p>
            <a:pPr>
              <a:buFont typeface="Wingdings" pitchFamily="2" charset="2"/>
              <a:buChar char="Ø"/>
            </a:pPr>
            <a:r>
              <a:rPr lang="hr-HR" dirty="0">
                <a:latin typeface="Calibri" pitchFamily="34" charset="0"/>
                <a:cs typeface="Calibri" pitchFamily="34" charset="0"/>
              </a:rPr>
              <a:t> 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relaksacija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imaginarno (modeliranje)</a:t>
            </a:r>
          </a:p>
          <a:p>
            <a:pPr>
              <a:buFont typeface="Wingdings" pitchFamily="2" charset="2"/>
              <a:buChar char="Ø"/>
            </a:pPr>
            <a:r>
              <a:rPr lang="hr-HR" dirty="0">
                <a:latin typeface="Calibri" pitchFamily="34" charset="0"/>
                <a:cs typeface="Calibri" pitchFamily="34" charset="0"/>
              </a:rPr>
              <a:t> 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in vivo (suradnja s terapeutom, pomoć roditelja, učitelja, stručnih suradnika)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zadaci izvedbe kreativni i izazovni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evaluacija izvedbe i nagrada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err="1" smtClean="0">
                <a:latin typeface="Calibri" pitchFamily="34" charset="0"/>
                <a:cs typeface="Calibri" pitchFamily="34" charset="0"/>
              </a:rPr>
              <a:t>Npr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. Zadatak za dijete koje ima strah od javnog nastupa:</a:t>
            </a:r>
          </a:p>
          <a:p>
            <a:pPr>
              <a:buNone/>
            </a:pPr>
            <a:r>
              <a:rPr lang="hr-HR" i="1" dirty="0" smtClean="0">
                <a:latin typeface="Calibri" pitchFamily="34" charset="0"/>
                <a:cs typeface="Calibri" pitchFamily="34" charset="0"/>
              </a:rPr>
              <a:t>         - Hodanje i pjevanje najdraže pjesme po knjižnici. </a:t>
            </a:r>
          </a:p>
          <a:p>
            <a:pPr>
              <a:buFont typeface="Wingdings" pitchFamily="2" charset="2"/>
              <a:buChar char="Ø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62704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447800"/>
          </a:xfrm>
        </p:spPr>
        <p:txBody>
          <a:bodyPr>
            <a:normAutofit fontScale="90000"/>
          </a:bodyPr>
          <a:lstStyle/>
          <a:p>
            <a:r>
              <a:rPr lang="hr-HR" sz="2000" dirty="0" smtClean="0"/>
              <a:t/>
            </a:r>
            <a:br>
              <a:rPr lang="hr-HR" sz="2000" dirty="0" smtClean="0"/>
            </a:br>
            <a:r>
              <a:rPr lang="hr-HR" sz="2000" dirty="0"/>
              <a:t/>
            </a:r>
            <a:br>
              <a:rPr lang="hr-HR" sz="2000" dirty="0"/>
            </a:br>
            <a:r>
              <a:rPr lang="hr-HR" sz="2000" dirty="0" smtClean="0"/>
              <a:t/>
            </a:r>
            <a:br>
              <a:rPr lang="hr-HR" sz="2000" dirty="0" smtClean="0"/>
            </a:br>
            <a:r>
              <a:rPr lang="hr-HR" sz="2000" dirty="0"/>
              <a:t/>
            </a:r>
            <a:br>
              <a:rPr lang="hr-HR" sz="2000" dirty="0"/>
            </a:br>
            <a:r>
              <a:rPr lang="hr-HR" sz="2000" dirty="0" smtClean="0"/>
              <a:t/>
            </a:r>
            <a:br>
              <a:rPr lang="hr-HR" sz="2000" dirty="0" smtClean="0"/>
            </a:br>
            <a:r>
              <a:rPr lang="hr-HR" sz="2000" dirty="0"/>
              <a:t/>
            </a:r>
            <a:br>
              <a:rPr lang="hr-HR" sz="2000" dirty="0"/>
            </a:br>
            <a:r>
              <a:rPr lang="hr-HR" sz="2000" dirty="0" smtClean="0"/>
              <a:t/>
            </a:r>
            <a:br>
              <a:rPr lang="hr-HR" sz="2000" dirty="0" smtClean="0"/>
            </a:br>
            <a:r>
              <a:rPr lang="hr-HR" sz="2000" dirty="0"/>
              <a:t/>
            </a:r>
            <a:br>
              <a:rPr lang="hr-HR" sz="2000" dirty="0"/>
            </a:br>
            <a:r>
              <a:rPr lang="hr-HR" sz="2000" dirty="0" smtClean="0"/>
              <a:t/>
            </a:r>
            <a:br>
              <a:rPr lang="hr-HR" sz="2000" dirty="0" smtClean="0"/>
            </a:br>
            <a:r>
              <a:rPr lang="hr-HR" sz="2000" dirty="0"/>
              <a:t/>
            </a:r>
            <a:br>
              <a:rPr lang="hr-HR" sz="2000" dirty="0"/>
            </a:br>
            <a:r>
              <a:rPr lang="hr-HR" sz="2000" dirty="0" smtClean="0"/>
              <a:t/>
            </a:r>
            <a:br>
              <a:rPr lang="hr-HR" sz="2000" dirty="0" smtClean="0"/>
            </a:br>
            <a:r>
              <a:rPr lang="hr-HR" sz="2000" dirty="0"/>
              <a:t/>
            </a:r>
            <a:br>
              <a:rPr lang="hr-HR" sz="2000" dirty="0"/>
            </a:br>
            <a:r>
              <a:rPr lang="hr-HR" sz="2000" dirty="0" smtClean="0"/>
              <a:t/>
            </a:r>
            <a:br>
              <a:rPr lang="hr-HR" sz="2000" dirty="0" smtClean="0"/>
            </a:br>
            <a:r>
              <a:rPr lang="hr-HR" sz="2000" dirty="0"/>
              <a:t/>
            </a:r>
            <a:br>
              <a:rPr lang="hr-HR" sz="2000" dirty="0"/>
            </a:br>
            <a:r>
              <a:rPr lang="hr-HR" sz="2000" dirty="0" smtClean="0"/>
              <a:t/>
            </a:r>
            <a:br>
              <a:rPr lang="hr-HR" sz="2000" dirty="0" smtClean="0"/>
            </a:br>
            <a:r>
              <a:rPr lang="hr-HR" sz="2000" dirty="0"/>
              <a:t/>
            </a:r>
            <a:br>
              <a:rPr lang="hr-HR" sz="2000" dirty="0"/>
            </a:br>
            <a:r>
              <a:rPr lang="hr-HR" sz="2000" dirty="0" smtClean="0"/>
              <a:t/>
            </a:r>
            <a:br>
              <a:rPr lang="hr-HR" sz="2000" dirty="0" smtClean="0"/>
            </a:br>
            <a:r>
              <a:rPr lang="hr-HR" sz="2000" dirty="0"/>
              <a:t/>
            </a:r>
            <a:br>
              <a:rPr lang="hr-HR" sz="2000" dirty="0"/>
            </a:br>
            <a:r>
              <a:rPr lang="hr-HR" sz="2000" dirty="0" smtClean="0"/>
              <a:t/>
            </a:r>
            <a:br>
              <a:rPr lang="hr-HR" sz="2000" dirty="0" smtClean="0"/>
            </a:br>
            <a:r>
              <a:rPr lang="hr-HR" sz="2000" dirty="0"/>
              <a:t/>
            </a:r>
            <a:br>
              <a:rPr lang="hr-HR" sz="2000" dirty="0"/>
            </a:br>
            <a:r>
              <a:rPr lang="hr-HR" sz="2000" dirty="0" smtClean="0"/>
              <a:t/>
            </a:r>
            <a:br>
              <a:rPr lang="hr-HR" sz="2000" dirty="0" smtClean="0"/>
            </a:br>
            <a:r>
              <a:rPr lang="hr-HR" sz="2000" dirty="0"/>
              <a:t/>
            </a:r>
            <a:br>
              <a:rPr lang="hr-HR" sz="2000" dirty="0"/>
            </a:br>
            <a:r>
              <a:rPr lang="hr-HR" sz="2000" dirty="0" smtClean="0"/>
              <a:t/>
            </a:r>
            <a:br>
              <a:rPr lang="hr-HR" sz="2000" dirty="0" smtClean="0"/>
            </a:br>
            <a:r>
              <a:rPr lang="hr-HR" sz="2000" dirty="0"/>
              <a:t/>
            </a:r>
            <a:br>
              <a:rPr lang="hr-HR" sz="2000" dirty="0"/>
            </a:br>
            <a:r>
              <a:rPr lang="hr-HR" sz="2000" dirty="0" smtClean="0"/>
              <a:t/>
            </a:r>
            <a:br>
              <a:rPr lang="hr-HR" sz="2000" dirty="0" smtClean="0"/>
            </a:br>
            <a:r>
              <a:rPr lang="hr-HR" sz="2000" dirty="0"/>
              <a:t/>
            </a:r>
            <a:br>
              <a:rPr lang="hr-HR" sz="2000" dirty="0"/>
            </a:br>
            <a:endParaRPr lang="hr-HR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267200"/>
          </a:xfrm>
        </p:spPr>
        <p:txBody>
          <a:bodyPr/>
          <a:lstStyle/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pPr marL="0" indent="0">
              <a:buNone/>
            </a:pPr>
            <a:endParaRPr lang="hr-HR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hr-HR" sz="2000" dirty="0" smtClean="0">
              <a:latin typeface="Arial" pitchFamily="34" charset="0"/>
              <a:cs typeface="Arial" pitchFamily="34" charset="0"/>
            </a:endParaRPr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6" name="Cloud Callout 5"/>
          <p:cNvSpPr/>
          <p:nvPr/>
        </p:nvSpPr>
        <p:spPr>
          <a:xfrm>
            <a:off x="251520" y="0"/>
            <a:ext cx="8587680" cy="4869160"/>
          </a:xfrm>
          <a:prstGeom prst="cloud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 dirty="0" smtClean="0"/>
          </a:p>
          <a:p>
            <a:pPr algn="ctr"/>
            <a:r>
              <a:rPr lang="hr-HR" sz="2400" dirty="0" smtClean="0">
                <a:latin typeface="Calibri" pitchFamily="34" charset="0"/>
              </a:rPr>
              <a:t>„Nisam </a:t>
            </a:r>
            <a:r>
              <a:rPr lang="hr-HR" sz="2400" dirty="0">
                <a:latin typeface="Calibri" pitchFamily="34" charset="0"/>
              </a:rPr>
              <a:t>htio ići u školu. Bilo mi je hladno...Bio sam umoran, tužan i živčan...Razmišljao sam o tome šta ako me druga </a:t>
            </a:r>
            <a:r>
              <a:rPr lang="hr-HR" sz="2400" dirty="0" smtClean="0">
                <a:latin typeface="Calibri" pitchFamily="34" charset="0"/>
              </a:rPr>
              <a:t>djeca budu </a:t>
            </a:r>
            <a:r>
              <a:rPr lang="hr-HR" sz="2400" dirty="0">
                <a:latin typeface="Calibri" pitchFamily="34" charset="0"/>
              </a:rPr>
              <a:t>ismijavala. Hoće li mi se smijati? Što ako mi se budu smijali? </a:t>
            </a:r>
            <a:endParaRPr lang="hr-HR" sz="2400" dirty="0" smtClean="0">
              <a:latin typeface="Calibri" pitchFamily="34" charset="0"/>
            </a:endParaRPr>
          </a:p>
          <a:p>
            <a:pPr algn="ctr"/>
            <a:r>
              <a:rPr lang="hr-HR" sz="2400" dirty="0" smtClean="0">
                <a:latin typeface="Calibri" pitchFamily="34" charset="0"/>
              </a:rPr>
              <a:t>Često </a:t>
            </a:r>
            <a:r>
              <a:rPr lang="hr-HR" sz="2400" dirty="0">
                <a:latin typeface="Calibri" pitchFamily="34" charset="0"/>
              </a:rPr>
              <a:t>sam se tako </a:t>
            </a:r>
            <a:r>
              <a:rPr lang="hr-HR" sz="2400" dirty="0" smtClean="0">
                <a:latin typeface="Calibri" pitchFamily="34" charset="0"/>
              </a:rPr>
              <a:t>osjećao.</a:t>
            </a:r>
          </a:p>
          <a:p>
            <a:pPr algn="ctr"/>
            <a:endParaRPr lang="hr-HR" sz="2400" dirty="0"/>
          </a:p>
          <a:p>
            <a:pPr algn="r"/>
            <a:r>
              <a:rPr lang="hr-HR" sz="2400" dirty="0" smtClean="0">
                <a:latin typeface="Calibri" pitchFamily="34" charset="0"/>
              </a:rPr>
              <a:t>12-godišnji dječak koji pati </a:t>
            </a:r>
          </a:p>
          <a:p>
            <a:pPr algn="r"/>
            <a:r>
              <a:rPr lang="hr-HR" sz="2400" dirty="0" smtClean="0">
                <a:latin typeface="Calibri" pitchFamily="34" charset="0"/>
              </a:rPr>
              <a:t>od anksioznosti</a:t>
            </a:r>
            <a:endParaRPr lang="hr-HR" sz="2400" dirty="0">
              <a:latin typeface="Calibri" pitchFamily="34" charset="0"/>
            </a:endParaRPr>
          </a:p>
        </p:txBody>
      </p:sp>
      <p:pic>
        <p:nvPicPr>
          <p:cNvPr id="1026" name="Picture 2" descr="C:\Users\Zora\Desktop\profimedia-0295887899-640x37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6418" y="4267200"/>
            <a:ext cx="2802082" cy="24384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2076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KRAJ PROGRAMA</a:t>
            </a:r>
            <a:endParaRPr lang="hr-HR" sz="28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8322"/>
            <a:ext cx="8686800" cy="476251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hr-HR" i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hr-HR" sz="2800" i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Putem </a:t>
            </a:r>
            <a:r>
              <a:rPr lang="hr-HR" sz="2800" i="1" dirty="0" err="1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Hollywooda</a:t>
            </a:r>
            <a:endParaRPr lang="hr-HR" sz="2800" i="1" dirty="0" smtClean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hr-HR" i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 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Dijete sudjeluje u stvaranju „reklame” o iskustvima tretmana  (video, pjesma, brošura).</a:t>
            </a:r>
          </a:p>
          <a:p>
            <a:pPr>
              <a:buNone/>
            </a:pPr>
            <a:endParaRPr lang="hr-HR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Font typeface="Wingdings" pitchFamily="2" charset="2"/>
              <a:buChar char="ü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opipljiva nagrada, odražava uspjeh i dugotrajniji učinak tretmana</a:t>
            </a:r>
          </a:p>
        </p:txBody>
      </p:sp>
    </p:spTree>
    <p:extLst>
      <p:ext uri="{BB962C8B-B14F-4D97-AF65-F5344CB8AC3E}">
        <p14:creationId xmlns:p14="http://schemas.microsoft.com/office/powerpoint/2010/main" xmlns="" val="46404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RAD S OBITELJI</a:t>
            </a:r>
            <a:endParaRPr lang="hr-HR" sz="28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latin typeface="Calibri" pitchFamily="34" charset="0"/>
                <a:cs typeface="Calibri" pitchFamily="34" charset="0"/>
              </a:rPr>
              <a:t>Uključivanje nakon  trećeg susreta</a:t>
            </a:r>
          </a:p>
          <a:p>
            <a:r>
              <a:rPr lang="hr-HR" dirty="0" smtClean="0">
                <a:latin typeface="Calibri" pitchFamily="34" charset="0"/>
                <a:cs typeface="Calibri" pitchFamily="34" charset="0"/>
              </a:rPr>
              <a:t>Pomoć u procjeni</a:t>
            </a:r>
          </a:p>
          <a:p>
            <a:r>
              <a:rPr lang="hr-HR" dirty="0" smtClean="0">
                <a:latin typeface="Calibri" pitchFamily="34" charset="0"/>
                <a:cs typeface="Calibri" pitchFamily="34" charset="0"/>
              </a:rPr>
              <a:t>Aktivna uloga tijekom tretmana (pomoć u izvršavanju DZ, uvježbavanju tehnika relaksacije, izlaganju…)</a:t>
            </a:r>
          </a:p>
          <a:p>
            <a:endParaRPr lang="hr-HR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hr-HR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PROBLEMI: </a:t>
            </a:r>
            <a:r>
              <a:rPr lang="hr-HR" dirty="0" smtClean="0">
                <a:latin typeface="Calibri" pitchFamily="34" charset="0"/>
                <a:cs typeface="Calibri" pitchFamily="34" charset="0"/>
              </a:rPr>
              <a:t>osjećaj krivnje, patologija, neadekvatan roditeljski stil odgoja, nerealna očekivanja</a:t>
            </a:r>
          </a:p>
          <a:p>
            <a:pPr marL="0" indent="0">
              <a:buNone/>
            </a:pPr>
            <a:endParaRPr lang="hr-HR" dirty="0">
              <a:latin typeface="Calibri" pitchFamily="34" charset="0"/>
              <a:cs typeface="Calibri" pitchFamily="34" charset="0"/>
            </a:endParaRPr>
          </a:p>
          <a:p>
            <a:pPr marL="0" indent="0">
              <a:buFont typeface="Wingdings" pitchFamily="2" charset="2"/>
              <a:buChar char="v"/>
            </a:pPr>
            <a:r>
              <a:rPr lang="hr-HR" dirty="0" smtClean="0">
                <a:latin typeface="Calibri" pitchFamily="34" charset="0"/>
                <a:cs typeface="Calibri" pitchFamily="34" charset="0"/>
              </a:rPr>
              <a:t> Za uspjeh tretmana važna suradnja i rad s roditeljima.</a:t>
            </a:r>
          </a:p>
        </p:txBody>
      </p:sp>
    </p:spTree>
    <p:extLst>
      <p:ext uri="{BB962C8B-B14F-4D97-AF65-F5344CB8AC3E}">
        <p14:creationId xmlns:p14="http://schemas.microsoft.com/office/powerpoint/2010/main" xmlns="" val="145184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45719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843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3200" b="1" dirty="0">
                <a:solidFill>
                  <a:srgbClr val="00B050"/>
                </a:solidFill>
                <a:latin typeface="Calibri" pitchFamily="34" charset="0"/>
              </a:rPr>
              <a:t>ANKSIOZNI </a:t>
            </a:r>
            <a:r>
              <a:rPr lang="hr-HR" sz="3200" b="1" dirty="0" smtClean="0">
                <a:solidFill>
                  <a:srgbClr val="00B050"/>
                </a:solidFill>
                <a:latin typeface="Calibri" pitchFamily="34" charset="0"/>
              </a:rPr>
              <a:t>POREMEĆAJI</a:t>
            </a:r>
          </a:p>
          <a:p>
            <a:pPr marL="0" indent="0">
              <a:buNone/>
            </a:pPr>
            <a:endParaRPr lang="hr-HR" dirty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hr-HR" dirty="0">
                <a:latin typeface="Calibri" pitchFamily="34" charset="0"/>
              </a:rPr>
              <a:t> najčešća kategorija psihijatrijskih poremećaja kod djece i </a:t>
            </a:r>
            <a:r>
              <a:rPr lang="hr-HR" dirty="0" smtClean="0">
                <a:latin typeface="Calibri" pitchFamily="34" charset="0"/>
              </a:rPr>
              <a:t>adolescenata</a:t>
            </a:r>
          </a:p>
          <a:p>
            <a:pPr>
              <a:buFont typeface="Wingdings" pitchFamily="2" charset="2"/>
              <a:buChar char="Ø"/>
            </a:pPr>
            <a:r>
              <a:rPr lang="hr-HR" dirty="0">
                <a:latin typeface="Calibri" pitchFamily="34" charset="0"/>
              </a:rPr>
              <a:t> razvojno neprimjerena razina anksioznosti i strahova koji ometaju normalno funkcioniranje </a:t>
            </a:r>
            <a:r>
              <a:rPr lang="hr-HR" dirty="0" smtClean="0">
                <a:latin typeface="Calibri" pitchFamily="34" charset="0"/>
              </a:rPr>
              <a:t>djeteta</a:t>
            </a:r>
            <a:endParaRPr lang="hr-HR" dirty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hr-HR" dirty="0">
                <a:latin typeface="Calibri" pitchFamily="34" charset="0"/>
              </a:rPr>
              <a:t> </a:t>
            </a:r>
            <a:r>
              <a:rPr lang="hr-HR" dirty="0" smtClean="0">
                <a:latin typeface="Calibri" pitchFamily="34" charset="0"/>
              </a:rPr>
              <a:t>10-20</a:t>
            </a:r>
            <a:r>
              <a:rPr lang="hr-HR" dirty="0">
                <a:latin typeface="Calibri" pitchFamily="34" charset="0"/>
              </a:rPr>
              <a:t>% mladih u jednom razdoblju života pati od anksioznosti                        (češće kod djevojčica, nakon šeste godine</a:t>
            </a:r>
            <a:r>
              <a:rPr lang="hr-HR" dirty="0" smtClean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180958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008"/>
          </a:xfrm>
        </p:spPr>
        <p:txBody>
          <a:bodyPr>
            <a:normAutofit fontScale="90000"/>
          </a:bodyPr>
          <a:lstStyle/>
          <a:p>
            <a:endParaRPr lang="hr-HR" sz="3200" b="1" dirty="0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76672"/>
            <a:ext cx="8610600" cy="60003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b="1" dirty="0" smtClean="0">
                <a:solidFill>
                  <a:srgbClr val="FF0000"/>
                </a:solidFill>
                <a:latin typeface="Calibri" pitchFamily="34" charset="0"/>
              </a:rPr>
              <a:t>Prema DSM-V </a:t>
            </a:r>
            <a:r>
              <a:rPr lang="hr-HR" b="1" dirty="0">
                <a:solidFill>
                  <a:srgbClr val="FF0000"/>
                </a:solidFill>
                <a:latin typeface="Calibri" pitchFamily="34" charset="0"/>
              </a:rPr>
              <a:t>u anksiozne poremećaje ubrajaju se</a:t>
            </a:r>
            <a:r>
              <a:rPr lang="hr-HR" b="1" dirty="0" smtClean="0">
                <a:solidFill>
                  <a:srgbClr val="FF0000"/>
                </a:solidFill>
                <a:latin typeface="Calibri" pitchFamily="34" charset="0"/>
              </a:rPr>
              <a:t>:</a:t>
            </a:r>
          </a:p>
          <a:p>
            <a:pPr marL="0" indent="0">
              <a:buNone/>
            </a:pPr>
            <a:endParaRPr lang="hr-HR" b="1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sz="2000" dirty="0">
                <a:latin typeface="Calibri" pitchFamily="34" charset="0"/>
              </a:rPr>
              <a:t> </a:t>
            </a:r>
            <a:r>
              <a:rPr lang="hr-HR" sz="2000" dirty="0" smtClean="0">
                <a:latin typeface="Calibri" pitchFamily="34" charset="0"/>
              </a:rPr>
              <a:t>Separacijski </a:t>
            </a:r>
            <a:r>
              <a:rPr lang="hr-HR" sz="2000" dirty="0">
                <a:latin typeface="Calibri" pitchFamily="34" charset="0"/>
              </a:rPr>
              <a:t>anksiozni </a:t>
            </a:r>
            <a:r>
              <a:rPr lang="hr-HR" sz="2000" dirty="0" smtClean="0">
                <a:latin typeface="Calibri" pitchFamily="34" charset="0"/>
              </a:rPr>
              <a:t>poremećaj (SAP)</a:t>
            </a:r>
            <a:endParaRPr lang="hr-HR" sz="2000" dirty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sz="2000" dirty="0">
                <a:latin typeface="Calibri" pitchFamily="34" charset="0"/>
              </a:rPr>
              <a:t> S</a:t>
            </a:r>
            <a:r>
              <a:rPr lang="hr-HR" sz="2000" dirty="0" smtClean="0">
                <a:latin typeface="Calibri" pitchFamily="34" charset="0"/>
              </a:rPr>
              <a:t>elektivni </a:t>
            </a:r>
            <a:r>
              <a:rPr lang="hr-HR" sz="2000" dirty="0">
                <a:latin typeface="Calibri" pitchFamily="34" charset="0"/>
              </a:rPr>
              <a:t>mutizam</a:t>
            </a:r>
          </a:p>
          <a:p>
            <a:pPr>
              <a:buFont typeface="Wingdings" pitchFamily="2" charset="2"/>
              <a:buChar char="v"/>
            </a:pPr>
            <a:r>
              <a:rPr lang="hr-HR" sz="2000" dirty="0">
                <a:latin typeface="Calibri" pitchFamily="34" charset="0"/>
              </a:rPr>
              <a:t> S</a:t>
            </a:r>
            <a:r>
              <a:rPr lang="hr-HR" sz="2000" dirty="0" smtClean="0">
                <a:latin typeface="Calibri" pitchFamily="34" charset="0"/>
              </a:rPr>
              <a:t>pecifične fobije:</a:t>
            </a:r>
          </a:p>
          <a:p>
            <a:pPr marL="0" indent="0">
              <a:buNone/>
            </a:pPr>
            <a:r>
              <a:rPr lang="hr-HR" sz="1800" dirty="0">
                <a:latin typeface="Calibri" pitchFamily="34" charset="0"/>
              </a:rPr>
              <a:t> </a:t>
            </a:r>
            <a:r>
              <a:rPr lang="hr-HR" sz="1800" dirty="0" smtClean="0">
                <a:latin typeface="Calibri" pitchFamily="34" charset="0"/>
              </a:rPr>
              <a:t>   - </a:t>
            </a:r>
            <a:r>
              <a:rPr lang="hr-HR" sz="1800" i="1" dirty="0" smtClean="0">
                <a:latin typeface="Calibri" pitchFamily="34" charset="0"/>
              </a:rPr>
              <a:t>fobije od životinja </a:t>
            </a:r>
            <a:r>
              <a:rPr lang="hr-HR" sz="1800" dirty="0" smtClean="0">
                <a:latin typeface="Calibri" pitchFamily="34" charset="0"/>
              </a:rPr>
              <a:t>(zmije, psa, miša...)</a:t>
            </a:r>
          </a:p>
          <a:p>
            <a:pPr marL="0" indent="0">
              <a:buNone/>
            </a:pPr>
            <a:r>
              <a:rPr lang="hr-HR" sz="1800" dirty="0">
                <a:latin typeface="Calibri" pitchFamily="34" charset="0"/>
              </a:rPr>
              <a:t> </a:t>
            </a:r>
            <a:r>
              <a:rPr lang="hr-HR" sz="1800" dirty="0" smtClean="0">
                <a:latin typeface="Calibri" pitchFamily="34" charset="0"/>
              </a:rPr>
              <a:t>   - </a:t>
            </a:r>
            <a:r>
              <a:rPr lang="hr-HR" sz="1800" i="1" dirty="0" smtClean="0">
                <a:latin typeface="Calibri" pitchFamily="34" charset="0"/>
              </a:rPr>
              <a:t>fobije od prirodnog okoliša </a:t>
            </a:r>
            <a:r>
              <a:rPr lang="hr-HR" sz="1800" dirty="0" smtClean="0">
                <a:latin typeface="Calibri" pitchFamily="34" charset="0"/>
              </a:rPr>
              <a:t>(strah od visine, oluje, vode)</a:t>
            </a:r>
          </a:p>
          <a:p>
            <a:pPr marL="0" indent="0">
              <a:buNone/>
            </a:pPr>
            <a:r>
              <a:rPr lang="hr-HR" sz="1800" dirty="0">
                <a:latin typeface="Calibri" pitchFamily="34" charset="0"/>
              </a:rPr>
              <a:t> </a:t>
            </a:r>
            <a:r>
              <a:rPr lang="hr-HR" sz="1800" dirty="0" smtClean="0">
                <a:latin typeface="Calibri" pitchFamily="34" charset="0"/>
              </a:rPr>
              <a:t>   - </a:t>
            </a:r>
            <a:r>
              <a:rPr lang="hr-HR" sz="1800" i="1" dirty="0" smtClean="0">
                <a:latin typeface="Calibri" pitchFamily="34" charset="0"/>
              </a:rPr>
              <a:t>fobije od krvi-injekcija-ozljeda </a:t>
            </a:r>
            <a:r>
              <a:rPr lang="hr-HR" sz="1800" dirty="0" smtClean="0">
                <a:latin typeface="Calibri" pitchFamily="34" charset="0"/>
              </a:rPr>
              <a:t>(strah od drugih medicinskih usluga)</a:t>
            </a:r>
          </a:p>
          <a:p>
            <a:pPr marL="0" indent="0">
              <a:buNone/>
            </a:pPr>
            <a:r>
              <a:rPr lang="hr-HR" sz="1800" dirty="0">
                <a:latin typeface="Calibri" pitchFamily="34" charset="0"/>
              </a:rPr>
              <a:t>    </a:t>
            </a:r>
            <a:r>
              <a:rPr lang="hr-HR" sz="1800" dirty="0" smtClean="0">
                <a:latin typeface="Calibri" pitchFamily="34" charset="0"/>
              </a:rPr>
              <a:t>- </a:t>
            </a:r>
            <a:r>
              <a:rPr lang="hr-HR" sz="1800" i="1" dirty="0" smtClean="0">
                <a:latin typeface="Calibri" pitchFamily="34" charset="0"/>
              </a:rPr>
              <a:t>situacijske </a:t>
            </a:r>
            <a:r>
              <a:rPr lang="hr-HR" sz="1800" i="1" dirty="0">
                <a:latin typeface="Calibri" pitchFamily="34" charset="0"/>
              </a:rPr>
              <a:t>fobije </a:t>
            </a:r>
            <a:r>
              <a:rPr lang="hr-HR" sz="1800" dirty="0">
                <a:latin typeface="Calibri" pitchFamily="34" charset="0"/>
              </a:rPr>
              <a:t>(</a:t>
            </a:r>
            <a:r>
              <a:rPr lang="hr-HR" sz="1800" dirty="0" smtClean="0">
                <a:latin typeface="Calibri" pitchFamily="34" charset="0"/>
              </a:rPr>
              <a:t>strah </a:t>
            </a:r>
            <a:r>
              <a:rPr lang="hr-HR" sz="1800" dirty="0">
                <a:latin typeface="Calibri" pitchFamily="34" charset="0"/>
              </a:rPr>
              <a:t>od letenja avionom, vožnje automobilom, strah od </a:t>
            </a:r>
            <a:endParaRPr lang="hr-HR" sz="1800" dirty="0" smtClean="0">
              <a:latin typeface="Calibri" pitchFamily="34" charset="0"/>
            </a:endParaRPr>
          </a:p>
          <a:p>
            <a:pPr marL="0" indent="0">
              <a:buNone/>
            </a:pPr>
            <a:r>
              <a:rPr lang="hr-HR" sz="1800" dirty="0">
                <a:latin typeface="Calibri" pitchFamily="34" charset="0"/>
              </a:rPr>
              <a:t> </a:t>
            </a:r>
            <a:r>
              <a:rPr lang="hr-HR" sz="1800" dirty="0" smtClean="0">
                <a:latin typeface="Calibri" pitchFamily="34" charset="0"/>
              </a:rPr>
              <a:t>                                      liftova</a:t>
            </a:r>
            <a:r>
              <a:rPr lang="hr-HR" sz="1800" dirty="0">
                <a:latin typeface="Calibri" pitchFamily="34" charset="0"/>
              </a:rPr>
              <a:t>, strah od zatvorenog </a:t>
            </a:r>
            <a:r>
              <a:rPr lang="hr-HR" sz="1800" dirty="0" smtClean="0">
                <a:latin typeface="Calibri" pitchFamily="34" charset="0"/>
              </a:rPr>
              <a:t>prostora)</a:t>
            </a:r>
          </a:p>
          <a:p>
            <a:pPr>
              <a:buFont typeface="Wingdings" pitchFamily="2" charset="2"/>
              <a:buChar char="v"/>
            </a:pPr>
            <a:r>
              <a:rPr lang="hr-HR" sz="2000" dirty="0">
                <a:latin typeface="Calibri" pitchFamily="34" charset="0"/>
              </a:rPr>
              <a:t> </a:t>
            </a:r>
            <a:r>
              <a:rPr lang="hr-HR" sz="2000" dirty="0" smtClean="0">
                <a:latin typeface="Calibri" pitchFamily="34" charset="0"/>
              </a:rPr>
              <a:t>Socijalni </a:t>
            </a:r>
            <a:r>
              <a:rPr lang="hr-HR" sz="2000" dirty="0">
                <a:latin typeface="Calibri" pitchFamily="34" charset="0"/>
              </a:rPr>
              <a:t>anksiozni poremećaj (socijalna fobija)</a:t>
            </a:r>
          </a:p>
          <a:p>
            <a:pPr>
              <a:buFont typeface="Wingdings" pitchFamily="2" charset="2"/>
              <a:buChar char="v"/>
            </a:pPr>
            <a:r>
              <a:rPr lang="hr-HR" sz="2000" dirty="0">
                <a:latin typeface="Calibri" pitchFamily="34" charset="0"/>
              </a:rPr>
              <a:t> P</a:t>
            </a:r>
            <a:r>
              <a:rPr lang="hr-HR" sz="2000" dirty="0" smtClean="0">
                <a:latin typeface="Calibri" pitchFamily="34" charset="0"/>
              </a:rPr>
              <a:t>anični </a:t>
            </a:r>
            <a:r>
              <a:rPr lang="hr-HR" sz="2000" dirty="0">
                <a:latin typeface="Calibri" pitchFamily="34" charset="0"/>
              </a:rPr>
              <a:t>poremećaj</a:t>
            </a:r>
          </a:p>
          <a:p>
            <a:pPr>
              <a:buFont typeface="Wingdings" pitchFamily="2" charset="2"/>
              <a:buChar char="v"/>
            </a:pPr>
            <a:r>
              <a:rPr lang="hr-HR" sz="2000" dirty="0">
                <a:latin typeface="Calibri" pitchFamily="34" charset="0"/>
              </a:rPr>
              <a:t> </a:t>
            </a:r>
            <a:r>
              <a:rPr lang="hr-HR" sz="2000" dirty="0" smtClean="0">
                <a:latin typeface="Calibri" pitchFamily="34" charset="0"/>
              </a:rPr>
              <a:t>Agorafobija</a:t>
            </a:r>
            <a:endParaRPr lang="hr-HR" sz="2000" dirty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sz="2000" dirty="0">
                <a:latin typeface="Calibri" pitchFamily="34" charset="0"/>
              </a:rPr>
              <a:t> G</a:t>
            </a:r>
            <a:r>
              <a:rPr lang="hr-HR" sz="2000" dirty="0" smtClean="0">
                <a:latin typeface="Calibri" pitchFamily="34" charset="0"/>
              </a:rPr>
              <a:t>eneralizirani </a:t>
            </a:r>
            <a:r>
              <a:rPr lang="hr-HR" sz="2000" dirty="0">
                <a:latin typeface="Calibri" pitchFamily="34" charset="0"/>
              </a:rPr>
              <a:t>anksiozni </a:t>
            </a:r>
            <a:r>
              <a:rPr lang="hr-HR" sz="2000" dirty="0" smtClean="0">
                <a:latin typeface="Calibri" pitchFamily="34" charset="0"/>
              </a:rPr>
              <a:t>poremećaj (GAP)</a:t>
            </a:r>
            <a:endParaRPr lang="hr-HR" sz="2000" dirty="0">
              <a:latin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hr-HR" sz="2000" dirty="0">
                <a:latin typeface="Calibri" pitchFamily="34" charset="0"/>
              </a:rPr>
              <a:t> </a:t>
            </a:r>
            <a:r>
              <a:rPr lang="hr-HR" sz="2000" dirty="0" smtClean="0">
                <a:latin typeface="Calibri" pitchFamily="34" charset="0"/>
              </a:rPr>
              <a:t>Anksiozni </a:t>
            </a:r>
            <a:r>
              <a:rPr lang="hr-HR" sz="2000" dirty="0">
                <a:latin typeface="Calibri" pitchFamily="34" charset="0"/>
              </a:rPr>
              <a:t>poremećaj zbog zdravstvenog stanja</a:t>
            </a:r>
          </a:p>
          <a:p>
            <a:pPr>
              <a:buFont typeface="Wingdings" pitchFamily="2" charset="2"/>
              <a:buChar char="v"/>
            </a:pPr>
            <a:r>
              <a:rPr lang="hr-HR" sz="2000" dirty="0">
                <a:latin typeface="Calibri" pitchFamily="34" charset="0"/>
              </a:rPr>
              <a:t> </a:t>
            </a:r>
            <a:r>
              <a:rPr lang="hr-HR" sz="2000" dirty="0" smtClean="0">
                <a:latin typeface="Calibri" pitchFamily="34" charset="0"/>
              </a:rPr>
              <a:t>Ostali </a:t>
            </a:r>
            <a:r>
              <a:rPr lang="hr-HR" sz="2000" dirty="0">
                <a:latin typeface="Calibri" pitchFamily="34" charset="0"/>
              </a:rPr>
              <a:t>specifični anksiozni poremećaji</a:t>
            </a:r>
          </a:p>
          <a:p>
            <a:pPr>
              <a:buFont typeface="Wingdings" pitchFamily="2" charset="2"/>
              <a:buChar char="v"/>
            </a:pPr>
            <a:r>
              <a:rPr lang="hr-HR" sz="2000" dirty="0">
                <a:latin typeface="Calibri" pitchFamily="34" charset="0"/>
              </a:rPr>
              <a:t> </a:t>
            </a:r>
            <a:r>
              <a:rPr lang="hr-HR" sz="2000" dirty="0" smtClean="0">
                <a:latin typeface="Calibri" pitchFamily="34" charset="0"/>
              </a:rPr>
              <a:t>Ostali </a:t>
            </a:r>
            <a:r>
              <a:rPr lang="hr-HR" sz="2000" dirty="0">
                <a:latin typeface="Calibri" pitchFamily="34" charset="0"/>
              </a:rPr>
              <a:t>nespecifični anksiozni poremećaji</a:t>
            </a:r>
          </a:p>
          <a:p>
            <a:pPr marL="0" indent="0">
              <a:buNone/>
            </a:pPr>
            <a:endParaRPr lang="hr-HR" sz="2000" dirty="0" smtClean="0">
              <a:latin typeface="Calibri" pitchFamily="34" charset="0"/>
            </a:endParaRPr>
          </a:p>
          <a:p>
            <a:pPr marL="0" indent="0">
              <a:buNone/>
            </a:pPr>
            <a:endParaRPr lang="hr-HR" sz="2000" dirty="0" smtClean="0">
              <a:latin typeface="Calibri" pitchFamily="34" charset="0"/>
            </a:endParaRPr>
          </a:p>
          <a:p>
            <a:pPr algn="ctr"/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xmlns="" val="306931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712968" cy="903312"/>
          </a:xfrm>
        </p:spPr>
        <p:txBody>
          <a:bodyPr>
            <a:noAutofit/>
          </a:bodyPr>
          <a:lstStyle/>
          <a:p>
            <a:pPr algn="ctr"/>
            <a:r>
              <a:rPr lang="hr-HR" sz="3200" b="1" dirty="0" smtClean="0">
                <a:solidFill>
                  <a:srgbClr val="00B050"/>
                </a:solidFill>
                <a:latin typeface="Calibri" pitchFamily="34" charset="0"/>
              </a:rPr>
              <a:t>Prevalencija anksioznih </a:t>
            </a:r>
            <a:r>
              <a:rPr lang="hr-HR" sz="3200" b="1" dirty="0">
                <a:solidFill>
                  <a:srgbClr val="00B050"/>
                </a:solidFill>
                <a:latin typeface="Calibri" pitchFamily="34" charset="0"/>
              </a:rPr>
              <a:t>poremećaja u dječjoj </a:t>
            </a:r>
            <a:r>
              <a:rPr lang="hr-HR" sz="3200" b="1" dirty="0" smtClean="0">
                <a:solidFill>
                  <a:srgbClr val="00B050"/>
                </a:solidFill>
                <a:latin typeface="Calibri" pitchFamily="34" charset="0"/>
              </a:rPr>
              <a:t/>
            </a:r>
            <a:br>
              <a:rPr lang="hr-HR" sz="3200" b="1" dirty="0" smtClean="0">
                <a:solidFill>
                  <a:srgbClr val="00B050"/>
                </a:solidFill>
                <a:latin typeface="Calibri" pitchFamily="34" charset="0"/>
              </a:rPr>
            </a:br>
            <a:r>
              <a:rPr lang="hr-HR" sz="3200" b="1" dirty="0" smtClean="0">
                <a:solidFill>
                  <a:srgbClr val="00B050"/>
                </a:solidFill>
                <a:latin typeface="Calibri" pitchFamily="34" charset="0"/>
              </a:rPr>
              <a:t>i </a:t>
            </a:r>
            <a:r>
              <a:rPr lang="hr-HR" sz="3200" b="1" dirty="0">
                <a:solidFill>
                  <a:srgbClr val="00B050"/>
                </a:solidFill>
                <a:latin typeface="Calibri" pitchFamily="34" charset="0"/>
              </a:rPr>
              <a:t>adolescentnoj dobi (</a:t>
            </a:r>
            <a:r>
              <a:rPr lang="hr-HR" sz="3200" b="1" dirty="0" smtClean="0">
                <a:solidFill>
                  <a:srgbClr val="00B050"/>
                </a:solidFill>
                <a:latin typeface="Calibri" pitchFamily="34" charset="0"/>
              </a:rPr>
              <a:t>DSM-V)</a:t>
            </a:r>
            <a:endParaRPr lang="hr-HR" sz="3200" b="1" dirty="0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704184"/>
          </a:xfrm>
        </p:spPr>
        <p:txBody>
          <a:bodyPr/>
          <a:lstStyle/>
          <a:p>
            <a:pPr marL="0" indent="0">
              <a:buNone/>
            </a:pPr>
            <a:endParaRPr lang="hr-HR" dirty="0">
              <a:latin typeface="Calibri" pitchFamily="34" charset="0"/>
            </a:endParaRPr>
          </a:p>
          <a:p>
            <a:pPr marL="0" indent="0">
              <a:buNone/>
            </a:pPr>
            <a:r>
              <a:rPr lang="hr-HR" dirty="0" smtClean="0">
                <a:solidFill>
                  <a:srgbClr val="FF0000"/>
                </a:solidFill>
                <a:latin typeface="Calibri" pitchFamily="34" charset="0"/>
              </a:rPr>
              <a:t>1) </a:t>
            </a:r>
            <a:r>
              <a:rPr lang="hr-HR" dirty="0" smtClean="0">
                <a:latin typeface="Calibri" pitchFamily="34" charset="0"/>
              </a:rPr>
              <a:t>Specifične fobije  - 7-9 %</a:t>
            </a:r>
          </a:p>
          <a:p>
            <a:pPr marL="0" indent="0">
              <a:buNone/>
            </a:pPr>
            <a:r>
              <a:rPr lang="hr-HR" dirty="0" smtClean="0">
                <a:solidFill>
                  <a:srgbClr val="FF0000"/>
                </a:solidFill>
                <a:latin typeface="Calibri" pitchFamily="34" charset="0"/>
              </a:rPr>
              <a:t>2)</a:t>
            </a:r>
            <a:r>
              <a:rPr lang="hr-HR" dirty="0" smtClean="0">
                <a:latin typeface="Calibri" pitchFamily="34" charset="0"/>
              </a:rPr>
              <a:t> Socijalna fobija – 7%</a:t>
            </a:r>
          </a:p>
          <a:p>
            <a:pPr marL="0" indent="0">
              <a:buNone/>
            </a:pPr>
            <a:r>
              <a:rPr lang="hr-HR" dirty="0" smtClean="0">
                <a:solidFill>
                  <a:srgbClr val="FF0000"/>
                </a:solidFill>
                <a:latin typeface="Calibri" pitchFamily="34" charset="0"/>
              </a:rPr>
              <a:t>3</a:t>
            </a:r>
            <a:r>
              <a:rPr lang="hr-HR" dirty="0">
                <a:solidFill>
                  <a:srgbClr val="FF0000"/>
                </a:solidFill>
                <a:latin typeface="Calibri" pitchFamily="34" charset="0"/>
              </a:rPr>
              <a:t>)</a:t>
            </a:r>
            <a:r>
              <a:rPr lang="hr-HR" dirty="0">
                <a:latin typeface="Calibri" pitchFamily="34" charset="0"/>
              </a:rPr>
              <a:t> Separacijski anksiozni poremećaj (SAP</a:t>
            </a:r>
            <a:r>
              <a:rPr lang="hr-HR" dirty="0" smtClean="0">
                <a:latin typeface="Calibri" pitchFamily="34" charset="0"/>
              </a:rPr>
              <a:t>) – 4%</a:t>
            </a:r>
          </a:p>
          <a:p>
            <a:pPr marL="0" indent="0">
              <a:buNone/>
            </a:pPr>
            <a:r>
              <a:rPr lang="hr-HR" dirty="0" smtClean="0">
                <a:solidFill>
                  <a:srgbClr val="FF0000"/>
                </a:solidFill>
                <a:latin typeface="Calibri" pitchFamily="34" charset="0"/>
              </a:rPr>
              <a:t>4)</a:t>
            </a:r>
            <a:r>
              <a:rPr lang="hr-HR" dirty="0" smtClean="0">
                <a:latin typeface="Calibri" pitchFamily="34" charset="0"/>
              </a:rPr>
              <a:t> Panični poremećaj – 2-3%</a:t>
            </a:r>
          </a:p>
          <a:p>
            <a:pPr marL="0" indent="0">
              <a:buNone/>
            </a:pPr>
            <a:r>
              <a:rPr lang="hr-HR" dirty="0" smtClean="0">
                <a:solidFill>
                  <a:srgbClr val="FF0000"/>
                </a:solidFill>
                <a:latin typeface="Calibri" pitchFamily="34" charset="0"/>
              </a:rPr>
              <a:t>5)</a:t>
            </a:r>
            <a:r>
              <a:rPr lang="hr-HR" dirty="0" smtClean="0">
                <a:latin typeface="Calibri" pitchFamily="34" charset="0"/>
              </a:rPr>
              <a:t> Agorafobija – 1,7 %</a:t>
            </a:r>
          </a:p>
          <a:p>
            <a:pPr marL="0" indent="0">
              <a:buNone/>
            </a:pPr>
            <a:r>
              <a:rPr lang="hr-HR" dirty="0" smtClean="0">
                <a:solidFill>
                  <a:srgbClr val="FF0000"/>
                </a:solidFill>
                <a:latin typeface="Calibri" pitchFamily="34" charset="0"/>
              </a:rPr>
              <a:t>6)</a:t>
            </a:r>
            <a:r>
              <a:rPr lang="hr-HR" dirty="0" smtClean="0">
                <a:latin typeface="Calibri" pitchFamily="34" charset="0"/>
              </a:rPr>
              <a:t> Generalizirani anksiozni poremećaj (GAP) – 0,9 %</a:t>
            </a:r>
          </a:p>
          <a:p>
            <a:pPr marL="0" indent="0">
              <a:buNone/>
            </a:pPr>
            <a:r>
              <a:rPr lang="hr-HR" dirty="0" smtClean="0">
                <a:solidFill>
                  <a:srgbClr val="FF0000"/>
                </a:solidFill>
                <a:latin typeface="Calibri" pitchFamily="34" charset="0"/>
              </a:rPr>
              <a:t>7) </a:t>
            </a:r>
            <a:r>
              <a:rPr lang="hr-HR" dirty="0" smtClean="0">
                <a:latin typeface="Calibri" pitchFamily="34" charset="0"/>
              </a:rPr>
              <a:t>Selektivni mutizam – 0,03-1%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254769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 smtClean="0"/>
              <a:t>	</a:t>
            </a:r>
            <a:r>
              <a:rPr lang="hr-HR" sz="3600" b="1" i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Obilježja anksioznosti</a:t>
            </a:r>
            <a:endParaRPr lang="hr-HR" sz="3600" b="1" i="1" dirty="0">
              <a:solidFill>
                <a:srgbClr val="00B050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7252673"/>
              </p:ext>
            </p:extLst>
          </p:nvPr>
        </p:nvGraphicFramePr>
        <p:xfrm>
          <a:off x="539552" y="1268760"/>
          <a:ext cx="8229600" cy="5457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3214710"/>
                <a:gridCol w="2657436"/>
              </a:tblGrid>
              <a:tr h="4283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TJELESNI SIMPTOMI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KOGNITIVNI SIMPTOMI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PONAŠANJE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547265"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None/>
                      </a:pPr>
                      <a:endParaRPr lang="hr-HR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hr-HR" dirty="0" smtClean="0">
                          <a:latin typeface="Calibri" pitchFamily="34" charset="0"/>
                          <a:cs typeface="Calibri" pitchFamily="34" charset="0"/>
                        </a:rPr>
                        <a:t> porast aktivnosti AŽS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hr-HR" dirty="0" smtClean="0">
                          <a:latin typeface="Calibri" pitchFamily="34" charset="0"/>
                          <a:cs typeface="Calibri" pitchFamily="34" charset="0"/>
                        </a:rPr>
                        <a:t> znojenje          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hr-HR" dirty="0" smtClean="0">
                          <a:latin typeface="Calibri" pitchFamily="34" charset="0"/>
                          <a:cs typeface="Calibri" pitchFamily="34" charset="0"/>
                        </a:rPr>
                        <a:t> abdominalni bolovi („leptirići u stomaku”)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hr-HR" dirty="0" smtClean="0">
                          <a:latin typeface="Calibri" pitchFamily="34" charset="0"/>
                          <a:cs typeface="Calibri" pitchFamily="34" charset="0"/>
                        </a:rPr>
                        <a:t> rumenilo u licu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hr-HR" dirty="0" smtClean="0">
                          <a:latin typeface="Calibri" pitchFamily="34" charset="0"/>
                          <a:cs typeface="Calibri" pitchFamily="34" charset="0"/>
                        </a:rPr>
                        <a:t> ubrzano disanje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hr-HR" dirty="0" smtClean="0">
                          <a:latin typeface="Calibri" pitchFamily="34" charset="0"/>
                          <a:cs typeface="Calibri" pitchFamily="34" charset="0"/>
                        </a:rPr>
                        <a:t> drhtenje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hr-HR" baseline="0" dirty="0" smtClean="0">
                          <a:latin typeface="Calibri" pitchFamily="34" charset="0"/>
                          <a:cs typeface="Calibri" pitchFamily="34" charset="0"/>
                        </a:rPr>
                        <a:t> g</a:t>
                      </a:r>
                      <a:r>
                        <a:rPr lang="hr-HR" dirty="0" smtClean="0">
                          <a:latin typeface="Calibri" pitchFamily="34" charset="0"/>
                          <a:cs typeface="Calibri" pitchFamily="34" charset="0"/>
                        </a:rPr>
                        <a:t>lavobolja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hr-HR" dirty="0" smtClean="0">
                          <a:latin typeface="Calibri" pitchFamily="34" charset="0"/>
                          <a:cs typeface="Calibri" pitchFamily="34" charset="0"/>
                        </a:rPr>
                        <a:t> gastrointestinalne      teškoće</a:t>
                      </a:r>
                    </a:p>
                    <a:p>
                      <a:endParaRPr lang="hr-HR" dirty="0" smtClean="0"/>
                    </a:p>
                    <a:p>
                      <a:endParaRPr lang="hr-HR" dirty="0" smtClean="0"/>
                    </a:p>
                    <a:p>
                      <a:endParaRPr lang="hr-H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hr-HR" sz="18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hr-HR" sz="1800" dirty="0" smtClean="0">
                          <a:latin typeface="Calibri" pitchFamily="34" charset="0"/>
                          <a:cs typeface="Calibri" pitchFamily="34" charset="0"/>
                        </a:rPr>
                        <a:t>  </a:t>
                      </a:r>
                      <a:r>
                        <a:rPr lang="hr-HR" sz="1800" b="1" dirty="0" smtClean="0">
                          <a:latin typeface="Calibri" pitchFamily="34" charset="0"/>
                          <a:cs typeface="Calibri" pitchFamily="34" charset="0"/>
                        </a:rPr>
                        <a:t>SAP</a:t>
                      </a:r>
                      <a:r>
                        <a:rPr lang="hr-HR" sz="1800" dirty="0" smtClean="0">
                          <a:latin typeface="Calibri" pitchFamily="34" charset="0"/>
                          <a:cs typeface="Calibri" pitchFamily="34" charset="0"/>
                        </a:rPr>
                        <a:t> – briga o vlastitoj povredi i povredi roditelja, briga o odlasku roditelja i trajnom napuštanju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hr-HR" sz="1800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hr-HR" sz="1800" b="1" dirty="0" smtClean="0">
                          <a:latin typeface="Calibri" pitchFamily="34" charset="0"/>
                          <a:cs typeface="Calibri" pitchFamily="34" charset="0"/>
                        </a:rPr>
                        <a:t>SOCIJALNA FOBIJA </a:t>
                      </a:r>
                      <a:r>
                        <a:rPr lang="hr-HR" sz="1800" dirty="0" smtClean="0">
                          <a:latin typeface="Calibri" pitchFamily="34" charset="0"/>
                          <a:cs typeface="Calibri" pitchFamily="34" charset="0"/>
                        </a:rPr>
                        <a:t>-</a:t>
                      </a:r>
                      <a:r>
                        <a:rPr lang="hr-HR" sz="1800" baseline="0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hr-HR" sz="1800" dirty="0" smtClean="0">
                          <a:latin typeface="Calibri" pitchFamily="34" charset="0"/>
                          <a:cs typeface="Calibri" pitchFamily="34" charset="0"/>
                        </a:rPr>
                        <a:t>pretjerana briga o socijalnim situacijama koje uključuju izvedbu i evaluaciju (školska izvedba, vršnjačka evaluacija), </a:t>
                      </a:r>
                      <a:r>
                        <a:rPr lang="pl-PL" sz="1800" dirty="0" smtClean="0">
                          <a:latin typeface="Calibri" pitchFamily="34" charset="0"/>
                          <a:cs typeface="Calibri" pitchFamily="34" charset="0"/>
                        </a:rPr>
                        <a:t>strah od bivanja u središtu pozornosti,</a:t>
                      </a:r>
                      <a:r>
                        <a:rPr lang="pl-PL" sz="1800" baseline="0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vi-VN" sz="1800" baseline="0" dirty="0" smtClean="0">
                          <a:latin typeface="Calibri" pitchFamily="34" charset="0"/>
                          <a:cs typeface="Calibri" pitchFamily="34" charset="0"/>
                        </a:rPr>
                        <a:t>strah da će napraviti nešto sramotno u određenoj</a:t>
                      </a:r>
                      <a:r>
                        <a:rPr lang="hr-HR" sz="1800" baseline="0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vi-VN" sz="1800" baseline="0" dirty="0" smtClean="0">
                          <a:latin typeface="Calibri" pitchFamily="34" charset="0"/>
                          <a:cs typeface="Calibri" pitchFamily="34" charset="0"/>
                        </a:rPr>
                        <a:t>socijalnoj situacij</a:t>
                      </a:r>
                      <a:r>
                        <a:rPr lang="hr-HR" sz="1800" baseline="0" dirty="0" smtClean="0">
                          <a:latin typeface="Calibri" pitchFamily="34" charset="0"/>
                          <a:cs typeface="Calibri" pitchFamily="34" charset="0"/>
                        </a:rPr>
                        <a:t>i</a:t>
                      </a:r>
                      <a:endParaRPr lang="hr-HR" sz="1800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hr-HR" sz="1800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hr-HR" sz="1800" b="1" dirty="0" smtClean="0">
                          <a:latin typeface="Calibri" pitchFamily="34" charset="0"/>
                          <a:cs typeface="Calibri" pitchFamily="34" charset="0"/>
                        </a:rPr>
                        <a:t>SPECIFIČNE</a:t>
                      </a:r>
                      <a:r>
                        <a:rPr lang="hr-HR" sz="1800" b="1" baseline="0" dirty="0" smtClean="0">
                          <a:latin typeface="Calibri" pitchFamily="34" charset="0"/>
                          <a:cs typeface="Calibri" pitchFamily="34" charset="0"/>
                        </a:rPr>
                        <a:t> FOBIJE</a:t>
                      </a:r>
                      <a:r>
                        <a:rPr lang="hr-HR" sz="1800" b="1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hr-HR" sz="1800" dirty="0" smtClean="0">
                          <a:latin typeface="Calibri" pitchFamily="34" charset="0"/>
                          <a:cs typeface="Calibri" pitchFamily="34" charset="0"/>
                        </a:rPr>
                        <a:t>– </a:t>
                      </a:r>
                      <a:r>
                        <a:rPr lang="vi-VN" sz="1800" dirty="0" smtClean="0">
                          <a:latin typeface="Calibri" pitchFamily="34" charset="0"/>
                          <a:cs typeface="Calibri" pitchFamily="34" charset="0"/>
                        </a:rPr>
                        <a:t>pretjerani strah od određenog objekta ili situacije</a:t>
                      </a:r>
                      <a:endParaRPr lang="hr-H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endParaRPr lang="hr-HR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lvl="0"/>
                      <a:r>
                        <a:rPr lang="hr-HR" b="1" dirty="0" smtClean="0">
                          <a:latin typeface="Calibri" pitchFamily="34" charset="0"/>
                          <a:cs typeface="Calibri" pitchFamily="34" charset="0"/>
                        </a:rPr>
                        <a:t>Teškoće</a:t>
                      </a:r>
                      <a:r>
                        <a:rPr lang="hr-HR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hr-HR" b="1" dirty="0" smtClean="0">
                          <a:latin typeface="Calibri" pitchFamily="34" charset="0"/>
                          <a:cs typeface="Calibri" pitchFamily="34" charset="0"/>
                        </a:rPr>
                        <a:t>sa: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hr-HR" dirty="0" smtClean="0">
                          <a:latin typeface="Calibri" pitchFamily="34" charset="0"/>
                          <a:cs typeface="Calibri" pitchFamily="34" charset="0"/>
                        </a:rPr>
                        <a:t>odvajanjem od roditelja i bliskih osoba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hr-HR" dirty="0" smtClean="0">
                          <a:latin typeface="Calibri" pitchFamily="34" charset="0"/>
                          <a:cs typeface="Calibri" pitchFamily="34" charset="0"/>
                        </a:rPr>
                        <a:t> sklapanjem prijateljstava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hr-HR" baseline="0" dirty="0" smtClean="0">
                          <a:latin typeface="Calibri" pitchFamily="34" charset="0"/>
                          <a:cs typeface="Calibri" pitchFamily="34" charset="0"/>
                        </a:rPr>
                        <a:t>o</a:t>
                      </a:r>
                      <a:r>
                        <a:rPr lang="hr-HR" dirty="0" smtClean="0">
                          <a:latin typeface="Calibri" pitchFamily="34" charset="0"/>
                          <a:cs typeface="Calibri" pitchFamily="34" charset="0"/>
                        </a:rPr>
                        <a:t>dlascima u školu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hr-HR" baseline="0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hr-HR" dirty="0" smtClean="0">
                          <a:latin typeface="Calibri" pitchFamily="34" charset="0"/>
                          <a:cs typeface="Calibri" pitchFamily="34" charset="0"/>
                        </a:rPr>
                        <a:t>neuključivanje u izvannastavne aktivnosti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hr-HR" baseline="0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hr-HR" dirty="0" smtClean="0">
                          <a:latin typeface="Calibri" pitchFamily="34" charset="0"/>
                          <a:cs typeface="Calibri" pitchFamily="34" charset="0"/>
                        </a:rPr>
                        <a:t>povlačenje (dijete ne priča, ne jede u javnosti)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hr-HR" dirty="0" smtClean="0">
                          <a:latin typeface="Calibri" pitchFamily="34" charset="0"/>
                          <a:cs typeface="Calibri" pitchFamily="34" charset="0"/>
                        </a:rPr>
                        <a:t> izbjegavanje situacija u kojima je izloženo</a:t>
                      </a:r>
                      <a:r>
                        <a:rPr lang="hr-HR" baseline="0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hr-HR" dirty="0" smtClean="0">
                          <a:latin typeface="Calibri" pitchFamily="34" charset="0"/>
                          <a:cs typeface="Calibri" pitchFamily="34" charset="0"/>
                        </a:rPr>
                        <a:t>evaluaciji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hr-HR" dirty="0" smtClean="0">
                          <a:latin typeface="Calibri" pitchFamily="34" charset="0"/>
                          <a:cs typeface="Calibri" pitchFamily="34" charset="0"/>
                        </a:rPr>
                        <a:t> izbjegavanje onog čega se boji - objekta ili situacije, bijeg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endParaRPr lang="hr-HR" dirty="0" smtClean="0"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endParaRPr lang="hr-HR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 smtClean="0">
                <a:solidFill>
                  <a:srgbClr val="00B050"/>
                </a:solidFill>
                <a:latin typeface="Calibri" pitchFamily="34" charset="0"/>
              </a:rPr>
              <a:t>Komorbiditet</a:t>
            </a:r>
            <a:endParaRPr lang="hr-HR" sz="3600" b="1" dirty="0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hr-HR" dirty="0" smtClean="0"/>
              <a:t> </a:t>
            </a:r>
            <a:r>
              <a:rPr lang="hr-HR" dirty="0" smtClean="0">
                <a:latin typeface="Calibri" pitchFamily="34" charset="0"/>
              </a:rPr>
              <a:t>s drugim anksioznim poremećajima</a:t>
            </a:r>
          </a:p>
          <a:p>
            <a:pPr>
              <a:buFont typeface="Wingdings" pitchFamily="2" charset="2"/>
              <a:buChar char="Ø"/>
            </a:pPr>
            <a:r>
              <a:rPr lang="hr-HR" smtClean="0">
                <a:latin typeface="Calibri" pitchFamily="34" charset="0"/>
              </a:rPr>
              <a:t> 12</a:t>
            </a:r>
            <a:r>
              <a:rPr lang="hr-HR" dirty="0" smtClean="0">
                <a:latin typeface="Calibri" pitchFamily="34" charset="0"/>
              </a:rPr>
              <a:t>% s depresijom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>
                <a:latin typeface="Calibri" pitchFamily="34" charset="0"/>
              </a:rPr>
              <a:t> 15% s poremećajem prkošenja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>
                <a:latin typeface="Calibri" pitchFamily="34" charset="0"/>
              </a:rPr>
              <a:t> 17% deficit pažnje/hiperaktivni poremećaj (ADHD)</a:t>
            </a:r>
            <a:endParaRPr lang="hr-HR" dirty="0">
              <a:latin typeface="Calibri" pitchFamily="34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4000496" y="3573016"/>
            <a:ext cx="571504" cy="4269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TextBox 4"/>
          <p:cNvSpPr txBox="1"/>
          <p:nvPr/>
        </p:nvSpPr>
        <p:spPr>
          <a:xfrm>
            <a:off x="685800" y="4071942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dirty="0" smtClean="0">
                <a:latin typeface="Calibri" pitchFamily="34" charset="0"/>
              </a:rPr>
              <a:t>Planiranje strategija tretmana s obzirom na razvojnu dob i simptomatiku</a:t>
            </a:r>
            <a:endParaRPr lang="hr-HR" sz="2400" dirty="0">
              <a:latin typeface="Calibri" pitchFamily="34" charset="0"/>
            </a:endParaRPr>
          </a:p>
        </p:txBody>
      </p:sp>
      <p:sp>
        <p:nvSpPr>
          <p:cNvPr id="6" name="TekstniOkvir 5"/>
          <p:cNvSpPr txBox="1"/>
          <p:nvPr/>
        </p:nvSpPr>
        <p:spPr>
          <a:xfrm>
            <a:off x="714348" y="5572140"/>
            <a:ext cx="8001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hr-HR" sz="2000" b="1" dirty="0" smtClean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 POSLJEDICE: </a:t>
            </a:r>
            <a:r>
              <a:rPr lang="hr-HR" sz="2000" dirty="0" smtClean="0">
                <a:latin typeface="Calibri" pitchFamily="34" charset="0"/>
                <a:cs typeface="Calibri" pitchFamily="34" charset="0"/>
              </a:rPr>
              <a:t>nesigurnost, nisko samopouzdanje, lošiji školski uspjeh, neprihvaćanje od strane vršnjaka…</a:t>
            </a:r>
            <a:endParaRPr lang="hr-HR" sz="2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176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i="1" dirty="0" smtClean="0">
                <a:solidFill>
                  <a:srgbClr val="FF0000"/>
                </a:solidFill>
                <a:latin typeface="Calibri" pitchFamily="34" charset="0"/>
              </a:rPr>
              <a:t>Uloga obitelji u nastanku i održavanju poremećaja</a:t>
            </a:r>
            <a:endParaRPr lang="hr-HR" sz="3200" b="1" i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72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hr-HR" sz="2800" dirty="0" smtClean="0">
                <a:latin typeface="Calibri" pitchFamily="34" charset="0"/>
              </a:rPr>
              <a:t> Anksiozna simptomatika kod roditelja </a:t>
            </a:r>
          </a:p>
          <a:p>
            <a:pPr marL="0" indent="0">
              <a:buNone/>
            </a:pPr>
            <a:r>
              <a:rPr lang="hr-HR" sz="2800" dirty="0" smtClean="0">
                <a:latin typeface="Calibri" pitchFamily="34" charset="0"/>
              </a:rPr>
              <a:t>       (biološka predispozicija)</a:t>
            </a:r>
          </a:p>
          <a:p>
            <a:pPr>
              <a:buFont typeface="Wingdings" pitchFamily="2" charset="2"/>
              <a:buChar char="§"/>
            </a:pPr>
            <a:r>
              <a:rPr lang="hr-HR" sz="2800" dirty="0" smtClean="0">
                <a:latin typeface="Calibri" pitchFamily="34" charset="0"/>
              </a:rPr>
              <a:t> Učenje imitacijom</a:t>
            </a:r>
          </a:p>
          <a:p>
            <a:pPr>
              <a:buFont typeface="Wingdings" pitchFamily="2" charset="2"/>
              <a:buChar char="§"/>
            </a:pPr>
            <a:r>
              <a:rPr lang="hr-HR" sz="2800" dirty="0" smtClean="0">
                <a:latin typeface="Calibri" pitchFamily="34" charset="0"/>
              </a:rPr>
              <a:t> Negativna iskustva u interakciji s roditeljima</a:t>
            </a:r>
          </a:p>
          <a:p>
            <a:pPr marL="0" indent="0">
              <a:buNone/>
            </a:pPr>
            <a:r>
              <a:rPr lang="hr-HR" sz="2800" dirty="0">
                <a:latin typeface="Calibri" pitchFamily="34" charset="0"/>
              </a:rPr>
              <a:t> </a:t>
            </a:r>
            <a:r>
              <a:rPr lang="hr-HR" sz="2800" dirty="0" smtClean="0">
                <a:latin typeface="Calibri" pitchFamily="34" charset="0"/>
              </a:rPr>
              <a:t>      (kritiziranje, odbacivanje, ismijavanje)</a:t>
            </a:r>
          </a:p>
          <a:p>
            <a:pPr>
              <a:buFont typeface="Wingdings" pitchFamily="2" charset="2"/>
              <a:buChar char="§"/>
            </a:pPr>
            <a:r>
              <a:rPr lang="hr-HR" sz="2800" dirty="0" smtClean="0">
                <a:latin typeface="Calibri" pitchFamily="34" charset="0"/>
              </a:rPr>
              <a:t> Neadekvatan roditeljski stil odgoja </a:t>
            </a:r>
          </a:p>
          <a:p>
            <a:pPr marL="0" indent="0">
              <a:buNone/>
            </a:pPr>
            <a:r>
              <a:rPr lang="hr-HR" sz="2800" dirty="0">
                <a:latin typeface="Calibri" pitchFamily="34" charset="0"/>
              </a:rPr>
              <a:t> </a:t>
            </a:r>
            <a:r>
              <a:rPr lang="hr-HR" sz="2800" dirty="0" smtClean="0">
                <a:latin typeface="Calibri" pitchFamily="34" charset="0"/>
              </a:rPr>
              <a:t>    (</a:t>
            </a:r>
            <a:r>
              <a:rPr lang="hr-HR" sz="2800" dirty="0" err="1" smtClean="0">
                <a:latin typeface="Calibri" pitchFamily="34" charset="0"/>
              </a:rPr>
              <a:t>prezaštitnički</a:t>
            </a:r>
            <a:r>
              <a:rPr lang="hr-HR" sz="2800" dirty="0" smtClean="0">
                <a:latin typeface="Calibri" pitchFamily="34" charset="0"/>
              </a:rPr>
              <a:t>, pretjerana kontrola)</a:t>
            </a:r>
          </a:p>
        </p:txBody>
      </p:sp>
    </p:spTree>
    <p:extLst>
      <p:ext uri="{BB962C8B-B14F-4D97-AF65-F5344CB8AC3E}">
        <p14:creationId xmlns:p14="http://schemas.microsoft.com/office/powerpoint/2010/main" xmlns="" val="304537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i="1" dirty="0" smtClean="0">
                <a:solidFill>
                  <a:srgbClr val="7030A0"/>
                </a:solidFill>
                <a:latin typeface="Calibri" pitchFamily="34" charset="0"/>
              </a:rPr>
              <a:t>PROCJENA</a:t>
            </a:r>
            <a:endParaRPr lang="hr-HR" sz="3200" b="1" i="1" dirty="0">
              <a:solidFill>
                <a:srgbClr val="7030A0"/>
              </a:solidFill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hr-HR" sz="2800" dirty="0" smtClean="0">
                <a:latin typeface="Calibri" pitchFamily="34" charset="0"/>
              </a:rPr>
              <a:t>Strukturirani dijagnostički intervju</a:t>
            </a:r>
          </a:p>
          <a:p>
            <a:r>
              <a:rPr lang="hr-HR" sz="2800" dirty="0" smtClean="0">
                <a:latin typeface="Calibri" pitchFamily="34" charset="0"/>
              </a:rPr>
              <a:t>Dječja samoprocjena (SKAN)</a:t>
            </a:r>
          </a:p>
          <a:p>
            <a:r>
              <a:rPr lang="hr-HR" sz="2800" dirty="0" smtClean="0">
                <a:latin typeface="Calibri" pitchFamily="34" charset="0"/>
              </a:rPr>
              <a:t>Opažanje ponašanja</a:t>
            </a:r>
          </a:p>
          <a:p>
            <a:r>
              <a:rPr lang="hr-HR" sz="2800" dirty="0" smtClean="0">
                <a:latin typeface="Calibri" pitchFamily="34" charset="0"/>
              </a:rPr>
              <a:t>Procjena roditelja i učitelja</a:t>
            </a:r>
          </a:p>
          <a:p>
            <a:r>
              <a:rPr lang="hr-HR" sz="2800" dirty="0" smtClean="0">
                <a:latin typeface="Calibri" pitchFamily="34" charset="0"/>
              </a:rPr>
              <a:t>Procjena obitelji</a:t>
            </a:r>
          </a:p>
          <a:p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 algn="ctr">
              <a:buNone/>
            </a:pPr>
            <a:r>
              <a:rPr lang="hr-HR" sz="2800" dirty="0"/>
              <a:t> </a:t>
            </a:r>
            <a:r>
              <a:rPr lang="hr-HR" sz="2800" dirty="0" smtClean="0"/>
              <a:t>         </a:t>
            </a:r>
            <a:endParaRPr lang="hr-HR" sz="2800" dirty="0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00200" y="4929198"/>
            <a:ext cx="6324600" cy="154780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800" dirty="0">
                <a:solidFill>
                  <a:schemeClr val="tx1"/>
                </a:solidFill>
                <a:latin typeface="Calibri" pitchFamily="34" charset="0"/>
              </a:rPr>
              <a:t>Razlikovati  razvojno prihvatljive   </a:t>
            </a:r>
            <a:r>
              <a:rPr lang="hr-HR" sz="2800" dirty="0" smtClean="0">
                <a:solidFill>
                  <a:schemeClr val="tx1"/>
                </a:solidFill>
                <a:latin typeface="Calibri" pitchFamily="34" charset="0"/>
              </a:rPr>
              <a:t>strahove/anksioznost od </a:t>
            </a:r>
            <a:r>
              <a:rPr lang="hr-HR" sz="2800" dirty="0">
                <a:solidFill>
                  <a:schemeClr val="tx1"/>
                </a:solidFill>
                <a:latin typeface="Calibri" pitchFamily="34" charset="0"/>
              </a:rPr>
              <a:t>anksiozne epizode </a:t>
            </a:r>
            <a:r>
              <a:rPr lang="hr-HR" sz="2800" dirty="0" smtClean="0">
                <a:solidFill>
                  <a:schemeClr val="tx1"/>
                </a:solidFill>
                <a:latin typeface="Calibri" pitchFamily="34" charset="0"/>
              </a:rPr>
              <a:t>poremećaja!</a:t>
            </a:r>
            <a:endParaRPr lang="hr-HR" sz="28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169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859</TotalTime>
  <Words>1400</Words>
  <Application>Microsoft Office PowerPoint</Application>
  <PresentationFormat>On-screen Show (4:3)</PresentationFormat>
  <Paragraphs>237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Clarity</vt:lpstr>
      <vt:lpstr>Specifičnosti bk tretmana anksioznosti kod djece</vt:lpstr>
      <vt:lpstr>                          </vt:lpstr>
      <vt:lpstr>Slide 3</vt:lpstr>
      <vt:lpstr>Slide 4</vt:lpstr>
      <vt:lpstr>Prevalencija anksioznih poremećaja u dječjoj  i adolescentnoj dobi (DSM-V)</vt:lpstr>
      <vt:lpstr> Obilježja anksioznosti</vt:lpstr>
      <vt:lpstr>Komorbiditet</vt:lpstr>
      <vt:lpstr>Uloga obitelji u nastanku i održavanju poremećaja</vt:lpstr>
      <vt:lpstr>PROCJENA</vt:lpstr>
      <vt:lpstr>Slide 10</vt:lpstr>
      <vt:lpstr>Tehnike BK terapije anksioznosti kod djece</vt:lpstr>
      <vt:lpstr>Integrirani tretman podijeljen u dva dijela:</vt:lpstr>
      <vt:lpstr>TRENING UČENJA VJEŠTINA </vt:lpstr>
      <vt:lpstr>2) RAD NA AUTOMATSKIM NEGATIVNIM MISLIMA</vt:lpstr>
      <vt:lpstr>Slide 15</vt:lpstr>
      <vt:lpstr>3) TEHNIKA RJEŠAVANJA PROBLEMA</vt:lpstr>
      <vt:lpstr>4) SAMOPROCJENA I NAGRAĐIVANJE</vt:lpstr>
      <vt:lpstr>4 NAUČENE VJEŠTINE – IZRADA KARTICE (FEAR)</vt:lpstr>
      <vt:lpstr> TRENING PRIMJENE  NAUČENIH VJEŠTINA </vt:lpstr>
      <vt:lpstr>KRAJ PROGRAMA</vt:lpstr>
      <vt:lpstr>RAD S OBITELJI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Specifičnosti bk tretmana anksioznosti kod djece</dc:title>
  <dc:creator>Zora</dc:creator>
  <cp:lastModifiedBy>Željko</cp:lastModifiedBy>
  <cp:revision>105</cp:revision>
  <dcterms:created xsi:type="dcterms:W3CDTF">2006-08-16T00:00:00Z</dcterms:created>
  <dcterms:modified xsi:type="dcterms:W3CDTF">2018-05-23T21:55:08Z</dcterms:modified>
</cp:coreProperties>
</file>