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86" r:id="rId4"/>
    <p:sldId id="287" r:id="rId5"/>
    <p:sldId id="288" r:id="rId6"/>
    <p:sldId id="269" r:id="rId7"/>
    <p:sldId id="268" r:id="rId8"/>
    <p:sldId id="273" r:id="rId9"/>
    <p:sldId id="258" r:id="rId10"/>
    <p:sldId id="272" r:id="rId11"/>
    <p:sldId id="275" r:id="rId12"/>
    <p:sldId id="276" r:id="rId13"/>
    <p:sldId id="293" r:id="rId14"/>
    <p:sldId id="289" r:id="rId15"/>
    <p:sldId id="290" r:id="rId16"/>
    <p:sldId id="291" r:id="rId17"/>
    <p:sldId id="292" r:id="rId18"/>
    <p:sldId id="296" r:id="rId19"/>
    <p:sldId id="294" r:id="rId20"/>
    <p:sldId id="262" r:id="rId21"/>
    <p:sldId id="261" r:id="rId22"/>
    <p:sldId id="259" r:id="rId23"/>
    <p:sldId id="277" r:id="rId24"/>
    <p:sldId id="278" r:id="rId25"/>
    <p:sldId id="279" r:id="rId26"/>
    <p:sldId id="264" r:id="rId27"/>
    <p:sldId id="260" r:id="rId28"/>
    <p:sldId id="280" r:id="rId29"/>
    <p:sldId id="282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A5B"/>
    <a:srgbClr val="F99287"/>
    <a:srgbClr val="F53E2B"/>
    <a:srgbClr val="458F13"/>
    <a:srgbClr val="FFD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12601-3A4F-4521-8B39-68448396D64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3DBFC-DDFF-4657-BEC7-1DAE625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855C9-CFD0-4130-A49C-8450803372A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6BBC8-AB8C-48A2-9046-2BD6F25F8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B663-3458-414F-96C9-4D263FDE74D2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2936-7D28-43BB-BF2D-AEA905BF6883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E28F-6099-430C-A53A-714ECA0B8967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8F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126E-08A8-4225-98BF-2164D30806A0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AC91-49B6-442A-9847-EB8DF09681B6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7CA6-7F51-48FD-A8F6-34F3F858960E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F3C5-2E64-498F-A770-6EE97D43E135}" type="datetime1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080-92BA-496C-83E7-41DCFCC110F6}" type="datetime1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7EB2-AC36-4C3A-89C8-7C573600C390}" type="datetime1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4EB8-C236-435F-B032-D2F618319FAE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896C-CA7D-4AC2-A9F9-50C6FF5D393C}" type="datetime1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FFD3-F72A-49EA-9FC7-F2CB980C6CEE}" type="datetime1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7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58F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BIKOT\Desktop\drugaci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" y="-43218"/>
            <a:ext cx="9157430" cy="47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089" y="4191000"/>
            <a:ext cx="7598391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dirty="0" err="1" smtClean="0">
                <a:solidFill>
                  <a:srgbClr val="458F13"/>
                </a:solidFill>
              </a:rPr>
              <a:t>Bihevioralno-kognitivni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err="1" smtClean="0">
                <a:solidFill>
                  <a:srgbClr val="458F13"/>
                </a:solidFill>
              </a:rPr>
              <a:t>tretman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hr-HR" dirty="0" smtClean="0">
                <a:solidFill>
                  <a:srgbClr val="458F13"/>
                </a:solidFill>
              </a:rPr>
              <a:t/>
            </a:r>
            <a:br>
              <a:rPr lang="hr-HR" dirty="0" smtClean="0">
                <a:solidFill>
                  <a:srgbClr val="458F13"/>
                </a:solidFill>
              </a:rPr>
            </a:br>
            <a:r>
              <a:rPr lang="en-GB" dirty="0" err="1" smtClean="0">
                <a:solidFill>
                  <a:srgbClr val="458F13"/>
                </a:solidFill>
              </a:rPr>
              <a:t>poremećaja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err="1" smtClean="0">
                <a:solidFill>
                  <a:srgbClr val="458F13"/>
                </a:solidFill>
              </a:rPr>
              <a:t>ličnosti</a:t>
            </a:r>
            <a:endParaRPr lang="hr-HR" dirty="0">
              <a:solidFill>
                <a:srgbClr val="458F1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16903">
            <a:off x="4982077" y="663345"/>
            <a:ext cx="1863013" cy="1380296"/>
          </a:xfrm>
        </p:spPr>
        <p:txBody>
          <a:bodyPr>
            <a:prstTxWarp prst="textButton">
              <a:avLst/>
            </a:prstTxWarp>
            <a:normAutofit fontScale="85000" lnSpcReduction="20000"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Praktikum 2</a:t>
            </a:r>
          </a:p>
          <a:p>
            <a:endParaRPr lang="hr-HR" b="1" dirty="0">
              <a:solidFill>
                <a:srgbClr val="FFFF00"/>
              </a:solidFill>
            </a:endParaRPr>
          </a:p>
          <a:p>
            <a:r>
              <a:rPr lang="hr-HR" b="1" dirty="0" smtClean="0">
                <a:solidFill>
                  <a:srgbClr val="FFFF00"/>
                </a:solidFill>
              </a:rPr>
              <a:t>2018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77754"/>
            <a:ext cx="1219200" cy="6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7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edicaldaily.com/sites/medicaldaily.com/files/2013/11/16/apple-co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5"/>
          <a:stretch/>
        </p:blipFill>
        <p:spPr bwMode="auto">
          <a:xfrm>
            <a:off x="4572001" y="990600"/>
            <a:ext cx="4571999" cy="57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Korijeni</a:t>
            </a:r>
            <a:r>
              <a:rPr lang="en-GB" dirty="0" smtClean="0"/>
              <a:t> BKT-a </a:t>
            </a:r>
            <a:r>
              <a:rPr lang="en-GB" dirty="0" err="1" smtClean="0"/>
              <a:t>za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30591"/>
            <a:ext cx="5334000" cy="4724400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potkraj</a:t>
            </a:r>
            <a:r>
              <a:rPr lang="en-GB" dirty="0" smtClean="0"/>
              <a:t> 1980-ih </a:t>
            </a:r>
            <a:r>
              <a:rPr lang="en-GB" dirty="0" err="1" smtClean="0"/>
              <a:t>pojava</a:t>
            </a:r>
            <a:r>
              <a:rPr lang="en-GB" dirty="0" smtClean="0"/>
              <a:t> </a:t>
            </a:r>
            <a:r>
              <a:rPr lang="en-GB" dirty="0" err="1" smtClean="0"/>
              <a:t>prvih</a:t>
            </a:r>
            <a:r>
              <a:rPr lang="en-GB" dirty="0" smtClean="0"/>
              <a:t> BK </a:t>
            </a:r>
            <a:r>
              <a:rPr lang="en-GB" dirty="0" err="1" smtClean="0"/>
              <a:t>pristupa</a:t>
            </a:r>
            <a:endParaRPr lang="en-GB" dirty="0" smtClean="0"/>
          </a:p>
          <a:p>
            <a:r>
              <a:rPr lang="en-GB" dirty="0" err="1" smtClean="0"/>
              <a:t>mnoge</a:t>
            </a:r>
            <a:r>
              <a:rPr lang="en-GB" dirty="0" smtClean="0"/>
              <a:t> </a:t>
            </a:r>
            <a:r>
              <a:rPr lang="en-GB" dirty="0" err="1" smtClean="0"/>
              <a:t>ideje</a:t>
            </a:r>
            <a:r>
              <a:rPr lang="en-GB" dirty="0" smtClean="0"/>
              <a:t> </a:t>
            </a:r>
            <a:r>
              <a:rPr lang="en-GB" dirty="0" err="1" smtClean="0"/>
              <a:t>preuzete</a:t>
            </a:r>
            <a:r>
              <a:rPr lang="en-GB" dirty="0" smtClean="0"/>
              <a:t> od </a:t>
            </a:r>
            <a:r>
              <a:rPr lang="en-GB" dirty="0" err="1" smtClean="0"/>
              <a:t>psihoanalitičara</a:t>
            </a:r>
            <a:endParaRPr lang="hr-HR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err="1" smtClean="0">
                <a:solidFill>
                  <a:srgbClr val="F53E2B"/>
                </a:solidFill>
              </a:rPr>
              <a:t>sličnosti</a:t>
            </a:r>
            <a:r>
              <a:rPr lang="en-GB" dirty="0" smtClean="0"/>
              <a:t>: u </a:t>
            </a:r>
            <a:r>
              <a:rPr lang="en-GB" dirty="0" err="1" smtClean="0"/>
              <a:t>radu</a:t>
            </a:r>
            <a:r>
              <a:rPr lang="en-GB" dirty="0" smtClean="0"/>
              <a:t> s PL </a:t>
            </a:r>
            <a:r>
              <a:rPr lang="en-GB" dirty="0" err="1" smtClean="0"/>
              <a:t>produktivnije</a:t>
            </a:r>
            <a:r>
              <a:rPr lang="en-GB" dirty="0" smtClean="0"/>
              <a:t> je </a:t>
            </a:r>
            <a:r>
              <a:rPr lang="en-GB" dirty="0" err="1" smtClean="0"/>
              <a:t>prepoznavati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mijenjati</a:t>
            </a:r>
            <a:r>
              <a:rPr lang="en-GB" dirty="0" smtClean="0"/>
              <a:t> “</a:t>
            </a:r>
            <a:r>
              <a:rPr lang="en-GB" dirty="0" err="1" smtClean="0"/>
              <a:t>bazične</a:t>
            </a:r>
            <a:r>
              <a:rPr lang="en-GB" dirty="0" smtClean="0"/>
              <a:t>” </a:t>
            </a:r>
            <a:r>
              <a:rPr lang="en-GB" dirty="0" err="1" smtClean="0"/>
              <a:t>probleme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FFC000"/>
                </a:solidFill>
              </a:rPr>
              <a:t>razlike</a:t>
            </a:r>
            <a:r>
              <a:rPr lang="en-GB" dirty="0" smtClean="0"/>
              <a:t>: BK </a:t>
            </a:r>
            <a:r>
              <a:rPr lang="en-GB" dirty="0" err="1" smtClean="0"/>
              <a:t>pristupi</a:t>
            </a:r>
            <a:r>
              <a:rPr lang="en-GB" dirty="0" smtClean="0"/>
              <a:t> </a:t>
            </a:r>
            <a:r>
              <a:rPr lang="en-GB" dirty="0" err="1" smtClean="0"/>
              <a:t>smatraju</a:t>
            </a:r>
            <a:r>
              <a:rPr lang="en-GB" dirty="0" smtClean="0"/>
              <a:t> da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bazične</a:t>
            </a:r>
            <a:r>
              <a:rPr lang="en-GB" dirty="0" smtClean="0"/>
              <a:t> </a:t>
            </a:r>
            <a:r>
              <a:rPr lang="en-GB" dirty="0" err="1" smtClean="0"/>
              <a:t>strukture</a:t>
            </a:r>
            <a:r>
              <a:rPr lang="en-GB" dirty="0" smtClean="0"/>
              <a:t> </a:t>
            </a:r>
            <a:r>
              <a:rPr lang="en-GB" dirty="0" err="1" smtClean="0"/>
              <a:t>velikim</a:t>
            </a:r>
            <a:r>
              <a:rPr lang="en-GB" dirty="0" smtClean="0"/>
              <a:t> </a:t>
            </a:r>
            <a:r>
              <a:rPr lang="en-GB" dirty="0" err="1" smtClean="0"/>
              <a:t>dijelom</a:t>
            </a:r>
            <a:r>
              <a:rPr lang="en-GB" dirty="0" smtClean="0"/>
              <a:t> </a:t>
            </a:r>
            <a:r>
              <a:rPr lang="en-GB" dirty="0" err="1" smtClean="0"/>
              <a:t>svjesne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da </a:t>
            </a:r>
            <a:r>
              <a:rPr lang="en-GB" dirty="0" err="1" smtClean="0"/>
              <a:t>uz</a:t>
            </a:r>
            <a:r>
              <a:rPr lang="en-GB" dirty="0" smtClean="0"/>
              <a:t> </a:t>
            </a:r>
            <a:r>
              <a:rPr lang="en-GB" dirty="0" err="1" smtClean="0"/>
              <a:t>posebne</a:t>
            </a:r>
            <a:r>
              <a:rPr lang="en-GB" dirty="0" smtClean="0"/>
              <a:t> </a:t>
            </a:r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mnogu</a:t>
            </a:r>
            <a:r>
              <a:rPr lang="en-GB" dirty="0" smtClean="0"/>
              <a:t> </a:t>
            </a:r>
            <a:r>
              <a:rPr lang="en-GB" dirty="0" err="1" smtClean="0"/>
              <a:t>postati</a:t>
            </a:r>
            <a:r>
              <a:rPr lang="en-GB" dirty="0" smtClean="0"/>
              <a:t> </a:t>
            </a:r>
            <a:r>
              <a:rPr lang="en-GB" dirty="0" err="1" smtClean="0"/>
              <a:t>još</a:t>
            </a:r>
            <a:r>
              <a:rPr lang="en-GB" dirty="0" smtClean="0"/>
              <a:t> </a:t>
            </a:r>
            <a:r>
              <a:rPr lang="en-GB" dirty="0" err="1" smtClean="0"/>
              <a:t>dostupnije</a:t>
            </a:r>
            <a:endParaRPr lang="en-GB" dirty="0" smtClean="0"/>
          </a:p>
          <a:p>
            <a:r>
              <a:rPr lang="en-GB" dirty="0"/>
              <a:t>Beck, Ellis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smtClean="0"/>
              <a:t>sur. </a:t>
            </a:r>
            <a:r>
              <a:rPr lang="en-GB" dirty="0" err="1"/>
              <a:t>naglašavali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 smtClean="0"/>
              <a:t>utjecaja</a:t>
            </a:r>
            <a:r>
              <a:rPr lang="en-GB" dirty="0" smtClean="0"/>
              <a:t> </a:t>
            </a:r>
            <a:r>
              <a:rPr lang="en-GB" dirty="0" err="1" smtClean="0"/>
              <a:t>bihevioralnih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kognitivnih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dublje</a:t>
            </a:r>
            <a:r>
              <a:rPr lang="en-GB" dirty="0" smtClean="0"/>
              <a:t> </a:t>
            </a:r>
            <a:r>
              <a:rPr lang="en-GB" dirty="0" err="1"/>
              <a:t>razine</a:t>
            </a:r>
            <a:r>
              <a:rPr lang="en-GB" dirty="0"/>
              <a:t> </a:t>
            </a:r>
            <a:r>
              <a:rPr lang="en-GB" dirty="0" err="1"/>
              <a:t>vjerovanja</a:t>
            </a:r>
            <a:r>
              <a:rPr lang="en-GB" dirty="0"/>
              <a:t>, </a:t>
            </a:r>
            <a:r>
              <a:rPr lang="en-GB" dirty="0" smtClean="0"/>
              <a:t>a ne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površne</a:t>
            </a:r>
            <a:r>
              <a:rPr lang="en-GB" dirty="0"/>
              <a:t> </a:t>
            </a:r>
            <a:r>
              <a:rPr lang="en-GB" dirty="0" err="1" smtClean="0"/>
              <a:t>simptome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 smtClean="0"/>
              <a:t>Podrijetlo</a:t>
            </a:r>
            <a:r>
              <a:rPr lang="en-GB" dirty="0" smtClean="0"/>
              <a:t> </a:t>
            </a:r>
            <a:r>
              <a:rPr lang="en-GB" dirty="0" err="1" smtClean="0"/>
              <a:t>disfunkcionalnih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9753" y="3657600"/>
            <a:ext cx="4038600" cy="25908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GB" dirty="0" err="1" smtClean="0">
                <a:solidFill>
                  <a:srgbClr val="F53E2B"/>
                </a:solidFill>
              </a:rPr>
              <a:t>evolucijska</a:t>
            </a:r>
            <a:r>
              <a:rPr lang="en-GB" dirty="0" smtClean="0">
                <a:solidFill>
                  <a:srgbClr val="F53E2B"/>
                </a:solidFill>
              </a:rPr>
              <a:t> </a:t>
            </a:r>
            <a:r>
              <a:rPr lang="en-GB" dirty="0" err="1" smtClean="0">
                <a:solidFill>
                  <a:srgbClr val="F53E2B"/>
                </a:solidFill>
              </a:rPr>
              <a:t>perspektiva</a:t>
            </a:r>
            <a:r>
              <a:rPr lang="en-GB" dirty="0" smtClean="0">
                <a:solidFill>
                  <a:srgbClr val="F53E2B"/>
                </a:solidFill>
              </a:rPr>
              <a:t>: </a:t>
            </a:r>
            <a:r>
              <a:rPr lang="en-GB" dirty="0" err="1" smtClean="0"/>
              <a:t>ponašajne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r>
              <a:rPr lang="en-GB" dirty="0" smtClean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u </a:t>
            </a:r>
            <a:r>
              <a:rPr lang="en-GB" dirty="0" err="1" smtClean="0"/>
              <a:t>primitivnijim</a:t>
            </a:r>
            <a:r>
              <a:rPr lang="en-GB" dirty="0" smtClean="0"/>
              <a:t> </a:t>
            </a:r>
            <a:r>
              <a:rPr lang="en-GB" dirty="0" err="1" smtClean="0"/>
              <a:t>okružjima</a:t>
            </a:r>
            <a:r>
              <a:rPr lang="en-GB" dirty="0" smtClean="0"/>
              <a:t> bile </a:t>
            </a:r>
            <a:r>
              <a:rPr lang="en-GB" dirty="0" err="1" smtClean="0"/>
              <a:t>korisne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preživljavanje</a:t>
            </a:r>
            <a:r>
              <a:rPr lang="en-GB" dirty="0" smtClean="0"/>
              <a:t>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grabežljivost</a:t>
            </a:r>
            <a:r>
              <a:rPr lang="en-GB" dirty="0" smtClean="0"/>
              <a:t>, </a:t>
            </a:r>
            <a:r>
              <a:rPr lang="en-GB" dirty="0" err="1" smtClean="0"/>
              <a:t>natjecateljstvo</a:t>
            </a:r>
            <a:r>
              <a:rPr lang="en-GB" dirty="0" smtClean="0"/>
              <a:t>, </a:t>
            </a:r>
            <a:r>
              <a:rPr lang="en-GB" dirty="0" err="1" smtClean="0"/>
              <a:t>druželjubivost</a:t>
            </a:r>
            <a:r>
              <a:rPr lang="en-GB" dirty="0" smtClean="0"/>
              <a:t>) u </a:t>
            </a:r>
            <a:r>
              <a:rPr lang="en-GB" dirty="0" err="1" smtClean="0"/>
              <a:t>promijenjenom</a:t>
            </a:r>
            <a:r>
              <a:rPr lang="en-GB" dirty="0" smtClean="0"/>
              <a:t> </a:t>
            </a:r>
            <a:r>
              <a:rPr lang="en-GB" dirty="0" err="1" smtClean="0"/>
              <a:t>okružju</a:t>
            </a:r>
            <a:r>
              <a:rPr lang="en-GB" dirty="0" smtClean="0"/>
              <a:t> </a:t>
            </a:r>
            <a:r>
              <a:rPr lang="en-GB" dirty="0" err="1" smtClean="0"/>
              <a:t>današnjice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problematične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1991096"/>
            <a:ext cx="3277589" cy="333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genetska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predispozicija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endParaRPr lang="hr-HR" b="1" dirty="0" smtClean="0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+</a:t>
            </a:r>
            <a:r>
              <a:rPr lang="en-GB" b="1" dirty="0" smtClean="0"/>
              <a:t> </a:t>
            </a:r>
            <a:endParaRPr lang="hr-HR" b="1" dirty="0" smtClean="0"/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92D050"/>
                </a:solidFill>
              </a:rPr>
              <a:t>negativna</a:t>
            </a:r>
            <a:r>
              <a:rPr lang="en-GB" b="1" dirty="0" smtClean="0">
                <a:solidFill>
                  <a:srgbClr val="92D050"/>
                </a:solidFill>
              </a:rPr>
              <a:t> </a:t>
            </a:r>
            <a:r>
              <a:rPr lang="en-GB" b="1" dirty="0" err="1" smtClean="0">
                <a:solidFill>
                  <a:srgbClr val="92D050"/>
                </a:solidFill>
              </a:rPr>
              <a:t>iskustva</a:t>
            </a:r>
            <a:r>
              <a:rPr lang="en-GB" b="1" dirty="0" smtClean="0"/>
              <a:t> </a:t>
            </a:r>
            <a:endParaRPr lang="hr-HR" b="1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= </a:t>
            </a:r>
            <a:endParaRPr lang="hr-H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FC000"/>
                </a:solidFill>
              </a:rPr>
              <a:t>pojačano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izražavanje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naslijeđenih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tendencija</a:t>
            </a:r>
            <a:endParaRPr lang="en-GB" b="1" dirty="0" smtClean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epdadding.com/wp-content/uploads/2014/01/odd-man-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69752"/>
            <a:ext cx="6324600" cy="278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Specifični</a:t>
            </a:r>
            <a:r>
              <a:rPr lang="en-GB" dirty="0" smtClean="0"/>
              <a:t> </a:t>
            </a:r>
            <a:r>
              <a:rPr lang="en-GB" dirty="0" err="1" smtClean="0"/>
              <a:t>setovi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62100"/>
            <a:ext cx="3657600" cy="2286000"/>
          </a:xfrm>
          <a:prstGeom prst="cloudCallout">
            <a:avLst>
              <a:gd name="adj1" fmla="val -38002"/>
              <a:gd name="adj2" fmla="val 79032"/>
            </a:avLst>
          </a:prstGeom>
          <a:solidFill>
            <a:srgbClr val="F76A5B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en-GB" sz="6400" dirty="0" err="1" smtClean="0"/>
              <a:t>kod</a:t>
            </a:r>
            <a:r>
              <a:rPr lang="en-GB" sz="6400" dirty="0" smtClean="0"/>
              <a:t> </a:t>
            </a:r>
            <a:r>
              <a:rPr lang="en-GB" sz="6400" dirty="0" err="1" smtClean="0"/>
              <a:t>svakog</a:t>
            </a:r>
            <a:r>
              <a:rPr lang="en-GB" sz="6400" dirty="0" smtClean="0"/>
              <a:t> PL </a:t>
            </a:r>
            <a:r>
              <a:rPr lang="en-GB" sz="6400" dirty="0" err="1" smtClean="0"/>
              <a:t>uočava</a:t>
            </a:r>
            <a:r>
              <a:rPr lang="en-GB" sz="6400" dirty="0" smtClean="0"/>
              <a:t> se </a:t>
            </a:r>
            <a:r>
              <a:rPr lang="en-GB" sz="6400" dirty="0" err="1" smtClean="0"/>
              <a:t>specifičan</a:t>
            </a:r>
            <a:r>
              <a:rPr lang="en-GB" sz="6400" dirty="0" smtClean="0"/>
              <a:t> set </a:t>
            </a:r>
            <a:r>
              <a:rPr lang="en-GB" sz="6400" dirty="0" err="1" smtClean="0"/>
              <a:t>vjerovanja</a:t>
            </a:r>
            <a:r>
              <a:rPr lang="en-GB" sz="6400" dirty="0" smtClean="0"/>
              <a:t>, </a:t>
            </a:r>
            <a:r>
              <a:rPr lang="en-GB" sz="6400" dirty="0" err="1" smtClean="0"/>
              <a:t>čije</a:t>
            </a:r>
            <a:r>
              <a:rPr lang="en-GB" sz="6400" dirty="0" smtClean="0"/>
              <a:t> </a:t>
            </a:r>
            <a:r>
              <a:rPr lang="en-GB" sz="6400" dirty="0" err="1" smtClean="0"/>
              <a:t>razumijevanje</a:t>
            </a:r>
            <a:r>
              <a:rPr lang="en-GB" sz="6400" dirty="0" smtClean="0"/>
              <a:t> </a:t>
            </a:r>
            <a:r>
              <a:rPr lang="en-GB" sz="6400" dirty="0" err="1"/>
              <a:t>pomaže</a:t>
            </a:r>
            <a:r>
              <a:rPr lang="en-GB" sz="6400" dirty="0"/>
              <a:t> </a:t>
            </a:r>
            <a:r>
              <a:rPr lang="en-GB" sz="6400" dirty="0" err="1"/>
              <a:t>terapeutu</a:t>
            </a:r>
            <a:r>
              <a:rPr lang="en-GB" sz="6400" dirty="0"/>
              <a:t> u </a:t>
            </a:r>
            <a:r>
              <a:rPr lang="en-GB" sz="6400" dirty="0" err="1"/>
              <a:t>konceptualizaciji</a:t>
            </a:r>
            <a:r>
              <a:rPr lang="en-GB" sz="6400" dirty="0"/>
              <a:t> </a:t>
            </a:r>
            <a:r>
              <a:rPr lang="en-GB" sz="6400" dirty="0" err="1"/>
              <a:t>problema</a:t>
            </a:r>
            <a:r>
              <a:rPr lang="en-GB" sz="6400" dirty="0"/>
              <a:t> </a:t>
            </a:r>
            <a:r>
              <a:rPr lang="en-GB" sz="6400" dirty="0" err="1"/>
              <a:t>i</a:t>
            </a:r>
            <a:r>
              <a:rPr lang="en-GB" sz="6400" dirty="0"/>
              <a:t> </a:t>
            </a:r>
            <a:r>
              <a:rPr lang="en-GB" sz="6400" dirty="0" err="1"/>
              <a:t>odabiru</a:t>
            </a:r>
            <a:r>
              <a:rPr lang="en-GB" sz="6400" dirty="0"/>
              <a:t> </a:t>
            </a:r>
            <a:r>
              <a:rPr lang="en-GB" sz="6400" dirty="0" err="1"/>
              <a:t>najučinkovitije</a:t>
            </a:r>
            <a:r>
              <a:rPr lang="en-GB" sz="6400" dirty="0"/>
              <a:t> </a:t>
            </a:r>
            <a:r>
              <a:rPr lang="en-GB" sz="6400" dirty="0" err="1" smtClean="0"/>
              <a:t>intervencije</a:t>
            </a:r>
            <a:endParaRPr lang="hr-HR" sz="6400" dirty="0" smtClean="0"/>
          </a:p>
          <a:p>
            <a:pPr marL="0" indent="0" algn="ctr">
              <a:buNone/>
            </a:pPr>
            <a:endParaRPr lang="hr-HR" sz="6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3200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err="1" smtClean="0"/>
              <a:t>tipične</a:t>
            </a:r>
            <a:r>
              <a:rPr lang="en-GB" dirty="0" smtClean="0"/>
              <a:t> </a:t>
            </a:r>
            <a:r>
              <a:rPr lang="en-GB" dirty="0" err="1" smtClean="0"/>
              <a:t>sheme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PL </a:t>
            </a:r>
            <a:r>
              <a:rPr lang="en-GB" dirty="0" err="1" smtClean="0"/>
              <a:t>slične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onima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poremećaja</a:t>
            </a:r>
            <a:r>
              <a:rPr lang="en-GB" dirty="0" smtClean="0"/>
              <a:t>, </a:t>
            </a:r>
            <a:r>
              <a:rPr lang="en-GB" dirty="0" err="1" smtClean="0"/>
              <a:t>ali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aktivirane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većinu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53E2B"/>
                </a:solidFill>
              </a:rPr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>
                <a:sym typeface="Wingdings" panose="05000000000000000000" pitchFamily="2" charset="2"/>
              </a:rPr>
              <a:t>normalne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svakodnevne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obrade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informacija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i="1" dirty="0" smtClean="0"/>
              <a:t>“</a:t>
            </a:r>
            <a:r>
              <a:rPr lang="en-GB" i="1" dirty="0" err="1" smtClean="0"/>
              <a:t>Meni</a:t>
            </a:r>
            <a:r>
              <a:rPr lang="en-GB" i="1" dirty="0" smtClean="0"/>
              <a:t> </a:t>
            </a:r>
            <a:r>
              <a:rPr lang="en-GB" i="1" dirty="0" err="1" smtClean="0"/>
              <a:t>treba</a:t>
            </a:r>
            <a:r>
              <a:rPr lang="en-GB" i="1" dirty="0" smtClean="0"/>
              <a:t> </a:t>
            </a:r>
            <a:r>
              <a:rPr lang="en-GB" i="1" dirty="0" err="1" smtClean="0"/>
              <a:t>pomoć</a:t>
            </a:r>
            <a:r>
              <a:rPr lang="en-GB" i="1" dirty="0" smtClean="0"/>
              <a:t>” </a:t>
            </a:r>
            <a:r>
              <a:rPr lang="en-GB" dirty="0" smtClean="0"/>
              <a:t>–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ovisnog</a:t>
            </a:r>
            <a:r>
              <a:rPr lang="en-GB" dirty="0" smtClean="0"/>
              <a:t> PL se </a:t>
            </a:r>
            <a:r>
              <a:rPr lang="en-GB" dirty="0" err="1" smtClean="0"/>
              <a:t>aktivira</a:t>
            </a:r>
            <a:r>
              <a:rPr lang="en-GB" dirty="0" smtClean="0"/>
              <a:t> u </a:t>
            </a:r>
            <a:r>
              <a:rPr lang="en-GB" dirty="0" err="1" smtClean="0"/>
              <a:t>svakoj</a:t>
            </a:r>
            <a:r>
              <a:rPr lang="en-GB" dirty="0" smtClean="0"/>
              <a:t> </a:t>
            </a:r>
            <a:r>
              <a:rPr lang="en-GB" dirty="0" err="1" smtClean="0"/>
              <a:t>problematičnoj</a:t>
            </a:r>
            <a:r>
              <a:rPr lang="en-GB" dirty="0" smtClean="0"/>
              <a:t> </a:t>
            </a:r>
            <a:r>
              <a:rPr lang="en-GB" dirty="0" err="1" smtClean="0"/>
              <a:t>situaciji</a:t>
            </a:r>
            <a:r>
              <a:rPr lang="en-GB" dirty="0" smtClean="0"/>
              <a:t>, a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depresivne</a:t>
            </a:r>
            <a:r>
              <a:rPr lang="en-GB" dirty="0" smtClean="0"/>
              <a:t> </a:t>
            </a:r>
            <a:r>
              <a:rPr lang="en-GB" dirty="0" err="1" smtClean="0"/>
              <a:t>osobe</a:t>
            </a:r>
            <a:r>
              <a:rPr lang="en-GB" dirty="0" smtClean="0"/>
              <a:t> </a:t>
            </a:r>
            <a:r>
              <a:rPr lang="en-GB" dirty="0" err="1" smtClean="0"/>
              <a:t>postaje</a:t>
            </a:r>
            <a:r>
              <a:rPr lang="en-GB" dirty="0" smtClean="0"/>
              <a:t> </a:t>
            </a:r>
            <a:r>
              <a:rPr lang="en-GB" dirty="0" err="1" smtClean="0"/>
              <a:t>aktivna</a:t>
            </a:r>
            <a:r>
              <a:rPr lang="en-GB" dirty="0" smtClean="0"/>
              <a:t> </a:t>
            </a:r>
            <a:r>
              <a:rPr lang="en-GB" dirty="0" err="1" smtClean="0"/>
              <a:t>samo</a:t>
            </a:r>
            <a:r>
              <a:rPr lang="en-GB" dirty="0" smtClean="0"/>
              <a:t>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depresije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err="1" smtClean="0">
                <a:sym typeface="Wingdings" panose="05000000000000000000" pitchFamily="2" charset="2"/>
              </a:rPr>
              <a:t>potrebno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puno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više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vremena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i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napora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za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postizanje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strukturalnih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promjena</a:t>
            </a:r>
            <a:r>
              <a:rPr lang="en-GB" dirty="0" smtClean="0">
                <a:sym typeface="Wingdings" panose="05000000000000000000" pitchFamily="2" charset="2"/>
              </a:rPr>
              <a:t> u </a:t>
            </a:r>
            <a:r>
              <a:rPr lang="en-GB" dirty="0" err="1" smtClean="0">
                <a:sym typeface="Wingdings" panose="05000000000000000000" pitchFamily="2" charset="2"/>
              </a:rPr>
              <a:t>terapiji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28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4200" dirty="0" err="1" smtClean="0"/>
              <a:t>Specifični</a:t>
            </a:r>
            <a:r>
              <a:rPr lang="en-GB" sz="4200" dirty="0" smtClean="0"/>
              <a:t> </a:t>
            </a:r>
            <a:r>
              <a:rPr lang="en-GB" sz="4200" dirty="0" err="1" smtClean="0"/>
              <a:t>setovi</a:t>
            </a:r>
            <a:r>
              <a:rPr lang="en-GB" sz="4200" dirty="0" smtClean="0"/>
              <a:t> </a:t>
            </a:r>
            <a:r>
              <a:rPr lang="en-GB" sz="4200" dirty="0" err="1" smtClean="0"/>
              <a:t>ponašajnih</a:t>
            </a:r>
            <a:r>
              <a:rPr lang="en-GB" sz="4200" dirty="0" smtClean="0"/>
              <a:t> </a:t>
            </a:r>
            <a:r>
              <a:rPr lang="en-GB" sz="4200" dirty="0" err="1" smtClean="0"/>
              <a:t>strategija</a:t>
            </a:r>
            <a:endParaRPr lang="hr-H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068763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svakog</a:t>
            </a:r>
            <a:r>
              <a:rPr lang="en-GB" dirty="0" smtClean="0"/>
              <a:t> PL </a:t>
            </a:r>
            <a:r>
              <a:rPr lang="en-GB" dirty="0" err="1" smtClean="0"/>
              <a:t>također</a:t>
            </a:r>
            <a:r>
              <a:rPr lang="en-GB" dirty="0" smtClean="0"/>
              <a:t> </a:t>
            </a:r>
            <a:r>
              <a:rPr lang="en-GB" dirty="0" err="1" smtClean="0"/>
              <a:t>prisutan</a:t>
            </a:r>
            <a:r>
              <a:rPr lang="en-GB" dirty="0" smtClean="0"/>
              <a:t> </a:t>
            </a:r>
            <a:r>
              <a:rPr lang="en-GB" dirty="0" err="1" smtClean="0"/>
              <a:t>manji</a:t>
            </a:r>
            <a:r>
              <a:rPr lang="en-GB" dirty="0" smtClean="0"/>
              <a:t>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pretjerano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razvijenih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ponašajnih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strategija</a:t>
            </a:r>
            <a:r>
              <a:rPr lang="en-GB" dirty="0"/>
              <a:t> </a:t>
            </a:r>
            <a:r>
              <a:rPr lang="en-GB" dirty="0" err="1" smtClean="0"/>
              <a:t>koje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odgovor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određena</a:t>
            </a:r>
            <a:r>
              <a:rPr lang="en-GB" dirty="0"/>
              <a:t> </a:t>
            </a:r>
            <a:r>
              <a:rPr lang="en-GB" dirty="0" err="1"/>
              <a:t>razvojna</a:t>
            </a:r>
            <a:r>
              <a:rPr lang="en-GB" dirty="0"/>
              <a:t> </a:t>
            </a:r>
            <a:r>
              <a:rPr lang="en-GB" dirty="0" err="1" smtClean="0"/>
              <a:t>iskustva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kompenziraju</a:t>
            </a:r>
            <a:r>
              <a:rPr lang="en-GB" dirty="0" smtClean="0"/>
              <a:t> </a:t>
            </a:r>
            <a:r>
              <a:rPr lang="en-GB" dirty="0" err="1"/>
              <a:t>određenu</a:t>
            </a:r>
            <a:r>
              <a:rPr lang="en-GB" dirty="0"/>
              <a:t> </a:t>
            </a:r>
            <a:r>
              <a:rPr lang="en-GB" dirty="0" err="1"/>
              <a:t>vrstu</a:t>
            </a:r>
            <a:r>
              <a:rPr lang="en-GB" dirty="0"/>
              <a:t> </a:t>
            </a:r>
            <a:r>
              <a:rPr lang="en-GB" dirty="0" err="1"/>
              <a:t>shvaćanja</a:t>
            </a:r>
            <a:r>
              <a:rPr lang="en-GB" dirty="0"/>
              <a:t> </a:t>
            </a:r>
            <a:r>
              <a:rPr lang="en-GB" dirty="0" err="1" smtClean="0"/>
              <a:t>sebe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en-GB" dirty="0" smtClean="0"/>
          </a:p>
          <a:p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prvi</a:t>
            </a:r>
            <a:r>
              <a:rPr lang="en-GB" dirty="0" smtClean="0"/>
              <a:t> put </a:t>
            </a:r>
            <a:r>
              <a:rPr lang="en-GB" dirty="0" err="1" smtClean="0"/>
              <a:t>razvijene</a:t>
            </a:r>
            <a:r>
              <a:rPr lang="en-GB" dirty="0" smtClean="0"/>
              <a:t>, </a:t>
            </a:r>
            <a:r>
              <a:rPr lang="en-GB" dirty="0" err="1" smtClean="0"/>
              <a:t>mogle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nisu</a:t>
            </a:r>
            <a:r>
              <a:rPr lang="en-GB" dirty="0" smtClean="0"/>
              <a:t> morale </a:t>
            </a:r>
            <a:r>
              <a:rPr lang="en-GB" dirty="0" err="1" smtClean="0"/>
              <a:t>biti</a:t>
            </a:r>
            <a:r>
              <a:rPr lang="en-GB" dirty="0" smtClean="0"/>
              <a:t> </a:t>
            </a:r>
            <a:r>
              <a:rPr lang="en-GB" dirty="0" err="1" smtClean="0"/>
              <a:t>adekvatne</a:t>
            </a:r>
            <a:r>
              <a:rPr lang="en-GB" dirty="0" smtClean="0"/>
              <a:t>, a </a:t>
            </a:r>
            <a:r>
              <a:rPr lang="en-GB" dirty="0" err="1" smtClean="0"/>
              <a:t>postaju</a:t>
            </a:r>
            <a:r>
              <a:rPr lang="en-GB" dirty="0" smtClean="0"/>
              <a:t> </a:t>
            </a:r>
            <a:r>
              <a:rPr lang="en-GB" dirty="0" err="1" smtClean="0"/>
              <a:t>problematične</a:t>
            </a:r>
            <a:r>
              <a:rPr lang="en-GB" dirty="0" smtClean="0"/>
              <a:t> </a:t>
            </a:r>
            <a:r>
              <a:rPr lang="en-GB" dirty="0" err="1" smtClean="0"/>
              <a:t>kada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dirty="0" err="1" smtClean="0"/>
              <a:t>koristiti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/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nefleksibilan</a:t>
            </a:r>
            <a:r>
              <a:rPr lang="en-GB" dirty="0" smtClean="0">
                <a:solidFill>
                  <a:srgbClr val="F76A5B"/>
                </a:solidFill>
              </a:rPr>
              <a:t>, </a:t>
            </a:r>
            <a:r>
              <a:rPr lang="en-GB" dirty="0" err="1" smtClean="0">
                <a:solidFill>
                  <a:srgbClr val="F76A5B"/>
                </a:solidFill>
              </a:rPr>
              <a:t>kompulzivan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i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nedovoljno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kontroliran</a:t>
            </a:r>
            <a:r>
              <a:rPr lang="en-GB" dirty="0" smtClean="0">
                <a:solidFill>
                  <a:srgbClr val="F76A5B"/>
                </a:solidFill>
              </a:rPr>
              <a:t> </a:t>
            </a:r>
            <a:r>
              <a:rPr lang="en-GB" dirty="0" err="1" smtClean="0">
                <a:solidFill>
                  <a:srgbClr val="F76A5B"/>
                </a:solidFill>
              </a:rPr>
              <a:t>način</a:t>
            </a:r>
            <a:endParaRPr lang="en-GB" dirty="0" smtClean="0">
              <a:solidFill>
                <a:srgbClr val="F76A5B"/>
              </a:solidFill>
            </a:endParaRPr>
          </a:p>
        </p:txBody>
      </p:sp>
      <p:pic>
        <p:nvPicPr>
          <p:cNvPr id="1026" name="Picture 2" descr="https://encrypted-tbn0.gstatic.com/images?q=tbn:ANd9GcTQTexwFgorUJg21k28rN-NNSvl1E95nHJVvbqHTZppSU51QUPp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177056" cy="12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8792"/>
              </p:ext>
            </p:extLst>
          </p:nvPr>
        </p:nvGraphicFramePr>
        <p:xfrm>
          <a:off x="-1" y="838200"/>
          <a:ext cx="9144002" cy="6019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828800"/>
                <a:gridCol w="1905000"/>
                <a:gridCol w="1981200"/>
                <a:gridCol w="1981201"/>
              </a:tblGrid>
              <a:tr h="955523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7073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PARANOIDNI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Slab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ranjiv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Moram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oprezu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Motivi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sumnjivi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 </a:t>
                      </a:r>
                      <a:r>
                        <a:rPr lang="en-GB" sz="1600" dirty="0" err="1" smtClean="0"/>
                        <a:t>povrijediti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budem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oprezu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zamijetit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znakove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opasnosti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 ne </a:t>
                      </a:r>
                      <a:r>
                        <a:rPr lang="en-GB" sz="1600" dirty="0" err="1" smtClean="0"/>
                        <a:t>vjerujem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moći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se </a:t>
                      </a:r>
                      <a:r>
                        <a:rPr lang="en-GB" sz="1600" baseline="0" dirty="0" err="1" smtClean="0"/>
                        <a:t>zaštititi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pojačano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osjetljiv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povrjeđivanje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smtClean="0"/>
                        <a:t>Ne </a:t>
                      </a:r>
                      <a:r>
                        <a:rPr lang="en-GB" sz="1600" baseline="0" dirty="0" err="1" smtClean="0"/>
                        <a:t>vjerovati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nikome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Očekivati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manipulaciju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iskorištavanje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ponižavanje</a:t>
                      </a:r>
                      <a:r>
                        <a:rPr lang="en-GB" sz="1600" baseline="0" dirty="0" smtClean="0"/>
                        <a:t>. 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Opraštanje</a:t>
                      </a:r>
                      <a:r>
                        <a:rPr lang="en-GB" sz="1600" dirty="0" smtClean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Surađivanje</a:t>
                      </a:r>
                      <a:r>
                        <a:rPr lang="en-GB" sz="1600" dirty="0" smtClean="0"/>
                        <a:t>. 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Pretpostavljanje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dobrih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namjera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35695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SHIZOIDNI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Drugačiji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manjkav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Ne </a:t>
                      </a:r>
                      <a:r>
                        <a:rPr lang="en-GB" sz="1600" dirty="0" err="1" smtClean="0"/>
                        <a:t>uklapam</a:t>
                      </a:r>
                      <a:r>
                        <a:rPr lang="en-GB" sz="1600" dirty="0" smtClean="0"/>
                        <a:t> se.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me ne vole.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nametljivi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Veze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loše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nepoželjne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izbjegavam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odnose</a:t>
                      </a:r>
                      <a:r>
                        <a:rPr lang="en-GB" sz="1600" baseline="0" dirty="0" smtClean="0"/>
                        <a:t> s </a:t>
                      </a:r>
                      <a:r>
                        <a:rPr lang="en-GB" sz="1600" baseline="0" dirty="0" err="1" smtClean="0"/>
                        <a:t>drugima</a:t>
                      </a:r>
                      <a:r>
                        <a:rPr lang="en-GB" sz="1600" baseline="0" dirty="0" smtClean="0"/>
                        <a:t>, bit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u </a:t>
                      </a:r>
                      <a:r>
                        <a:rPr lang="en-GB" sz="1600" baseline="0" dirty="0" err="1" smtClean="0"/>
                        <a:t>redu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kontakata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intimnosti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Forsiranje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usamljeničkog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načina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života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Posjedovanje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uobičajenih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socijalnih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vještina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(1)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50425"/>
              </p:ext>
            </p:extLst>
          </p:nvPr>
        </p:nvGraphicFramePr>
        <p:xfrm>
          <a:off x="-1" y="846139"/>
          <a:ext cx="9144002" cy="60118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44564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7721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SHIZOTIPNI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drugačiji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smtClean="0"/>
                        <a:t>Imam </a:t>
                      </a:r>
                      <a:r>
                        <a:rPr lang="en-GB" sz="1600" baseline="0" dirty="0" err="1" smtClean="0"/>
                        <a:t>posebne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moći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Ranjiv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sam.</a:t>
                      </a:r>
                      <a:endParaRPr lang="en-GB" sz="1600" baseline="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povrijediti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odbaciti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baseline="0" dirty="0" smtClean="0"/>
                        <a:t> imam </a:t>
                      </a:r>
                      <a:r>
                        <a:rPr lang="en-GB" sz="1600" baseline="0" dirty="0" err="1" smtClean="0"/>
                        <a:t>neobične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interese</a:t>
                      </a:r>
                      <a:r>
                        <a:rPr lang="en-GB" sz="1600" baseline="0" dirty="0" smtClean="0"/>
                        <a:t>, bit </a:t>
                      </a:r>
                      <a:r>
                        <a:rPr lang="en-GB" sz="1600" baseline="0" dirty="0" err="1" smtClean="0"/>
                        <a:t>ću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drugačiji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poseban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način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Bolje</a:t>
                      </a:r>
                      <a:r>
                        <a:rPr lang="en-GB" sz="1600" baseline="0" dirty="0" smtClean="0"/>
                        <a:t> je </a:t>
                      </a:r>
                      <a:r>
                        <a:rPr lang="en-GB" sz="1600" baseline="0" dirty="0" err="1" smtClean="0"/>
                        <a:t>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izoliran</a:t>
                      </a:r>
                      <a:r>
                        <a:rPr lang="en-GB" sz="1600" baseline="0" dirty="0" smtClean="0"/>
                        <a:t> od </a:t>
                      </a:r>
                      <a:r>
                        <a:rPr lang="en-GB" sz="1600" baseline="0" dirty="0" err="1" smtClean="0"/>
                        <a:t>drugih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Bavljenje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neobičnim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interesima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Oprez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zbog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nadnaravnih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sila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događaja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Sumnjičenje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drugih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interakcije</a:t>
                      </a:r>
                      <a:r>
                        <a:rPr lang="en-GB" sz="1600" dirty="0" smtClean="0"/>
                        <a:t> s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racionalnog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objašnjenja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neobična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iskustva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2951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ANTISOCIJALNI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Pravila</a:t>
                      </a:r>
                      <a:r>
                        <a:rPr lang="en-GB" sz="1600" baseline="0" dirty="0" smtClean="0"/>
                        <a:t> se ne </a:t>
                      </a:r>
                      <a:r>
                        <a:rPr lang="en-GB" sz="1600" baseline="0" dirty="0" err="1" smtClean="0"/>
                        <a:t>odnose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mene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potencijalna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žrtva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iskoristiti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prvi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napadnem</a:t>
                      </a:r>
                      <a:r>
                        <a:rPr lang="en-GB" sz="1600" dirty="0" smtClean="0"/>
                        <a:t>, bit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u </a:t>
                      </a:r>
                      <a:r>
                        <a:rPr lang="en-GB" sz="1600" dirty="0" err="1" smtClean="0"/>
                        <a:t>prednosti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ponašam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neprijateljski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činiti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što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hoću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Laganje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Zastrašivanje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napadanje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Pružanje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otpora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tuđoj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Suradnja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Poštovanje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pravila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Razmišljanje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posljedicama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(2)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70440"/>
              </p:ext>
            </p:extLst>
          </p:nvPr>
        </p:nvGraphicFramePr>
        <p:xfrm>
          <a:off x="-1" y="838199"/>
          <a:ext cx="9144002" cy="60198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65744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993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GRANIČNI</a:t>
                      </a:r>
                      <a:endParaRPr lang="hr-HR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Loš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bezvrijedan</a:t>
                      </a:r>
                      <a:r>
                        <a:rPr lang="en-GB" sz="1600" dirty="0" smtClean="0"/>
                        <a:t>, slab, </a:t>
                      </a:r>
                      <a:r>
                        <a:rPr lang="en-GB" sz="1600" dirty="0" err="1" smtClean="0"/>
                        <a:t>ranjiv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nemam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kontrolu</a:t>
                      </a:r>
                      <a:r>
                        <a:rPr lang="en-GB" sz="1600" dirty="0" smtClean="0"/>
                        <a:t>, ne </a:t>
                      </a:r>
                      <a:r>
                        <a:rPr lang="en-GB" sz="1600" dirty="0" err="1" smtClean="0"/>
                        <a:t>može</a:t>
                      </a:r>
                      <a:r>
                        <a:rPr lang="en-GB" sz="1600" dirty="0" smtClean="0"/>
                        <a:t> me se </a:t>
                      </a:r>
                      <a:r>
                        <a:rPr lang="en-GB" sz="1600" dirty="0" err="1" smtClean="0"/>
                        <a:t>voljeti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jaki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nadmoćni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me </a:t>
                      </a:r>
                      <a:r>
                        <a:rPr lang="en-GB" sz="1600" dirty="0" err="1" smtClean="0"/>
                        <a:t>ozlijediti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odbacit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me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napustiti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Ne </a:t>
                      </a:r>
                      <a:r>
                        <a:rPr lang="en-GB" sz="1600" dirty="0" err="1" smtClean="0"/>
                        <a:t>mogu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sa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svim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nositi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nekoga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oslonim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ostavit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kaznim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možda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moći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kontrolirati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njihovo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Nepovjerenje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Ovisnost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negativnih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emocija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Samoozljeđivanje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emocije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intenzivne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Povjerenje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Samoumirivanje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Rješavanje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interpersonalnih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problema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Traženje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normalnih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objašnjenja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tuđa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ponašanja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0602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HISTRIONIČNI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nitko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ništa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mi se ne dive).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Predivan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poseban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dirty="0" err="1" smtClean="0"/>
                        <a:t>kada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pozitivno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reagiraju</a:t>
                      </a:r>
                      <a:r>
                        <a:rPr lang="en-GB" sz="1600" dirty="0" smtClean="0"/>
                        <a:t>)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zabavljam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voljet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me.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nisam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dramatičan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neću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dobiti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što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trebam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Pretjerana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dramatičnost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Zavodljivo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oblačenje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govorenje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djelovanje</a:t>
                      </a:r>
                      <a:r>
                        <a:rPr lang="en-GB" sz="1600" baseline="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tih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submisivan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Biti</a:t>
                      </a:r>
                      <a:r>
                        <a:rPr lang="en-GB" sz="1600" dirty="0" smtClean="0"/>
                        <a:t> s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, a ne u </a:t>
                      </a:r>
                      <a:r>
                        <a:rPr lang="en-GB" sz="1600" dirty="0" err="1" smtClean="0"/>
                        <a:t>centru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pažnje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 smtClean="0">
                <a:solidFill>
                  <a:srgbClr val="458F13"/>
                </a:solidFill>
              </a:rPr>
              <a:t>3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98407"/>
              </p:ext>
            </p:extLst>
          </p:nvPr>
        </p:nvGraphicFramePr>
        <p:xfrm>
          <a:off x="-1" y="838201"/>
          <a:ext cx="9144002" cy="60197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2057400"/>
                <a:gridCol w="1849395"/>
                <a:gridCol w="1894703"/>
                <a:gridCol w="1894703"/>
              </a:tblGrid>
              <a:tr h="992275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646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NARCISTIČNI</a:t>
                      </a:r>
                      <a:endParaRPr lang="hr-HR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ništavan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kritiziraju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Nadmoćan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kad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ponašaju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posebno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dobro).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ništavni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nadmoćniji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iznad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pravila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omalovažavam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druge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mogu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osjetiti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nadmoć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Inzistiranje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posebnom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odnosu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od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strane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drugih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Natjecateljstvo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Pokušaji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impresioniranja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materijalnim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stvarima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ili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postignućima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Suradnja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radi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postizanja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zajedničkog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cilja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Marljiv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postupan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rad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kako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bi se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postigli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osobni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ciljevi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38145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IZBJEGAVAJUĆI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Nevoljen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neprihvaćen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loš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Osjetljiv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superiorni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kritizirajući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pretvaram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da je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sve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redu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možda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me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prihvate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Ako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dopustim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negativne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emocije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raspast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ću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se.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skretanja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pažnje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sebe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samootkrivanja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Izbjegavanje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neugodnih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emocija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Nepovjerenje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Pristupanje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drugima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Traženje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intimnosti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Razmišljanje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uznemirujućim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situacijama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r-H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 smtClean="0">
                <a:solidFill>
                  <a:srgbClr val="458F13"/>
                </a:solidFill>
              </a:rPr>
              <a:t>4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64056"/>
              </p:ext>
            </p:extLst>
          </p:nvPr>
        </p:nvGraphicFramePr>
        <p:xfrm>
          <a:off x="-1" y="990602"/>
          <a:ext cx="9144002" cy="58673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7801"/>
                <a:gridCol w="1905000"/>
                <a:gridCol w="2001795"/>
                <a:gridCol w="1894703"/>
                <a:gridCol w="1894703"/>
              </a:tblGrid>
              <a:tr h="928876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Poremećaj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ličnosti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Bazična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Posredujuća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vjerovanja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Pretjerano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Nedovoljno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razvijene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strategije</a:t>
                      </a:r>
                      <a:endParaRPr lang="hr-HR" dirty="0"/>
                    </a:p>
                  </a:txBody>
                  <a:tcPr anchor="ctr"/>
                </a:tc>
              </a:tr>
              <a:tr h="2136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OVISNI</a:t>
                      </a:r>
                      <a:endParaRPr lang="en-GB" sz="1600" b="1" dirty="0" smtClean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smtClean="0"/>
                        <a:t>Slab </a:t>
                      </a:r>
                      <a:r>
                        <a:rPr lang="en-GB" sz="1600" dirty="0" err="1" smtClean="0"/>
                        <a:t>sam.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Trebam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druge</a:t>
                      </a:r>
                      <a:r>
                        <a:rPr lang="en-GB" sz="1600" baseline="0" dirty="0" smtClean="0"/>
                        <a:t> da </a:t>
                      </a:r>
                      <a:r>
                        <a:rPr lang="en-GB" sz="1600" baseline="0" dirty="0" err="1" smtClean="0"/>
                        <a:t>bih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preživio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Drugi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snažni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sposobni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podupirući</a:t>
                      </a:r>
                      <a:r>
                        <a:rPr lang="en-GB" sz="1600" baseline="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ovisim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samo</a:t>
                      </a:r>
                      <a:r>
                        <a:rPr lang="en-GB" sz="1600" dirty="0" smtClean="0"/>
                        <a:t> o </a:t>
                      </a:r>
                      <a:r>
                        <a:rPr lang="en-GB" sz="1600" dirty="0" err="1" smtClean="0"/>
                        <a:t>sebi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neću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uspjeti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Ako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podčinim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brinut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će</a:t>
                      </a:r>
                      <a:r>
                        <a:rPr lang="en-GB" sz="1600" dirty="0" smtClean="0"/>
                        <a:t> se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mene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Oslanjanje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Izbjegavanje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donošenja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odluka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Pokušaj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usrećivanja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dirty="0" err="1" smtClean="0"/>
                        <a:t>Donošenje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odluka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Samostalno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rješavanje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problema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GB" sz="1600" baseline="0" dirty="0" err="1" smtClean="0"/>
                        <a:t>Asertivnost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  <a:tr h="280210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76A5B"/>
                          </a:solidFill>
                        </a:rPr>
                        <a:t>OPSESIVNO – KOMPULZIVNI</a:t>
                      </a:r>
                      <a:endParaRPr lang="hr-HR" sz="1600" b="1" dirty="0">
                        <a:solidFill>
                          <a:srgbClr val="F76A5B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Odgovoran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sam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sprječavanje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štete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Savjestan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sposoban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Ljudi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su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slabi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neodgovorni</a:t>
                      </a:r>
                      <a:r>
                        <a:rPr lang="en-GB" sz="1600" dirty="0" smtClean="0"/>
                        <a:t>, </a:t>
                      </a:r>
                      <a:r>
                        <a:rPr lang="en-GB" sz="1600" dirty="0" err="1" smtClean="0"/>
                        <a:t>nepažljivi</a:t>
                      </a:r>
                      <a:r>
                        <a:rPr lang="en-GB" sz="1600" dirty="0" smtClean="0"/>
                        <a:t>.</a:t>
                      </a:r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Ja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znam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što</a:t>
                      </a:r>
                      <a:r>
                        <a:rPr lang="en-GB" sz="1600" baseline="0" dirty="0" smtClean="0"/>
                        <a:t> je </a:t>
                      </a:r>
                      <a:r>
                        <a:rPr lang="en-GB" sz="1600" baseline="0" dirty="0" err="1" smtClean="0"/>
                        <a:t>najbolje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Detalji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bitni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Ljudi</a:t>
                      </a:r>
                      <a:r>
                        <a:rPr lang="en-GB" sz="1600" baseline="0" dirty="0" smtClean="0"/>
                        <a:t> bi se </a:t>
                      </a:r>
                      <a:r>
                        <a:rPr lang="en-GB" sz="1600" baseline="0" dirty="0" err="1" smtClean="0"/>
                        <a:t>trebali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više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truditi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Ako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stvorim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održim</a:t>
                      </a:r>
                      <a:r>
                        <a:rPr lang="en-GB" sz="1600" baseline="0" dirty="0" smtClean="0"/>
                        <a:t> red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sve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napravim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savršeno</a:t>
                      </a:r>
                      <a:r>
                        <a:rPr lang="en-GB" sz="1600" baseline="0" dirty="0" smtClean="0"/>
                        <a:t>, </a:t>
                      </a:r>
                      <a:r>
                        <a:rPr lang="en-GB" sz="1600" baseline="0" dirty="0" err="1" smtClean="0"/>
                        <a:t>svijet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će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biti</a:t>
                      </a:r>
                      <a:r>
                        <a:rPr lang="en-GB" sz="1600" baseline="0" dirty="0" smtClean="0"/>
                        <a:t> u </a:t>
                      </a:r>
                      <a:r>
                        <a:rPr lang="en-GB" sz="1600" baseline="0" dirty="0" err="1" smtClean="0"/>
                        <a:t>redu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Kruto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sebe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drugih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Preuzimanje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previše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odgovornosti</a:t>
                      </a:r>
                      <a:r>
                        <a:rPr lang="en-GB" sz="1600" baseline="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aseline="0" dirty="0" err="1" smtClean="0"/>
                        <a:t>Perfekcionizam</a:t>
                      </a:r>
                      <a:r>
                        <a:rPr lang="en-GB" sz="1600" baseline="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Toleriranje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nesigurnosti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Prepuštanje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kontrole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drugima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Spontano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impulzivno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ponašanje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dirty="0" err="1" smtClean="0"/>
                        <a:t>Interes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zabavne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ugodne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aktivnosti</a:t>
                      </a:r>
                      <a:r>
                        <a:rPr lang="en-GB" sz="1600" dirty="0" smtClean="0"/>
                        <a:t>.</a:t>
                      </a:r>
                      <a:endParaRPr lang="hr-HR" sz="1600" dirty="0"/>
                    </a:p>
                  </a:txBody>
                  <a:tcPr anchor="ctr">
                    <a:solidFill>
                      <a:srgbClr val="F99287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8600" y="152400"/>
            <a:ext cx="8763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rgbClr val="458F13"/>
                </a:solidFill>
              </a:rPr>
              <a:t>V</a:t>
            </a:r>
            <a:r>
              <a:rPr lang="en-GB" sz="2800" dirty="0" err="1" smtClean="0">
                <a:solidFill>
                  <a:srgbClr val="458F13"/>
                </a:solidFill>
              </a:rPr>
              <a:t>jerovanja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i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ponašajne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strategije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kod</a:t>
            </a:r>
            <a:r>
              <a:rPr lang="en-GB" sz="2800" dirty="0" smtClean="0">
                <a:solidFill>
                  <a:srgbClr val="458F13"/>
                </a:solidFill>
              </a:rPr>
              <a:t> </a:t>
            </a:r>
            <a:r>
              <a:rPr lang="en-GB" sz="2800" dirty="0" err="1" smtClean="0">
                <a:solidFill>
                  <a:srgbClr val="458F13"/>
                </a:solidFill>
              </a:rPr>
              <a:t>pojedinih</a:t>
            </a:r>
            <a:r>
              <a:rPr lang="en-GB" sz="2800" dirty="0" smtClean="0">
                <a:solidFill>
                  <a:srgbClr val="458F13"/>
                </a:solidFill>
              </a:rPr>
              <a:t> PL (</a:t>
            </a:r>
            <a:r>
              <a:rPr lang="hr-HR" sz="2800" dirty="0">
                <a:solidFill>
                  <a:srgbClr val="458F13"/>
                </a:solidFill>
              </a:rPr>
              <a:t>5</a:t>
            </a:r>
            <a:r>
              <a:rPr lang="en-GB" sz="2800" dirty="0" smtClean="0">
                <a:solidFill>
                  <a:srgbClr val="458F13"/>
                </a:solidFill>
              </a:rPr>
              <a:t>)</a:t>
            </a:r>
            <a:endParaRPr lang="hr-HR" sz="2800" dirty="0">
              <a:solidFill>
                <a:srgbClr val="458F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86977">
            <a:off x="425617" y="710221"/>
            <a:ext cx="6463964" cy="3532591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GB" dirty="0" err="1" smtClean="0"/>
              <a:t>Učinkovitost</a:t>
            </a:r>
            <a:r>
              <a:rPr lang="en-GB" dirty="0" smtClean="0"/>
              <a:t> BKT-a</a:t>
            </a:r>
            <a:r>
              <a:rPr lang="hr-HR" dirty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343400"/>
            <a:ext cx="3514299" cy="2175681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err="1" smtClean="0"/>
              <a:t>potrebne</a:t>
            </a:r>
            <a:r>
              <a:rPr lang="en-GB" dirty="0" smtClean="0"/>
              <a:t> </a:t>
            </a:r>
            <a:r>
              <a:rPr lang="en-GB" dirty="0" err="1" smtClean="0"/>
              <a:t>provjere</a:t>
            </a:r>
            <a:r>
              <a:rPr lang="en-GB" dirty="0" smtClean="0"/>
              <a:t> </a:t>
            </a:r>
            <a:r>
              <a:rPr lang="en-GB" dirty="0" err="1" smtClean="0"/>
              <a:t>efikasnosti</a:t>
            </a:r>
            <a:r>
              <a:rPr lang="en-GB" dirty="0" smtClean="0"/>
              <a:t> </a:t>
            </a:r>
            <a:r>
              <a:rPr lang="en-GB" dirty="0" err="1" smtClean="0"/>
              <a:t>pojedinih</a:t>
            </a:r>
            <a:r>
              <a:rPr lang="en-GB" dirty="0" smtClean="0"/>
              <a:t> </a:t>
            </a:r>
            <a:r>
              <a:rPr lang="en-GB" dirty="0" err="1" smtClean="0"/>
              <a:t>terapijskih</a:t>
            </a:r>
            <a:r>
              <a:rPr lang="en-GB" dirty="0" smtClean="0"/>
              <a:t> </a:t>
            </a:r>
            <a:r>
              <a:rPr lang="en-GB" dirty="0" err="1" smtClean="0"/>
              <a:t>tehnika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specifičnije</a:t>
            </a:r>
            <a:r>
              <a:rPr lang="en-GB" dirty="0" smtClean="0"/>
              <a:t> </a:t>
            </a:r>
            <a:r>
              <a:rPr lang="en-GB" dirty="0" err="1" smtClean="0"/>
              <a:t>preporuke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tretman</a:t>
            </a:r>
            <a:r>
              <a:rPr lang="en-GB" dirty="0" smtClean="0"/>
              <a:t> </a:t>
            </a:r>
            <a:r>
              <a:rPr lang="en-GB" dirty="0" err="1" smtClean="0"/>
              <a:t>pojedinih</a:t>
            </a:r>
            <a:r>
              <a:rPr lang="en-GB" dirty="0" smtClean="0"/>
              <a:t> PL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44920" y="1447800"/>
            <a:ext cx="4013579" cy="2362200"/>
          </a:xfrm>
          <a:prstGeom prst="rect">
            <a:avLst/>
          </a:prstGeom>
          <a:solidFill>
            <a:srgbClr val="FFC000"/>
          </a:solidFill>
        </p:spPr>
        <p:txBody>
          <a:bodyPr vert="horz" lIns="182880" tIns="182880" rIns="182880" bIns="9144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iako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nužna</a:t>
            </a:r>
            <a:r>
              <a:rPr lang="en-GB" dirty="0" smtClean="0"/>
              <a:t> </a:t>
            </a:r>
            <a:r>
              <a:rPr lang="en-GB" dirty="0" err="1" smtClean="0"/>
              <a:t>dodatna</a:t>
            </a:r>
            <a:r>
              <a:rPr lang="en-GB" dirty="0" smtClean="0"/>
              <a:t> </a:t>
            </a:r>
            <a:r>
              <a:rPr lang="en-GB" dirty="0" err="1" smtClean="0"/>
              <a:t>kontrolirana</a:t>
            </a:r>
            <a:r>
              <a:rPr lang="en-GB" dirty="0" smtClean="0"/>
              <a:t> </a:t>
            </a:r>
            <a:r>
              <a:rPr lang="en-GB" dirty="0" err="1" smtClean="0"/>
              <a:t>istraživanja</a:t>
            </a:r>
            <a:r>
              <a:rPr lang="en-GB" dirty="0" smtClean="0"/>
              <a:t>, KBT se </a:t>
            </a:r>
            <a:r>
              <a:rPr lang="en-GB" dirty="0" err="1" smtClean="0"/>
              <a:t>pokazuje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učinkovitom</a:t>
            </a:r>
            <a:r>
              <a:rPr lang="en-GB" dirty="0" smtClean="0"/>
              <a:t> u </a:t>
            </a:r>
            <a:r>
              <a:rPr lang="en-GB" dirty="0" err="1" smtClean="0"/>
              <a:t>tretmanu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 PL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Matusiewicz</a:t>
            </a:r>
            <a:r>
              <a:rPr lang="en-GB" dirty="0" smtClean="0"/>
              <a:t>, Hopwood, </a:t>
            </a:r>
            <a:r>
              <a:rPr lang="en-GB" dirty="0" err="1" smtClean="0"/>
              <a:t>Banducci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Lejuez</a:t>
            </a:r>
            <a:r>
              <a:rPr lang="en-GB" dirty="0" smtClean="0"/>
              <a:t>, 2010)</a:t>
            </a:r>
            <a:endParaRPr lang="hr-HR" dirty="0" smtClean="0"/>
          </a:p>
          <a:p>
            <a:endParaRPr lang="en-GB" dirty="0"/>
          </a:p>
        </p:txBody>
      </p:sp>
      <p:pic>
        <p:nvPicPr>
          <p:cNvPr id="8194" name="Picture 2" descr="https://presbylil.files.wordpress.com/2011/07/apple-hal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5" b="96215" l="2522" r="98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276600"/>
            <a:ext cx="4708477" cy="3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Definicija</a:t>
            </a:r>
            <a:r>
              <a:rPr lang="en-GB" dirty="0" smtClean="0"/>
              <a:t> (DSM-V)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19600" cy="5061948"/>
          </a:xfrm>
        </p:spPr>
        <p:txBody>
          <a:bodyPr>
            <a:normAutofit/>
          </a:bodyPr>
          <a:lstStyle/>
          <a:p>
            <a:pPr lvl="1"/>
            <a:r>
              <a:rPr lang="en-GB" sz="2400" dirty="0" err="1" smtClean="0"/>
              <a:t>značajno</a:t>
            </a:r>
            <a:r>
              <a:rPr lang="en-GB" sz="2400" dirty="0" smtClean="0"/>
              <a:t> </a:t>
            </a:r>
            <a:r>
              <a:rPr lang="en-GB" sz="2400" dirty="0" err="1" smtClean="0"/>
              <a:t>odstupa</a:t>
            </a:r>
            <a:r>
              <a:rPr lang="en-GB" sz="2400" dirty="0" smtClean="0"/>
              <a:t> od </a:t>
            </a:r>
            <a:r>
              <a:rPr lang="en-GB" sz="2400" dirty="0" err="1" smtClean="0"/>
              <a:t>očekivanoga</a:t>
            </a:r>
            <a:endParaRPr lang="en-GB" sz="2400" dirty="0" smtClean="0"/>
          </a:p>
          <a:p>
            <a:pPr lvl="1"/>
            <a:r>
              <a:rPr lang="en-GB" sz="2400" dirty="0" err="1" smtClean="0"/>
              <a:t>pervazivan</a:t>
            </a:r>
            <a:r>
              <a:rPr lang="en-GB" sz="2400" dirty="0" smtClean="0"/>
              <a:t> je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nefleksibilan</a:t>
            </a:r>
            <a:endParaRPr lang="en-GB" sz="2400" dirty="0"/>
          </a:p>
          <a:p>
            <a:pPr lvl="1"/>
            <a:r>
              <a:rPr lang="en-GB" sz="2400" dirty="0" err="1" smtClean="0"/>
              <a:t>ima</a:t>
            </a:r>
            <a:r>
              <a:rPr lang="en-GB" sz="2400" dirty="0" smtClean="0"/>
              <a:t> </a:t>
            </a:r>
            <a:r>
              <a:rPr lang="en-GB" sz="2400" dirty="0" err="1" smtClean="0"/>
              <a:t>početak</a:t>
            </a:r>
            <a:r>
              <a:rPr lang="en-GB" sz="2400" dirty="0" smtClean="0"/>
              <a:t> u </a:t>
            </a:r>
            <a:r>
              <a:rPr lang="en-GB" sz="2400" dirty="0" err="1" smtClean="0"/>
              <a:t>adolescenciji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ranoj</a:t>
            </a:r>
            <a:r>
              <a:rPr lang="en-GB" sz="2400" dirty="0" smtClean="0"/>
              <a:t> </a:t>
            </a:r>
            <a:r>
              <a:rPr lang="en-GB" sz="2400" dirty="0" err="1" smtClean="0"/>
              <a:t>odrasloj</a:t>
            </a:r>
            <a:r>
              <a:rPr lang="en-GB" sz="2400" dirty="0" smtClean="0"/>
              <a:t> </a:t>
            </a:r>
            <a:r>
              <a:rPr lang="en-GB" sz="2400" dirty="0" err="1" smtClean="0"/>
              <a:t>dobi</a:t>
            </a:r>
            <a:endParaRPr lang="en-GB" sz="2400" dirty="0" smtClean="0"/>
          </a:p>
          <a:p>
            <a:pPr lvl="1"/>
            <a:r>
              <a:rPr lang="en-GB" sz="2400" dirty="0" err="1" smtClean="0"/>
              <a:t>tijekom</a:t>
            </a:r>
            <a:r>
              <a:rPr lang="en-GB" sz="2400" dirty="0" smtClean="0"/>
              <a:t> </a:t>
            </a:r>
            <a:r>
              <a:rPr lang="en-GB" sz="2400" dirty="0" err="1" smtClean="0"/>
              <a:t>vremena</a:t>
            </a:r>
            <a:r>
              <a:rPr lang="en-GB" sz="2400" dirty="0" smtClean="0"/>
              <a:t> je </a:t>
            </a:r>
            <a:r>
              <a:rPr lang="en-GB" sz="2400" dirty="0" err="1" smtClean="0"/>
              <a:t>stabilan</a:t>
            </a:r>
            <a:endParaRPr lang="en-GB" sz="2400" dirty="0" smtClean="0"/>
          </a:p>
          <a:p>
            <a:pPr lvl="1"/>
            <a:r>
              <a:rPr lang="en-GB" sz="2400" dirty="0" err="1" smtClean="0"/>
              <a:t>dovodi</a:t>
            </a:r>
            <a:r>
              <a:rPr lang="en-GB" sz="2400" dirty="0" smtClean="0"/>
              <a:t> do </a:t>
            </a:r>
            <a:r>
              <a:rPr lang="en-GB" sz="2400" dirty="0" err="1" smtClean="0"/>
              <a:t>patnje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oštećenja</a:t>
            </a:r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2197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</a:t>
            </a:r>
            <a:r>
              <a:rPr lang="en-GB" sz="2400" dirty="0" err="1"/>
              <a:t>rajni</a:t>
            </a:r>
            <a:r>
              <a:rPr lang="en-GB" sz="2400" dirty="0"/>
              <a:t> </a:t>
            </a:r>
            <a:r>
              <a:rPr lang="en-GB" sz="2400" dirty="0" err="1"/>
              <a:t>obrazac</a:t>
            </a:r>
            <a:r>
              <a:rPr lang="en-GB" sz="2400" dirty="0"/>
              <a:t> </a:t>
            </a:r>
            <a:r>
              <a:rPr lang="en-GB" sz="2400" dirty="0" err="1"/>
              <a:t>unutarnjeg</a:t>
            </a:r>
            <a:r>
              <a:rPr lang="en-GB" sz="2400" dirty="0"/>
              <a:t> </a:t>
            </a:r>
            <a:r>
              <a:rPr lang="en-GB" sz="2400" dirty="0" err="1"/>
              <a:t>doživljavanja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ponašanja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:</a:t>
            </a:r>
          </a:p>
        </p:txBody>
      </p:sp>
      <p:pic>
        <p:nvPicPr>
          <p:cNvPr id="4102" name="Picture 6" descr="http://thumbs.dreamstime.com/t/sliced-green-apple-224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76600"/>
            <a:ext cx="3848098" cy="2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timedotcom.files.wordpress.com/2014/10/teacherten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 b="4150"/>
          <a:stretch/>
        </p:blipFill>
        <p:spPr bwMode="auto">
          <a:xfrm>
            <a:off x="0" y="228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en-GB" dirty="0" err="1"/>
              <a:t>Procjena</a:t>
            </a:r>
            <a:r>
              <a:rPr lang="en-GB" dirty="0"/>
              <a:t> </a:t>
            </a:r>
            <a:r>
              <a:rPr lang="en-GB" dirty="0" err="1"/>
              <a:t>poremećaja</a:t>
            </a:r>
            <a:r>
              <a:rPr lang="en-GB" dirty="0"/>
              <a:t> </a:t>
            </a:r>
            <a:r>
              <a:rPr lang="en-GB" dirty="0" err="1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6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3581400" cy="6858000"/>
          </a:xfrm>
          <a:solidFill>
            <a:srgbClr val="F99287"/>
          </a:solidFill>
        </p:spPr>
        <p:txBody>
          <a:bodyPr tIns="182880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err="1" smtClean="0"/>
              <a:t>kategorijalni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dimenzionalni</a:t>
            </a:r>
            <a:r>
              <a:rPr lang="en-GB" dirty="0" smtClean="0"/>
              <a:t> </a:t>
            </a:r>
            <a:r>
              <a:rPr lang="en-GB" dirty="0" err="1" smtClean="0"/>
              <a:t>pristup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b="1" dirty="0" err="1" smtClean="0">
                <a:solidFill>
                  <a:srgbClr val="458F13"/>
                </a:solidFill>
              </a:rPr>
              <a:t>samoocjenski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upitnici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npr</a:t>
            </a:r>
            <a:r>
              <a:rPr lang="en-GB" dirty="0" smtClean="0"/>
              <a:t>. Personality Belief Questionnaire; Beck </a:t>
            </a:r>
            <a:r>
              <a:rPr lang="en-GB" dirty="0" err="1" smtClean="0"/>
              <a:t>i</a:t>
            </a:r>
            <a:r>
              <a:rPr lang="en-GB" dirty="0" smtClean="0"/>
              <a:t> Beck, 1991)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458F13"/>
                </a:solidFill>
              </a:rPr>
              <a:t>strukturirani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klinički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intervjui</a:t>
            </a:r>
            <a:r>
              <a:rPr lang="en-GB" dirty="0" smtClean="0">
                <a:solidFill>
                  <a:srgbClr val="458F13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npr</a:t>
            </a:r>
            <a:r>
              <a:rPr lang="en-GB" dirty="0" smtClean="0"/>
              <a:t>. Structured Clinical Interview for DSM-IV, SCID-II; First, Spitzer, Gibbon </a:t>
            </a:r>
            <a:r>
              <a:rPr lang="en-GB" dirty="0" err="1" smtClean="0"/>
              <a:t>i</a:t>
            </a:r>
            <a:r>
              <a:rPr lang="en-GB" dirty="0" smtClean="0"/>
              <a:t> Williams, 1995)</a:t>
            </a:r>
            <a:endParaRPr lang="hr-HR" dirty="0" smtClean="0"/>
          </a:p>
          <a:p>
            <a:endParaRPr lang="en-GB" dirty="0" smtClean="0"/>
          </a:p>
          <a:p>
            <a:r>
              <a:rPr lang="en-GB" b="1" dirty="0" err="1" smtClean="0">
                <a:solidFill>
                  <a:srgbClr val="458F13"/>
                </a:solidFill>
              </a:rPr>
              <a:t>nestrukturirani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klinički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intervjui</a:t>
            </a:r>
            <a:endParaRPr lang="hr-HR" b="1" dirty="0" smtClean="0">
              <a:solidFill>
                <a:srgbClr val="458F13"/>
              </a:solidFill>
            </a:endParaRPr>
          </a:p>
          <a:p>
            <a:endParaRPr lang="en-GB" b="1" dirty="0" smtClean="0">
              <a:solidFill>
                <a:srgbClr val="458F13"/>
              </a:solidFill>
            </a:endParaRPr>
          </a:p>
          <a:p>
            <a:r>
              <a:rPr lang="en-GB" b="1" dirty="0" err="1" smtClean="0">
                <a:solidFill>
                  <a:srgbClr val="458F13"/>
                </a:solidFill>
              </a:rPr>
              <a:t>podaci</a:t>
            </a:r>
            <a:r>
              <a:rPr lang="en-GB" b="1" dirty="0" smtClean="0">
                <a:solidFill>
                  <a:srgbClr val="458F13"/>
                </a:solidFill>
              </a:rPr>
              <a:t> od </a:t>
            </a:r>
            <a:r>
              <a:rPr lang="en-GB" b="1" dirty="0" err="1" smtClean="0">
                <a:solidFill>
                  <a:srgbClr val="458F13"/>
                </a:solidFill>
              </a:rPr>
              <a:t>drugih</a:t>
            </a:r>
            <a:r>
              <a:rPr lang="en-GB" b="1" dirty="0" smtClean="0">
                <a:solidFill>
                  <a:srgbClr val="458F13"/>
                </a:solidFill>
              </a:rPr>
              <a:t> </a:t>
            </a:r>
            <a:r>
              <a:rPr lang="en-GB" b="1" dirty="0" err="1" smtClean="0">
                <a:solidFill>
                  <a:srgbClr val="458F13"/>
                </a:solidFill>
              </a:rPr>
              <a:t>osoba</a:t>
            </a:r>
            <a:endParaRPr lang="en-GB" b="1" dirty="0" smtClean="0">
              <a:solidFill>
                <a:srgbClr val="458F13"/>
              </a:solidFill>
            </a:endParaRPr>
          </a:p>
        </p:txBody>
      </p:sp>
      <p:pic>
        <p:nvPicPr>
          <p:cNvPr id="4102" name="Picture 6" descr="https://www.eliquidukstore.com/wp-content/uploads/2014/03/apple-e-liqu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6" b="100000" l="12944" r="77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3" t="5339" r="20578" b="3492"/>
          <a:stretch/>
        </p:blipFill>
        <p:spPr bwMode="auto">
          <a:xfrm>
            <a:off x="3352800" y="-84009"/>
            <a:ext cx="5791201" cy="69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479964"/>
            <a:ext cx="3829050" cy="3276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 smtClean="0"/>
              <a:t>terapeut</a:t>
            </a:r>
            <a:r>
              <a:rPr lang="en-GB" b="1" dirty="0" smtClean="0"/>
              <a:t>, </a:t>
            </a:r>
            <a:r>
              <a:rPr lang="en-GB" b="1" dirty="0" err="1" smtClean="0"/>
              <a:t>posebice</a:t>
            </a:r>
            <a:r>
              <a:rPr lang="en-GB" b="1" dirty="0" smtClean="0"/>
              <a:t> </a:t>
            </a:r>
            <a:r>
              <a:rPr lang="en-GB" b="1" dirty="0" err="1" smtClean="0"/>
              <a:t>početnik</a:t>
            </a:r>
            <a:r>
              <a:rPr lang="en-GB" b="1" dirty="0" smtClean="0"/>
              <a:t>, </a:t>
            </a:r>
            <a:r>
              <a:rPr lang="en-GB" b="1" dirty="0" err="1" smtClean="0"/>
              <a:t>mora</a:t>
            </a:r>
            <a:r>
              <a:rPr lang="en-GB" b="1" dirty="0" smtClean="0"/>
              <a:t>:</a:t>
            </a:r>
            <a:endParaRPr lang="hr-HR" b="1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en-GB" dirty="0" smtClean="0"/>
              <a:t>dobro </a:t>
            </a:r>
            <a:r>
              <a:rPr lang="en-GB" dirty="0" err="1" smtClean="0"/>
              <a:t>poznavati</a:t>
            </a:r>
            <a:r>
              <a:rPr lang="en-GB" dirty="0" smtClean="0"/>
              <a:t> </a:t>
            </a:r>
            <a:r>
              <a:rPr lang="en-GB" dirty="0" err="1" smtClean="0"/>
              <a:t>opće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specifične</a:t>
            </a:r>
            <a:r>
              <a:rPr lang="en-GB" dirty="0" smtClean="0"/>
              <a:t> </a:t>
            </a:r>
            <a:r>
              <a:rPr lang="en-GB" dirty="0" err="1" smtClean="0"/>
              <a:t>kriterije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pojedine</a:t>
            </a:r>
            <a:r>
              <a:rPr lang="en-GB" dirty="0" smtClean="0"/>
              <a:t> PL</a:t>
            </a:r>
            <a:endParaRPr lang="hr-HR" dirty="0" smtClean="0"/>
          </a:p>
          <a:p>
            <a:r>
              <a:rPr lang="en-GB" dirty="0" err="1" smtClean="0"/>
              <a:t>pažljivo</a:t>
            </a:r>
            <a:r>
              <a:rPr lang="en-GB" dirty="0" smtClean="0"/>
              <a:t> </a:t>
            </a:r>
            <a:r>
              <a:rPr lang="en-GB" dirty="0" err="1" smtClean="0"/>
              <a:t>procijeniti</a:t>
            </a:r>
            <a:r>
              <a:rPr lang="en-GB" dirty="0" smtClean="0"/>
              <a:t> </a:t>
            </a:r>
            <a:r>
              <a:rPr lang="en-GB" dirty="0" err="1" smtClean="0"/>
              <a:t>pervazivnost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perzistentnost</a:t>
            </a:r>
            <a:r>
              <a:rPr lang="en-GB" dirty="0" smtClean="0"/>
              <a:t> </a:t>
            </a:r>
            <a:r>
              <a:rPr lang="en-GB" dirty="0" err="1" smtClean="0"/>
              <a:t>smetnji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njima</a:t>
            </a:r>
            <a:r>
              <a:rPr lang="en-GB" dirty="0" smtClean="0"/>
              <a:t> </a:t>
            </a:r>
            <a:r>
              <a:rPr lang="en-GB" dirty="0" err="1" smtClean="0"/>
              <a:t>izazvan</a:t>
            </a:r>
            <a:r>
              <a:rPr lang="en-GB" dirty="0" smtClean="0"/>
              <a:t> </a:t>
            </a:r>
            <a:r>
              <a:rPr lang="en-GB" dirty="0" err="1" smtClean="0"/>
              <a:t>stupanj</a:t>
            </a:r>
            <a:r>
              <a:rPr lang="en-GB" dirty="0" smtClean="0"/>
              <a:t> </a:t>
            </a:r>
            <a:r>
              <a:rPr lang="en-GB" dirty="0" err="1" smtClean="0"/>
              <a:t>oštećenja</a:t>
            </a:r>
            <a:endParaRPr lang="hr-HR" dirty="0"/>
          </a:p>
          <a:p>
            <a:r>
              <a:rPr lang="en-GB" dirty="0" err="1" smtClean="0"/>
              <a:t>izbjegavati</a:t>
            </a:r>
            <a:r>
              <a:rPr lang="en-GB" dirty="0" smtClean="0"/>
              <a:t> </a:t>
            </a:r>
            <a:r>
              <a:rPr lang="en-GB" dirty="0" err="1" smtClean="0"/>
              <a:t>pretjerano</a:t>
            </a:r>
            <a:r>
              <a:rPr lang="en-GB" dirty="0" smtClean="0"/>
              <a:t> </a:t>
            </a:r>
            <a:r>
              <a:rPr lang="en-GB" dirty="0" err="1" smtClean="0"/>
              <a:t>patologiziranje</a:t>
            </a:r>
            <a:r>
              <a:rPr lang="en-GB" dirty="0" smtClean="0"/>
              <a:t>!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writeathome.com/wp-content/uploads/2012/01/apple-p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010399" cy="43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50999">
            <a:off x="808990" y="542714"/>
            <a:ext cx="6184326" cy="3960964"/>
          </a:xfrm>
        </p:spPr>
        <p:txBody>
          <a:bodyPr>
            <a:prstTxWarp prst="textArchUp">
              <a:avLst>
                <a:gd name="adj" fmla="val 10646033"/>
              </a:avLst>
            </a:prstTxWarp>
            <a:normAutofit/>
          </a:bodyPr>
          <a:lstStyle/>
          <a:p>
            <a:r>
              <a:rPr lang="en-GB" dirty="0" err="1" smtClean="0"/>
              <a:t>Tehnike</a:t>
            </a:r>
            <a:r>
              <a:rPr lang="en-GB" dirty="0" smtClean="0"/>
              <a:t> u </a:t>
            </a:r>
            <a:r>
              <a:rPr lang="en-GB" dirty="0" err="1" smtClean="0"/>
              <a:t>radu</a:t>
            </a:r>
            <a:r>
              <a:rPr lang="en-GB" dirty="0" smtClean="0"/>
              <a:t> s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24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3276600" cy="1249362"/>
          </a:xfrm>
        </p:spPr>
        <p:txBody>
          <a:bodyPr>
            <a:noAutofit/>
          </a:bodyPr>
          <a:lstStyle/>
          <a:p>
            <a:r>
              <a:rPr lang="en-GB" dirty="0" err="1" smtClean="0"/>
              <a:t>Opći</a:t>
            </a:r>
            <a:r>
              <a:rPr lang="en-GB" dirty="0" smtClean="0"/>
              <a:t> </a:t>
            </a:r>
            <a:r>
              <a:rPr lang="en-GB" dirty="0" err="1" smtClean="0"/>
              <a:t>principi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"/>
            <a:ext cx="5181600" cy="6477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b="1" dirty="0" err="1" smtClean="0">
                <a:solidFill>
                  <a:srgbClr val="F76A5B"/>
                </a:solidFill>
              </a:rPr>
              <a:t>konceptualizacija</a:t>
            </a:r>
            <a:r>
              <a:rPr lang="en-GB" b="1" dirty="0" smtClean="0">
                <a:solidFill>
                  <a:srgbClr val="F76A5B"/>
                </a:solidFill>
              </a:rPr>
              <a:t> </a:t>
            </a:r>
            <a:r>
              <a:rPr lang="en-GB" b="1" dirty="0" err="1" smtClean="0">
                <a:solidFill>
                  <a:srgbClr val="F76A5B"/>
                </a:solidFill>
              </a:rPr>
              <a:t>slučaja</a:t>
            </a:r>
            <a:endParaRPr lang="hr-HR" b="1" dirty="0" smtClean="0">
              <a:solidFill>
                <a:srgbClr val="F76A5B"/>
              </a:solidFill>
            </a:endParaRP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pažljiva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formulacija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svakog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pojedinog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 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razumijevanju</a:t>
            </a:r>
            <a:r>
              <a:rPr lang="en-GB" dirty="0" smtClean="0"/>
              <a:t> </a:t>
            </a:r>
            <a:r>
              <a:rPr lang="en-GB" dirty="0" err="1" smtClean="0"/>
              <a:t>njegovih</a:t>
            </a:r>
            <a:r>
              <a:rPr lang="en-GB" dirty="0"/>
              <a:t> </a:t>
            </a:r>
            <a:r>
              <a:rPr lang="en-GB" dirty="0" err="1" smtClean="0"/>
              <a:t>neprilagođenih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ponašanja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terapeut</a:t>
            </a:r>
            <a:r>
              <a:rPr lang="en-GB" dirty="0" smtClean="0"/>
              <a:t> je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izgrađivati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već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tijekom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procjene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reformulira</a:t>
            </a:r>
            <a:r>
              <a:rPr lang="en-GB" dirty="0" smtClean="0"/>
              <a:t> je </a:t>
            </a:r>
            <a:r>
              <a:rPr lang="en-GB" dirty="0" err="1" smtClean="0"/>
              <a:t>tijekom</a:t>
            </a:r>
            <a:r>
              <a:rPr lang="en-GB" dirty="0" smtClean="0"/>
              <a:t> </a:t>
            </a:r>
            <a:r>
              <a:rPr lang="en-GB" dirty="0" err="1" smtClean="0"/>
              <a:t>terapije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temelju</a:t>
            </a:r>
            <a:r>
              <a:rPr lang="en-GB" dirty="0" smtClean="0"/>
              <a:t> </a:t>
            </a:r>
            <a:r>
              <a:rPr lang="en-GB" dirty="0" err="1" smtClean="0"/>
              <a:t>novih</a:t>
            </a:r>
            <a:r>
              <a:rPr lang="en-GB" dirty="0" smtClean="0"/>
              <a:t> </a:t>
            </a:r>
            <a:r>
              <a:rPr lang="en-GB" dirty="0" err="1" smtClean="0"/>
              <a:t>podataka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ju</a:t>
            </a:r>
            <a:r>
              <a:rPr lang="en-GB" dirty="0" smtClean="0"/>
              <a:t> je </a:t>
            </a:r>
            <a:r>
              <a:rPr lang="en-GB" b="1" dirty="0" err="1" smtClean="0">
                <a:solidFill>
                  <a:srgbClr val="FFC000"/>
                </a:solidFill>
              </a:rPr>
              <a:t>korisno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podijeliti</a:t>
            </a:r>
            <a:r>
              <a:rPr lang="en-GB" b="1" dirty="0" smtClean="0">
                <a:solidFill>
                  <a:srgbClr val="FFC000"/>
                </a:solidFill>
              </a:rPr>
              <a:t> s </a:t>
            </a:r>
            <a:r>
              <a:rPr lang="en-GB" b="1" dirty="0" err="1" smtClean="0">
                <a:solidFill>
                  <a:srgbClr val="FFC000"/>
                </a:solidFill>
              </a:rPr>
              <a:t>klijentom</a:t>
            </a:r>
            <a:r>
              <a:rPr lang="en-GB" dirty="0" smtClean="0"/>
              <a:t> (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prikupljanju</a:t>
            </a:r>
            <a:r>
              <a:rPr lang="en-GB" dirty="0" smtClean="0"/>
              <a:t> </a:t>
            </a:r>
            <a:r>
              <a:rPr lang="en-GB" dirty="0" err="1" smtClean="0"/>
              <a:t>novih</a:t>
            </a:r>
            <a:r>
              <a:rPr lang="en-GB" dirty="0" smtClean="0"/>
              <a:t> </a:t>
            </a:r>
            <a:r>
              <a:rPr lang="en-GB" dirty="0" err="1" smtClean="0"/>
              <a:t>podataka</a:t>
            </a:r>
            <a:r>
              <a:rPr lang="en-GB" dirty="0" smtClean="0"/>
              <a:t>, </a:t>
            </a:r>
            <a:r>
              <a:rPr lang="en-GB" dirty="0" err="1" smtClean="0"/>
              <a:t>daje</a:t>
            </a:r>
            <a:r>
              <a:rPr lang="en-GB" dirty="0" smtClean="0"/>
              <a:t> mu </a:t>
            </a:r>
            <a:r>
              <a:rPr lang="en-GB" dirty="0" err="1" smtClean="0"/>
              <a:t>smjernice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iskustva</a:t>
            </a:r>
            <a:r>
              <a:rPr lang="en-GB" dirty="0" smtClean="0"/>
              <a:t> se </a:t>
            </a:r>
            <a:r>
              <a:rPr lang="en-GB" dirty="0" err="1" smtClean="0"/>
              <a:t>valja</a:t>
            </a:r>
            <a:r>
              <a:rPr lang="en-GB" dirty="0" smtClean="0"/>
              <a:t> </a:t>
            </a:r>
            <a:r>
              <a:rPr lang="en-GB" dirty="0" err="1" smtClean="0"/>
              <a:t>usmjeriti</a:t>
            </a:r>
            <a:r>
              <a:rPr lang="en-GB" dirty="0" smtClean="0"/>
              <a:t>,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prepoznavati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se u </a:t>
            </a:r>
            <a:r>
              <a:rPr lang="en-GB" dirty="0" err="1" smtClean="0"/>
              <a:t>nju</a:t>
            </a:r>
            <a:r>
              <a:rPr lang="en-GB" dirty="0" smtClean="0"/>
              <a:t> </a:t>
            </a:r>
            <a:r>
              <a:rPr lang="en-GB" dirty="0" err="1" smtClean="0"/>
              <a:t>uklapaju</a:t>
            </a:r>
            <a:r>
              <a:rPr lang="en-GB" dirty="0" smtClean="0"/>
              <a:t> nova </a:t>
            </a:r>
            <a:r>
              <a:rPr lang="en-GB" dirty="0" err="1" smtClean="0"/>
              <a:t>iskustva</a:t>
            </a:r>
            <a:r>
              <a:rPr lang="en-GB" dirty="0" smtClean="0"/>
              <a:t>, </a:t>
            </a:r>
            <a:r>
              <a:rPr lang="en-GB" dirty="0" err="1" smtClean="0"/>
              <a:t>pomaže</a:t>
            </a:r>
            <a:r>
              <a:rPr lang="en-GB" dirty="0" smtClean="0"/>
              <a:t> u </a:t>
            </a:r>
            <a:r>
              <a:rPr lang="en-GB" dirty="0" err="1" smtClean="0"/>
              <a:t>prepoznavanju</a:t>
            </a:r>
            <a:r>
              <a:rPr lang="en-GB" dirty="0" smtClean="0"/>
              <a:t> </a:t>
            </a:r>
            <a:r>
              <a:rPr lang="en-GB" dirty="0" err="1" smtClean="0"/>
              <a:t>veza</a:t>
            </a:r>
            <a:r>
              <a:rPr lang="en-GB" dirty="0" smtClean="0"/>
              <a:t> </a:t>
            </a:r>
            <a:r>
              <a:rPr lang="en-GB" dirty="0" err="1" smtClean="0"/>
              <a:t>između</a:t>
            </a:r>
            <a:r>
              <a:rPr lang="en-GB" dirty="0" smtClean="0"/>
              <a:t> NAM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u </a:t>
            </a:r>
            <a:r>
              <a:rPr lang="en-GB" dirty="0" err="1" smtClean="0"/>
              <a:t>podlozi</a:t>
            </a:r>
            <a:r>
              <a:rPr lang="en-GB" dirty="0" smtClean="0"/>
              <a:t>)</a:t>
            </a:r>
            <a:endParaRPr lang="hr-HR" dirty="0"/>
          </a:p>
        </p:txBody>
      </p:sp>
      <p:pic>
        <p:nvPicPr>
          <p:cNvPr id="7174" name="Picture 6" descr="http://images.vectorhq.com/images/previews/b84/apple-branch-psd-4087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po-zdravidnes.com/language/bg/uploads/img_original/articles__0/article__0fe3df62c665e47ec781d3ca2d4b0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/>
        </p:blipFill>
        <p:spPr bwMode="auto">
          <a:xfrm>
            <a:off x="3276600" y="0"/>
            <a:ext cx="386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28600"/>
            <a:ext cx="5943600" cy="1143000"/>
          </a:xfrm>
        </p:spPr>
        <p:txBody>
          <a:bodyPr/>
          <a:lstStyle/>
          <a:p>
            <a:r>
              <a:rPr lang="en-GB" dirty="0" err="1"/>
              <a:t>O</a:t>
            </a:r>
            <a:r>
              <a:rPr lang="en-GB" dirty="0" err="1" smtClean="0"/>
              <a:t>pći</a:t>
            </a:r>
            <a:r>
              <a:rPr lang="en-GB" dirty="0" smtClean="0"/>
              <a:t> </a:t>
            </a:r>
            <a:r>
              <a:rPr lang="en-GB" dirty="0" err="1" smtClean="0"/>
              <a:t>principi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 smtClean="0"/>
              <a:t>odnos</a:t>
            </a:r>
            <a:r>
              <a:rPr lang="en-GB" dirty="0" smtClean="0"/>
              <a:t> </a:t>
            </a:r>
            <a:r>
              <a:rPr lang="en-GB" dirty="0" err="1" smtClean="0"/>
              <a:t>terapeut-klijent</a:t>
            </a:r>
            <a:endParaRPr lang="hr-HR" dirty="0" smtClean="0"/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izgradnja</a:t>
            </a:r>
            <a:r>
              <a:rPr lang="en-GB" dirty="0" smtClean="0"/>
              <a:t> </a:t>
            </a:r>
            <a:r>
              <a:rPr lang="en-GB" dirty="0" err="1" smtClean="0"/>
              <a:t>prijateljskog</a:t>
            </a:r>
            <a:r>
              <a:rPr lang="en-GB" dirty="0" smtClean="0"/>
              <a:t>, </a:t>
            </a:r>
            <a:r>
              <a:rPr lang="en-GB" dirty="0" err="1" smtClean="0"/>
              <a:t>povjerljivog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suradničkog</a:t>
            </a:r>
            <a:r>
              <a:rPr lang="en-GB" dirty="0" smtClean="0"/>
              <a:t> </a:t>
            </a:r>
            <a:r>
              <a:rPr lang="en-GB" dirty="0" err="1" smtClean="0"/>
              <a:t>odnosa</a:t>
            </a:r>
            <a:r>
              <a:rPr lang="en-GB" dirty="0" smtClean="0"/>
              <a:t> </a:t>
            </a:r>
            <a:r>
              <a:rPr lang="en-GB" dirty="0" err="1" smtClean="0"/>
              <a:t>zahtijeva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pažnje</a:t>
            </a:r>
            <a:r>
              <a:rPr lang="en-GB" dirty="0" smtClean="0"/>
              <a:t> </a:t>
            </a:r>
            <a:r>
              <a:rPr lang="en-GB" dirty="0" err="1" smtClean="0"/>
              <a:t>nego</a:t>
            </a:r>
            <a:r>
              <a:rPr lang="en-GB" dirty="0" smtClean="0"/>
              <a:t> </a:t>
            </a:r>
            <a:r>
              <a:rPr lang="en-GB" dirty="0" err="1" smtClean="0"/>
              <a:t>kod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poremećaja</a:t>
            </a:r>
            <a:endParaRPr lang="en-GB" dirty="0" smtClean="0"/>
          </a:p>
          <a:p>
            <a:pPr lvl="1">
              <a:lnSpc>
                <a:spcPct val="120000"/>
              </a:lnSpc>
            </a:pPr>
            <a:r>
              <a:rPr lang="en-GB" dirty="0" err="1" smtClean="0"/>
              <a:t>posvetiti</a:t>
            </a:r>
            <a:r>
              <a:rPr lang="en-GB" dirty="0" smtClean="0"/>
              <a:t> </a:t>
            </a:r>
            <a:r>
              <a:rPr lang="en-GB" dirty="0" err="1" smtClean="0"/>
              <a:t>više</a:t>
            </a:r>
            <a:r>
              <a:rPr lang="en-GB" dirty="0" smtClean="0"/>
              <a:t> </a:t>
            </a:r>
            <a:r>
              <a:rPr lang="en-GB" dirty="0" err="1" smtClean="0"/>
              <a:t>vremena</a:t>
            </a:r>
            <a:r>
              <a:rPr lang="en-GB" dirty="0" smtClean="0"/>
              <a:t> </a:t>
            </a:r>
            <a:r>
              <a:rPr lang="en-GB" dirty="0" err="1" smtClean="0"/>
              <a:t>upoznavanju</a:t>
            </a:r>
            <a:r>
              <a:rPr lang="en-GB" dirty="0" smtClean="0"/>
              <a:t> </a:t>
            </a:r>
            <a:r>
              <a:rPr lang="en-GB" dirty="0" err="1" smtClean="0"/>
              <a:t>klijentovog</a:t>
            </a:r>
            <a:r>
              <a:rPr lang="en-GB" dirty="0" smtClean="0"/>
              <a:t> </a:t>
            </a:r>
            <a:r>
              <a:rPr lang="en-GB" dirty="0" err="1" smtClean="0"/>
              <a:t>cjelokupnog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 (</a:t>
            </a:r>
            <a:r>
              <a:rPr lang="en-GB" dirty="0" err="1" smtClean="0"/>
              <a:t>djece</a:t>
            </a:r>
            <a:r>
              <a:rPr lang="en-GB" dirty="0" smtClean="0"/>
              <a:t>, </a:t>
            </a:r>
            <a:r>
              <a:rPr lang="en-GB" dirty="0" err="1" smtClean="0"/>
              <a:t>partnera</a:t>
            </a:r>
            <a:r>
              <a:rPr lang="en-GB" dirty="0" smtClean="0"/>
              <a:t>, </a:t>
            </a:r>
            <a:r>
              <a:rPr lang="en-GB" dirty="0" err="1" smtClean="0"/>
              <a:t>posla</a:t>
            </a:r>
            <a:r>
              <a:rPr lang="en-GB" dirty="0" smtClean="0"/>
              <a:t>, </a:t>
            </a:r>
            <a:r>
              <a:rPr lang="en-GB" dirty="0" err="1" smtClean="0"/>
              <a:t>interesa</a:t>
            </a:r>
            <a:r>
              <a:rPr lang="en-GB" dirty="0" smtClean="0"/>
              <a:t>...)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nakon</a:t>
            </a:r>
            <a:r>
              <a:rPr lang="en-GB" dirty="0" smtClean="0"/>
              <a:t> </a:t>
            </a:r>
            <a:r>
              <a:rPr lang="en-GB" dirty="0" err="1" smtClean="0"/>
              <a:t>povlačenja</a:t>
            </a:r>
            <a:r>
              <a:rPr lang="en-GB" dirty="0" smtClean="0"/>
              <a:t> </a:t>
            </a:r>
            <a:r>
              <a:rPr lang="en-GB" dirty="0" err="1" smtClean="0"/>
              <a:t>akutnih</a:t>
            </a:r>
            <a:r>
              <a:rPr lang="en-GB" dirty="0" smtClean="0"/>
              <a:t> </a:t>
            </a:r>
            <a:r>
              <a:rPr lang="en-GB" dirty="0" err="1" smtClean="0"/>
              <a:t>smetnji</a:t>
            </a:r>
            <a:r>
              <a:rPr lang="en-GB" dirty="0" smtClean="0"/>
              <a:t> </a:t>
            </a:r>
            <a:r>
              <a:rPr lang="en-GB" dirty="0" err="1" smtClean="0"/>
              <a:t>radi</a:t>
            </a:r>
            <a:r>
              <a:rPr lang="en-GB" dirty="0" smtClean="0"/>
              <a:t> </a:t>
            </a:r>
            <a:r>
              <a:rPr lang="en-GB" dirty="0" err="1" smtClean="0"/>
              <a:t>kojih</a:t>
            </a:r>
            <a:r>
              <a:rPr lang="en-GB" dirty="0" smtClean="0"/>
              <a:t> se </a:t>
            </a:r>
            <a:r>
              <a:rPr lang="en-GB" dirty="0" err="1" smtClean="0"/>
              <a:t>javlja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r>
              <a:rPr lang="en-GB" dirty="0" smtClean="0"/>
              <a:t>, </a:t>
            </a:r>
            <a:r>
              <a:rPr lang="en-GB" dirty="0" err="1" smtClean="0"/>
              <a:t>motivacija</a:t>
            </a:r>
            <a:r>
              <a:rPr lang="en-GB" dirty="0" smtClean="0"/>
              <a:t> </a:t>
            </a:r>
            <a:r>
              <a:rPr lang="en-GB" dirty="0" err="1" smtClean="0"/>
              <a:t>klijenta</a:t>
            </a:r>
            <a:r>
              <a:rPr lang="en-GB" dirty="0" smtClean="0"/>
              <a:t> </a:t>
            </a:r>
            <a:r>
              <a:rPr lang="en-GB" dirty="0" err="1" smtClean="0"/>
              <a:t>obično</a:t>
            </a:r>
            <a:r>
              <a:rPr lang="en-GB" dirty="0" smtClean="0"/>
              <a:t> </a:t>
            </a:r>
            <a:r>
              <a:rPr lang="en-GB" dirty="0" err="1" smtClean="0"/>
              <a:t>opada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tada</a:t>
            </a:r>
            <a:r>
              <a:rPr lang="en-GB" dirty="0" smtClean="0"/>
              <a:t> se </a:t>
            </a:r>
            <a:r>
              <a:rPr lang="en-GB" dirty="0" err="1" smtClean="0"/>
              <a:t>pojavljuju</a:t>
            </a:r>
            <a:r>
              <a:rPr lang="en-GB" dirty="0" smtClean="0"/>
              <a:t> “</a:t>
            </a:r>
            <a:r>
              <a:rPr lang="en-GB" dirty="0" err="1" smtClean="0"/>
              <a:t>otpori</a:t>
            </a:r>
            <a:r>
              <a:rPr lang="en-GB" dirty="0" smtClean="0"/>
              <a:t>” (</a:t>
            </a:r>
            <a:r>
              <a:rPr lang="en-GB" dirty="0" err="1" smtClean="0"/>
              <a:t>npr</a:t>
            </a:r>
            <a:r>
              <a:rPr lang="en-GB" dirty="0" smtClean="0"/>
              <a:t>. </a:t>
            </a:r>
            <a:r>
              <a:rPr lang="en-GB" dirty="0" err="1" smtClean="0"/>
              <a:t>problemi</a:t>
            </a:r>
            <a:r>
              <a:rPr lang="en-GB" dirty="0" smtClean="0"/>
              <a:t> s </a:t>
            </a:r>
            <a:r>
              <a:rPr lang="en-GB" dirty="0" err="1" smtClean="0"/>
              <a:t>obavljanjem</a:t>
            </a:r>
            <a:r>
              <a:rPr lang="en-GB" dirty="0" smtClean="0"/>
              <a:t> DZ)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nužnost</a:t>
            </a:r>
            <a:r>
              <a:rPr lang="en-GB" dirty="0" smtClean="0"/>
              <a:t> </a:t>
            </a:r>
            <a:r>
              <a:rPr lang="en-GB" dirty="0" err="1" smtClean="0"/>
              <a:t>terapeutovog</a:t>
            </a:r>
            <a:r>
              <a:rPr lang="en-GB" dirty="0" smtClean="0"/>
              <a:t> </a:t>
            </a:r>
            <a:r>
              <a:rPr lang="en-GB" dirty="0" err="1" smtClean="0"/>
              <a:t>prihvaćanja</a:t>
            </a:r>
            <a:r>
              <a:rPr lang="en-GB" dirty="0" smtClean="0"/>
              <a:t>, </a:t>
            </a:r>
            <a:r>
              <a:rPr lang="en-GB" dirty="0" err="1" smtClean="0"/>
              <a:t>empatiziranja</a:t>
            </a:r>
            <a:r>
              <a:rPr lang="en-GB" dirty="0" smtClean="0"/>
              <a:t>, </a:t>
            </a:r>
            <a:r>
              <a:rPr lang="en-GB" dirty="0" err="1" smtClean="0"/>
              <a:t>neosuđivanja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strpljivosti</a:t>
            </a:r>
            <a:r>
              <a:rPr lang="en-GB" dirty="0" smtClean="0"/>
              <a:t>,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kreativnosti</a:t>
            </a:r>
            <a:r>
              <a:rPr lang="en-GB" dirty="0" smtClean="0"/>
              <a:t> u </a:t>
            </a:r>
            <a:r>
              <a:rPr lang="en-GB" dirty="0" err="1" smtClean="0"/>
              <a:t>odgonetavanju</a:t>
            </a:r>
            <a:r>
              <a:rPr lang="en-GB" dirty="0" smtClean="0"/>
              <a:t> </a:t>
            </a:r>
            <a:r>
              <a:rPr lang="en-GB" dirty="0" err="1" smtClean="0"/>
              <a:t>klijentovih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, </a:t>
            </a:r>
            <a:r>
              <a:rPr lang="en-GB" dirty="0" err="1" smtClean="0"/>
              <a:t>istraživanju</a:t>
            </a:r>
            <a:r>
              <a:rPr lang="en-GB" dirty="0" smtClean="0"/>
              <a:t> </a:t>
            </a:r>
            <a:r>
              <a:rPr lang="en-GB" dirty="0" err="1" smtClean="0"/>
              <a:t>značenja</a:t>
            </a:r>
            <a:r>
              <a:rPr lang="en-GB" dirty="0" smtClean="0"/>
              <a:t>, </a:t>
            </a:r>
            <a:r>
              <a:rPr lang="en-GB" dirty="0" err="1" smtClean="0"/>
              <a:t>educiranju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 (</a:t>
            </a:r>
            <a:r>
              <a:rPr lang="en-GB" dirty="0" err="1" smtClean="0"/>
              <a:t>metafore</a:t>
            </a:r>
            <a:r>
              <a:rPr lang="en-GB" dirty="0" smtClean="0"/>
              <a:t>, </a:t>
            </a:r>
            <a:r>
              <a:rPr lang="en-GB" dirty="0" err="1" smtClean="0"/>
              <a:t>anegdote</a:t>
            </a:r>
            <a:r>
              <a:rPr lang="en-GB" dirty="0" smtClean="0"/>
              <a:t>, </a:t>
            </a:r>
            <a:r>
              <a:rPr lang="en-GB" dirty="0" err="1" smtClean="0"/>
              <a:t>humor</a:t>
            </a:r>
            <a:r>
              <a:rPr lang="en-GB" dirty="0" smtClean="0"/>
              <a:t>, </a:t>
            </a:r>
            <a:r>
              <a:rPr lang="en-GB" dirty="0" err="1" smtClean="0"/>
              <a:t>samootkrivanje</a:t>
            </a:r>
            <a:r>
              <a:rPr lang="en-GB" dirty="0" smtClean="0"/>
              <a:t>, </a:t>
            </a:r>
            <a:r>
              <a:rPr lang="en-GB" dirty="0" err="1" smtClean="0"/>
              <a:t>korištenje</a:t>
            </a:r>
            <a:r>
              <a:rPr lang="en-GB" dirty="0" smtClean="0"/>
              <a:t> </a:t>
            </a:r>
            <a:r>
              <a:rPr lang="en-GB" dirty="0" err="1" smtClean="0"/>
              <a:t>različitih</a:t>
            </a:r>
            <a:r>
              <a:rPr lang="en-GB" dirty="0" smtClean="0"/>
              <a:t> </a:t>
            </a:r>
            <a:r>
              <a:rPr lang="en-GB" dirty="0" err="1" smtClean="0"/>
              <a:t>izraza</a:t>
            </a:r>
            <a:r>
              <a:rPr lang="en-GB" dirty="0" smtClean="0"/>
              <a:t>, </a:t>
            </a:r>
            <a:r>
              <a:rPr lang="en-GB" dirty="0" err="1" smtClean="0"/>
              <a:t>mijenjanje</a:t>
            </a:r>
            <a:r>
              <a:rPr lang="en-GB" dirty="0" smtClean="0"/>
              <a:t> </a:t>
            </a:r>
            <a:r>
              <a:rPr lang="en-GB" dirty="0" err="1" smtClean="0"/>
              <a:t>načina</a:t>
            </a:r>
            <a:r>
              <a:rPr lang="en-GB" dirty="0" smtClean="0"/>
              <a:t> </a:t>
            </a:r>
            <a:r>
              <a:rPr lang="en-GB" dirty="0" err="1" smtClean="0"/>
              <a:t>pružanja</a:t>
            </a:r>
            <a:r>
              <a:rPr lang="en-GB" dirty="0" smtClean="0"/>
              <a:t> </a:t>
            </a:r>
            <a:r>
              <a:rPr lang="en-GB" dirty="0" err="1" smtClean="0"/>
              <a:t>hipoteza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  <a:p>
            <a:pPr lvl="1">
              <a:lnSpc>
                <a:spcPct val="120000"/>
              </a:lnSpc>
            </a:pPr>
            <a:r>
              <a:rPr lang="en-GB" dirty="0" err="1" smtClean="0"/>
              <a:t>klijentove</a:t>
            </a:r>
            <a:r>
              <a:rPr lang="en-GB" dirty="0" smtClean="0"/>
              <a:t> </a:t>
            </a:r>
            <a:r>
              <a:rPr lang="en-GB" dirty="0" err="1" smtClean="0"/>
              <a:t>emocionalne</a:t>
            </a:r>
            <a:r>
              <a:rPr lang="en-GB" dirty="0" smtClean="0"/>
              <a:t> </a:t>
            </a:r>
            <a:r>
              <a:rPr lang="en-GB" dirty="0" err="1" smtClean="0"/>
              <a:t>reakcije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terapeuta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r>
              <a:rPr lang="en-GB" dirty="0" smtClean="0"/>
              <a:t> od </a:t>
            </a:r>
            <a:r>
              <a:rPr lang="en-GB" dirty="0" err="1" smtClean="0"/>
              <a:t>središnjeg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značenja</a:t>
            </a:r>
            <a:r>
              <a:rPr lang="en-GB" dirty="0" smtClean="0"/>
              <a:t> – </a:t>
            </a:r>
            <a:r>
              <a:rPr lang="en-GB" dirty="0" err="1" smtClean="0"/>
              <a:t>obavezno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istražiti</a:t>
            </a:r>
            <a:r>
              <a:rPr lang="en-GB" dirty="0" smtClean="0"/>
              <a:t> </a:t>
            </a:r>
            <a:r>
              <a:rPr lang="en-GB" dirty="0" err="1" smtClean="0"/>
              <a:t>jer</a:t>
            </a:r>
            <a:r>
              <a:rPr lang="en-GB" dirty="0" smtClean="0"/>
              <a:t> </a:t>
            </a:r>
            <a:r>
              <a:rPr lang="en-GB" dirty="0" err="1" smtClean="0"/>
              <a:t>inače</a:t>
            </a:r>
            <a:r>
              <a:rPr lang="en-GB" dirty="0" smtClean="0"/>
              <a:t> </a:t>
            </a:r>
            <a:r>
              <a:rPr lang="en-GB" dirty="0" err="1" smtClean="0"/>
              <a:t>ometaju</a:t>
            </a:r>
            <a:r>
              <a:rPr lang="en-GB" dirty="0" smtClean="0"/>
              <a:t> </a:t>
            </a:r>
            <a:r>
              <a:rPr lang="en-GB" dirty="0" err="1" smtClean="0"/>
              <a:t>suradnju</a:t>
            </a:r>
            <a:r>
              <a:rPr lang="en-GB" dirty="0" smtClean="0"/>
              <a:t>!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lavne</a:t>
            </a:r>
            <a:r>
              <a:rPr lang="en-GB" dirty="0" smtClean="0"/>
              <a:t> </a:t>
            </a:r>
            <a:r>
              <a:rPr lang="en-GB" dirty="0" err="1" smtClean="0"/>
              <a:t>kognitivne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3581400" cy="3886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SzPct val="350000"/>
              <a:buNone/>
            </a:pPr>
            <a:r>
              <a:rPr lang="en-GB" b="1" dirty="0" err="1" smtClean="0"/>
              <a:t>opći</a:t>
            </a:r>
            <a:r>
              <a:rPr lang="en-GB" b="1" dirty="0" smtClean="0"/>
              <a:t> </a:t>
            </a:r>
            <a:r>
              <a:rPr lang="en-GB" b="1" dirty="0" err="1" smtClean="0"/>
              <a:t>slijed</a:t>
            </a:r>
            <a:endParaRPr lang="hr-HR" b="1" dirty="0" smtClean="0"/>
          </a:p>
          <a:p>
            <a:pPr marL="0" indent="0" algn="ctr">
              <a:buSzPct val="350000"/>
              <a:buNone/>
            </a:pP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r>
              <a:rPr lang="en-GB" dirty="0" err="1" smtClean="0"/>
              <a:t>pomoći</a:t>
            </a:r>
            <a:r>
              <a:rPr lang="en-GB" dirty="0" smtClean="0"/>
              <a:t> </a:t>
            </a:r>
            <a:r>
              <a:rPr lang="en-GB" dirty="0" err="1" smtClean="0"/>
              <a:t>klijentu</a:t>
            </a:r>
            <a:r>
              <a:rPr lang="en-GB" dirty="0" smtClean="0"/>
              <a:t> da </a:t>
            </a:r>
            <a:r>
              <a:rPr lang="en-GB" dirty="0" err="1" smtClean="0"/>
              <a:t>prepozna</a:t>
            </a:r>
            <a:r>
              <a:rPr lang="en-GB" dirty="0" smtClean="0"/>
              <a:t> </a:t>
            </a:r>
            <a:r>
              <a:rPr lang="en-GB" dirty="0" err="1" smtClean="0"/>
              <a:t>disfunkcionalna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dominiraju</a:t>
            </a:r>
            <a:r>
              <a:rPr lang="en-GB" dirty="0" smtClean="0"/>
              <a:t> </a:t>
            </a:r>
            <a:r>
              <a:rPr lang="en-GB" dirty="0" err="1" smtClean="0"/>
              <a:t>njegovim</a:t>
            </a:r>
            <a:r>
              <a:rPr lang="en-GB" dirty="0" smtClean="0"/>
              <a:t> </a:t>
            </a:r>
            <a:r>
              <a:rPr lang="en-GB" dirty="0" err="1" smtClean="0"/>
              <a:t>životom</a:t>
            </a:r>
            <a:endParaRPr lang="hr-HR" dirty="0" smtClean="0"/>
          </a:p>
          <a:p>
            <a:pPr algn="ctr">
              <a:buSzPct val="350000"/>
              <a:buBlip>
                <a:blip r:embed="rId2"/>
              </a:buBlip>
            </a:pPr>
            <a:endParaRPr lang="hr-HR" dirty="0"/>
          </a:p>
          <a:p>
            <a:pPr algn="ctr">
              <a:buSzPct val="350000"/>
              <a:buBlip>
                <a:blip r:embed="rId2"/>
              </a:buBlip>
            </a:pPr>
            <a:endParaRPr lang="hr-HR" dirty="0"/>
          </a:p>
          <a:p>
            <a:pPr algn="ctr">
              <a:buSzPct val="350000"/>
              <a:buBlip>
                <a:blip r:embed="rId2"/>
              </a:buBlip>
            </a:pPr>
            <a:r>
              <a:rPr lang="en-GB" dirty="0" err="1" smtClean="0"/>
              <a:t>pomoći</a:t>
            </a:r>
            <a:r>
              <a:rPr lang="en-GB" dirty="0" smtClean="0"/>
              <a:t> mu da </a:t>
            </a:r>
            <a:r>
              <a:rPr lang="en-GB" dirty="0" err="1" smtClean="0"/>
              <a:t>napravi</a:t>
            </a:r>
            <a:r>
              <a:rPr lang="en-GB" dirty="0" smtClean="0"/>
              <a:t> </a:t>
            </a:r>
            <a:r>
              <a:rPr lang="en-GB" dirty="0" err="1" smtClean="0"/>
              <a:t>modifikacije</a:t>
            </a:r>
            <a:r>
              <a:rPr lang="en-GB" dirty="0" smtClean="0"/>
              <a:t> </a:t>
            </a:r>
            <a:r>
              <a:rPr lang="en-GB" dirty="0" err="1" smtClean="0"/>
              <a:t>potrebne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prilagođenije</a:t>
            </a:r>
            <a:r>
              <a:rPr lang="en-GB" dirty="0" smtClean="0"/>
              <a:t> </a:t>
            </a:r>
            <a:r>
              <a:rPr lang="en-GB" dirty="0" err="1" smtClean="0"/>
              <a:t>funkcioniranje</a:t>
            </a:r>
            <a:endParaRPr lang="en-GB" dirty="0" smtClean="0"/>
          </a:p>
          <a:p>
            <a:pPr>
              <a:buSzPct val="300000"/>
            </a:pP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0"/>
            <a:ext cx="4114800" cy="6858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36576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 smtClean="0"/>
              <a:t>prepoznavanje</a:t>
            </a:r>
            <a:r>
              <a:rPr lang="en-GB" dirty="0" smtClean="0"/>
              <a:t> </a:t>
            </a:r>
            <a:r>
              <a:rPr lang="en-GB" dirty="0" err="1" smtClean="0"/>
              <a:t>disfunkcionalnih</a:t>
            </a:r>
            <a:r>
              <a:rPr lang="en-GB" dirty="0" smtClean="0"/>
              <a:t> </a:t>
            </a:r>
            <a:r>
              <a:rPr lang="en-GB" dirty="0" err="1" smtClean="0"/>
              <a:t>načina</a:t>
            </a:r>
            <a:r>
              <a:rPr lang="en-GB" dirty="0" smtClean="0"/>
              <a:t> </a:t>
            </a:r>
            <a:r>
              <a:rPr lang="en-GB" dirty="0" err="1" smtClean="0"/>
              <a:t>razmišljanja</a:t>
            </a:r>
            <a:endParaRPr lang="en-GB" dirty="0" smtClean="0"/>
          </a:p>
          <a:p>
            <a:pPr lvl="1"/>
            <a:r>
              <a:rPr lang="en-GB" dirty="0" err="1" smtClean="0"/>
              <a:t>traganje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idiosinkratičnim</a:t>
            </a:r>
            <a:r>
              <a:rPr lang="en-GB" dirty="0" smtClean="0"/>
              <a:t> </a:t>
            </a:r>
            <a:r>
              <a:rPr lang="en-GB" dirty="0" err="1" smtClean="0"/>
              <a:t>značenjima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pridaju</a:t>
            </a:r>
            <a:r>
              <a:rPr lang="en-GB" dirty="0" smtClean="0"/>
              <a:t> </a:t>
            </a:r>
            <a:r>
              <a:rPr lang="en-GB" dirty="0" err="1" smtClean="0"/>
              <a:t>događajima</a:t>
            </a:r>
            <a:endParaRPr lang="en-GB" dirty="0" smtClean="0"/>
          </a:p>
          <a:p>
            <a:pPr lvl="1"/>
            <a:r>
              <a:rPr lang="en-GB" dirty="0" err="1" smtClean="0"/>
              <a:t>imenovanje</a:t>
            </a:r>
            <a:r>
              <a:rPr lang="en-GB" dirty="0" smtClean="0"/>
              <a:t> </a:t>
            </a:r>
            <a:r>
              <a:rPr lang="en-GB" dirty="0" err="1" smtClean="0"/>
              <a:t>kognitivnih</a:t>
            </a:r>
            <a:r>
              <a:rPr lang="en-GB" dirty="0" smtClean="0"/>
              <a:t> </a:t>
            </a:r>
            <a:r>
              <a:rPr lang="en-GB" dirty="0" err="1" smtClean="0"/>
              <a:t>distorzija</a:t>
            </a:r>
            <a:endParaRPr lang="en-GB" dirty="0" smtClean="0"/>
          </a:p>
          <a:p>
            <a:pPr lvl="1"/>
            <a:r>
              <a:rPr lang="en-GB" dirty="0" err="1" smtClean="0"/>
              <a:t>traženje</a:t>
            </a:r>
            <a:r>
              <a:rPr lang="en-GB" dirty="0" smtClean="0"/>
              <a:t> </a:t>
            </a:r>
            <a:r>
              <a:rPr lang="en-GB" dirty="0" err="1" smtClean="0"/>
              <a:t>alternativnih</a:t>
            </a:r>
            <a:r>
              <a:rPr lang="en-GB" dirty="0" smtClean="0"/>
              <a:t> </a:t>
            </a:r>
            <a:r>
              <a:rPr lang="en-GB" dirty="0" err="1" smtClean="0"/>
              <a:t>objašnjenja</a:t>
            </a:r>
            <a:endParaRPr lang="en-GB" dirty="0" smtClean="0"/>
          </a:p>
          <a:p>
            <a:pPr lvl="1"/>
            <a:r>
              <a:rPr lang="en-GB" dirty="0" err="1" smtClean="0"/>
              <a:t>dekatastrofiziranje</a:t>
            </a:r>
            <a:endParaRPr lang="en-GB" dirty="0" smtClean="0"/>
          </a:p>
          <a:p>
            <a:pPr lvl="1"/>
            <a:r>
              <a:rPr lang="en-GB" dirty="0" err="1" smtClean="0"/>
              <a:t>analiza</a:t>
            </a:r>
            <a:r>
              <a:rPr lang="en-GB" dirty="0" smtClean="0"/>
              <a:t> </a:t>
            </a:r>
            <a:r>
              <a:rPr lang="en-GB" dirty="0" err="1" smtClean="0"/>
              <a:t>prednosti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nedostataka</a:t>
            </a:r>
            <a:r>
              <a:rPr lang="en-GB" dirty="0" smtClean="0"/>
              <a:t> </a:t>
            </a:r>
            <a:r>
              <a:rPr lang="en-GB" dirty="0" err="1" smtClean="0"/>
              <a:t>održavanja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promjene</a:t>
            </a:r>
            <a:r>
              <a:rPr lang="en-GB" dirty="0" smtClean="0"/>
              <a:t> </a:t>
            </a:r>
            <a:r>
              <a:rPr lang="en-GB" dirty="0" err="1" smtClean="0"/>
              <a:t>vjerovanja</a:t>
            </a:r>
            <a:r>
              <a:rPr lang="en-GB" dirty="0" smtClean="0"/>
              <a:t>/</a:t>
            </a:r>
            <a:r>
              <a:rPr lang="en-GB" dirty="0" err="1" smtClean="0"/>
              <a:t>ponašanja</a:t>
            </a:r>
            <a:endParaRPr lang="en-GB" dirty="0" smtClean="0"/>
          </a:p>
          <a:p>
            <a:pPr lvl="1"/>
            <a:r>
              <a:rPr lang="en-GB" dirty="0" err="1" smtClean="0"/>
              <a:t>suočavanje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shemama</a:t>
            </a:r>
            <a:r>
              <a:rPr lang="en-GB" dirty="0" smtClean="0"/>
              <a:t> (</a:t>
            </a:r>
            <a:r>
              <a:rPr lang="en-GB" dirty="0" err="1" smtClean="0"/>
              <a:t>restrukturiranje</a:t>
            </a:r>
            <a:r>
              <a:rPr lang="en-GB" dirty="0" smtClean="0"/>
              <a:t>, </a:t>
            </a:r>
            <a:r>
              <a:rPr lang="en-GB" dirty="0" err="1" smtClean="0"/>
              <a:t>modificiranje</a:t>
            </a:r>
            <a:r>
              <a:rPr lang="en-GB" dirty="0" smtClean="0"/>
              <a:t>, </a:t>
            </a:r>
            <a:r>
              <a:rPr lang="en-GB" dirty="0" err="1" smtClean="0"/>
              <a:t>reinterpretacija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predočavanje</a:t>
            </a:r>
            <a:endParaRPr lang="en-GB" dirty="0" smtClean="0"/>
          </a:p>
          <a:p>
            <a:pPr lvl="1"/>
            <a:r>
              <a:rPr lang="en-GB" dirty="0" err="1" smtClean="0"/>
              <a:t>bihevioralni</a:t>
            </a:r>
            <a:r>
              <a:rPr lang="en-GB" dirty="0" smtClean="0"/>
              <a:t> </a:t>
            </a:r>
            <a:r>
              <a:rPr lang="en-GB" dirty="0" err="1" smtClean="0"/>
              <a:t>eksperimenti</a:t>
            </a:r>
            <a:endParaRPr lang="en-GB" dirty="0" smtClean="0"/>
          </a:p>
          <a:p>
            <a:pPr lvl="1"/>
            <a:r>
              <a:rPr lang="en-GB" dirty="0" err="1" smtClean="0"/>
              <a:t>donošenje</a:t>
            </a:r>
            <a:r>
              <a:rPr lang="en-GB" dirty="0" smtClean="0"/>
              <a:t> </a:t>
            </a:r>
            <a:r>
              <a:rPr lang="en-GB" dirty="0" err="1" smtClean="0"/>
              <a:t>odluka</a:t>
            </a:r>
            <a:endParaRPr lang="en-GB" dirty="0" smtClean="0"/>
          </a:p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eziwezi.com/news/wp-content/uploads/2014/08/apple-peel-COMP-32265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14178"/>
          <a:stretch/>
        </p:blipFill>
        <p:spPr bwMode="auto">
          <a:xfrm>
            <a:off x="0" y="609600"/>
            <a:ext cx="5126182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572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</a:t>
            </a:r>
            <a:r>
              <a:rPr lang="en-GB" dirty="0" err="1" smtClean="0"/>
              <a:t>lavne</a:t>
            </a:r>
            <a:r>
              <a:rPr lang="en-GB" dirty="0" smtClean="0"/>
              <a:t> </a:t>
            </a:r>
            <a:r>
              <a:rPr lang="en-GB" dirty="0" err="1" smtClean="0"/>
              <a:t>bihevioralne</a:t>
            </a:r>
            <a:r>
              <a:rPr lang="en-GB" dirty="0" smtClean="0"/>
              <a:t> </a:t>
            </a:r>
            <a:r>
              <a:rPr lang="en-GB" dirty="0" err="1" smtClean="0"/>
              <a:t>strategije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810000" cy="3992563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samomotrenje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planiranje</a:t>
            </a:r>
            <a:r>
              <a:rPr lang="en-GB" dirty="0" smtClean="0"/>
              <a:t> </a:t>
            </a:r>
            <a:r>
              <a:rPr lang="en-GB" dirty="0" err="1" smtClean="0"/>
              <a:t>aktivnosti</a:t>
            </a:r>
            <a:endParaRPr lang="en-GB" dirty="0" smtClean="0"/>
          </a:p>
          <a:p>
            <a:r>
              <a:rPr lang="en-GB" dirty="0" err="1" smtClean="0"/>
              <a:t>trening</a:t>
            </a:r>
            <a:r>
              <a:rPr lang="en-GB" dirty="0" smtClean="0"/>
              <a:t> </a:t>
            </a:r>
            <a:r>
              <a:rPr lang="en-GB" dirty="0" err="1" smtClean="0"/>
              <a:t>asertivnosti</a:t>
            </a:r>
            <a:endParaRPr lang="en-GB" dirty="0" smtClean="0"/>
          </a:p>
          <a:p>
            <a:r>
              <a:rPr lang="en-GB" dirty="0" err="1" smtClean="0"/>
              <a:t>igranje</a:t>
            </a:r>
            <a:r>
              <a:rPr lang="en-GB" dirty="0" smtClean="0"/>
              <a:t> </a:t>
            </a:r>
            <a:r>
              <a:rPr lang="en-GB" dirty="0" err="1" smtClean="0"/>
              <a:t>uloga</a:t>
            </a:r>
            <a:endParaRPr lang="en-GB" dirty="0" smtClean="0"/>
          </a:p>
          <a:p>
            <a:r>
              <a:rPr lang="en-GB" dirty="0" err="1" smtClean="0"/>
              <a:t>tehnike</a:t>
            </a:r>
            <a:r>
              <a:rPr lang="en-GB" dirty="0" smtClean="0"/>
              <a:t> </a:t>
            </a:r>
            <a:r>
              <a:rPr lang="en-GB" dirty="0" err="1" smtClean="0"/>
              <a:t>relaksacije</a:t>
            </a:r>
            <a:endParaRPr lang="en-GB" dirty="0" smtClean="0"/>
          </a:p>
          <a:p>
            <a:r>
              <a:rPr lang="en-GB" dirty="0" err="1" smtClean="0"/>
              <a:t>distrakcije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refokusiranje</a:t>
            </a:r>
            <a:r>
              <a:rPr lang="en-GB" dirty="0" smtClean="0"/>
              <a:t> </a:t>
            </a:r>
            <a:r>
              <a:rPr lang="en-GB" dirty="0" err="1" smtClean="0"/>
              <a:t>pažnje</a:t>
            </a:r>
            <a:endParaRPr lang="en-GB" dirty="0" smtClean="0"/>
          </a:p>
          <a:p>
            <a:r>
              <a:rPr lang="en-GB" dirty="0" err="1" smtClean="0"/>
              <a:t>izlaganje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ullyourownstrings.com/wp-content/uploads/2010/12/Worm-in-Appl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667000"/>
            <a:ext cx="5029199" cy="293370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en-GB" dirty="0" err="1"/>
              <a:t>T</a:t>
            </a:r>
            <a:r>
              <a:rPr lang="en-GB" dirty="0" err="1" smtClean="0"/>
              <a:t>eškoće</a:t>
            </a:r>
            <a:r>
              <a:rPr lang="en-GB" dirty="0" smtClean="0"/>
              <a:t> u </a:t>
            </a:r>
            <a:r>
              <a:rPr lang="en-GB" dirty="0" err="1" smtClean="0"/>
              <a:t>tretmanu</a:t>
            </a:r>
            <a:r>
              <a:rPr lang="en-GB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dirty="0" err="1" smtClean="0"/>
              <a:t>klijenata</a:t>
            </a:r>
            <a:r>
              <a:rPr lang="en-GB" dirty="0" smtClean="0"/>
              <a:t> s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44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124200"/>
            <a:ext cx="2819400" cy="20228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Problemi</a:t>
            </a:r>
            <a:r>
              <a:rPr lang="en-GB" sz="3200" dirty="0" smtClean="0"/>
              <a:t> u </a:t>
            </a:r>
            <a:r>
              <a:rPr lang="en-GB" sz="3200" dirty="0" err="1" smtClean="0"/>
              <a:t>suradnji</a:t>
            </a:r>
            <a:r>
              <a:rPr lang="en-GB" sz="3200" dirty="0" smtClean="0"/>
              <a:t> </a:t>
            </a:r>
            <a:r>
              <a:rPr lang="en-GB" sz="3200" dirty="0" err="1" smtClean="0"/>
              <a:t>mogu</a:t>
            </a:r>
            <a:r>
              <a:rPr lang="en-GB" sz="3200" dirty="0" smtClean="0"/>
              <a:t> </a:t>
            </a:r>
            <a:r>
              <a:rPr lang="en-GB" sz="3200" dirty="0" err="1" smtClean="0"/>
              <a:t>proizlaziti</a:t>
            </a:r>
            <a:r>
              <a:rPr lang="en-GB" sz="3200" dirty="0" smtClean="0"/>
              <a:t> </a:t>
            </a:r>
            <a:r>
              <a:rPr lang="en-GB" sz="3200" dirty="0" err="1" smtClean="0"/>
              <a:t>iz</a:t>
            </a:r>
            <a:r>
              <a:rPr lang="hr-HR" sz="3200" dirty="0" smtClean="0"/>
              <a:t>...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724400"/>
            <a:ext cx="2819400" cy="2013382"/>
          </a:xfrm>
        </p:spPr>
        <p:txBody>
          <a:bodyPr>
            <a:normAutofit fontScale="92500" lnSpcReduction="10000"/>
          </a:bodyPr>
          <a:lstStyle/>
          <a:p>
            <a:pPr algn="r"/>
            <a:endParaRPr lang="en-GB" dirty="0" smtClean="0"/>
          </a:p>
          <a:p>
            <a:pPr marL="0" indent="0" algn="r">
              <a:buNone/>
            </a:pPr>
            <a:r>
              <a:rPr lang="hr-HR" sz="2200" dirty="0" smtClean="0">
                <a:solidFill>
                  <a:srgbClr val="FFC000"/>
                </a:solidFill>
              </a:rPr>
              <a:t>...</a:t>
            </a:r>
            <a:r>
              <a:rPr lang="en-GB" sz="2200" dirty="0" smtClean="0">
                <a:solidFill>
                  <a:srgbClr val="FFC000"/>
                </a:solidFill>
              </a:rPr>
              <a:t>OKOLINE </a:t>
            </a:r>
            <a:endParaRPr lang="hr-HR" sz="2200" dirty="0" smtClean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en-GB" sz="2200" dirty="0" err="1" smtClean="0"/>
              <a:t>važne</a:t>
            </a:r>
            <a:r>
              <a:rPr lang="en-GB" sz="2200" dirty="0" smtClean="0"/>
              <a:t> </a:t>
            </a:r>
            <a:r>
              <a:rPr lang="en-GB" sz="2200" dirty="0" err="1" smtClean="0"/>
              <a:t>osobe</a:t>
            </a:r>
            <a:r>
              <a:rPr lang="en-GB" sz="2200" dirty="0" smtClean="0"/>
              <a:t> </a:t>
            </a:r>
            <a:r>
              <a:rPr lang="en-GB" sz="2200" dirty="0" err="1" smtClean="0"/>
              <a:t>koče</a:t>
            </a:r>
            <a:r>
              <a:rPr lang="en-GB" sz="2200" dirty="0" smtClean="0"/>
              <a:t> </a:t>
            </a:r>
            <a:r>
              <a:rPr lang="en-GB" sz="2200" dirty="0" err="1" smtClean="0"/>
              <a:t>promjenu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potiču</a:t>
            </a:r>
            <a:r>
              <a:rPr lang="en-GB" sz="2200" dirty="0" smtClean="0"/>
              <a:t> </a:t>
            </a:r>
            <a:r>
              <a:rPr lang="en-GB" sz="2200" dirty="0" err="1" smtClean="0"/>
              <a:t>disfunkcionalna</a:t>
            </a:r>
            <a:r>
              <a:rPr lang="en-GB" sz="2200" dirty="0" smtClean="0"/>
              <a:t> </a:t>
            </a:r>
            <a:r>
              <a:rPr lang="en-GB" sz="2200" dirty="0" err="1" smtClean="0"/>
              <a:t>ponašanja</a:t>
            </a:r>
            <a:endParaRPr lang="en-GB" sz="2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40761"/>
            <a:ext cx="35814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smtClean="0">
                <a:solidFill>
                  <a:srgbClr val="458F13"/>
                </a:solidFill>
              </a:rPr>
              <a:t>...</a:t>
            </a:r>
            <a:r>
              <a:rPr lang="en-GB" sz="2000" dirty="0" smtClean="0">
                <a:solidFill>
                  <a:srgbClr val="458F13"/>
                </a:solidFill>
              </a:rPr>
              <a:t>KLIJENTA </a:t>
            </a:r>
            <a:endParaRPr lang="hr-HR" sz="2000" dirty="0" smtClean="0">
              <a:solidFill>
                <a:srgbClr val="458F13"/>
              </a:solidFill>
            </a:endParaRPr>
          </a:p>
          <a:p>
            <a:pPr marL="0" indent="0">
              <a:buNone/>
            </a:pPr>
            <a:r>
              <a:rPr lang="en-GB" sz="2000" dirty="0" err="1" smtClean="0"/>
              <a:t>nerazumijevanje</a:t>
            </a:r>
            <a:r>
              <a:rPr lang="en-GB" sz="2000" dirty="0" smtClean="0"/>
              <a:t> </a:t>
            </a:r>
            <a:r>
              <a:rPr lang="en-GB" sz="2000" dirty="0" err="1" smtClean="0"/>
              <a:t>modela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pristupa</a:t>
            </a:r>
            <a:r>
              <a:rPr lang="en-GB" sz="2000" dirty="0" smtClean="0"/>
              <a:t>, </a:t>
            </a:r>
            <a:r>
              <a:rPr lang="en-GB" sz="2000" dirty="0" err="1" smtClean="0"/>
              <a:t>vjerovanje</a:t>
            </a:r>
            <a:r>
              <a:rPr lang="en-GB" sz="2000" dirty="0" smtClean="0"/>
              <a:t> da je </a:t>
            </a:r>
            <a:r>
              <a:rPr lang="en-GB" sz="2000" dirty="0" err="1" smtClean="0"/>
              <a:t>terapija</a:t>
            </a:r>
            <a:r>
              <a:rPr lang="en-GB" sz="2000" dirty="0" smtClean="0"/>
              <a:t> </a:t>
            </a:r>
            <a:r>
              <a:rPr lang="en-GB" sz="2000" dirty="0" err="1" smtClean="0"/>
              <a:t>pasivan</a:t>
            </a:r>
            <a:r>
              <a:rPr lang="en-GB" sz="2000" dirty="0" smtClean="0"/>
              <a:t> </a:t>
            </a:r>
            <a:r>
              <a:rPr lang="en-GB" sz="2000" dirty="0" err="1" smtClean="0"/>
              <a:t>proces</a:t>
            </a:r>
            <a:r>
              <a:rPr lang="en-GB" sz="2000" dirty="0" smtClean="0"/>
              <a:t>, </a:t>
            </a:r>
            <a:r>
              <a:rPr lang="en-GB" sz="2000" dirty="0" err="1" smtClean="0"/>
              <a:t>manjak</a:t>
            </a:r>
            <a:r>
              <a:rPr lang="en-GB" sz="2000" dirty="0" smtClean="0"/>
              <a:t> </a:t>
            </a:r>
            <a:r>
              <a:rPr lang="en-GB" sz="2000" dirty="0" err="1" smtClean="0"/>
              <a:t>vještina</a:t>
            </a:r>
            <a:r>
              <a:rPr lang="en-GB" sz="2000" dirty="0" smtClean="0"/>
              <a:t> </a:t>
            </a:r>
            <a:r>
              <a:rPr lang="en-GB" sz="2000" dirty="0" err="1" smtClean="0"/>
              <a:t>potrebnih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suradnju</a:t>
            </a:r>
            <a:r>
              <a:rPr lang="en-GB" sz="2000" dirty="0" smtClean="0"/>
              <a:t>, </a:t>
            </a:r>
            <a:r>
              <a:rPr lang="en-GB" sz="2000" dirty="0" err="1" smtClean="0"/>
              <a:t>misli</a:t>
            </a:r>
            <a:r>
              <a:rPr lang="en-GB" sz="2000" dirty="0" smtClean="0"/>
              <a:t> o </a:t>
            </a:r>
            <a:r>
              <a:rPr lang="en-GB" sz="2000" dirty="0" err="1" smtClean="0"/>
              <a:t>mogućem</a:t>
            </a:r>
            <a:r>
              <a:rPr lang="en-GB" sz="2000" dirty="0" smtClean="0"/>
              <a:t> </a:t>
            </a:r>
            <a:r>
              <a:rPr lang="en-GB" sz="2000" dirty="0" err="1" smtClean="0"/>
              <a:t>terapijskom</a:t>
            </a:r>
            <a:r>
              <a:rPr lang="en-GB" sz="2000" dirty="0" smtClean="0"/>
              <a:t> </a:t>
            </a:r>
            <a:r>
              <a:rPr lang="en-GB" sz="2000" dirty="0" err="1" smtClean="0"/>
              <a:t>neuspjehu</a:t>
            </a:r>
            <a:r>
              <a:rPr lang="en-GB" sz="2000" dirty="0" smtClean="0"/>
              <a:t>, </a:t>
            </a:r>
            <a:r>
              <a:rPr lang="en-GB" sz="2000" dirty="0" err="1" smtClean="0"/>
              <a:t>vjerovanja</a:t>
            </a:r>
            <a:r>
              <a:rPr lang="en-GB" sz="2000" dirty="0" smtClean="0"/>
              <a:t> da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promjene</a:t>
            </a:r>
            <a:r>
              <a:rPr lang="en-GB" sz="2000" dirty="0" smtClean="0"/>
              <a:t> </a:t>
            </a:r>
            <a:r>
              <a:rPr lang="en-GB" sz="2000" dirty="0" err="1" smtClean="0"/>
              <a:t>imati</a:t>
            </a:r>
            <a:r>
              <a:rPr lang="en-GB" sz="2000" dirty="0" smtClean="0"/>
              <a:t> </a:t>
            </a:r>
            <a:r>
              <a:rPr lang="en-GB" sz="2000" dirty="0" err="1" smtClean="0"/>
              <a:t>pogubne</a:t>
            </a:r>
            <a:r>
              <a:rPr lang="en-GB" sz="2000" dirty="0" smtClean="0"/>
              <a:t> </a:t>
            </a:r>
            <a:r>
              <a:rPr lang="en-GB" sz="2000" dirty="0" err="1" smtClean="0"/>
              <a:t>posljedice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druge</a:t>
            </a:r>
            <a:r>
              <a:rPr lang="en-GB" sz="2000" dirty="0" smtClean="0"/>
              <a:t>, </a:t>
            </a:r>
            <a:r>
              <a:rPr lang="en-GB" sz="2000" dirty="0" err="1" smtClean="0"/>
              <a:t>uništiti</a:t>
            </a:r>
            <a:r>
              <a:rPr lang="en-GB" sz="2000" dirty="0" smtClean="0"/>
              <a:t> </a:t>
            </a:r>
            <a:r>
              <a:rPr lang="en-GB" sz="2000" dirty="0" err="1" smtClean="0"/>
              <a:t>njegov</a:t>
            </a:r>
            <a:r>
              <a:rPr lang="en-GB" sz="2000" dirty="0" smtClean="0"/>
              <a:t> </a:t>
            </a:r>
            <a:r>
              <a:rPr lang="en-GB" sz="2000" dirty="0" err="1" smtClean="0"/>
              <a:t>identitet</a:t>
            </a:r>
            <a:r>
              <a:rPr lang="en-GB" sz="2000" dirty="0" smtClean="0"/>
              <a:t>, </a:t>
            </a:r>
            <a:r>
              <a:rPr lang="en-GB" sz="2000" dirty="0" err="1" smtClean="0"/>
              <a:t>sekundarna</a:t>
            </a:r>
            <a:r>
              <a:rPr lang="en-GB" sz="2000" dirty="0" smtClean="0"/>
              <a:t> </a:t>
            </a:r>
            <a:r>
              <a:rPr lang="en-GB" sz="2000" dirty="0" err="1" smtClean="0"/>
              <a:t>dobit</a:t>
            </a:r>
            <a:r>
              <a:rPr lang="en-GB" sz="2000" dirty="0" smtClean="0"/>
              <a:t> od </a:t>
            </a:r>
            <a:r>
              <a:rPr lang="en-GB" sz="2000" dirty="0" err="1" smtClean="0"/>
              <a:t>održavanja</a:t>
            </a:r>
            <a:r>
              <a:rPr lang="en-GB" sz="2000" dirty="0" smtClean="0"/>
              <a:t> </a:t>
            </a:r>
            <a:r>
              <a:rPr lang="en-GB" sz="2000" dirty="0" err="1" smtClean="0"/>
              <a:t>poremećaja</a:t>
            </a:r>
            <a:r>
              <a:rPr lang="en-GB" sz="2000" dirty="0" smtClean="0"/>
              <a:t>, </a:t>
            </a:r>
            <a:r>
              <a:rPr lang="en-GB" sz="2000" dirty="0" err="1" smtClean="0"/>
              <a:t>nerealni</a:t>
            </a:r>
            <a:r>
              <a:rPr lang="en-GB" sz="2000" dirty="0" smtClean="0"/>
              <a:t> </a:t>
            </a:r>
            <a:r>
              <a:rPr lang="en-GB" sz="2000" dirty="0" err="1" smtClean="0"/>
              <a:t>ciljevi</a:t>
            </a:r>
            <a:r>
              <a:rPr lang="en-GB" sz="2000" dirty="0" smtClean="0"/>
              <a:t>, </a:t>
            </a:r>
            <a:r>
              <a:rPr lang="en-GB" sz="2000" dirty="0" err="1" smtClean="0"/>
              <a:t>nemotiviranost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terapiju</a:t>
            </a:r>
            <a:r>
              <a:rPr lang="en-GB" sz="2000" dirty="0" smtClean="0"/>
              <a:t>, </a:t>
            </a:r>
            <a:r>
              <a:rPr lang="en-GB" sz="2000" dirty="0" err="1" smtClean="0"/>
              <a:t>slaba</a:t>
            </a:r>
            <a:r>
              <a:rPr lang="en-GB" sz="2000" dirty="0" smtClean="0"/>
              <a:t> </a:t>
            </a:r>
            <a:r>
              <a:rPr lang="en-GB" sz="2000" dirty="0" err="1" smtClean="0"/>
              <a:t>kontrola</a:t>
            </a:r>
            <a:r>
              <a:rPr lang="en-GB" sz="2000" dirty="0" smtClean="0"/>
              <a:t> </a:t>
            </a:r>
            <a:r>
              <a:rPr lang="en-GB" sz="2000" dirty="0" err="1" smtClean="0"/>
              <a:t>poriva</a:t>
            </a:r>
            <a:r>
              <a:rPr lang="en-GB" sz="2000" dirty="0" smtClean="0"/>
              <a:t>, </a:t>
            </a:r>
            <a:r>
              <a:rPr lang="en-GB" sz="2000" dirty="0" err="1" smtClean="0"/>
              <a:t>frustracija</a:t>
            </a:r>
            <a:r>
              <a:rPr lang="en-GB" sz="2000" dirty="0" smtClean="0"/>
              <a:t> </a:t>
            </a:r>
            <a:r>
              <a:rPr lang="en-GB" sz="2000" dirty="0" err="1" smtClean="0"/>
              <a:t>zbog</a:t>
            </a:r>
            <a:r>
              <a:rPr lang="en-GB" sz="2000" dirty="0" smtClean="0"/>
              <a:t> </a:t>
            </a:r>
            <a:r>
              <a:rPr lang="en-GB" sz="2000" dirty="0" err="1" smtClean="0"/>
              <a:t>izostanka</a:t>
            </a:r>
            <a:r>
              <a:rPr lang="en-GB" sz="2000" dirty="0" smtClean="0"/>
              <a:t> </a:t>
            </a:r>
            <a:r>
              <a:rPr lang="en-GB" sz="2000" dirty="0" err="1" smtClean="0"/>
              <a:t>brzog</a:t>
            </a:r>
            <a:r>
              <a:rPr lang="en-GB" sz="2000" dirty="0" smtClean="0"/>
              <a:t> </a:t>
            </a:r>
            <a:r>
              <a:rPr lang="en-GB" sz="2000" dirty="0" err="1" smtClean="0"/>
              <a:t>napretka</a:t>
            </a: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9496" y="457200"/>
            <a:ext cx="2812472" cy="2507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endParaRPr lang="en-GB" sz="2000" dirty="0" smtClean="0"/>
          </a:p>
          <a:p>
            <a:pPr marL="0" indent="0" algn="r">
              <a:buNone/>
            </a:pPr>
            <a:r>
              <a:rPr lang="hr-HR" sz="2200" dirty="0" smtClean="0">
                <a:solidFill>
                  <a:srgbClr val="F76A5B"/>
                </a:solidFill>
              </a:rPr>
              <a:t>...</a:t>
            </a:r>
            <a:r>
              <a:rPr lang="en-GB" sz="2200" dirty="0" smtClean="0">
                <a:solidFill>
                  <a:srgbClr val="F76A5B"/>
                </a:solidFill>
              </a:rPr>
              <a:t>TERAPEUTA </a:t>
            </a:r>
            <a:r>
              <a:rPr lang="en-GB" sz="2200" dirty="0" err="1" smtClean="0"/>
              <a:t>nedovoljno</a:t>
            </a:r>
            <a:r>
              <a:rPr lang="en-GB" sz="2200" dirty="0" smtClean="0"/>
              <a:t> </a:t>
            </a:r>
            <a:r>
              <a:rPr lang="en-GB" sz="2200" dirty="0" err="1" smtClean="0"/>
              <a:t>iskustvo</a:t>
            </a:r>
            <a:r>
              <a:rPr lang="en-GB" sz="2200" dirty="0" smtClean="0"/>
              <a:t>, </a:t>
            </a:r>
            <a:r>
              <a:rPr lang="en-GB" sz="2200" dirty="0" err="1" smtClean="0"/>
              <a:t>loše</a:t>
            </a:r>
            <a:r>
              <a:rPr lang="en-GB" sz="2200" dirty="0" smtClean="0"/>
              <a:t> </a:t>
            </a:r>
            <a:r>
              <a:rPr lang="en-GB" sz="2200" dirty="0" err="1" smtClean="0"/>
              <a:t>odabrano</a:t>
            </a:r>
            <a:r>
              <a:rPr lang="en-GB" sz="2200" dirty="0" smtClean="0"/>
              <a:t> </a:t>
            </a:r>
            <a:r>
              <a:rPr lang="en-GB" sz="2200" dirty="0" err="1" smtClean="0"/>
              <a:t>vrijeme</a:t>
            </a:r>
            <a:r>
              <a:rPr lang="en-GB" sz="2200" dirty="0" smtClean="0"/>
              <a:t> </a:t>
            </a:r>
            <a:r>
              <a:rPr lang="en-GB" sz="2200" dirty="0" err="1" smtClean="0"/>
              <a:t>za</a:t>
            </a:r>
            <a:r>
              <a:rPr lang="en-GB" sz="2200" dirty="0" smtClean="0"/>
              <a:t> </a:t>
            </a:r>
            <a:r>
              <a:rPr lang="en-GB" sz="2200" dirty="0" err="1" smtClean="0"/>
              <a:t>intervenciju</a:t>
            </a:r>
            <a:r>
              <a:rPr lang="en-GB" sz="2200" dirty="0" smtClean="0"/>
              <a:t>, </a:t>
            </a:r>
            <a:r>
              <a:rPr lang="en-GB" sz="2200" dirty="0" err="1" smtClean="0"/>
              <a:t>nerealni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nejasno</a:t>
            </a:r>
            <a:r>
              <a:rPr lang="en-GB" sz="2200" dirty="0" smtClean="0"/>
              <a:t> </a:t>
            </a:r>
            <a:r>
              <a:rPr lang="en-GB" sz="2200" dirty="0" err="1" smtClean="0"/>
              <a:t>izrečeni</a:t>
            </a:r>
            <a:r>
              <a:rPr lang="en-GB" sz="2200" dirty="0" smtClean="0"/>
              <a:t> </a:t>
            </a:r>
            <a:r>
              <a:rPr lang="en-GB" sz="2200" dirty="0" err="1" smtClean="0"/>
              <a:t>ciljevi</a:t>
            </a:r>
            <a:r>
              <a:rPr lang="en-GB" sz="2200" dirty="0" smtClean="0"/>
              <a:t>, </a:t>
            </a:r>
            <a:r>
              <a:rPr lang="en-GB" sz="2200" dirty="0" err="1" smtClean="0"/>
              <a:t>neslaganje</a:t>
            </a:r>
            <a:r>
              <a:rPr lang="en-GB" sz="2200" dirty="0" smtClean="0"/>
              <a:t> </a:t>
            </a:r>
            <a:r>
              <a:rPr lang="en-GB" sz="2200" dirty="0" err="1" smtClean="0"/>
              <a:t>ciljeva</a:t>
            </a:r>
            <a:r>
              <a:rPr lang="en-GB" sz="2200" dirty="0" smtClean="0"/>
              <a:t> </a:t>
            </a:r>
            <a:r>
              <a:rPr lang="en-GB" sz="2200" dirty="0" err="1" smtClean="0"/>
              <a:t>terapeuta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klijenta</a:t>
            </a:r>
            <a:endParaRPr lang="en-GB" sz="2200" dirty="0" smtClean="0"/>
          </a:p>
          <a:p>
            <a:pPr marL="0" indent="0" algn="r">
              <a:buNone/>
            </a:pPr>
            <a:endParaRPr lang="en-GB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0"/>
            <a:ext cx="2299854" cy="2500745"/>
          </a:xfrm>
          <a:prstGeom prst="rect">
            <a:avLst/>
          </a:prstGeom>
          <a:solidFill>
            <a:srgbClr val="F99287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 smtClean="0"/>
          </a:p>
          <a:p>
            <a:pPr marL="0" indent="0" algn="ctr">
              <a:buNone/>
            </a:pPr>
            <a:r>
              <a:rPr lang="en-GB" sz="2900" dirty="0" smtClean="0"/>
              <a:t>VAŽNO! </a:t>
            </a:r>
            <a:endParaRPr lang="hr-HR" sz="2900" dirty="0"/>
          </a:p>
          <a:p>
            <a:pPr marL="0" indent="0" algn="ctr">
              <a:buNone/>
            </a:pPr>
            <a:r>
              <a:rPr lang="en-GB" sz="2900" dirty="0" err="1" smtClean="0"/>
              <a:t>nesuradnja</a:t>
            </a:r>
            <a:r>
              <a:rPr lang="en-GB" sz="2900" dirty="0" smtClean="0"/>
              <a:t> je </a:t>
            </a:r>
            <a:r>
              <a:rPr lang="en-GB" sz="2900" dirty="0" err="1" smtClean="0"/>
              <a:t>prilika</a:t>
            </a:r>
            <a:r>
              <a:rPr lang="en-GB" sz="2900" dirty="0" smtClean="0"/>
              <a:t> </a:t>
            </a:r>
            <a:r>
              <a:rPr lang="en-GB" sz="2900" dirty="0" err="1" smtClean="0"/>
              <a:t>za</a:t>
            </a:r>
            <a:r>
              <a:rPr lang="en-GB" sz="2900" dirty="0" smtClean="0"/>
              <a:t> </a:t>
            </a:r>
            <a:r>
              <a:rPr lang="en-GB" sz="2900" dirty="0" err="1" smtClean="0"/>
              <a:t>prepoznavanje</a:t>
            </a:r>
            <a:r>
              <a:rPr lang="en-GB" sz="2900" dirty="0" smtClean="0"/>
              <a:t> </a:t>
            </a:r>
            <a:r>
              <a:rPr lang="en-GB" sz="2900" dirty="0" err="1" smtClean="0"/>
              <a:t>i</a:t>
            </a:r>
            <a:r>
              <a:rPr lang="en-GB" sz="2900" dirty="0" smtClean="0"/>
              <a:t> </a:t>
            </a:r>
            <a:r>
              <a:rPr lang="en-GB" sz="2900" dirty="0" err="1" smtClean="0"/>
              <a:t>istraživanje</a:t>
            </a:r>
            <a:r>
              <a:rPr lang="en-GB" sz="2900" dirty="0" smtClean="0"/>
              <a:t> </a:t>
            </a:r>
            <a:r>
              <a:rPr lang="en-GB" sz="2900" dirty="0" err="1" smtClean="0"/>
              <a:t>vjerovanja</a:t>
            </a:r>
            <a:r>
              <a:rPr lang="en-GB" sz="2900" dirty="0" smtClean="0"/>
              <a:t>!</a:t>
            </a:r>
            <a:endParaRPr lang="hr-HR" sz="2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hrgurus.com.au/wp-content/uploads/2012/07/Red-Appl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777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3962400"/>
            <a:ext cx="2057400" cy="1447800"/>
          </a:xfrm>
        </p:spPr>
        <p:txBody>
          <a:bodyPr>
            <a:prstTxWarp prst="textButton">
              <a:avLst/>
            </a:prstTxWarp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Hvala</a:t>
            </a:r>
            <a:r>
              <a:rPr lang="en-GB" b="1" dirty="0" smtClean="0">
                <a:solidFill>
                  <a:srgbClr val="F53E2B"/>
                </a:solidFill>
              </a:rPr>
              <a:t> </a:t>
            </a:r>
            <a:r>
              <a:rPr lang="en-GB" b="1" dirty="0" err="1" smtClean="0">
                <a:solidFill>
                  <a:srgbClr val="F53E2B"/>
                </a:solidFill>
              </a:rPr>
              <a:t>na</a:t>
            </a:r>
            <a:endParaRPr lang="hr-HR" b="1" dirty="0">
              <a:solidFill>
                <a:srgbClr val="F53E2B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rgbClr val="F53E2B"/>
              </a:solidFill>
            </a:endParaRP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53E2B"/>
                </a:solidFill>
              </a:rPr>
              <a:t>pažnji</a:t>
            </a:r>
            <a:r>
              <a:rPr lang="en-GB" b="1" dirty="0" smtClean="0">
                <a:solidFill>
                  <a:srgbClr val="F53E2B"/>
                </a:solidFill>
              </a:rPr>
              <a:t>!</a:t>
            </a:r>
            <a:endParaRPr lang="hr-HR" b="1" dirty="0">
              <a:solidFill>
                <a:srgbClr val="F5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1" y="457200"/>
            <a:ext cx="5105400" cy="34778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paranoidni</a:t>
            </a:r>
            <a:r>
              <a:rPr lang="en-GB" sz="2000" dirty="0"/>
              <a:t> (</a:t>
            </a:r>
            <a:r>
              <a:rPr lang="en-GB" sz="2000" dirty="0" err="1"/>
              <a:t>sumnjičavost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nepovjerenje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kojeg</a:t>
            </a:r>
            <a:r>
              <a:rPr lang="en-GB" sz="2000" dirty="0"/>
              <a:t> se </a:t>
            </a:r>
            <a:r>
              <a:rPr lang="en-GB" sz="2000" dirty="0" err="1"/>
              <a:t>motivi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/>
              <a:t> </a:t>
            </a:r>
            <a:r>
              <a:rPr lang="en-GB" sz="2000" dirty="0" err="1"/>
              <a:t>interpretiraju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zlonamjerni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shizoidni</a:t>
            </a:r>
            <a:r>
              <a:rPr lang="en-GB" sz="2000" dirty="0"/>
              <a:t> (</a:t>
            </a:r>
            <a:r>
              <a:rPr lang="en-GB" sz="2000" dirty="0" err="1"/>
              <a:t>udaljavanje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socijalnih</a:t>
            </a:r>
            <a:r>
              <a:rPr lang="en-GB" sz="2000" dirty="0"/>
              <a:t> </a:t>
            </a:r>
            <a:r>
              <a:rPr lang="en-GB" sz="2000" dirty="0" err="1"/>
              <a:t>odnosa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ograničen</a:t>
            </a:r>
            <a:r>
              <a:rPr lang="en-GB" sz="2000" dirty="0"/>
              <a:t> </a:t>
            </a:r>
            <a:r>
              <a:rPr lang="en-GB" sz="2000" dirty="0" err="1"/>
              <a:t>opseg</a:t>
            </a:r>
            <a:r>
              <a:rPr lang="en-GB" sz="2000" dirty="0"/>
              <a:t> </a:t>
            </a:r>
            <a:r>
              <a:rPr lang="en-GB" sz="2000" dirty="0" err="1"/>
              <a:t>emocionalnog</a:t>
            </a:r>
            <a:r>
              <a:rPr lang="en-GB" sz="2000" dirty="0"/>
              <a:t> </a:t>
            </a:r>
            <a:r>
              <a:rPr lang="en-GB" sz="2000" dirty="0" err="1"/>
              <a:t>izražavanja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</a:rPr>
              <a:t>shizotipni</a:t>
            </a:r>
            <a:r>
              <a:rPr lang="en-GB" sz="2000" dirty="0"/>
              <a:t> (</a:t>
            </a:r>
            <a:r>
              <a:rPr lang="en-GB" sz="2000" dirty="0" err="1"/>
              <a:t>akutna</a:t>
            </a:r>
            <a:r>
              <a:rPr lang="en-GB" sz="2000" dirty="0"/>
              <a:t> </a:t>
            </a:r>
            <a:r>
              <a:rPr lang="en-GB" sz="2000" dirty="0" err="1"/>
              <a:t>nelagoda</a:t>
            </a:r>
            <a:r>
              <a:rPr lang="en-GB" sz="2000" dirty="0"/>
              <a:t> u </a:t>
            </a:r>
            <a:r>
              <a:rPr lang="en-GB" sz="2000" dirty="0" err="1"/>
              <a:t>bliskim</a:t>
            </a:r>
            <a:r>
              <a:rPr lang="en-GB" sz="2000" dirty="0"/>
              <a:t> </a:t>
            </a:r>
            <a:r>
              <a:rPr lang="en-GB" sz="2000" dirty="0" err="1"/>
              <a:t>vezama</a:t>
            </a:r>
            <a:r>
              <a:rPr lang="en-GB" sz="2000" dirty="0"/>
              <a:t>, </a:t>
            </a:r>
            <a:r>
              <a:rPr lang="en-GB" sz="2000" dirty="0" err="1"/>
              <a:t>kognitivna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perceptivna</a:t>
            </a:r>
            <a:r>
              <a:rPr lang="en-GB" sz="2000" dirty="0"/>
              <a:t> </a:t>
            </a:r>
            <a:r>
              <a:rPr lang="en-GB" sz="2000" dirty="0" err="1"/>
              <a:t>iskrivljenja</a:t>
            </a:r>
            <a:r>
              <a:rPr lang="en-GB" sz="2000" dirty="0"/>
              <a:t>, </a:t>
            </a:r>
            <a:r>
              <a:rPr lang="en-GB" sz="2000" dirty="0" err="1"/>
              <a:t>ekscentričnost</a:t>
            </a:r>
            <a:r>
              <a:rPr lang="en-GB" sz="2000" dirty="0"/>
              <a:t> u </a:t>
            </a:r>
            <a:r>
              <a:rPr lang="en-GB" sz="2000" dirty="0" err="1"/>
              <a:t>ponašanju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295399" y="5019467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A ekscentrični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05000" y="243444"/>
            <a:ext cx="5812970" cy="3785652"/>
          </a:xfrm>
          <a:prstGeom prst="rect">
            <a:avLst/>
          </a:prstGeom>
          <a:solidFill>
            <a:srgbClr val="FFD757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antisocijalni</a:t>
            </a:r>
            <a:r>
              <a:rPr lang="en-GB" sz="2000" dirty="0"/>
              <a:t> (</a:t>
            </a:r>
            <a:r>
              <a:rPr lang="en-GB" sz="2000" dirty="0" err="1"/>
              <a:t>nepoštivanje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kršenje</a:t>
            </a:r>
            <a:r>
              <a:rPr lang="en-GB" sz="2000" dirty="0"/>
              <a:t> </a:t>
            </a:r>
            <a:r>
              <a:rPr lang="en-GB" sz="2000" dirty="0" err="1"/>
              <a:t>prava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granični</a:t>
            </a:r>
            <a:r>
              <a:rPr lang="en-GB" sz="2000" dirty="0">
                <a:solidFill>
                  <a:srgbClr val="458F13"/>
                </a:solidFill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nestabilnost</a:t>
            </a:r>
            <a:r>
              <a:rPr lang="en-GB" sz="2000" dirty="0"/>
              <a:t> u </a:t>
            </a:r>
            <a:r>
              <a:rPr lang="en-GB" sz="2000" dirty="0" err="1"/>
              <a:t>interpersonalnim</a:t>
            </a:r>
            <a:r>
              <a:rPr lang="en-GB" sz="2000" dirty="0"/>
              <a:t> </a:t>
            </a:r>
            <a:r>
              <a:rPr lang="en-GB" sz="2000" dirty="0" err="1"/>
              <a:t>vezama</a:t>
            </a:r>
            <a:r>
              <a:rPr lang="en-GB" sz="2000" dirty="0"/>
              <a:t>, </a:t>
            </a:r>
            <a:r>
              <a:rPr lang="en-GB" sz="2000" dirty="0" err="1"/>
              <a:t>slici</a:t>
            </a:r>
            <a:r>
              <a:rPr lang="en-GB" sz="2000" dirty="0"/>
              <a:t> o </a:t>
            </a:r>
            <a:r>
              <a:rPr lang="en-GB" sz="2000" dirty="0" err="1"/>
              <a:t>sebi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afektu</a:t>
            </a:r>
            <a:r>
              <a:rPr lang="en-GB" sz="2000" dirty="0"/>
              <a:t>, </a:t>
            </a:r>
            <a:r>
              <a:rPr lang="en-GB" sz="2000" dirty="0" err="1"/>
              <a:t>uz</a:t>
            </a:r>
            <a:r>
              <a:rPr lang="en-GB" sz="2000" dirty="0"/>
              <a:t> </a:t>
            </a:r>
            <a:r>
              <a:rPr lang="en-GB" sz="2000" dirty="0" err="1"/>
              <a:t>značajnu</a:t>
            </a:r>
            <a:r>
              <a:rPr lang="en-GB" sz="2000" dirty="0"/>
              <a:t> </a:t>
            </a:r>
            <a:r>
              <a:rPr lang="en-GB" sz="2000" dirty="0" err="1"/>
              <a:t>impulzivnost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histrionični</a:t>
            </a:r>
            <a:r>
              <a:rPr lang="en-GB" sz="2000" dirty="0"/>
              <a:t> (</a:t>
            </a:r>
            <a:r>
              <a:rPr lang="en-GB" sz="2000" dirty="0" err="1"/>
              <a:t>prekomjerna</a:t>
            </a:r>
            <a:r>
              <a:rPr lang="en-GB" sz="2000" dirty="0"/>
              <a:t> </a:t>
            </a:r>
            <a:r>
              <a:rPr lang="en-GB" sz="2000" dirty="0" err="1"/>
              <a:t>emocionalnost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traženje</a:t>
            </a:r>
            <a:r>
              <a:rPr lang="en-GB" sz="2000" dirty="0"/>
              <a:t> </a:t>
            </a:r>
            <a:r>
              <a:rPr lang="en-GB" sz="2000" dirty="0" err="1"/>
              <a:t>pažnje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458F13"/>
                </a:solidFill>
              </a:rPr>
              <a:t>narcistični</a:t>
            </a:r>
            <a:r>
              <a:rPr lang="en-GB" sz="2000" dirty="0"/>
              <a:t> (</a:t>
            </a:r>
            <a:r>
              <a:rPr lang="en-GB" sz="2000" dirty="0" err="1"/>
              <a:t>grandioznost</a:t>
            </a:r>
            <a:r>
              <a:rPr lang="en-GB" sz="2000" dirty="0"/>
              <a:t>, </a:t>
            </a:r>
            <a:r>
              <a:rPr lang="en-GB" sz="2000" dirty="0" err="1"/>
              <a:t>potreba</a:t>
            </a:r>
            <a:r>
              <a:rPr lang="en-GB" sz="2000" dirty="0"/>
              <a:t>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divljenjem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nedostatak</a:t>
            </a:r>
            <a:r>
              <a:rPr lang="en-GB" sz="2000" dirty="0"/>
              <a:t> </a:t>
            </a:r>
            <a:r>
              <a:rPr lang="en-GB" sz="2000" dirty="0" err="1"/>
              <a:t>empatije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709059" y="49125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458F13"/>
                </a:solidFill>
              </a:rPr>
              <a:t>B  dramatični</a:t>
            </a:r>
            <a:endParaRPr lang="en-US" dirty="0">
              <a:solidFill>
                <a:srgbClr val="458F1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tbdhu.com/NR/rdonlyres/D6E89759-4E80-499F-A802-0A5F5E2DAC56/0/3Coloured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5"/>
          <a:stretch/>
        </p:blipFill>
        <p:spPr bwMode="auto">
          <a:xfrm>
            <a:off x="609599" y="3048001"/>
            <a:ext cx="7934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540284"/>
            <a:ext cx="4952009" cy="3170099"/>
          </a:xfrm>
          <a:prstGeom prst="rect">
            <a:avLst/>
          </a:prstGeom>
          <a:solidFill>
            <a:srgbClr val="F76A5B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izbjegavajući</a:t>
            </a:r>
            <a:r>
              <a:rPr lang="en-GB" sz="2000" dirty="0"/>
              <a:t> (</a:t>
            </a:r>
            <a:r>
              <a:rPr lang="en-GB" sz="2000" dirty="0" err="1"/>
              <a:t>socijalna</a:t>
            </a:r>
            <a:r>
              <a:rPr lang="en-GB" sz="2000" dirty="0"/>
              <a:t> </a:t>
            </a:r>
            <a:r>
              <a:rPr lang="en-GB" sz="2000" dirty="0" err="1"/>
              <a:t>inhibicija</a:t>
            </a:r>
            <a:r>
              <a:rPr lang="en-GB" sz="2000" dirty="0"/>
              <a:t>, </a:t>
            </a:r>
            <a:r>
              <a:rPr lang="en-GB" sz="2000" dirty="0" err="1"/>
              <a:t>osjećaj</a:t>
            </a:r>
            <a:r>
              <a:rPr lang="en-GB" sz="2000" dirty="0"/>
              <a:t> </a:t>
            </a:r>
            <a:r>
              <a:rPr lang="en-GB" sz="2000" dirty="0" err="1"/>
              <a:t>manjkavosti</a:t>
            </a:r>
            <a:r>
              <a:rPr lang="en-GB" sz="2000" dirty="0"/>
              <a:t>, </a:t>
            </a:r>
            <a:r>
              <a:rPr lang="en-GB" sz="2000" dirty="0" err="1"/>
              <a:t>pretjerana</a:t>
            </a:r>
            <a:r>
              <a:rPr lang="en-GB" sz="2000" dirty="0"/>
              <a:t> </a:t>
            </a:r>
            <a:r>
              <a:rPr lang="en-GB" sz="2000" dirty="0" err="1"/>
              <a:t>osjetljivost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negativnu</a:t>
            </a:r>
            <a:r>
              <a:rPr lang="en-GB" sz="2000" dirty="0"/>
              <a:t> </a:t>
            </a:r>
            <a:r>
              <a:rPr lang="en-GB" sz="2000" dirty="0" err="1"/>
              <a:t>kritiku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ovisni</a:t>
            </a:r>
            <a:r>
              <a:rPr lang="en-GB" sz="2000" dirty="0"/>
              <a:t> (</a:t>
            </a:r>
            <a:r>
              <a:rPr lang="en-GB" sz="2000" dirty="0" err="1"/>
              <a:t>submisivno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vežuće</a:t>
            </a:r>
            <a:r>
              <a:rPr lang="en-GB" sz="2000" dirty="0"/>
              <a:t> </a:t>
            </a:r>
            <a:r>
              <a:rPr lang="en-GB" sz="2000" dirty="0" err="1"/>
              <a:t>ponašanje</a:t>
            </a:r>
            <a:r>
              <a:rPr lang="en-GB" sz="2000" dirty="0"/>
              <a:t> </a:t>
            </a:r>
            <a:r>
              <a:rPr lang="en-GB" sz="2000" dirty="0" err="1"/>
              <a:t>zbog</a:t>
            </a:r>
            <a:r>
              <a:rPr lang="en-GB" sz="2000" dirty="0"/>
              <a:t> </a:t>
            </a:r>
            <a:r>
              <a:rPr lang="en-GB" sz="2000" dirty="0" err="1"/>
              <a:t>prekomjerne</a:t>
            </a:r>
            <a:r>
              <a:rPr lang="en-GB" sz="2000" dirty="0"/>
              <a:t> </a:t>
            </a:r>
            <a:r>
              <a:rPr lang="en-GB" sz="2000" dirty="0" err="1"/>
              <a:t>potrebe</a:t>
            </a:r>
            <a:r>
              <a:rPr lang="en-GB" sz="2000" dirty="0"/>
              <a:t> da se o </a:t>
            </a:r>
            <a:r>
              <a:rPr lang="en-GB" sz="2000" dirty="0" err="1"/>
              <a:t>njoj</a:t>
            </a:r>
            <a:r>
              <a:rPr lang="en-GB" sz="2000" dirty="0"/>
              <a:t>/</a:t>
            </a:r>
            <a:r>
              <a:rPr lang="en-GB" sz="2000" dirty="0" err="1"/>
              <a:t>njemu</a:t>
            </a:r>
            <a:r>
              <a:rPr lang="en-GB" sz="2000" dirty="0"/>
              <a:t> brine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C000"/>
                </a:solidFill>
              </a:rPr>
              <a:t>opsesivno-kompulzivni</a:t>
            </a:r>
            <a:r>
              <a:rPr lang="en-GB" sz="2000" dirty="0"/>
              <a:t> (</a:t>
            </a:r>
            <a:r>
              <a:rPr lang="en-GB" sz="2000" dirty="0" err="1"/>
              <a:t>zaokupljenost</a:t>
            </a:r>
            <a:r>
              <a:rPr lang="en-GB" sz="2000" dirty="0"/>
              <a:t> </a:t>
            </a:r>
            <a:r>
              <a:rPr lang="en-GB" sz="2000" dirty="0" err="1"/>
              <a:t>redom</a:t>
            </a:r>
            <a:r>
              <a:rPr lang="en-GB" sz="2000" dirty="0"/>
              <a:t>, </a:t>
            </a:r>
            <a:r>
              <a:rPr lang="en-GB" sz="2000" dirty="0" err="1"/>
              <a:t>perfekcionizmom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kontrolom</a:t>
            </a:r>
            <a:r>
              <a:rPr lang="en-GB" sz="2000" dirty="0"/>
              <a:t>)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135583" y="5217342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C</a:t>
            </a:r>
            <a:r>
              <a:rPr lang="hr-HR" dirty="0" smtClean="0">
                <a:solidFill>
                  <a:srgbClr val="FFC000"/>
                </a:solidFill>
              </a:rPr>
              <a:t>     anksiozni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895600"/>
            <a:ext cx="5143500" cy="3200400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o</a:t>
            </a:r>
            <a:r>
              <a:rPr lang="en-GB" dirty="0" err="1" smtClean="0"/>
              <a:t>ko</a:t>
            </a:r>
            <a:r>
              <a:rPr lang="hr-HR" dirty="0" smtClean="0"/>
              <a:t> </a:t>
            </a:r>
            <a:r>
              <a:rPr lang="en-GB" dirty="0" smtClean="0"/>
              <a:t>15% </a:t>
            </a:r>
            <a:r>
              <a:rPr lang="en-GB" dirty="0" err="1" smtClean="0"/>
              <a:t>odraslih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ima</a:t>
            </a:r>
            <a:r>
              <a:rPr lang="en-GB" dirty="0" smtClean="0"/>
              <a:t> </a:t>
            </a:r>
            <a:r>
              <a:rPr lang="en-GB" dirty="0" err="1" smtClean="0"/>
              <a:t>barem</a:t>
            </a:r>
            <a:r>
              <a:rPr lang="en-GB" dirty="0" smtClean="0"/>
              <a:t> </a:t>
            </a:r>
            <a:r>
              <a:rPr lang="en-GB" dirty="0" err="1" smtClean="0"/>
              <a:t>jedan</a:t>
            </a:r>
            <a:r>
              <a:rPr lang="en-GB" dirty="0" smtClean="0"/>
              <a:t> PL</a:t>
            </a:r>
            <a:endParaRPr lang="en-GB" dirty="0"/>
          </a:p>
          <a:p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preklapanje</a:t>
            </a:r>
            <a:r>
              <a:rPr lang="en-GB" dirty="0" smtClean="0"/>
              <a:t> s </a:t>
            </a:r>
            <a:r>
              <a:rPr lang="en-GB" dirty="0" err="1" smtClean="0"/>
              <a:t>drugim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</a:t>
            </a:r>
            <a:r>
              <a:rPr lang="en-GB" dirty="0" err="1" smtClean="0"/>
              <a:t>ličnosti</a:t>
            </a:r>
            <a:endParaRPr lang="en-GB" dirty="0" smtClean="0"/>
          </a:p>
          <a:p>
            <a:r>
              <a:rPr lang="en-GB" dirty="0" err="1" smtClean="0"/>
              <a:t>čest</a:t>
            </a:r>
            <a:r>
              <a:rPr lang="en-GB" dirty="0" smtClean="0"/>
              <a:t> </a:t>
            </a:r>
            <a:r>
              <a:rPr lang="en-GB" dirty="0" err="1" smtClean="0"/>
              <a:t>komorbiditet</a:t>
            </a:r>
            <a:r>
              <a:rPr lang="en-GB" dirty="0" smtClean="0"/>
              <a:t> s </a:t>
            </a:r>
            <a:r>
              <a:rPr lang="en-GB" dirty="0" err="1" smtClean="0"/>
              <a:t>drugim</a:t>
            </a:r>
            <a:r>
              <a:rPr lang="en-GB" dirty="0" smtClean="0"/>
              <a:t> </a:t>
            </a:r>
            <a:r>
              <a:rPr lang="en-GB" dirty="0" err="1" smtClean="0"/>
              <a:t>poremećajima</a:t>
            </a:r>
            <a:r>
              <a:rPr lang="en-GB" dirty="0" smtClean="0"/>
              <a:t> (</a:t>
            </a:r>
            <a:r>
              <a:rPr lang="en-GB" dirty="0" err="1" smtClean="0"/>
              <a:t>depresija</a:t>
            </a:r>
            <a:r>
              <a:rPr lang="en-GB" dirty="0" smtClean="0"/>
              <a:t>, </a:t>
            </a:r>
            <a:r>
              <a:rPr lang="en-GB" dirty="0" err="1" smtClean="0"/>
              <a:t>anksiozni</a:t>
            </a:r>
            <a:r>
              <a:rPr lang="en-GB" dirty="0" smtClean="0"/>
              <a:t> </a:t>
            </a:r>
            <a:r>
              <a:rPr lang="en-GB" dirty="0" err="1" smtClean="0"/>
              <a:t>poremećaji</a:t>
            </a:r>
            <a:r>
              <a:rPr lang="en-GB" dirty="0" smtClean="0"/>
              <a:t>, </a:t>
            </a:r>
            <a:r>
              <a:rPr lang="en-GB" dirty="0" err="1" smtClean="0"/>
              <a:t>poremećaji</a:t>
            </a:r>
            <a:r>
              <a:rPr lang="en-GB" dirty="0" smtClean="0"/>
              <a:t> </a:t>
            </a:r>
            <a:r>
              <a:rPr lang="en-GB" dirty="0" err="1" smtClean="0"/>
              <a:t>hranjenja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r>
              <a:rPr lang="en-GB" dirty="0" smtClean="0"/>
              <a:t>.)</a:t>
            </a:r>
          </a:p>
        </p:txBody>
      </p:sp>
      <p:sp>
        <p:nvSpPr>
          <p:cNvPr id="9" name="Oval 8" descr="http://news.sciencemag.org/sites/default/files/sig-apples.jpg"/>
          <p:cNvSpPr/>
          <p:nvPr/>
        </p:nvSpPr>
        <p:spPr>
          <a:xfrm>
            <a:off x="152400" y="1295400"/>
            <a:ext cx="3390900" cy="33909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609600" y="838200"/>
            <a:ext cx="5181600" cy="3505200"/>
          </a:xfrm>
        </p:spPr>
        <p:txBody>
          <a:bodyPr>
            <a:prstTxWarp prst="textArchUp">
              <a:avLst>
                <a:gd name="adj" fmla="val 10323767"/>
              </a:avLst>
            </a:prstTxWarp>
            <a:normAutofit/>
          </a:bodyPr>
          <a:lstStyle/>
          <a:p>
            <a:r>
              <a:rPr lang="hr-HR" dirty="0" smtClean="0"/>
              <a:t>Prevalencija</a:t>
            </a: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4495800" cy="13716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Razlog</a:t>
            </a:r>
            <a:r>
              <a:rPr lang="en-GB" dirty="0" smtClean="0"/>
              <a:t> </a:t>
            </a:r>
            <a:r>
              <a:rPr lang="en-GB" dirty="0" err="1" smtClean="0"/>
              <a:t>dolaska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terapiju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71800"/>
            <a:ext cx="5105400" cy="3230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pritom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probleme</a:t>
            </a:r>
            <a:r>
              <a:rPr lang="en-GB" dirty="0" smtClean="0"/>
              <a:t> u </a:t>
            </a:r>
            <a:r>
              <a:rPr lang="en-GB" dirty="0" err="1" smtClean="0"/>
              <a:t>odnosima</a:t>
            </a:r>
            <a:r>
              <a:rPr lang="en-GB" dirty="0" smtClean="0"/>
              <a:t> </a:t>
            </a:r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shvaćaju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neovisne</a:t>
            </a:r>
            <a:r>
              <a:rPr lang="en-GB" dirty="0" smtClean="0"/>
              <a:t> o </a:t>
            </a:r>
            <a:r>
              <a:rPr lang="en-GB" dirty="0" err="1" smtClean="0"/>
              <a:t>njihovom</a:t>
            </a:r>
            <a:r>
              <a:rPr lang="en-GB" dirty="0" smtClean="0"/>
              <a:t> </a:t>
            </a:r>
            <a:r>
              <a:rPr lang="en-GB" dirty="0" err="1" smtClean="0"/>
              <a:t>ponašanju</a:t>
            </a:r>
            <a:endParaRPr lang="en-GB" dirty="0" smtClean="0"/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se </a:t>
            </a:r>
            <a:r>
              <a:rPr lang="en-GB" dirty="0" err="1" smtClean="0"/>
              <a:t>doživljavaju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žrtve</a:t>
            </a:r>
            <a:r>
              <a:rPr lang="en-GB" dirty="0" smtClean="0"/>
              <a:t> </a:t>
            </a:r>
            <a:r>
              <a:rPr lang="en-GB" dirty="0" err="1" smtClean="0"/>
              <a:t>drugih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sustava</a:t>
            </a:r>
            <a:endParaRPr lang="en-GB" dirty="0" smtClean="0"/>
          </a:p>
          <a:p>
            <a:pPr lvl="1"/>
            <a:r>
              <a:rPr lang="en-GB" dirty="0" err="1" smtClean="0"/>
              <a:t>često</a:t>
            </a:r>
            <a:r>
              <a:rPr lang="en-GB" dirty="0" smtClean="0"/>
              <a:t> </a:t>
            </a:r>
            <a:r>
              <a:rPr lang="en-GB" dirty="0" err="1" smtClean="0"/>
              <a:t>nemaju</a:t>
            </a:r>
            <a:r>
              <a:rPr lang="en-GB" dirty="0" smtClean="0"/>
              <a:t> </a:t>
            </a:r>
            <a:r>
              <a:rPr lang="en-GB" dirty="0" err="1" smtClean="0"/>
              <a:t>ideju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postali</a:t>
            </a:r>
            <a:r>
              <a:rPr lang="en-GB" dirty="0" smtClean="0"/>
              <a:t> </a:t>
            </a:r>
            <a:r>
              <a:rPr lang="en-GB" dirty="0" err="1" smtClean="0"/>
              <a:t>takvi</a:t>
            </a:r>
            <a:r>
              <a:rPr lang="en-GB" dirty="0" smtClean="0"/>
              <a:t> </a:t>
            </a:r>
            <a:r>
              <a:rPr lang="en-GB" dirty="0" err="1" smtClean="0"/>
              <a:t>kakvi</a:t>
            </a:r>
            <a:r>
              <a:rPr lang="en-GB" dirty="0" smtClean="0"/>
              <a:t> </a:t>
            </a:r>
            <a:r>
              <a:rPr lang="en-GB" dirty="0" err="1" smtClean="0"/>
              <a:t>jesu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pridonose</a:t>
            </a:r>
            <a:r>
              <a:rPr lang="en-GB" dirty="0" smtClean="0"/>
              <a:t> </a:t>
            </a:r>
            <a:r>
              <a:rPr lang="en-GB" dirty="0" err="1" smtClean="0"/>
              <a:t>svojim</a:t>
            </a:r>
            <a:r>
              <a:rPr lang="en-GB" dirty="0" smtClean="0"/>
              <a:t> </a:t>
            </a:r>
            <a:r>
              <a:rPr lang="en-GB" dirty="0" err="1" smtClean="0"/>
              <a:t>problemima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ih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riješiti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3589317" cy="1676400"/>
          </a:xfrm>
          <a:solidFill>
            <a:srgbClr val="F76A5B"/>
          </a:solidFill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en-GB" dirty="0" err="1" smtClean="0"/>
              <a:t>obično</a:t>
            </a:r>
            <a:r>
              <a:rPr lang="en-GB" dirty="0" smtClean="0"/>
              <a:t> se </a:t>
            </a:r>
            <a:r>
              <a:rPr lang="en-GB" dirty="0" err="1" smtClean="0"/>
              <a:t>javljaju</a:t>
            </a:r>
            <a:r>
              <a:rPr lang="en-GB" dirty="0" smtClean="0"/>
              <a:t> </a:t>
            </a:r>
            <a:r>
              <a:rPr lang="en-GB" dirty="0" err="1" smtClean="0"/>
              <a:t>zbog</a:t>
            </a:r>
            <a:r>
              <a:rPr lang="en-GB" dirty="0" smtClean="0"/>
              <a:t> </a:t>
            </a:r>
            <a:r>
              <a:rPr lang="en-GB" dirty="0" err="1" smtClean="0"/>
              <a:t>depresije</a:t>
            </a:r>
            <a:r>
              <a:rPr lang="en-GB" dirty="0" smtClean="0"/>
              <a:t>, </a:t>
            </a:r>
            <a:r>
              <a:rPr lang="en-GB" dirty="0" err="1" smtClean="0"/>
              <a:t>anksioznosti</a:t>
            </a:r>
            <a:r>
              <a:rPr lang="en-GB" dirty="0" smtClean="0"/>
              <a:t>, </a:t>
            </a:r>
            <a:r>
              <a:rPr lang="en-GB" dirty="0" err="1" smtClean="0"/>
              <a:t>partnerskih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, </a:t>
            </a:r>
            <a:r>
              <a:rPr lang="en-GB" dirty="0" err="1" smtClean="0"/>
              <a:t>teškoća</a:t>
            </a:r>
            <a:r>
              <a:rPr lang="en-GB" dirty="0" smtClean="0"/>
              <a:t> </a:t>
            </a:r>
            <a:r>
              <a:rPr lang="en-GB" dirty="0" err="1" smtClean="0"/>
              <a:t>vezanih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vanjske</a:t>
            </a:r>
            <a:r>
              <a:rPr lang="en-GB" dirty="0" smtClean="0"/>
              <a:t> </a:t>
            </a:r>
            <a:r>
              <a:rPr lang="en-GB" dirty="0" err="1" smtClean="0"/>
              <a:t>situacije</a:t>
            </a:r>
            <a:endParaRPr lang="hr-H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humbs.dreamstime.com/t/apple-seed-white-background-46819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8646"/>
            <a:ext cx="314325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2638302" cy="2194559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err="1" smtClean="0"/>
              <a:t>Znakovi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</a:t>
            </a:r>
            <a:r>
              <a:rPr lang="en-GB" dirty="0" err="1" smtClean="0"/>
              <a:t>mogu</a:t>
            </a:r>
            <a:r>
              <a:rPr lang="en-GB" dirty="0" smtClean="0"/>
              <a:t> </a:t>
            </a:r>
            <a:r>
              <a:rPr lang="en-GB" dirty="0" err="1" smtClean="0"/>
              <a:t>upućivati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PL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953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en-GB" dirty="0" err="1"/>
              <a:t>hvali</a:t>
            </a:r>
            <a:r>
              <a:rPr lang="en-GB" dirty="0"/>
              <a:t> </a:t>
            </a:r>
            <a:r>
              <a:rPr lang="en-GB" dirty="0" err="1"/>
              <a:t>terapijske</a:t>
            </a:r>
            <a:r>
              <a:rPr lang="en-GB" dirty="0"/>
              <a:t> </a:t>
            </a:r>
            <a:r>
              <a:rPr lang="en-GB" dirty="0" err="1"/>
              <a:t>zadatke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iskazuje</a:t>
            </a:r>
            <a:r>
              <a:rPr lang="en-GB" dirty="0"/>
              <a:t> </a:t>
            </a:r>
            <a:r>
              <a:rPr lang="en-GB" dirty="0" err="1"/>
              <a:t>interes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promjenu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ne </a:t>
            </a:r>
            <a:r>
              <a:rPr lang="en-GB" dirty="0" err="1"/>
              <a:t>slijedi</a:t>
            </a:r>
            <a:r>
              <a:rPr lang="en-GB" dirty="0"/>
              <a:t> </a:t>
            </a:r>
            <a:r>
              <a:rPr lang="en-GB" dirty="0" err="1"/>
              <a:t>dogovorene</a:t>
            </a:r>
            <a:r>
              <a:rPr lang="en-GB" dirty="0"/>
              <a:t> </a:t>
            </a:r>
            <a:r>
              <a:rPr lang="en-GB" dirty="0" err="1"/>
              <a:t>aktivnosti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749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hr-HR" dirty="0" smtClean="0"/>
              <a:t>ustrajno ne surađuje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5695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terapija</a:t>
            </a:r>
            <a:r>
              <a:rPr lang="en-GB" dirty="0"/>
              <a:t> </a:t>
            </a:r>
            <a:r>
              <a:rPr lang="en-GB" dirty="0" err="1"/>
              <a:t>iznenada</a:t>
            </a:r>
            <a:r>
              <a:rPr lang="en-GB" dirty="0"/>
              <a:t> </a:t>
            </a:r>
            <a:r>
              <a:rPr lang="en-GB" dirty="0" err="1"/>
              <a:t>staje</a:t>
            </a:r>
            <a:r>
              <a:rPr lang="en-GB" dirty="0"/>
              <a:t> bez </a:t>
            </a:r>
            <a:r>
              <a:rPr lang="en-GB" dirty="0" err="1"/>
              <a:t>pravog</a:t>
            </a:r>
            <a:r>
              <a:rPr lang="en-GB" dirty="0"/>
              <a:t> </a:t>
            </a:r>
            <a:r>
              <a:rPr lang="en-GB" dirty="0" err="1"/>
              <a:t>razloga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95118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klijent</a:t>
            </a:r>
            <a:r>
              <a:rPr lang="en-GB" dirty="0"/>
              <a:t> </a:t>
            </a:r>
            <a:r>
              <a:rPr lang="en-GB" dirty="0" err="1"/>
              <a:t>navodi</a:t>
            </a:r>
            <a:r>
              <a:rPr lang="en-GB" dirty="0"/>
              <a:t>: </a:t>
            </a:r>
            <a:r>
              <a:rPr lang="en-GB" i="1" dirty="0"/>
              <a:t>“</a:t>
            </a:r>
            <a:r>
              <a:rPr lang="en-GB" i="1" dirty="0" err="1"/>
              <a:t>Ja</a:t>
            </a:r>
            <a:r>
              <a:rPr lang="en-GB" i="1" dirty="0"/>
              <a:t> </a:t>
            </a:r>
            <a:r>
              <a:rPr lang="en-GB" i="1" dirty="0" err="1"/>
              <a:t>sam</a:t>
            </a:r>
            <a:r>
              <a:rPr lang="en-GB" i="1" dirty="0"/>
              <a:t> </a:t>
            </a:r>
            <a:r>
              <a:rPr lang="en-GB" i="1" dirty="0" err="1"/>
              <a:t>oduvijek</a:t>
            </a:r>
            <a:r>
              <a:rPr lang="en-GB" i="1" dirty="0"/>
              <a:t> </a:t>
            </a:r>
            <a:r>
              <a:rPr lang="en-GB" i="1" dirty="0" err="1"/>
              <a:t>takav</a:t>
            </a:r>
            <a:r>
              <a:rPr lang="en-GB" i="1" dirty="0"/>
              <a:t>. Ne </a:t>
            </a:r>
            <a:r>
              <a:rPr lang="en-GB" i="1" dirty="0" err="1"/>
              <a:t>mogu</a:t>
            </a:r>
            <a:r>
              <a:rPr lang="en-GB" i="1" dirty="0"/>
              <a:t> </a:t>
            </a:r>
            <a:r>
              <a:rPr lang="en-GB" i="1" dirty="0" err="1"/>
              <a:t>zamisliti</a:t>
            </a:r>
            <a:r>
              <a:rPr lang="en-GB" i="1" dirty="0"/>
              <a:t> da </a:t>
            </a:r>
            <a:r>
              <a:rPr lang="en-GB" i="1" dirty="0" err="1"/>
              <a:t>budem</a:t>
            </a:r>
            <a:r>
              <a:rPr lang="en-GB" i="1" dirty="0"/>
              <a:t> </a:t>
            </a:r>
            <a:r>
              <a:rPr lang="en-GB" i="1" dirty="0" err="1"/>
              <a:t>drugačiji</a:t>
            </a:r>
            <a:r>
              <a:rPr lang="en-GB" i="1" dirty="0"/>
              <a:t>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2794" y="310018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klijent</a:t>
            </a:r>
            <a:r>
              <a:rPr lang="en-GB" dirty="0"/>
              <a:t> se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potpuno</a:t>
            </a:r>
            <a:r>
              <a:rPr lang="en-GB" dirty="0"/>
              <a:t> </a:t>
            </a:r>
            <a:r>
              <a:rPr lang="en-GB" dirty="0" err="1"/>
              <a:t>nesvjesnim</a:t>
            </a:r>
            <a:r>
              <a:rPr lang="en-GB" dirty="0"/>
              <a:t> </a:t>
            </a:r>
            <a:r>
              <a:rPr lang="en-GB" dirty="0" err="1"/>
              <a:t>učinaka</a:t>
            </a:r>
            <a:r>
              <a:rPr lang="en-GB" dirty="0"/>
              <a:t> </a:t>
            </a:r>
            <a:r>
              <a:rPr lang="en-GB" dirty="0" err="1"/>
              <a:t>vlastitog</a:t>
            </a:r>
            <a:r>
              <a:rPr lang="en-GB" dirty="0"/>
              <a:t> </a:t>
            </a:r>
            <a:r>
              <a:rPr lang="en-GB" dirty="0" err="1"/>
              <a:t>ponašanja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druge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 bwMode="auto">
          <a:xfrm>
            <a:off x="0" y="1"/>
            <a:ext cx="7620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143000"/>
            <a:ext cx="7848600" cy="1773382"/>
          </a:xfrm>
          <a:noFill/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GB" sz="2900" b="1" dirty="0" err="1" smtClean="0">
                <a:solidFill>
                  <a:srgbClr val="F76A5B"/>
                </a:solidFill>
              </a:rPr>
              <a:t>Razumijevanje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poremećaja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ličnosti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hr-HR" sz="2900" b="1" dirty="0">
                <a:solidFill>
                  <a:srgbClr val="F76A5B"/>
                </a:solidFill>
              </a:rPr>
              <a:t/>
            </a:r>
            <a:br>
              <a:rPr lang="hr-HR" sz="2900" b="1" dirty="0">
                <a:solidFill>
                  <a:srgbClr val="F76A5B"/>
                </a:solidFill>
              </a:rPr>
            </a:br>
            <a:r>
              <a:rPr lang="en-GB" sz="2900" b="1" dirty="0" smtClean="0">
                <a:solidFill>
                  <a:srgbClr val="F76A5B"/>
                </a:solidFill>
              </a:rPr>
              <a:t>u </a:t>
            </a:r>
            <a:r>
              <a:rPr lang="en-GB" sz="2900" b="1" dirty="0" err="1" smtClean="0">
                <a:solidFill>
                  <a:srgbClr val="F76A5B"/>
                </a:solidFill>
              </a:rPr>
              <a:t>bihevioralno-kognitivnim</a:t>
            </a:r>
            <a:r>
              <a:rPr lang="en-GB" sz="2900" b="1" dirty="0" smtClean="0">
                <a:solidFill>
                  <a:srgbClr val="F76A5B"/>
                </a:solidFill>
              </a:rPr>
              <a:t> </a:t>
            </a:r>
            <a:r>
              <a:rPr lang="en-GB" sz="2900" b="1" dirty="0" err="1" smtClean="0">
                <a:solidFill>
                  <a:srgbClr val="F76A5B"/>
                </a:solidFill>
              </a:rPr>
              <a:t>terminima</a:t>
            </a:r>
            <a:endParaRPr lang="hr-HR" sz="2900" b="1" dirty="0">
              <a:solidFill>
                <a:srgbClr val="F76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1963</Words>
  <Application>Microsoft Office PowerPoint</Application>
  <PresentationFormat>On-screen Show (4:3)</PresentationFormat>
  <Paragraphs>326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Bihevioralno-kognitivni tretman  poremećaja ličnosti</vt:lpstr>
      <vt:lpstr>Definicija (DSM-V)</vt:lpstr>
      <vt:lpstr>PowerPoint Presentation</vt:lpstr>
      <vt:lpstr>PowerPoint Presentation</vt:lpstr>
      <vt:lpstr>PowerPoint Presentation</vt:lpstr>
      <vt:lpstr>Prevalencija</vt:lpstr>
      <vt:lpstr>Razlog dolaska na terapiju</vt:lpstr>
      <vt:lpstr>Znakovi koji mogu upućivati na PL</vt:lpstr>
      <vt:lpstr>Razumijevanje poremećaja ličnosti  u bihevioralno-kognitivnim terminima</vt:lpstr>
      <vt:lpstr>Korijeni BKT-a za PL</vt:lpstr>
      <vt:lpstr>Podrijetlo disfunkcionalnih vjerovanja kod PL</vt:lpstr>
      <vt:lpstr>Specifični setovi vjerovanja</vt:lpstr>
      <vt:lpstr>Specifični setovi ponašajnih strategija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Učinkovitost BKT-a za PL</vt:lpstr>
      <vt:lpstr>Procjena poremećaja ličnosti</vt:lpstr>
      <vt:lpstr>PowerPoint Presentation</vt:lpstr>
      <vt:lpstr>Tehnike u radu s poremećajima ličnosti</vt:lpstr>
      <vt:lpstr>Opći principi</vt:lpstr>
      <vt:lpstr>Opći principi</vt:lpstr>
      <vt:lpstr>Glavne kognitivne strategije</vt:lpstr>
      <vt:lpstr>Glavne bihevioralne strategije</vt:lpstr>
      <vt:lpstr>Teškoće u tretmanu  klijenata s poremećajima ličnosti</vt:lpstr>
      <vt:lpstr>Problemi u suradnji mogu proizlaziti iz...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Bihevioralno-kognitivni tretman poremećaja ličnosti</dc:title>
  <dc:creator>Draganin laptop</dc:creator>
  <cp:lastModifiedBy>Dragana</cp:lastModifiedBy>
  <cp:revision>172</cp:revision>
  <cp:lastPrinted>2015-05-22T11:21:09Z</cp:lastPrinted>
  <dcterms:created xsi:type="dcterms:W3CDTF">2006-08-16T00:00:00Z</dcterms:created>
  <dcterms:modified xsi:type="dcterms:W3CDTF">2018-01-12T10:04:05Z</dcterms:modified>
</cp:coreProperties>
</file>