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651EB86-A461-4A7D-9A63-D35BD72771D0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5D981037-0EBB-49FF-99DF-4635B1A050C1}">
      <dgm:prSet phldrT="[Text]"/>
      <dgm:spPr/>
      <dgm:t>
        <a:bodyPr/>
        <a:lstStyle/>
        <a:p>
          <a:r>
            <a:rPr lang="hr-HR" dirty="0" smtClean="0"/>
            <a:t>Što je dokaz? Što je dokaz koji podržava tu ideju? Što je dokaz protiv te ideje?</a:t>
          </a:r>
          <a:endParaRPr lang="en-US" dirty="0"/>
        </a:p>
      </dgm:t>
    </dgm:pt>
    <dgm:pt modelId="{DF0953D1-D93D-4C46-98E8-F8E22CACB950}" type="parTrans" cxnId="{C5A876A8-91A7-45F6-A449-E6BC379F0FEE}">
      <dgm:prSet/>
      <dgm:spPr/>
      <dgm:t>
        <a:bodyPr/>
        <a:lstStyle/>
        <a:p>
          <a:endParaRPr lang="en-US"/>
        </a:p>
      </dgm:t>
    </dgm:pt>
    <dgm:pt modelId="{A59A54CC-0B2E-496D-91CC-BB3616268C38}" type="sibTrans" cxnId="{C5A876A8-91A7-45F6-A449-E6BC379F0FEE}">
      <dgm:prSet/>
      <dgm:spPr/>
      <dgm:t>
        <a:bodyPr/>
        <a:lstStyle/>
        <a:p>
          <a:endParaRPr lang="en-US"/>
        </a:p>
      </dgm:t>
    </dgm:pt>
    <dgm:pt modelId="{9C058C0F-9557-4AFE-B3EE-5D4E80B95C6B}">
      <dgm:prSet phldrT="[Text]"/>
      <dgm:spPr/>
      <dgm:t>
        <a:bodyPr/>
        <a:lstStyle/>
        <a:p>
          <a:r>
            <a:rPr lang="hr-HR" dirty="0" smtClean="0"/>
            <a:t>Postoji li alternativno objašnjenje?</a:t>
          </a:r>
          <a:endParaRPr lang="en-US" dirty="0"/>
        </a:p>
      </dgm:t>
    </dgm:pt>
    <dgm:pt modelId="{F2CF63E6-A90B-4392-A49B-B64D9EA32B9A}" type="parTrans" cxnId="{09032275-6719-44BB-9044-D3B2C74184EE}">
      <dgm:prSet/>
      <dgm:spPr/>
      <dgm:t>
        <a:bodyPr/>
        <a:lstStyle/>
        <a:p>
          <a:endParaRPr lang="en-US"/>
        </a:p>
      </dgm:t>
    </dgm:pt>
    <dgm:pt modelId="{564B6EF8-65A0-48F3-9B7B-AF755398C38C}" type="sibTrans" cxnId="{09032275-6719-44BB-9044-D3B2C74184EE}">
      <dgm:prSet/>
      <dgm:spPr/>
      <dgm:t>
        <a:bodyPr/>
        <a:lstStyle/>
        <a:p>
          <a:endParaRPr lang="en-US"/>
        </a:p>
      </dgm:t>
    </dgm:pt>
    <dgm:pt modelId="{2AF8D908-BB54-4116-80C0-10DB7135D787}">
      <dgm:prSet phldrT="[Text]"/>
      <dgm:spPr/>
      <dgm:t>
        <a:bodyPr/>
        <a:lstStyle/>
        <a:p>
          <a:r>
            <a:rPr lang="hr-HR" dirty="0" smtClean="0"/>
            <a:t>Što je najgore što se može dogoditi? Mogu li to preživjeti? Što je najbolje što se može dogoditi? Što je najrealističnija posljedica?</a:t>
          </a:r>
          <a:endParaRPr lang="en-US" dirty="0"/>
        </a:p>
      </dgm:t>
    </dgm:pt>
    <dgm:pt modelId="{38BB2095-563E-4CA5-9474-B8A3F46DA00D}" type="parTrans" cxnId="{B9B9A75C-0F35-473E-BCB9-E049387A0F0E}">
      <dgm:prSet/>
      <dgm:spPr/>
      <dgm:t>
        <a:bodyPr/>
        <a:lstStyle/>
        <a:p>
          <a:endParaRPr lang="en-US"/>
        </a:p>
      </dgm:t>
    </dgm:pt>
    <dgm:pt modelId="{FCCE669A-F3F2-4369-9D76-4B15141AA77C}" type="sibTrans" cxnId="{B9B9A75C-0F35-473E-BCB9-E049387A0F0E}">
      <dgm:prSet/>
      <dgm:spPr/>
      <dgm:t>
        <a:bodyPr/>
        <a:lstStyle/>
        <a:p>
          <a:endParaRPr lang="en-US"/>
        </a:p>
      </dgm:t>
    </dgm:pt>
    <dgm:pt modelId="{4A1423CB-D8F6-4EDC-8070-D41A40B4B307}">
      <dgm:prSet phldrT="[Text]"/>
      <dgm:spPr/>
      <dgm:t>
        <a:bodyPr/>
        <a:lstStyle/>
        <a:p>
          <a:r>
            <a:rPr lang="hr-HR" dirty="0" smtClean="0"/>
            <a:t>Što ću u vezi s tim poduzeti?</a:t>
          </a:r>
          <a:endParaRPr lang="en-US" dirty="0"/>
        </a:p>
      </dgm:t>
    </dgm:pt>
    <dgm:pt modelId="{7D4A7F29-973B-4BC1-ACC1-07E23DCD957E}" type="parTrans" cxnId="{F7CDB0CD-70D8-440A-8334-0532924FCF7B}">
      <dgm:prSet/>
      <dgm:spPr/>
      <dgm:t>
        <a:bodyPr/>
        <a:lstStyle/>
        <a:p>
          <a:endParaRPr lang="en-US"/>
        </a:p>
      </dgm:t>
    </dgm:pt>
    <dgm:pt modelId="{83361A3B-0B7F-473B-8840-6D70DDF748D4}" type="sibTrans" cxnId="{F7CDB0CD-70D8-440A-8334-0532924FCF7B}">
      <dgm:prSet/>
      <dgm:spPr/>
      <dgm:t>
        <a:bodyPr/>
        <a:lstStyle/>
        <a:p>
          <a:endParaRPr lang="en-US"/>
        </a:p>
      </dgm:t>
    </dgm:pt>
    <dgm:pt modelId="{EE703F92-7BC1-4716-BB95-B542B5E59296}">
      <dgm:prSet phldrT="[Text]"/>
      <dgm:spPr/>
      <dgm:t>
        <a:bodyPr/>
        <a:lstStyle/>
        <a:p>
          <a:r>
            <a:rPr lang="hr-HR" dirty="0" smtClean="0"/>
            <a:t>Što bih ja rekao prijatelju kad bi on ili ona bili u istoj situaciji?</a:t>
          </a:r>
          <a:endParaRPr lang="en-US" dirty="0"/>
        </a:p>
      </dgm:t>
    </dgm:pt>
    <dgm:pt modelId="{EAA8F486-ED94-4488-83FE-994BDB5299E4}" type="parTrans" cxnId="{788252DA-F80A-47F7-B0CB-138E97898AE0}">
      <dgm:prSet/>
      <dgm:spPr/>
      <dgm:t>
        <a:bodyPr/>
        <a:lstStyle/>
        <a:p>
          <a:endParaRPr lang="en-US"/>
        </a:p>
      </dgm:t>
    </dgm:pt>
    <dgm:pt modelId="{C840ECF6-E209-4FF7-AB2C-0DA73DCB016E}" type="sibTrans" cxnId="{788252DA-F80A-47F7-B0CB-138E97898AE0}">
      <dgm:prSet/>
      <dgm:spPr/>
      <dgm:t>
        <a:bodyPr/>
        <a:lstStyle/>
        <a:p>
          <a:endParaRPr lang="en-US"/>
        </a:p>
      </dgm:t>
    </dgm:pt>
    <dgm:pt modelId="{07F636A6-4A51-4354-B882-BEE6959BEF91}" type="pres">
      <dgm:prSet presAssocID="{B651EB86-A461-4A7D-9A63-D35BD72771D0}" presName="Name0" presStyleCnt="0">
        <dgm:presLayoutVars>
          <dgm:chMax val="7"/>
          <dgm:chPref val="7"/>
          <dgm:dir/>
        </dgm:presLayoutVars>
      </dgm:prSet>
      <dgm:spPr/>
    </dgm:pt>
    <dgm:pt modelId="{F5F8550C-59F7-4D86-AF76-BAEA5B009CF3}" type="pres">
      <dgm:prSet presAssocID="{B651EB86-A461-4A7D-9A63-D35BD72771D0}" presName="Name1" presStyleCnt="0"/>
      <dgm:spPr/>
    </dgm:pt>
    <dgm:pt modelId="{13AA6071-A400-4472-BF70-09B0E312F81C}" type="pres">
      <dgm:prSet presAssocID="{B651EB86-A461-4A7D-9A63-D35BD72771D0}" presName="cycle" presStyleCnt="0"/>
      <dgm:spPr/>
    </dgm:pt>
    <dgm:pt modelId="{C98106BC-549B-4B95-83A9-BF8B392A1DEC}" type="pres">
      <dgm:prSet presAssocID="{B651EB86-A461-4A7D-9A63-D35BD72771D0}" presName="srcNode" presStyleLbl="node1" presStyleIdx="0" presStyleCnt="5"/>
      <dgm:spPr/>
    </dgm:pt>
    <dgm:pt modelId="{60F0BCDD-9C3F-4F3B-A577-5F1EB93E83AD}" type="pres">
      <dgm:prSet presAssocID="{B651EB86-A461-4A7D-9A63-D35BD72771D0}" presName="conn" presStyleLbl="parChTrans1D2" presStyleIdx="0" presStyleCnt="1"/>
      <dgm:spPr/>
    </dgm:pt>
    <dgm:pt modelId="{C71BC65B-010E-4671-A712-D6B51D850FE3}" type="pres">
      <dgm:prSet presAssocID="{B651EB86-A461-4A7D-9A63-D35BD72771D0}" presName="extraNode" presStyleLbl="node1" presStyleIdx="0" presStyleCnt="5"/>
      <dgm:spPr/>
    </dgm:pt>
    <dgm:pt modelId="{A17F5B26-5868-4D20-94EE-181344E7D108}" type="pres">
      <dgm:prSet presAssocID="{B651EB86-A461-4A7D-9A63-D35BD72771D0}" presName="dstNode" presStyleLbl="node1" presStyleIdx="0" presStyleCnt="5"/>
      <dgm:spPr/>
    </dgm:pt>
    <dgm:pt modelId="{67A53E3B-D369-48A4-A45A-5AAC710AF1B0}" type="pres">
      <dgm:prSet presAssocID="{5D981037-0EBB-49FF-99DF-4635B1A050C1}" presName="text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FF2F0E6-2623-4040-B873-E3EDB95C64F5}" type="pres">
      <dgm:prSet presAssocID="{5D981037-0EBB-49FF-99DF-4635B1A050C1}" presName="accent_1" presStyleCnt="0"/>
      <dgm:spPr/>
    </dgm:pt>
    <dgm:pt modelId="{AB8A8FE3-0853-424E-962C-2A4B04D245CB}" type="pres">
      <dgm:prSet presAssocID="{5D981037-0EBB-49FF-99DF-4635B1A050C1}" presName="accentRepeatNode" presStyleLbl="solidFgAcc1" presStyleIdx="0" presStyleCnt="5"/>
      <dgm:spPr/>
    </dgm:pt>
    <dgm:pt modelId="{410C26F2-4787-4A17-8FB1-545F4CB6C095}" type="pres">
      <dgm:prSet presAssocID="{9C058C0F-9557-4AFE-B3EE-5D4E80B95C6B}" presName="text_2" presStyleLbl="node1" presStyleIdx="1" presStyleCnt="5">
        <dgm:presLayoutVars>
          <dgm:bulletEnabled val="1"/>
        </dgm:presLayoutVars>
      </dgm:prSet>
      <dgm:spPr/>
    </dgm:pt>
    <dgm:pt modelId="{10A5A54E-DB8B-40EA-BE4F-B77CA39929BF}" type="pres">
      <dgm:prSet presAssocID="{9C058C0F-9557-4AFE-B3EE-5D4E80B95C6B}" presName="accent_2" presStyleCnt="0"/>
      <dgm:spPr/>
    </dgm:pt>
    <dgm:pt modelId="{BBA551F0-C0FC-457F-810A-081F0C484EE9}" type="pres">
      <dgm:prSet presAssocID="{9C058C0F-9557-4AFE-B3EE-5D4E80B95C6B}" presName="accentRepeatNode" presStyleLbl="solidFgAcc1" presStyleIdx="1" presStyleCnt="5"/>
      <dgm:spPr/>
    </dgm:pt>
    <dgm:pt modelId="{1D1FB3E5-6EAD-4F1A-B2B6-0CBF7B20B9FA}" type="pres">
      <dgm:prSet presAssocID="{2AF8D908-BB54-4116-80C0-10DB7135D787}" presName="text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5319FDE-B148-4C20-A298-DEC551EF1B7B}" type="pres">
      <dgm:prSet presAssocID="{2AF8D908-BB54-4116-80C0-10DB7135D787}" presName="accent_3" presStyleCnt="0"/>
      <dgm:spPr/>
    </dgm:pt>
    <dgm:pt modelId="{91C49A65-2AEC-4528-88D5-F7D77D527F88}" type="pres">
      <dgm:prSet presAssocID="{2AF8D908-BB54-4116-80C0-10DB7135D787}" presName="accentRepeatNode" presStyleLbl="solidFgAcc1" presStyleIdx="2" presStyleCnt="5"/>
      <dgm:spPr/>
      <dgm:t>
        <a:bodyPr/>
        <a:lstStyle/>
        <a:p>
          <a:endParaRPr lang="en-US"/>
        </a:p>
      </dgm:t>
    </dgm:pt>
    <dgm:pt modelId="{36C5BFB6-64AD-40CB-9830-F04B09D16E64}" type="pres">
      <dgm:prSet presAssocID="{4A1423CB-D8F6-4EDC-8070-D41A40B4B307}" presName="text_4" presStyleLbl="node1" presStyleIdx="3" presStyleCnt="5">
        <dgm:presLayoutVars>
          <dgm:bulletEnabled val="1"/>
        </dgm:presLayoutVars>
      </dgm:prSet>
      <dgm:spPr/>
    </dgm:pt>
    <dgm:pt modelId="{76A7E12F-35A0-405F-B36D-7A5FD379DB48}" type="pres">
      <dgm:prSet presAssocID="{4A1423CB-D8F6-4EDC-8070-D41A40B4B307}" presName="accent_4" presStyleCnt="0"/>
      <dgm:spPr/>
    </dgm:pt>
    <dgm:pt modelId="{11F6494C-726F-4DD0-8D9C-700CDF7577DA}" type="pres">
      <dgm:prSet presAssocID="{4A1423CB-D8F6-4EDC-8070-D41A40B4B307}" presName="accentRepeatNode" presStyleLbl="solidFgAcc1" presStyleIdx="3" presStyleCnt="5"/>
      <dgm:spPr/>
    </dgm:pt>
    <dgm:pt modelId="{4F736351-3739-4879-8255-911A6C27DFC7}" type="pres">
      <dgm:prSet presAssocID="{EE703F92-7BC1-4716-BB95-B542B5E59296}" presName="text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6009F04-BCEE-4284-B247-BA711A33112F}" type="pres">
      <dgm:prSet presAssocID="{EE703F92-7BC1-4716-BB95-B542B5E59296}" presName="accent_5" presStyleCnt="0"/>
      <dgm:spPr/>
    </dgm:pt>
    <dgm:pt modelId="{CD00E21C-1B65-4D94-96A0-17EA61F32D08}" type="pres">
      <dgm:prSet presAssocID="{EE703F92-7BC1-4716-BB95-B542B5E59296}" presName="accentRepeatNode" presStyleLbl="solidFgAcc1" presStyleIdx="4" presStyleCnt="5"/>
      <dgm:spPr/>
    </dgm:pt>
  </dgm:ptLst>
  <dgm:cxnLst>
    <dgm:cxn modelId="{C5A876A8-91A7-45F6-A449-E6BC379F0FEE}" srcId="{B651EB86-A461-4A7D-9A63-D35BD72771D0}" destId="{5D981037-0EBB-49FF-99DF-4635B1A050C1}" srcOrd="0" destOrd="0" parTransId="{DF0953D1-D93D-4C46-98E8-F8E22CACB950}" sibTransId="{A59A54CC-0B2E-496D-91CC-BB3616268C38}"/>
    <dgm:cxn modelId="{09032275-6719-44BB-9044-D3B2C74184EE}" srcId="{B651EB86-A461-4A7D-9A63-D35BD72771D0}" destId="{9C058C0F-9557-4AFE-B3EE-5D4E80B95C6B}" srcOrd="1" destOrd="0" parTransId="{F2CF63E6-A90B-4392-A49B-B64D9EA32B9A}" sibTransId="{564B6EF8-65A0-48F3-9B7B-AF755398C38C}"/>
    <dgm:cxn modelId="{C42A8CCA-D732-45F7-AC3E-CE4EA9F961BF}" type="presOf" srcId="{9C058C0F-9557-4AFE-B3EE-5D4E80B95C6B}" destId="{410C26F2-4787-4A17-8FB1-545F4CB6C095}" srcOrd="0" destOrd="0" presId="urn:microsoft.com/office/officeart/2008/layout/VerticalCurvedList"/>
    <dgm:cxn modelId="{788252DA-F80A-47F7-B0CB-138E97898AE0}" srcId="{B651EB86-A461-4A7D-9A63-D35BD72771D0}" destId="{EE703F92-7BC1-4716-BB95-B542B5E59296}" srcOrd="4" destOrd="0" parTransId="{EAA8F486-ED94-4488-83FE-994BDB5299E4}" sibTransId="{C840ECF6-E209-4FF7-AB2C-0DA73DCB016E}"/>
    <dgm:cxn modelId="{B9B9A75C-0F35-473E-BCB9-E049387A0F0E}" srcId="{B651EB86-A461-4A7D-9A63-D35BD72771D0}" destId="{2AF8D908-BB54-4116-80C0-10DB7135D787}" srcOrd="2" destOrd="0" parTransId="{38BB2095-563E-4CA5-9474-B8A3F46DA00D}" sibTransId="{FCCE669A-F3F2-4369-9D76-4B15141AA77C}"/>
    <dgm:cxn modelId="{A8BFA6BE-1951-4936-B0D4-5151824E84E1}" type="presOf" srcId="{EE703F92-7BC1-4716-BB95-B542B5E59296}" destId="{4F736351-3739-4879-8255-911A6C27DFC7}" srcOrd="0" destOrd="0" presId="urn:microsoft.com/office/officeart/2008/layout/VerticalCurvedList"/>
    <dgm:cxn modelId="{345A7992-3590-44CA-98FE-C68661A3775B}" type="presOf" srcId="{4A1423CB-D8F6-4EDC-8070-D41A40B4B307}" destId="{36C5BFB6-64AD-40CB-9830-F04B09D16E64}" srcOrd="0" destOrd="0" presId="urn:microsoft.com/office/officeart/2008/layout/VerticalCurvedList"/>
    <dgm:cxn modelId="{22781053-745A-4653-AD93-B78FFE436D97}" type="presOf" srcId="{B651EB86-A461-4A7D-9A63-D35BD72771D0}" destId="{07F636A6-4A51-4354-B882-BEE6959BEF91}" srcOrd="0" destOrd="0" presId="urn:microsoft.com/office/officeart/2008/layout/VerticalCurvedList"/>
    <dgm:cxn modelId="{D912F1CF-DA5B-405D-986B-B88BACBAB27D}" type="presOf" srcId="{2AF8D908-BB54-4116-80C0-10DB7135D787}" destId="{1D1FB3E5-6EAD-4F1A-B2B6-0CBF7B20B9FA}" srcOrd="0" destOrd="0" presId="urn:microsoft.com/office/officeart/2008/layout/VerticalCurvedList"/>
    <dgm:cxn modelId="{F7CDB0CD-70D8-440A-8334-0532924FCF7B}" srcId="{B651EB86-A461-4A7D-9A63-D35BD72771D0}" destId="{4A1423CB-D8F6-4EDC-8070-D41A40B4B307}" srcOrd="3" destOrd="0" parTransId="{7D4A7F29-973B-4BC1-ACC1-07E23DCD957E}" sibTransId="{83361A3B-0B7F-473B-8840-6D70DDF748D4}"/>
    <dgm:cxn modelId="{C03ED1BF-0102-49D6-AA91-0B833E717A0A}" type="presOf" srcId="{A59A54CC-0B2E-496D-91CC-BB3616268C38}" destId="{60F0BCDD-9C3F-4F3B-A577-5F1EB93E83AD}" srcOrd="0" destOrd="0" presId="urn:microsoft.com/office/officeart/2008/layout/VerticalCurvedList"/>
    <dgm:cxn modelId="{3A6DFFED-FB25-4CF1-A1BF-206271B7E190}" type="presOf" srcId="{5D981037-0EBB-49FF-99DF-4635B1A050C1}" destId="{67A53E3B-D369-48A4-A45A-5AAC710AF1B0}" srcOrd="0" destOrd="0" presId="urn:microsoft.com/office/officeart/2008/layout/VerticalCurvedList"/>
    <dgm:cxn modelId="{A5EDB379-EF99-44E4-B9DC-62C1AE8DF25E}" type="presParOf" srcId="{07F636A6-4A51-4354-B882-BEE6959BEF91}" destId="{F5F8550C-59F7-4D86-AF76-BAEA5B009CF3}" srcOrd="0" destOrd="0" presId="urn:microsoft.com/office/officeart/2008/layout/VerticalCurvedList"/>
    <dgm:cxn modelId="{2A8950F6-A0BD-42D4-AFFC-3DF43BE9AD55}" type="presParOf" srcId="{F5F8550C-59F7-4D86-AF76-BAEA5B009CF3}" destId="{13AA6071-A400-4472-BF70-09B0E312F81C}" srcOrd="0" destOrd="0" presId="urn:microsoft.com/office/officeart/2008/layout/VerticalCurvedList"/>
    <dgm:cxn modelId="{660CFFAA-8854-493B-BC1C-CD09F4D3DE82}" type="presParOf" srcId="{13AA6071-A400-4472-BF70-09B0E312F81C}" destId="{C98106BC-549B-4B95-83A9-BF8B392A1DEC}" srcOrd="0" destOrd="0" presId="urn:microsoft.com/office/officeart/2008/layout/VerticalCurvedList"/>
    <dgm:cxn modelId="{6367A6D4-3207-4053-9FEA-A325E4AFD8B6}" type="presParOf" srcId="{13AA6071-A400-4472-BF70-09B0E312F81C}" destId="{60F0BCDD-9C3F-4F3B-A577-5F1EB93E83AD}" srcOrd="1" destOrd="0" presId="urn:microsoft.com/office/officeart/2008/layout/VerticalCurvedList"/>
    <dgm:cxn modelId="{3B34E55D-5DFB-439F-AD4D-57DBBAFC1CCD}" type="presParOf" srcId="{13AA6071-A400-4472-BF70-09B0E312F81C}" destId="{C71BC65B-010E-4671-A712-D6B51D850FE3}" srcOrd="2" destOrd="0" presId="urn:microsoft.com/office/officeart/2008/layout/VerticalCurvedList"/>
    <dgm:cxn modelId="{8BF066A1-D328-4938-B253-83D556AF4CE4}" type="presParOf" srcId="{13AA6071-A400-4472-BF70-09B0E312F81C}" destId="{A17F5B26-5868-4D20-94EE-181344E7D108}" srcOrd="3" destOrd="0" presId="urn:microsoft.com/office/officeart/2008/layout/VerticalCurvedList"/>
    <dgm:cxn modelId="{95FE1D57-910B-44DC-B81F-3D1C19758C3A}" type="presParOf" srcId="{F5F8550C-59F7-4D86-AF76-BAEA5B009CF3}" destId="{67A53E3B-D369-48A4-A45A-5AAC710AF1B0}" srcOrd="1" destOrd="0" presId="urn:microsoft.com/office/officeart/2008/layout/VerticalCurvedList"/>
    <dgm:cxn modelId="{A678CC66-813A-4468-A3FF-DD4B7FA4D308}" type="presParOf" srcId="{F5F8550C-59F7-4D86-AF76-BAEA5B009CF3}" destId="{7FF2F0E6-2623-4040-B873-E3EDB95C64F5}" srcOrd="2" destOrd="0" presId="urn:microsoft.com/office/officeart/2008/layout/VerticalCurvedList"/>
    <dgm:cxn modelId="{E62648E0-38B0-416C-A917-5741B7179C37}" type="presParOf" srcId="{7FF2F0E6-2623-4040-B873-E3EDB95C64F5}" destId="{AB8A8FE3-0853-424E-962C-2A4B04D245CB}" srcOrd="0" destOrd="0" presId="urn:microsoft.com/office/officeart/2008/layout/VerticalCurvedList"/>
    <dgm:cxn modelId="{3B0AC3D5-CC61-45D6-BC12-EB85576CF9F5}" type="presParOf" srcId="{F5F8550C-59F7-4D86-AF76-BAEA5B009CF3}" destId="{410C26F2-4787-4A17-8FB1-545F4CB6C095}" srcOrd="3" destOrd="0" presId="urn:microsoft.com/office/officeart/2008/layout/VerticalCurvedList"/>
    <dgm:cxn modelId="{7D5898E0-F4A5-4A0B-86A1-1981DCDCA1DD}" type="presParOf" srcId="{F5F8550C-59F7-4D86-AF76-BAEA5B009CF3}" destId="{10A5A54E-DB8B-40EA-BE4F-B77CA39929BF}" srcOrd="4" destOrd="0" presId="urn:microsoft.com/office/officeart/2008/layout/VerticalCurvedList"/>
    <dgm:cxn modelId="{0AFDEA9E-CB78-4996-A3E8-361E15DA7E5F}" type="presParOf" srcId="{10A5A54E-DB8B-40EA-BE4F-B77CA39929BF}" destId="{BBA551F0-C0FC-457F-810A-081F0C484EE9}" srcOrd="0" destOrd="0" presId="urn:microsoft.com/office/officeart/2008/layout/VerticalCurvedList"/>
    <dgm:cxn modelId="{868A5DAA-E42D-4206-BBA1-564A98A0FBA1}" type="presParOf" srcId="{F5F8550C-59F7-4D86-AF76-BAEA5B009CF3}" destId="{1D1FB3E5-6EAD-4F1A-B2B6-0CBF7B20B9FA}" srcOrd="5" destOrd="0" presId="urn:microsoft.com/office/officeart/2008/layout/VerticalCurvedList"/>
    <dgm:cxn modelId="{C5FD397D-E80D-42D3-A56D-6E72AAACE623}" type="presParOf" srcId="{F5F8550C-59F7-4D86-AF76-BAEA5B009CF3}" destId="{15319FDE-B148-4C20-A298-DEC551EF1B7B}" srcOrd="6" destOrd="0" presId="urn:microsoft.com/office/officeart/2008/layout/VerticalCurvedList"/>
    <dgm:cxn modelId="{F8A5DA74-7C46-4C94-BB42-46CF0F07CF17}" type="presParOf" srcId="{15319FDE-B148-4C20-A298-DEC551EF1B7B}" destId="{91C49A65-2AEC-4528-88D5-F7D77D527F88}" srcOrd="0" destOrd="0" presId="urn:microsoft.com/office/officeart/2008/layout/VerticalCurvedList"/>
    <dgm:cxn modelId="{786F391E-E6F6-47AD-9C36-E5F65C670A12}" type="presParOf" srcId="{F5F8550C-59F7-4D86-AF76-BAEA5B009CF3}" destId="{36C5BFB6-64AD-40CB-9830-F04B09D16E64}" srcOrd="7" destOrd="0" presId="urn:microsoft.com/office/officeart/2008/layout/VerticalCurvedList"/>
    <dgm:cxn modelId="{B9535B64-C41E-4BD6-B71B-110A05BFD1E0}" type="presParOf" srcId="{F5F8550C-59F7-4D86-AF76-BAEA5B009CF3}" destId="{76A7E12F-35A0-405F-B36D-7A5FD379DB48}" srcOrd="8" destOrd="0" presId="urn:microsoft.com/office/officeart/2008/layout/VerticalCurvedList"/>
    <dgm:cxn modelId="{3578F2FD-F713-4664-A1E1-BF001F54D088}" type="presParOf" srcId="{76A7E12F-35A0-405F-B36D-7A5FD379DB48}" destId="{11F6494C-726F-4DD0-8D9C-700CDF7577DA}" srcOrd="0" destOrd="0" presId="urn:microsoft.com/office/officeart/2008/layout/VerticalCurvedList"/>
    <dgm:cxn modelId="{5BB80062-60E8-4DD6-9944-6DA9A03077C8}" type="presParOf" srcId="{F5F8550C-59F7-4D86-AF76-BAEA5B009CF3}" destId="{4F736351-3739-4879-8255-911A6C27DFC7}" srcOrd="9" destOrd="0" presId="urn:microsoft.com/office/officeart/2008/layout/VerticalCurvedList"/>
    <dgm:cxn modelId="{7F651365-4B46-41E6-B6A1-D15EA7F825BD}" type="presParOf" srcId="{F5F8550C-59F7-4D86-AF76-BAEA5B009CF3}" destId="{56009F04-BCEE-4284-B247-BA711A33112F}" srcOrd="10" destOrd="0" presId="urn:microsoft.com/office/officeart/2008/layout/VerticalCurvedList"/>
    <dgm:cxn modelId="{99BE5461-0A4F-4ED4-91B4-20C45C2639E1}" type="presParOf" srcId="{56009F04-BCEE-4284-B247-BA711A33112F}" destId="{CD00E21C-1B65-4D94-96A0-17EA61F32D08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F0BCDD-9C3F-4F3B-A577-5F1EB93E83AD}">
      <dsp:nvSpPr>
        <dsp:cNvPr id="0" name=""/>
        <dsp:cNvSpPr/>
      </dsp:nvSpPr>
      <dsp:spPr>
        <a:xfrm>
          <a:off x="-6016411" y="-920601"/>
          <a:ext cx="7162139" cy="7162139"/>
        </a:xfrm>
        <a:prstGeom prst="blockArc">
          <a:avLst>
            <a:gd name="adj1" fmla="val 18900000"/>
            <a:gd name="adj2" fmla="val 2700000"/>
            <a:gd name="adj3" fmla="val 302"/>
          </a:avLst>
        </a:pr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A53E3B-D369-48A4-A45A-5AAC710AF1B0}">
      <dsp:nvSpPr>
        <dsp:cNvPr id="0" name=""/>
        <dsp:cNvSpPr/>
      </dsp:nvSpPr>
      <dsp:spPr>
        <a:xfrm>
          <a:off x="500686" y="332452"/>
          <a:ext cx="9144536" cy="66532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8106" tIns="55880" rIns="55880" bIns="5588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200" kern="1200" dirty="0" smtClean="0"/>
            <a:t>Što je dokaz? Što je dokaz koji podržava tu ideju? Što je dokaz protiv te ideje?</a:t>
          </a:r>
          <a:endParaRPr lang="en-US" sz="2200" kern="1200" dirty="0"/>
        </a:p>
      </dsp:txBody>
      <dsp:txXfrm>
        <a:off x="500686" y="332452"/>
        <a:ext cx="9144536" cy="665329"/>
      </dsp:txXfrm>
    </dsp:sp>
    <dsp:sp modelId="{AB8A8FE3-0853-424E-962C-2A4B04D245CB}">
      <dsp:nvSpPr>
        <dsp:cNvPr id="0" name=""/>
        <dsp:cNvSpPr/>
      </dsp:nvSpPr>
      <dsp:spPr>
        <a:xfrm>
          <a:off x="84855" y="249285"/>
          <a:ext cx="831662" cy="83166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10C26F2-4787-4A17-8FB1-545F4CB6C095}">
      <dsp:nvSpPr>
        <dsp:cNvPr id="0" name=""/>
        <dsp:cNvSpPr/>
      </dsp:nvSpPr>
      <dsp:spPr>
        <a:xfrm>
          <a:off x="977442" y="1330127"/>
          <a:ext cx="8667780" cy="665329"/>
        </a:xfrm>
        <a:prstGeom prst="rect">
          <a:avLst/>
        </a:prstGeom>
        <a:solidFill>
          <a:schemeClr val="accent3">
            <a:hueOff val="-308516"/>
            <a:satOff val="-5418"/>
            <a:lumOff val="-98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8106" tIns="55880" rIns="55880" bIns="5588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200" kern="1200" dirty="0" smtClean="0"/>
            <a:t>Postoji li alternativno objašnjenje?</a:t>
          </a:r>
          <a:endParaRPr lang="en-US" sz="2200" kern="1200" dirty="0"/>
        </a:p>
      </dsp:txBody>
      <dsp:txXfrm>
        <a:off x="977442" y="1330127"/>
        <a:ext cx="8667780" cy="665329"/>
      </dsp:txXfrm>
    </dsp:sp>
    <dsp:sp modelId="{BBA551F0-C0FC-457F-810A-081F0C484EE9}">
      <dsp:nvSpPr>
        <dsp:cNvPr id="0" name=""/>
        <dsp:cNvSpPr/>
      </dsp:nvSpPr>
      <dsp:spPr>
        <a:xfrm>
          <a:off x="561611" y="1246961"/>
          <a:ext cx="831662" cy="83166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-308516"/>
              <a:satOff val="-5418"/>
              <a:lumOff val="-9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D1FB3E5-6EAD-4F1A-B2B6-0CBF7B20B9FA}">
      <dsp:nvSpPr>
        <dsp:cNvPr id="0" name=""/>
        <dsp:cNvSpPr/>
      </dsp:nvSpPr>
      <dsp:spPr>
        <a:xfrm>
          <a:off x="1123768" y="2327803"/>
          <a:ext cx="8521454" cy="665329"/>
        </a:xfrm>
        <a:prstGeom prst="rect">
          <a:avLst/>
        </a:prstGeom>
        <a:solidFill>
          <a:schemeClr val="accent3">
            <a:hueOff val="-617032"/>
            <a:satOff val="-10836"/>
            <a:lumOff val="-196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8106" tIns="55880" rIns="55880" bIns="5588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200" kern="1200" dirty="0" smtClean="0"/>
            <a:t>Što je najgore što se može dogoditi? Mogu li to preživjeti? Što je najbolje što se može dogoditi? Što je najrealističnija posljedica?</a:t>
          </a:r>
          <a:endParaRPr lang="en-US" sz="2200" kern="1200" dirty="0"/>
        </a:p>
      </dsp:txBody>
      <dsp:txXfrm>
        <a:off x="1123768" y="2327803"/>
        <a:ext cx="8521454" cy="665329"/>
      </dsp:txXfrm>
    </dsp:sp>
    <dsp:sp modelId="{91C49A65-2AEC-4528-88D5-F7D77D527F88}">
      <dsp:nvSpPr>
        <dsp:cNvPr id="0" name=""/>
        <dsp:cNvSpPr/>
      </dsp:nvSpPr>
      <dsp:spPr>
        <a:xfrm>
          <a:off x="707937" y="2244637"/>
          <a:ext cx="831662" cy="83166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-617032"/>
              <a:satOff val="-10836"/>
              <a:lumOff val="-19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6C5BFB6-64AD-40CB-9830-F04B09D16E64}">
      <dsp:nvSpPr>
        <dsp:cNvPr id="0" name=""/>
        <dsp:cNvSpPr/>
      </dsp:nvSpPr>
      <dsp:spPr>
        <a:xfrm>
          <a:off x="977442" y="3325479"/>
          <a:ext cx="8667780" cy="665329"/>
        </a:xfrm>
        <a:prstGeom prst="rect">
          <a:avLst/>
        </a:prstGeom>
        <a:solidFill>
          <a:schemeClr val="accent3">
            <a:hueOff val="-925547"/>
            <a:satOff val="-16253"/>
            <a:lumOff val="-294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8106" tIns="55880" rIns="55880" bIns="5588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200" kern="1200" dirty="0" smtClean="0"/>
            <a:t>Što ću u vezi s tim poduzeti?</a:t>
          </a:r>
          <a:endParaRPr lang="en-US" sz="2200" kern="1200" dirty="0"/>
        </a:p>
      </dsp:txBody>
      <dsp:txXfrm>
        <a:off x="977442" y="3325479"/>
        <a:ext cx="8667780" cy="665329"/>
      </dsp:txXfrm>
    </dsp:sp>
    <dsp:sp modelId="{11F6494C-726F-4DD0-8D9C-700CDF7577DA}">
      <dsp:nvSpPr>
        <dsp:cNvPr id="0" name=""/>
        <dsp:cNvSpPr/>
      </dsp:nvSpPr>
      <dsp:spPr>
        <a:xfrm>
          <a:off x="561611" y="3242312"/>
          <a:ext cx="831662" cy="83166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-925547"/>
              <a:satOff val="-16253"/>
              <a:lumOff val="-29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F736351-3739-4879-8255-911A6C27DFC7}">
      <dsp:nvSpPr>
        <dsp:cNvPr id="0" name=""/>
        <dsp:cNvSpPr/>
      </dsp:nvSpPr>
      <dsp:spPr>
        <a:xfrm>
          <a:off x="500686" y="4323154"/>
          <a:ext cx="9144536" cy="665329"/>
        </a:xfrm>
        <a:prstGeom prst="rect">
          <a:avLst/>
        </a:prstGeom>
        <a:solidFill>
          <a:schemeClr val="accent3">
            <a:hueOff val="-1234063"/>
            <a:satOff val="-21671"/>
            <a:lumOff val="-392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8106" tIns="55880" rIns="55880" bIns="5588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200" kern="1200" dirty="0" smtClean="0"/>
            <a:t>Što bih ja rekao prijatelju kad bi on ili ona bili u istoj situaciji?</a:t>
          </a:r>
          <a:endParaRPr lang="en-US" sz="2200" kern="1200" dirty="0"/>
        </a:p>
      </dsp:txBody>
      <dsp:txXfrm>
        <a:off x="500686" y="4323154"/>
        <a:ext cx="9144536" cy="665329"/>
      </dsp:txXfrm>
    </dsp:sp>
    <dsp:sp modelId="{CD00E21C-1B65-4D94-96A0-17EA61F32D08}">
      <dsp:nvSpPr>
        <dsp:cNvPr id="0" name=""/>
        <dsp:cNvSpPr/>
      </dsp:nvSpPr>
      <dsp:spPr>
        <a:xfrm>
          <a:off x="84855" y="4239988"/>
          <a:ext cx="831662" cy="83166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-1234063"/>
              <a:satOff val="-21671"/>
              <a:lumOff val="-39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5/8/2018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5/8/2018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5/8/2018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5/8/2018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5/8/2018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5/8/2018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5/8/2018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5/8/2018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5/8/2018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5/8/2018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5/8/2018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5/8/2018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EVALUACIJA AUTOMATSKIH MISLI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 smtClean="0"/>
              <a:t>Petra </a:t>
            </a:r>
            <a:r>
              <a:rPr lang="hr-HR" dirty="0" err="1" smtClean="0"/>
              <a:t>Kožljan</a:t>
            </a:r>
            <a:r>
              <a:rPr lang="hr-HR" dirty="0" smtClean="0"/>
              <a:t>, </a:t>
            </a:r>
            <a:r>
              <a:rPr lang="hr-HR" dirty="0" err="1" smtClean="0"/>
              <a:t>mag</a:t>
            </a:r>
            <a:r>
              <a:rPr lang="hr-HR" dirty="0" smtClean="0"/>
              <a:t>. </a:t>
            </a:r>
            <a:r>
              <a:rPr lang="hr-HR" dirty="0" err="1" smtClean="0"/>
              <a:t>psych</a:t>
            </a:r>
            <a:r>
              <a:rPr lang="hr-H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642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844731"/>
            <a:ext cx="9720072" cy="883049"/>
          </a:xfrm>
        </p:spPr>
        <p:txBody>
          <a:bodyPr>
            <a:normAutofit/>
          </a:bodyPr>
          <a:lstStyle/>
          <a:p>
            <a:r>
              <a:rPr lang="hr-HR" sz="3600" dirty="0" smtClean="0"/>
              <a:t>Procjena djelotvornosti vrednovanja automatske misli</a:t>
            </a:r>
            <a:endParaRPr lang="en-US" sz="3600" dirty="0"/>
          </a:p>
        </p:txBody>
      </p:sp>
      <p:sp>
        <p:nvSpPr>
          <p:cNvPr id="4" name="Rounded Rectangle 3"/>
          <p:cNvSpPr/>
          <p:nvPr/>
        </p:nvSpPr>
        <p:spPr>
          <a:xfrm>
            <a:off x="574766" y="2360023"/>
            <a:ext cx="2542903" cy="2899954"/>
          </a:xfrm>
          <a:prstGeom prst="roundRect">
            <a:avLst/>
          </a:prstGeom>
          <a:ln w="38100"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/>
              <a:t>Pomoću pitanja (standardnih ili nestandardnih</a:t>
            </a:r>
            <a:r>
              <a:rPr lang="hr-HR" dirty="0" smtClean="0"/>
              <a:t>) ili bihevioralnog eksperimenta, </a:t>
            </a:r>
            <a:r>
              <a:rPr lang="hr-HR" dirty="0"/>
              <a:t>za vrednovanje automatske misli, terapeut procjenjuje djelotvornost evaluacije</a:t>
            </a:r>
          </a:p>
        </p:txBody>
      </p:sp>
      <p:sp>
        <p:nvSpPr>
          <p:cNvPr id="6" name="Right Arrow 5"/>
          <p:cNvSpPr/>
          <p:nvPr/>
        </p:nvSpPr>
        <p:spPr>
          <a:xfrm>
            <a:off x="3352800" y="3422468"/>
            <a:ext cx="1236617" cy="775063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4824548" y="2360023"/>
            <a:ext cx="2542903" cy="2899954"/>
          </a:xfrm>
          <a:prstGeom prst="roundRect">
            <a:avLst/>
          </a:prstGeom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Ako klijent više </a:t>
            </a:r>
            <a:r>
              <a:rPr lang="hr-HR" b="1" dirty="0" smtClean="0"/>
              <a:t>ne vjeruje jako u automatsku misao </a:t>
            </a:r>
            <a:r>
              <a:rPr lang="hr-HR" dirty="0" smtClean="0"/>
              <a:t>i ako je njegova </a:t>
            </a:r>
            <a:r>
              <a:rPr lang="hr-HR" b="1" dirty="0" smtClean="0"/>
              <a:t>emocionalna reakcija značajno snižena</a:t>
            </a:r>
            <a:endParaRPr lang="hr-HR" b="1" dirty="0"/>
          </a:p>
        </p:txBody>
      </p:sp>
      <p:sp>
        <p:nvSpPr>
          <p:cNvPr id="8" name="Right Arrow 7"/>
          <p:cNvSpPr/>
          <p:nvPr/>
        </p:nvSpPr>
        <p:spPr>
          <a:xfrm>
            <a:off x="7602582" y="3422467"/>
            <a:ext cx="1236617" cy="775063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9074330" y="2360021"/>
            <a:ext cx="2542903" cy="2899954"/>
          </a:xfrm>
          <a:prstGeom prst="roundRect">
            <a:avLst/>
          </a:prstGeom>
          <a:ln w="38100"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Terapeut može prijeći na nešto drugo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431428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9" y="654885"/>
            <a:ext cx="9720072" cy="1112955"/>
          </a:xfrm>
        </p:spPr>
        <p:txBody>
          <a:bodyPr>
            <a:normAutofit/>
          </a:bodyPr>
          <a:lstStyle/>
          <a:p>
            <a:r>
              <a:rPr lang="hr-HR" sz="3600" dirty="0" smtClean="0"/>
              <a:t>konceptualizacija uzroka nedjelotvornog vrednovanja automatske misli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637211"/>
            <a:ext cx="9720073" cy="515547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r-HR" dirty="0" smtClean="0"/>
              <a:t>Uobičajeni razlozi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dirty="0" smtClean="0"/>
              <a:t>Postoje druge, mnogo važnije automatske misli i/ili predodžbe koje nisu identificirane ili vrednovane.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dirty="0" smtClean="0"/>
              <a:t>Vrednovanje automatskih misli je površno ili neadekvatno.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dirty="0" smtClean="0"/>
              <a:t>Klijent nije iznio dovoljno dokaza za koje vjeruje da podržavaju automatsku misao.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hr-HR" sz="1900" dirty="0" smtClean="0"/>
              <a:t>Rezultira neučinkovitim adaptivnim odgovorom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dirty="0" smtClean="0"/>
              <a:t>Automatska misao je ujedno i bazično vjerovanje.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hr-HR" sz="1900" dirty="0" smtClean="0"/>
              <a:t>Klijent tako snažno vjeruje u AM da samo vrednovanje ne može promijeniti percepciju i pridružene osjećaje, terapeut treba koristiti više tehnika kako bi promijenio to vjerovanje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dirty="0" smtClean="0"/>
              <a:t>Klijent je racionalno shvatio kako je automatska misao iskrivljena, ali u nju ne vjeruje na „emocionalnoj” razini.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hr-HR" sz="1900" dirty="0" smtClean="0"/>
              <a:t>Terapeut i klijent trebaju istražiti neizgovoreno vjerovanje koje je u podlozi AM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dirty="0" smtClean="0"/>
              <a:t>Klijent je vrednovanje primio s rezervom.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hr-HR" sz="1900" dirty="0" smtClean="0"/>
              <a:t>Klijent zanemaruje adaptivni odgovor </a:t>
            </a:r>
            <a:r>
              <a:rPr lang="hr-HR" sz="1900" dirty="0" smtClean="0">
                <a:sym typeface="Wingdings" panose="05000000000000000000" pitchFamily="2" charset="2"/>
              </a:rPr>
              <a:t> obično forma „Da, ali…” (takve izjave mogu se tretirati poput AM i podvrgnuti ih racionalnom vrednovanju</a:t>
            </a:r>
            <a:endParaRPr lang="en-US" sz="1900" dirty="0"/>
          </a:p>
        </p:txBody>
      </p:sp>
    </p:spTree>
    <p:extLst>
      <p:ext uri="{BB962C8B-B14F-4D97-AF65-F5344CB8AC3E}">
        <p14:creationId xmlns:p14="http://schemas.microsoft.com/office/powerpoint/2010/main" val="3171533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dirty="0" smtClean="0"/>
              <a:t>literatura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err="1" smtClean="0"/>
              <a:t>Beck</a:t>
            </a:r>
            <a:r>
              <a:rPr lang="hr-HR" dirty="0" smtClean="0"/>
              <a:t>, J. S. (2011). Kognitivna terapija. Jastrebarsko: Naklada Slap.</a:t>
            </a:r>
          </a:p>
        </p:txBody>
      </p:sp>
    </p:spTree>
    <p:extLst>
      <p:ext uri="{BB962C8B-B14F-4D97-AF65-F5344CB8AC3E}">
        <p14:creationId xmlns:p14="http://schemas.microsoft.com/office/powerpoint/2010/main" val="2762454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Hvala na pažnji!</a:t>
            </a:r>
            <a:endParaRPr lang="en-US" dirty="0"/>
          </a:p>
        </p:txBody>
      </p:sp>
      <p:pic>
        <p:nvPicPr>
          <p:cNvPr id="1026" name="Picture 2" descr="Slikovni rezultat za 3d person thank you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6440" y="2264229"/>
            <a:ext cx="4035447" cy="30229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10100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043287"/>
          </a:xfrm>
        </p:spPr>
        <p:txBody>
          <a:bodyPr>
            <a:normAutofit/>
          </a:bodyPr>
          <a:lstStyle/>
          <a:p>
            <a:r>
              <a:rPr lang="hr-HR" sz="3600" dirty="0" smtClean="0"/>
              <a:t>Donošenje odluke o izboru automatskih misli na koje se treba usmjeriti</a:t>
            </a:r>
            <a:endParaRPr lang="en-US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1024128" y="1428448"/>
            <a:ext cx="71708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000" dirty="0"/>
              <a:t>Što sve terapeut može s automatskom misli (AM</a:t>
            </a:r>
            <a:r>
              <a:rPr lang="hr-HR" sz="2000" dirty="0" smtClean="0"/>
              <a:t>)?</a:t>
            </a:r>
            <a:endParaRPr lang="hr-HR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493674" y="3305245"/>
            <a:ext cx="1716506" cy="707886"/>
          </a:xfrm>
          <a:prstGeom prst="rect">
            <a:avLst/>
          </a:prstGeom>
          <a:noFill/>
          <a:ln w="3810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r-HR" sz="2000" dirty="0" smtClean="0"/>
              <a:t>1. </a:t>
            </a:r>
            <a:r>
              <a:rPr lang="en-US" sz="2000" dirty="0" err="1" smtClean="0"/>
              <a:t>Usmjeriti</a:t>
            </a:r>
            <a:r>
              <a:rPr lang="en-US" sz="2000" dirty="0" smtClean="0"/>
              <a:t> </a:t>
            </a:r>
            <a:r>
              <a:rPr lang="en-US" sz="2000" dirty="0"/>
              <a:t>se </a:t>
            </a:r>
            <a:r>
              <a:rPr lang="en-US" sz="2000" dirty="0" err="1"/>
              <a:t>na</a:t>
            </a:r>
            <a:r>
              <a:rPr lang="en-US" sz="2000" dirty="0"/>
              <a:t> AM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182914" y="4109146"/>
            <a:ext cx="1716506" cy="1323439"/>
          </a:xfrm>
          <a:prstGeom prst="rect">
            <a:avLst/>
          </a:prstGeom>
          <a:noFill/>
          <a:ln w="3810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r-HR" sz="2000"/>
              <a:t>2. Istražiti više o situaciji povezanoj s AM</a:t>
            </a:r>
            <a:endParaRPr lang="hr-HR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3507480" y="2940381"/>
            <a:ext cx="1716506" cy="1015663"/>
          </a:xfrm>
          <a:prstGeom prst="rect">
            <a:avLst/>
          </a:prstGeom>
          <a:noFill/>
          <a:ln w="3810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r-HR" sz="2000" dirty="0"/>
              <a:t>3. Istražiti koliko je tipična AM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806777" y="4113293"/>
            <a:ext cx="1716506" cy="1323439"/>
          </a:xfrm>
          <a:prstGeom prst="rect">
            <a:avLst/>
          </a:prstGeom>
          <a:noFill/>
          <a:ln w="3810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r-HR" sz="2000" dirty="0"/>
              <a:t>4. Identificirati druge AM i predodžbe u toj istoj situaciji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640592" y="2671790"/>
            <a:ext cx="1716506" cy="1631216"/>
          </a:xfrm>
          <a:prstGeom prst="rect">
            <a:avLst/>
          </a:prstGeom>
          <a:noFill/>
          <a:ln w="3810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r-HR" sz="2000" dirty="0"/>
              <a:t>5. Rješavati problem o situaciji združenoj s AM</a:t>
            </a:r>
            <a:endParaRPr lang="en-US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8406813" y="4020540"/>
            <a:ext cx="1999809" cy="1015663"/>
          </a:xfrm>
          <a:prstGeom prst="rect">
            <a:avLst/>
          </a:prstGeom>
          <a:noFill/>
          <a:ln w="3810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r-HR" sz="2000" dirty="0" smtClean="0"/>
              <a:t>6. Istražiti vjerovanja koja su u podlozi AM</a:t>
            </a:r>
            <a:endParaRPr lang="hr-HR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9665918" y="3140290"/>
            <a:ext cx="1999809" cy="707886"/>
          </a:xfrm>
          <a:prstGeom prst="rect">
            <a:avLst/>
          </a:prstGeom>
          <a:noFill/>
          <a:ln w="3810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r-HR" sz="2000" dirty="0" smtClean="0"/>
              <a:t>7. Krenuti na drugu temu</a:t>
            </a:r>
            <a:endParaRPr lang="hr-HR" sz="2000" dirty="0"/>
          </a:p>
        </p:txBody>
      </p:sp>
      <p:sp>
        <p:nvSpPr>
          <p:cNvPr id="14" name="Oval Callout 13"/>
          <p:cNvSpPr/>
          <p:nvPr/>
        </p:nvSpPr>
        <p:spPr>
          <a:xfrm rot="214364">
            <a:off x="843360" y="1818167"/>
            <a:ext cx="2338877" cy="1415579"/>
          </a:xfrm>
          <a:prstGeom prst="wedgeEllipseCallo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1400" dirty="0" smtClean="0">
                <a:solidFill>
                  <a:schemeClr val="tx1"/>
                </a:solidFill>
              </a:rPr>
              <a:t>Koliko vjerujete/ste vjerovali u tu misao? Kako ste se zbog te misli osjećali? Što ste učinili nakon što ste to pomislili?</a:t>
            </a:r>
            <a:endParaRPr lang="en-US" sz="1400" dirty="0">
              <a:solidFill>
                <a:schemeClr val="tx1"/>
              </a:solidFill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509480" y="5149222"/>
            <a:ext cx="2299063" cy="1613691"/>
            <a:chOff x="60960" y="5108506"/>
            <a:chExt cx="2299063" cy="1613691"/>
          </a:xfrm>
        </p:grpSpPr>
        <p:sp>
          <p:nvSpPr>
            <p:cNvPr id="15" name="Oval Callout 14"/>
            <p:cNvSpPr/>
            <p:nvPr/>
          </p:nvSpPr>
          <p:spPr>
            <a:xfrm rot="11475188">
              <a:off x="60960" y="5108506"/>
              <a:ext cx="2299063" cy="1613691"/>
            </a:xfrm>
            <a:prstGeom prst="wedgeEllipseCallou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vert="wordArtVert" rtlCol="0" anchor="ctr"/>
            <a:lstStyle/>
            <a:p>
              <a:pPr algn="ctr"/>
              <a:endParaRPr lang="en-US" sz="1400" dirty="0"/>
            </a:p>
          </p:txBody>
        </p:sp>
        <p:sp>
          <p:nvSpPr>
            <p:cNvPr id="16" name="TextBox 15"/>
            <p:cNvSpPr txBox="1"/>
            <p:nvPr/>
          </p:nvSpPr>
          <p:spPr>
            <a:xfrm rot="1289190">
              <a:off x="383177" y="5218101"/>
              <a:ext cx="1654629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hr-HR" sz="1400" dirty="0" smtClean="0"/>
                <a:t>Što vam je rekla neposredno prije nego što ste to pomislili? Kad se to dogodilo? Recite mi više o toj situaciji.</a:t>
              </a:r>
              <a:endParaRPr lang="en-US" sz="1400" dirty="0"/>
            </a:p>
          </p:txBody>
        </p:sp>
      </p:grpSp>
      <p:sp>
        <p:nvSpPr>
          <p:cNvPr id="18" name="Oval Callout 17"/>
          <p:cNvSpPr/>
          <p:nvPr/>
        </p:nvSpPr>
        <p:spPr>
          <a:xfrm>
            <a:off x="4518570" y="1810499"/>
            <a:ext cx="1780296" cy="1183222"/>
          </a:xfrm>
          <a:prstGeom prst="wedgeEllipseCallo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1400" dirty="0" smtClean="0"/>
              <a:t>Koliko često imate takve misli? U kojim situacijama?</a:t>
            </a:r>
            <a:endParaRPr lang="en-US" sz="1400" dirty="0"/>
          </a:p>
        </p:txBody>
      </p:sp>
      <p:grpSp>
        <p:nvGrpSpPr>
          <p:cNvPr id="21" name="Group 20"/>
          <p:cNvGrpSpPr/>
          <p:nvPr/>
        </p:nvGrpSpPr>
        <p:grpSpPr>
          <a:xfrm>
            <a:off x="3722094" y="5533482"/>
            <a:ext cx="1989457" cy="1289311"/>
            <a:chOff x="3343723" y="5498090"/>
            <a:chExt cx="1989457" cy="1289311"/>
          </a:xfrm>
        </p:grpSpPr>
        <p:sp>
          <p:nvSpPr>
            <p:cNvPr id="19" name="Oval Callout 18"/>
            <p:cNvSpPr/>
            <p:nvPr/>
          </p:nvSpPr>
          <p:spPr>
            <a:xfrm rot="10568390">
              <a:off x="3343723" y="5498090"/>
              <a:ext cx="1989457" cy="1289311"/>
            </a:xfrm>
            <a:prstGeom prst="wedgeEllipseCallou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3619994" y="5557970"/>
              <a:ext cx="1436914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hr-HR" sz="1400" dirty="0" smtClean="0"/>
                <a:t>Je li vam još nešto prolazilo kroz glavu? Neka predodžba ili zamisao?</a:t>
              </a:r>
            </a:p>
          </p:txBody>
        </p:sp>
      </p:grpSp>
      <p:sp>
        <p:nvSpPr>
          <p:cNvPr id="22" name="Oval Callout 21"/>
          <p:cNvSpPr/>
          <p:nvPr/>
        </p:nvSpPr>
        <p:spPr>
          <a:xfrm rot="1207227">
            <a:off x="7907043" y="1330073"/>
            <a:ext cx="2124892" cy="1538073"/>
          </a:xfrm>
          <a:prstGeom prst="wedgeEllipseCallo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1400" dirty="0" smtClean="0"/>
              <a:t>Što biste mogli napraviti u vezi s time? Kako ste prije s tim izlazili na kraj? Što biste željeli napraviti?</a:t>
            </a:r>
            <a:endParaRPr lang="en-US" sz="1400" dirty="0"/>
          </a:p>
        </p:txBody>
      </p:sp>
      <p:grpSp>
        <p:nvGrpSpPr>
          <p:cNvPr id="25" name="Group 24"/>
          <p:cNvGrpSpPr/>
          <p:nvPr/>
        </p:nvGrpSpPr>
        <p:grpSpPr>
          <a:xfrm>
            <a:off x="9083223" y="5197025"/>
            <a:ext cx="1921700" cy="1576210"/>
            <a:chOff x="8194949" y="5085806"/>
            <a:chExt cx="1921700" cy="1576210"/>
          </a:xfrm>
        </p:grpSpPr>
        <p:sp>
          <p:nvSpPr>
            <p:cNvPr id="23" name="Oval Callout 22"/>
            <p:cNvSpPr/>
            <p:nvPr/>
          </p:nvSpPr>
          <p:spPr>
            <a:xfrm rot="10277245">
              <a:off x="8194949" y="5085806"/>
              <a:ext cx="1921700" cy="1576210"/>
            </a:xfrm>
            <a:prstGeom prst="wedgeEllipseCallou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 dirty="0"/>
            </a:p>
          </p:txBody>
        </p:sp>
        <p:sp>
          <p:nvSpPr>
            <p:cNvPr id="24" name="TextBox 23"/>
            <p:cNvSpPr txBox="1"/>
            <p:nvPr/>
          </p:nvSpPr>
          <p:spPr>
            <a:xfrm rot="20698460">
              <a:off x="8467773" y="5507632"/>
              <a:ext cx="1425164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hr-HR" sz="1400" dirty="0" smtClean="0"/>
                <a:t>Ako je ta misao točna, što bi vam to značilo?</a:t>
              </a:r>
              <a:endParaRPr lang="en-US" sz="1400" dirty="0"/>
            </a:p>
          </p:txBody>
        </p:sp>
      </p:grpSp>
      <p:sp>
        <p:nvSpPr>
          <p:cNvPr id="26" name="Oval Callout 25"/>
          <p:cNvSpPr/>
          <p:nvPr/>
        </p:nvSpPr>
        <p:spPr>
          <a:xfrm>
            <a:off x="10259307" y="1428448"/>
            <a:ext cx="2063322" cy="1664580"/>
          </a:xfrm>
          <a:prstGeom prst="wedgeEllipseCallo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1400" dirty="0" smtClean="0"/>
              <a:t>Dobro. Mislim da sam to razumjela. Možete li mi reći što se još dogodilo ovog tjedna?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812439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8" grpId="0" animBg="1"/>
      <p:bldP spid="22" grpId="0" animBg="1"/>
      <p:bldP spid="2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7950" y="3762262"/>
            <a:ext cx="3015342" cy="3015342"/>
          </a:xfrm>
          <a:prstGeom prst="rect">
            <a:avLst/>
          </a:prstGeom>
        </p:spPr>
      </p:pic>
      <p:sp>
        <p:nvSpPr>
          <p:cNvPr id="4" name="Title 4"/>
          <p:cNvSpPr>
            <a:spLocks noGrp="1"/>
          </p:cNvSpPr>
          <p:nvPr>
            <p:ph type="title"/>
          </p:nvPr>
        </p:nvSpPr>
        <p:spPr>
          <a:xfrm>
            <a:off x="867374" y="759387"/>
            <a:ext cx="3460786" cy="1025870"/>
          </a:xfrm>
        </p:spPr>
        <p:txBody>
          <a:bodyPr>
            <a:normAutofit fontScale="90000"/>
          </a:bodyPr>
          <a:lstStyle/>
          <a:p>
            <a:r>
              <a:rPr lang="hr-HR" sz="3600" dirty="0" smtClean="0"/>
              <a:t>Kako odabrati između</a:t>
            </a:r>
            <a:br>
              <a:rPr lang="hr-HR" sz="3600" dirty="0" smtClean="0"/>
            </a:br>
            <a:r>
              <a:rPr lang="hr-HR" sz="3600" dirty="0" smtClean="0"/>
              <a:t> tih mogućnosti?</a:t>
            </a:r>
            <a:endParaRPr lang="en-US" sz="3600" dirty="0"/>
          </a:p>
        </p:txBody>
      </p:sp>
      <p:sp>
        <p:nvSpPr>
          <p:cNvPr id="5" name="Oval 4"/>
          <p:cNvSpPr/>
          <p:nvPr/>
        </p:nvSpPr>
        <p:spPr>
          <a:xfrm>
            <a:off x="4955177" y="343988"/>
            <a:ext cx="1628503" cy="1593669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000" b="1" dirty="0" smtClean="0">
                <a:solidFill>
                  <a:schemeClr val="bg1"/>
                </a:solidFill>
              </a:rPr>
              <a:t>Terapeut se pita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579120" y="2142308"/>
            <a:ext cx="2786743" cy="2690949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/>
              <a:t>Što želim postići na ovoj seansi? Hoće li nam rad na ovoj misli pomoći u dostizanju terapijskih ciljeva za ovu seansu?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3709851" y="3082834"/>
            <a:ext cx="3870960" cy="3705499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>
                <a:solidFill>
                  <a:schemeClr val="bg1"/>
                </a:solidFill>
              </a:rPr>
              <a:t>Što je pacijent stavio na dnevni red? Hoće lis e usmjeravanje na tu misao podudarati s problemom na kojem pacijent želi raditi? Ako ne, hoćemo li imati dovoljno vremena doći do onoga što on želi? Hoće li surađivati sa mnom u vrednovanju te</a:t>
            </a:r>
          </a:p>
          <a:p>
            <a:pPr lvl="0" algn="ctr"/>
            <a:r>
              <a:rPr lang="hr-HR">
                <a:solidFill>
                  <a:schemeClr val="bg1"/>
                </a:solidFill>
              </a:rPr>
              <a:t>misli?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8068490" y="444137"/>
            <a:ext cx="3831771" cy="3680619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dirty="0" smtClean="0"/>
              <a:t>Je li misao na koju ću se usmjeriti važna? Izgleda li značajno iskrivljena ili </a:t>
            </a:r>
            <a:r>
              <a:rPr lang="hr-HR" dirty="0" err="1" smtClean="0"/>
              <a:t>disfunkcionalna</a:t>
            </a:r>
            <a:r>
              <a:rPr lang="hr-HR" dirty="0" smtClean="0"/>
              <a:t>? Koliko je tipična ili središnja? Hoće li usmjeravanje na nju pomoći klijentu u više nego jednoj situaciji? Hoće li njeno istraživanje pomoći meni u boljoj konceptualizaciji klijenta?</a:t>
            </a:r>
            <a:endParaRPr lang="en-US" dirty="0"/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3365863" y="1637211"/>
            <a:ext cx="1465217" cy="801189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5769428" y="2142308"/>
            <a:ext cx="0" cy="673173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6740434" y="1637211"/>
            <a:ext cx="1079863" cy="148046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9246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7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306542"/>
            <a:ext cx="6099483" cy="773321"/>
          </a:xfrm>
        </p:spPr>
        <p:txBody>
          <a:bodyPr>
            <a:normAutofit/>
          </a:bodyPr>
          <a:lstStyle/>
          <a:p>
            <a:r>
              <a:rPr lang="hr-HR" sz="3600" dirty="0" smtClean="0"/>
              <a:t>Usmjeravanje na automatsku misao</a:t>
            </a:r>
            <a:endParaRPr lang="en-US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1024128" y="1245326"/>
            <a:ext cx="46538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Kada terapeut odluči obratiti pozornost na jednu misao, pokušava potvrditi da je misao vrijedna istraživanja ponavljajući sljedeća pitanja</a:t>
            </a:r>
            <a:endParaRPr lang="en-US" dirty="0"/>
          </a:p>
        </p:txBody>
      </p:sp>
      <p:sp>
        <p:nvSpPr>
          <p:cNvPr id="5" name="Right Arrow 4"/>
          <p:cNvSpPr/>
          <p:nvPr/>
        </p:nvSpPr>
        <p:spPr>
          <a:xfrm rot="5400000">
            <a:off x="2389744" y="2403566"/>
            <a:ext cx="879566" cy="566279"/>
          </a:xfrm>
          <a:prstGeom prst="rightArrow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530464" y="3317966"/>
            <a:ext cx="4598126" cy="1245438"/>
          </a:xfrm>
          <a:prstGeom prst="roundRect">
            <a:avLst/>
          </a:prstGeom>
          <a:ln w="381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AutoNum type="arabicPeriod"/>
            </a:pPr>
            <a:r>
              <a:rPr lang="hr-HR" dirty="0" smtClean="0"/>
              <a:t>Koliko sada vjerujete toj misli (0 – 100%)?</a:t>
            </a:r>
          </a:p>
          <a:p>
            <a:pPr marL="342900" indent="-342900">
              <a:buAutoNum type="arabicPeriod"/>
            </a:pPr>
            <a:r>
              <a:rPr lang="hr-HR" dirty="0" smtClean="0"/>
              <a:t>Kako se zbog te misli osjećate?</a:t>
            </a:r>
          </a:p>
          <a:p>
            <a:pPr marL="342900" indent="-342900">
              <a:buAutoNum type="arabicPeriod"/>
            </a:pPr>
            <a:r>
              <a:rPr lang="hr-HR" dirty="0" smtClean="0"/>
              <a:t>Koliko je jaka (0 – 100%) ta emocija?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444628" y="4754881"/>
            <a:ext cx="1158999" cy="1166948"/>
          </a:xfrm>
          <a:prstGeom prst="ellipse">
            <a:avLst/>
          </a:prstGeom>
          <a:ln w="381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182121" y="4310743"/>
            <a:ext cx="1421506" cy="2194560"/>
            <a:chOff x="182121" y="4310743"/>
            <a:chExt cx="1421506" cy="2194560"/>
          </a:xfrm>
        </p:grpSpPr>
        <p:sp>
          <p:nvSpPr>
            <p:cNvPr id="7" name="Curved Right Arrow 6"/>
            <p:cNvSpPr/>
            <p:nvPr/>
          </p:nvSpPr>
          <p:spPr>
            <a:xfrm>
              <a:off x="182121" y="4310743"/>
              <a:ext cx="740988" cy="2194560"/>
            </a:xfrm>
            <a:prstGeom prst="curvedRightArrow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44628" y="4861301"/>
              <a:ext cx="1158999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hr-HR" sz="1400" dirty="0" smtClean="0"/>
                <a:t>Stupanj vjerovanja i uznemirenosti je </a:t>
              </a:r>
              <a:r>
                <a:rPr lang="hr-HR" sz="1400" b="1" dirty="0" smtClean="0">
                  <a:solidFill>
                    <a:schemeClr val="accent5"/>
                  </a:solidFill>
                </a:rPr>
                <a:t>nizak</a:t>
              </a:r>
              <a:endParaRPr lang="en-US" sz="1400" b="1" dirty="0">
                <a:solidFill>
                  <a:schemeClr val="accent5"/>
                </a:solidFill>
              </a:endParaRPr>
            </a:p>
          </p:txBody>
        </p:sp>
      </p:grpSp>
      <p:sp>
        <p:nvSpPr>
          <p:cNvPr id="10" name="Rounded Rectangle 9"/>
          <p:cNvSpPr/>
          <p:nvPr/>
        </p:nvSpPr>
        <p:spPr>
          <a:xfrm>
            <a:off x="1024127" y="6028249"/>
            <a:ext cx="2368732" cy="661851"/>
          </a:xfrm>
          <a:prstGeom prst="roundRect">
            <a:avLst/>
          </a:prstGeom>
          <a:ln w="381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Prelazak na nešto drugo</a:t>
            </a:r>
            <a:endParaRPr lang="en-US" dirty="0"/>
          </a:p>
        </p:txBody>
      </p:sp>
      <p:grpSp>
        <p:nvGrpSpPr>
          <p:cNvPr id="22" name="Group 21"/>
          <p:cNvGrpSpPr/>
          <p:nvPr/>
        </p:nvGrpSpPr>
        <p:grpSpPr>
          <a:xfrm>
            <a:off x="4011567" y="4275908"/>
            <a:ext cx="1709207" cy="2414191"/>
            <a:chOff x="4011567" y="4275908"/>
            <a:chExt cx="1709207" cy="2414191"/>
          </a:xfrm>
        </p:grpSpPr>
        <p:grpSp>
          <p:nvGrpSpPr>
            <p:cNvPr id="15" name="Group 14"/>
            <p:cNvGrpSpPr/>
            <p:nvPr/>
          </p:nvGrpSpPr>
          <p:grpSpPr>
            <a:xfrm>
              <a:off x="4213433" y="4591003"/>
              <a:ext cx="1507341" cy="1437246"/>
              <a:chOff x="5159070" y="3622766"/>
              <a:chExt cx="1507341" cy="1437246"/>
            </a:xfrm>
          </p:grpSpPr>
          <p:sp>
            <p:nvSpPr>
              <p:cNvPr id="13" name="Oval 12"/>
              <p:cNvSpPr/>
              <p:nvPr/>
            </p:nvSpPr>
            <p:spPr>
              <a:xfrm>
                <a:off x="5159070" y="3622766"/>
                <a:ext cx="1507341" cy="1437246"/>
              </a:xfrm>
              <a:prstGeom prst="ellips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5265749" y="3756613"/>
                <a:ext cx="1293982" cy="11695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hr-HR" sz="1400" dirty="0" smtClean="0"/>
                  <a:t>Klijent </a:t>
                </a:r>
                <a:r>
                  <a:rPr lang="hr-HR" sz="1400" b="1" dirty="0" smtClean="0">
                    <a:solidFill>
                      <a:srgbClr val="FF0000"/>
                    </a:solidFill>
                  </a:rPr>
                  <a:t>snažno</a:t>
                </a:r>
                <a:r>
                  <a:rPr lang="hr-HR" sz="1400" dirty="0" smtClean="0"/>
                  <a:t> vjeruje u AM i ona je </a:t>
                </a:r>
                <a:r>
                  <a:rPr lang="hr-HR" sz="1400" b="1" dirty="0" smtClean="0">
                    <a:solidFill>
                      <a:srgbClr val="FF0000"/>
                    </a:solidFill>
                  </a:rPr>
                  <a:t>značajno</a:t>
                </a:r>
                <a:r>
                  <a:rPr lang="hr-HR" sz="1400" dirty="0" smtClean="0"/>
                  <a:t> uznemirujuća</a:t>
                </a:r>
                <a:endParaRPr lang="en-US" sz="1400" dirty="0"/>
              </a:p>
            </p:txBody>
          </p:sp>
        </p:grpSp>
        <p:sp>
          <p:nvSpPr>
            <p:cNvPr id="16" name="Curved Right Arrow 15"/>
            <p:cNvSpPr/>
            <p:nvPr/>
          </p:nvSpPr>
          <p:spPr>
            <a:xfrm>
              <a:off x="4011567" y="4275908"/>
              <a:ext cx="929399" cy="2414191"/>
            </a:xfrm>
            <a:prstGeom prst="curved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17" name="Rounded Rectangle 16"/>
          <p:cNvSpPr/>
          <p:nvPr/>
        </p:nvSpPr>
        <p:spPr>
          <a:xfrm>
            <a:off x="5061820" y="6028248"/>
            <a:ext cx="2967604" cy="773259"/>
          </a:xfrm>
          <a:prstGeom prst="roundRect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Terapeut istražuje situaciju postavljajući pitanja prema kognitivnom modelu</a:t>
            </a:r>
            <a:endParaRPr lang="en-US" dirty="0"/>
          </a:p>
        </p:txBody>
      </p:sp>
      <p:grpSp>
        <p:nvGrpSpPr>
          <p:cNvPr id="23" name="Group 22"/>
          <p:cNvGrpSpPr/>
          <p:nvPr/>
        </p:nvGrpSpPr>
        <p:grpSpPr>
          <a:xfrm>
            <a:off x="7033440" y="1166529"/>
            <a:ext cx="4572000" cy="5384235"/>
            <a:chOff x="7033440" y="1166529"/>
            <a:chExt cx="4572000" cy="5384235"/>
          </a:xfrm>
        </p:grpSpPr>
        <p:sp>
          <p:nvSpPr>
            <p:cNvPr id="18" name="Rounded Rectangle 17"/>
            <p:cNvSpPr/>
            <p:nvPr/>
          </p:nvSpPr>
          <p:spPr>
            <a:xfrm>
              <a:off x="7033440" y="1166529"/>
              <a:ext cx="4572000" cy="3558321"/>
            </a:xfrm>
            <a:prstGeom prst="roundRect">
              <a:avLst/>
            </a:prstGeom>
            <a:ln w="57150">
              <a:solidFill>
                <a:srgbClr val="FF00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342900" indent="-342900">
                <a:buAutoNum type="arabicPeriod"/>
              </a:pPr>
              <a:r>
                <a:rPr lang="hr-HR" dirty="0" smtClean="0"/>
                <a:t>Kada ste to pomislili? U kojoj specifičnoj situaciji?</a:t>
              </a:r>
            </a:p>
            <a:p>
              <a:pPr marL="342900" indent="-342900">
                <a:buAutoNum type="arabicPeriod"/>
              </a:pPr>
              <a:r>
                <a:rPr lang="hr-HR" dirty="0" smtClean="0"/>
                <a:t>Koje ste druge uznemirujuće misli i predodžbe imali u toj situaciji?</a:t>
              </a:r>
            </a:p>
            <a:p>
              <a:pPr marL="342900" indent="-342900">
                <a:buAutoNum type="arabicPeriod"/>
              </a:pPr>
              <a:r>
                <a:rPr lang="hr-HR" dirty="0" smtClean="0"/>
                <a:t>(Naročito za anksiozne pacijente) Jeste li zapazili neku promjenu u vašem tijelu?</a:t>
              </a:r>
            </a:p>
            <a:p>
              <a:pPr marL="342900" indent="-342900">
                <a:buAutoNum type="arabicPeriod"/>
              </a:pPr>
              <a:r>
                <a:rPr lang="hr-HR" dirty="0" smtClean="0"/>
                <a:t>Što ste onda napravili?</a:t>
              </a:r>
              <a:endParaRPr lang="en-US" dirty="0"/>
            </a:p>
          </p:txBody>
        </p:sp>
        <p:sp>
          <p:nvSpPr>
            <p:cNvPr id="21" name="Bent-Up Arrow 20"/>
            <p:cNvSpPr/>
            <p:nvPr/>
          </p:nvSpPr>
          <p:spPr>
            <a:xfrm>
              <a:off x="8247898" y="4990012"/>
              <a:ext cx="1514411" cy="1560752"/>
            </a:xfrm>
            <a:prstGeom prst="bentUpArrow">
              <a:avLst/>
            </a:prstGeo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path path="circle">
                <a:fillToRect r="100000" b="100000"/>
              </a:path>
              <a:tileRect l="-100000" t="-100000"/>
            </a:gradFill>
            <a:ln/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611699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 animBg="1"/>
      <p:bldP spid="6" grpId="0" animBg="1"/>
      <p:bldP spid="10" grpId="0" animBg="1"/>
      <p:bldP spid="1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759131"/>
            <a:ext cx="9720073" cy="4171406"/>
          </a:xfrm>
        </p:spPr>
        <p:txBody>
          <a:bodyPr>
            <a:normAutofit/>
          </a:bodyPr>
          <a:lstStyle/>
          <a:p>
            <a:r>
              <a:rPr lang="hr-HR" sz="2000" dirty="0" smtClean="0">
                <a:solidFill>
                  <a:schemeClr val="tx2"/>
                </a:solidFill>
              </a:rPr>
              <a:t>1. </a:t>
            </a:r>
            <a:r>
              <a:rPr lang="hr-HR" sz="2000" dirty="0" err="1" smtClean="0">
                <a:solidFill>
                  <a:schemeClr val="tx2"/>
                </a:solidFill>
              </a:rPr>
              <a:t>Konceptualizirati</a:t>
            </a:r>
            <a:r>
              <a:rPr lang="hr-HR" sz="2000" dirty="0" smtClean="0">
                <a:solidFill>
                  <a:schemeClr val="tx2"/>
                </a:solidFill>
              </a:rPr>
              <a:t> naglas ili u sebi kako se misao u toj posebnoj situaciji uklapa u širu konceptualizaciju pacijenta</a:t>
            </a:r>
            <a:r>
              <a:rPr lang="hr-HR" sz="2000" dirty="0" smtClean="0"/>
              <a:t> („Može li ovo biti još jedan primjer vašeg upornog predviđanja da ćete pasti?”)</a:t>
            </a:r>
          </a:p>
          <a:p>
            <a:r>
              <a:rPr lang="hr-HR" sz="2000" dirty="0" smtClean="0">
                <a:solidFill>
                  <a:schemeClr val="tx2"/>
                </a:solidFill>
              </a:rPr>
              <a:t>2. Koristiti tu automatsku misao za jačanje kognitivnog modela (obično u ranoj fazi terapije) </a:t>
            </a:r>
            <a:r>
              <a:rPr lang="hr-HR" sz="2000" dirty="0" smtClean="0"/>
              <a:t>(„Kad ste bili u knjižnici, pokušavajući učiti, pomislili ste: Nikad neću ovo naučiti. Ta vas je misao učinila tužnom i vodila zatvaranju knjige i odustajanju. Je li to točno?”)</a:t>
            </a:r>
          </a:p>
          <a:p>
            <a:r>
              <a:rPr lang="hr-HR" sz="2000" dirty="0" smtClean="0">
                <a:solidFill>
                  <a:schemeClr val="tx2"/>
                </a:solidFill>
              </a:rPr>
              <a:t>3. Pomoći pacijentu vrednovati i odgovoriti na misao pomoću </a:t>
            </a:r>
            <a:r>
              <a:rPr lang="hr-HR" sz="2000" dirty="0" err="1" smtClean="0">
                <a:solidFill>
                  <a:schemeClr val="tx2"/>
                </a:solidFill>
              </a:rPr>
              <a:t>sokratovskog</a:t>
            </a:r>
            <a:r>
              <a:rPr lang="hr-HR" sz="2000" dirty="0" smtClean="0">
                <a:solidFill>
                  <a:schemeClr val="tx2"/>
                </a:solidFill>
              </a:rPr>
              <a:t> dijaloga </a:t>
            </a:r>
            <a:r>
              <a:rPr lang="hr-HR" sz="2000" dirty="0" smtClean="0"/>
              <a:t>(„Što je dokaz da nikada nećete naučiti kemiju?)</a:t>
            </a:r>
          </a:p>
          <a:p>
            <a:r>
              <a:rPr lang="hr-HR" sz="2000" dirty="0" smtClean="0">
                <a:solidFill>
                  <a:schemeClr val="tx2"/>
                </a:solidFill>
              </a:rPr>
              <a:t>4. Rješavati probleme s pacijentom </a:t>
            </a:r>
            <a:r>
              <a:rPr lang="hr-HR" sz="2000" dirty="0" smtClean="0"/>
              <a:t>(„Što biste mogli napraviti kako biste to bolje naučili?”)</a:t>
            </a:r>
          </a:p>
          <a:p>
            <a:r>
              <a:rPr lang="hr-HR" sz="2000" dirty="0" smtClean="0">
                <a:solidFill>
                  <a:schemeClr val="tx2"/>
                </a:solidFill>
              </a:rPr>
              <a:t>5. Koristiti tehniku silazne strelice za otkrivanje bazičnog vjerovanja </a:t>
            </a:r>
            <a:r>
              <a:rPr lang="hr-HR" sz="2000" dirty="0" smtClean="0"/>
              <a:t>(„Ako je istinito da ne možete naučiti kemiju, što bi to vama značilo?”)</a:t>
            </a:r>
            <a:endParaRPr lang="en-US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1097280" y="836023"/>
            <a:ext cx="8029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000" dirty="0" smtClean="0"/>
              <a:t>Nakon dobivanja detaljnije slike, terapeut može napraviti nešto od sljedećeg: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09253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3938" y="576507"/>
            <a:ext cx="9720072" cy="964910"/>
          </a:xfrm>
        </p:spPr>
        <p:txBody>
          <a:bodyPr>
            <a:normAutofit/>
          </a:bodyPr>
          <a:lstStyle/>
          <a:p>
            <a:r>
              <a:rPr lang="hr-HR" sz="3600" dirty="0" smtClean="0"/>
              <a:t>Pitanja za vrednovanje automatskih misli</a:t>
            </a:r>
            <a:endParaRPr lang="en-US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2206794"/>
              </p:ext>
            </p:extLst>
          </p:nvPr>
        </p:nvGraphicFramePr>
        <p:xfrm>
          <a:off x="1023938" y="1445622"/>
          <a:ext cx="9720262" cy="53209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98956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968393"/>
            <a:ext cx="9720072" cy="808155"/>
          </a:xfrm>
        </p:spPr>
        <p:txBody>
          <a:bodyPr>
            <a:normAutofit/>
          </a:bodyPr>
          <a:lstStyle/>
          <a:p>
            <a:r>
              <a:rPr lang="hr-HR" sz="3600" dirty="0" smtClean="0"/>
              <a:t>Bitno je znati: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776548"/>
            <a:ext cx="9720073" cy="5011783"/>
          </a:xfrm>
        </p:spPr>
        <p:txBody>
          <a:bodyPr/>
          <a:lstStyle/>
          <a:p>
            <a:r>
              <a:rPr lang="hr-HR" dirty="0" smtClean="0"/>
              <a:t>- Terapeut </a:t>
            </a:r>
            <a:r>
              <a:rPr lang="hr-HR" b="1" dirty="0" smtClean="0">
                <a:solidFill>
                  <a:schemeClr val="accent5"/>
                </a:solidFill>
              </a:rPr>
              <a:t>ne izaziva izravno automatsku misao</a:t>
            </a:r>
          </a:p>
          <a:p>
            <a:pPr lvl="1"/>
            <a:r>
              <a:rPr lang="hr-HR" dirty="0" smtClean="0"/>
              <a:t>Jer on unaprijed ne zna je li neka AM iskrivljena</a:t>
            </a:r>
          </a:p>
          <a:p>
            <a:pPr lvl="1"/>
            <a:r>
              <a:rPr lang="hr-HR" dirty="0" smtClean="0"/>
              <a:t>Jer izravno izazivanje krši osnovni princip kognitivne terapije o </a:t>
            </a:r>
            <a:r>
              <a:rPr lang="hr-HR" b="1" dirty="0" smtClean="0">
                <a:solidFill>
                  <a:schemeClr val="accent5"/>
                </a:solidFill>
              </a:rPr>
              <a:t>suradničkom empirizmu </a:t>
            </a:r>
            <a:r>
              <a:rPr lang="hr-HR" dirty="0" smtClean="0"/>
              <a:t>(klijent i terapeut </a:t>
            </a:r>
            <a:r>
              <a:rPr lang="hr-HR" b="1" dirty="0" smtClean="0">
                <a:solidFill>
                  <a:schemeClr val="accent5"/>
                </a:solidFill>
              </a:rPr>
              <a:t>zajedno</a:t>
            </a:r>
            <a:r>
              <a:rPr lang="hr-HR" dirty="0" smtClean="0"/>
              <a:t> istražuju AM, testiraju njenu valjanost i/ili korisnost i razvijaju adaptivnije odgovore)</a:t>
            </a:r>
          </a:p>
          <a:p>
            <a:r>
              <a:rPr lang="hr-HR" dirty="0" smtClean="0"/>
              <a:t>- Terapeut stalno ima na umu da je </a:t>
            </a:r>
            <a:r>
              <a:rPr lang="hr-HR" b="1" dirty="0" smtClean="0">
                <a:solidFill>
                  <a:schemeClr val="accent5"/>
                </a:solidFill>
              </a:rPr>
              <a:t>AM rijetko potpuno netočna</a:t>
            </a:r>
            <a:r>
              <a:rPr lang="hr-HR" dirty="0" smtClean="0"/>
              <a:t>, ako u njoj postoji nešto istine, nju je važno spoznati</a:t>
            </a:r>
          </a:p>
          <a:p>
            <a:r>
              <a:rPr lang="hr-HR" dirty="0" smtClean="0"/>
              <a:t>- Terapeutu početniku savjetuje se koristiti ranije navedena pitanja za vrednovanje AM, no ona se često moraju modificirati za specifične automatske misli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3004" y="4649179"/>
            <a:ext cx="8556607" cy="2139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5277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024128" y="841248"/>
            <a:ext cx="9720072" cy="595666"/>
          </a:xfrm>
        </p:spPr>
        <p:txBody>
          <a:bodyPr>
            <a:normAutofit/>
          </a:bodyPr>
          <a:lstStyle/>
          <a:p>
            <a:r>
              <a:rPr lang="hr-HR" sz="3600" dirty="0" smtClean="0"/>
              <a:t>Identificiranje kognitivnih distorzija</a:t>
            </a:r>
            <a:endParaRPr lang="en-US" sz="3600" dirty="0"/>
          </a:p>
        </p:txBody>
      </p:sp>
      <p:sp>
        <p:nvSpPr>
          <p:cNvPr id="5" name="Rounded Rectangle 4"/>
          <p:cNvSpPr/>
          <p:nvPr/>
        </p:nvSpPr>
        <p:spPr>
          <a:xfrm>
            <a:off x="931817" y="1611086"/>
            <a:ext cx="4467497" cy="4990011"/>
          </a:xfrm>
          <a:prstGeom prst="roundRect">
            <a:avLst/>
          </a:prstGeom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AutoNum type="arabicPeriod"/>
            </a:pPr>
            <a:r>
              <a:rPr lang="hr-HR" dirty="0" smtClean="0"/>
              <a:t>Sve-ili-ništa mišljenje</a:t>
            </a:r>
          </a:p>
          <a:p>
            <a:pPr marL="342900" indent="-342900">
              <a:buAutoNum type="arabicPeriod"/>
            </a:pPr>
            <a:r>
              <a:rPr lang="hr-HR" dirty="0" err="1" smtClean="0"/>
              <a:t>Katastrofiziranje</a:t>
            </a:r>
            <a:endParaRPr lang="hr-HR" dirty="0" smtClean="0"/>
          </a:p>
          <a:p>
            <a:pPr marL="342900" indent="-342900">
              <a:buAutoNum type="arabicPeriod"/>
            </a:pPr>
            <a:r>
              <a:rPr lang="hr-HR" dirty="0" smtClean="0"/>
              <a:t>Diskvalificiranje ili negiranje pozitivnog</a:t>
            </a:r>
          </a:p>
          <a:p>
            <a:pPr marL="342900" indent="-342900">
              <a:buAutoNum type="arabicPeriod"/>
            </a:pPr>
            <a:r>
              <a:rPr lang="hr-HR" dirty="0" smtClean="0"/>
              <a:t>Emocionalno zaključivanje</a:t>
            </a:r>
          </a:p>
          <a:p>
            <a:pPr marL="342900" indent="-342900">
              <a:buAutoNum type="arabicPeriod"/>
            </a:pPr>
            <a:r>
              <a:rPr lang="hr-HR" dirty="0" smtClean="0"/>
              <a:t>Etiketiranje, pridavanje pogrešnih oznaka</a:t>
            </a:r>
          </a:p>
          <a:p>
            <a:pPr marL="342900" indent="-342900">
              <a:buAutoNum type="arabicPeriod"/>
            </a:pPr>
            <a:r>
              <a:rPr lang="hr-HR" dirty="0" smtClean="0"/>
              <a:t>Pretjerano uveličavanje/umanjivanje</a:t>
            </a:r>
          </a:p>
          <a:p>
            <a:pPr marL="342900" indent="-342900">
              <a:buAutoNum type="arabicPeriod"/>
            </a:pPr>
            <a:r>
              <a:rPr lang="hr-HR" dirty="0" smtClean="0"/>
              <a:t>Mentalni filter</a:t>
            </a:r>
          </a:p>
          <a:p>
            <a:pPr marL="342900" indent="-342900">
              <a:buAutoNum type="arabicPeriod"/>
            </a:pPr>
            <a:r>
              <a:rPr lang="hr-HR" dirty="0" smtClean="0"/>
              <a:t>Čitanje misli</a:t>
            </a:r>
          </a:p>
          <a:p>
            <a:pPr marL="342900" indent="-342900">
              <a:buAutoNum type="arabicPeriod"/>
            </a:pPr>
            <a:r>
              <a:rPr lang="hr-HR" dirty="0" smtClean="0"/>
              <a:t>Pretjerana generalizacija</a:t>
            </a:r>
          </a:p>
          <a:p>
            <a:pPr marL="342900" indent="-342900">
              <a:buAutoNum type="arabicPeriod"/>
            </a:pPr>
            <a:r>
              <a:rPr lang="hr-HR" dirty="0" smtClean="0"/>
              <a:t>Personalizacija</a:t>
            </a:r>
          </a:p>
          <a:p>
            <a:pPr marL="342900" indent="-342900">
              <a:buAutoNum type="arabicPeriod"/>
            </a:pPr>
            <a:r>
              <a:rPr lang="hr-HR" dirty="0" smtClean="0"/>
              <a:t>Izjave „trebati” i „morati”</a:t>
            </a:r>
          </a:p>
          <a:p>
            <a:pPr marL="342900" indent="-342900">
              <a:buAutoNum type="arabicPeriod"/>
            </a:pPr>
            <a:r>
              <a:rPr lang="hr-HR" dirty="0" smtClean="0"/>
              <a:t>Tunelsko gledanje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9472749" y="209007"/>
            <a:ext cx="2090057" cy="2037806"/>
          </a:xfrm>
          <a:prstGeom prst="ellipse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Klijent sam označava svoje kognitivne distorzije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6217920" y="1676402"/>
            <a:ext cx="2090057" cy="2037806"/>
          </a:xfrm>
          <a:prstGeom prst="ellipse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Terapeut označava i opisuje samo distorzije tipične za tog klijenta</a:t>
            </a:r>
            <a:endParaRPr lang="en-US" dirty="0"/>
          </a:p>
        </p:txBody>
      </p:sp>
      <p:grpSp>
        <p:nvGrpSpPr>
          <p:cNvPr id="11" name="Group 10"/>
          <p:cNvGrpSpPr/>
          <p:nvPr/>
        </p:nvGrpSpPr>
        <p:grpSpPr>
          <a:xfrm>
            <a:off x="8934994" y="2900828"/>
            <a:ext cx="2090057" cy="2037806"/>
            <a:chOff x="9283337" y="4690021"/>
            <a:chExt cx="2090057" cy="2037806"/>
          </a:xfrm>
        </p:grpSpPr>
        <p:sp>
          <p:nvSpPr>
            <p:cNvPr id="8" name="Oval 7"/>
            <p:cNvSpPr/>
            <p:nvPr/>
          </p:nvSpPr>
          <p:spPr>
            <a:xfrm>
              <a:off x="9283337" y="4690021"/>
              <a:ext cx="2090057" cy="2037806"/>
            </a:xfrm>
            <a:prstGeom prst="ellipse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9283338" y="4946922"/>
              <a:ext cx="2090056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hr-HR" dirty="0">
                  <a:solidFill>
                    <a:schemeClr val="bg1"/>
                  </a:solidFill>
                </a:rPr>
                <a:t>Terapeut klijentu daje listu distorzija kako bi provjerio samo 1, 2, ili 3 najčešće pogreške</a:t>
              </a:r>
              <a:endParaRPr lang="en-US" dirty="0">
                <a:solidFill>
                  <a:schemeClr val="bg1"/>
                </a:solidFill>
              </a:endParaRPr>
            </a:p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</p:grpSp>
      <p:sp>
        <p:nvSpPr>
          <p:cNvPr id="12" name="Rounded Rectangle 11"/>
          <p:cNvSpPr/>
          <p:nvPr/>
        </p:nvSpPr>
        <p:spPr>
          <a:xfrm>
            <a:off x="6122126" y="4397829"/>
            <a:ext cx="2429691" cy="2081348"/>
          </a:xfrm>
          <a:prstGeom prst="roundRect">
            <a:avLst/>
          </a:prstGeom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Kada je klijent u mogućnosti odrediti tip svoje distorzije, može i objektivnije vrednovati valjanosti svojih misli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7113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9" y="794222"/>
            <a:ext cx="9720072" cy="1069413"/>
          </a:xfrm>
        </p:spPr>
        <p:txBody>
          <a:bodyPr>
            <a:normAutofit/>
          </a:bodyPr>
          <a:lstStyle/>
          <a:p>
            <a:r>
              <a:rPr lang="hr-HR" sz="3600" dirty="0" smtClean="0"/>
              <a:t>Ispitivanje u svrhu vrednovanja korisnosti automatske misli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863635"/>
            <a:ext cx="9720073" cy="4445725"/>
          </a:xfrm>
        </p:spPr>
        <p:txBody>
          <a:bodyPr/>
          <a:lstStyle/>
          <a:p>
            <a:r>
              <a:rPr lang="hr-HR" dirty="0" smtClean="0"/>
              <a:t>- Neke automatske misli mogu biti potpuno valjane ili, usprkos vrednovanju, klijent može i dalje vjerovati kako su sasvim valjane i kad one to nisu. U tom se slučaju </a:t>
            </a:r>
            <a:r>
              <a:rPr lang="hr-HR" dirty="0" err="1" smtClean="0"/>
              <a:t>procijenjuje</a:t>
            </a:r>
            <a:r>
              <a:rPr lang="hr-HR" dirty="0" smtClean="0"/>
              <a:t> </a:t>
            </a:r>
            <a:r>
              <a:rPr lang="hr-HR" b="1" dirty="0" smtClean="0">
                <a:solidFill>
                  <a:schemeClr val="accent2"/>
                </a:solidFill>
              </a:rPr>
              <a:t>korisnost</a:t>
            </a:r>
            <a:r>
              <a:rPr lang="hr-HR" dirty="0" smtClean="0"/>
              <a:t> misli.</a:t>
            </a:r>
          </a:p>
          <a:p>
            <a:endParaRPr lang="hr-HR" dirty="0" smtClean="0"/>
          </a:p>
          <a:p>
            <a:r>
              <a:rPr lang="hr-HR" dirty="0" smtClean="0"/>
              <a:t>Terapeut:</a:t>
            </a:r>
          </a:p>
          <a:p>
            <a:pPr lvl="1"/>
            <a:r>
              <a:rPr lang="hr-HR" dirty="0" smtClean="0"/>
              <a:t>Može pomoći klijentu odrediti učinak svog mišljenja</a:t>
            </a:r>
          </a:p>
          <a:p>
            <a:pPr lvl="1"/>
            <a:r>
              <a:rPr lang="hr-HR" dirty="0" smtClean="0"/>
              <a:t>Može pomoći klijentu tražiti prednosti i nedostatke zadržavanja takve misli, nakon čega slijedi adaptivni odgovor na misao</a:t>
            </a:r>
          </a:p>
          <a:p>
            <a:pPr lvl="1"/>
            <a:r>
              <a:rPr lang="hr-HR" dirty="0" smtClean="0"/>
              <a:t>Može usmjeriti svoju pozornost na misao i istražiti značenje koje je u podlozi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8096" y="4441371"/>
            <a:ext cx="3293904" cy="2662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8288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284</TotalTime>
  <Words>1186</Words>
  <Application>Microsoft Office PowerPoint</Application>
  <PresentationFormat>Widescreen</PresentationFormat>
  <Paragraphs>98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Tw Cen MT</vt:lpstr>
      <vt:lpstr>Tw Cen MT Condensed</vt:lpstr>
      <vt:lpstr>Wingdings</vt:lpstr>
      <vt:lpstr>Wingdings 3</vt:lpstr>
      <vt:lpstr>Integral</vt:lpstr>
      <vt:lpstr>EVALUACIJA AUTOMATSKIH MISLI</vt:lpstr>
      <vt:lpstr>Donošenje odluke o izboru automatskih misli na koje se treba usmjeriti</vt:lpstr>
      <vt:lpstr>Kako odabrati između  tih mogućnosti?</vt:lpstr>
      <vt:lpstr>Usmjeravanje na automatsku misao</vt:lpstr>
      <vt:lpstr>PowerPoint Presentation</vt:lpstr>
      <vt:lpstr>Pitanja za vrednovanje automatskih misli</vt:lpstr>
      <vt:lpstr>Bitno je znati:</vt:lpstr>
      <vt:lpstr>Identificiranje kognitivnih distorzija</vt:lpstr>
      <vt:lpstr>Ispitivanje u svrhu vrednovanja korisnosti automatske misli</vt:lpstr>
      <vt:lpstr>Procjena djelotvornosti vrednovanja automatske misli</vt:lpstr>
      <vt:lpstr>konceptualizacija uzroka nedjelotvornog vrednovanja automatske misli</vt:lpstr>
      <vt:lpstr>literatura</vt:lpstr>
      <vt:lpstr>Hvala na pažnji!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EVALUACIJA AUTOMATSKIH MISLI</dc:title>
  <dc:creator>p.kozljan@outlook.com</dc:creator>
  <cp:lastModifiedBy>p.kozljan@outlook.com</cp:lastModifiedBy>
  <cp:revision>44</cp:revision>
  <dcterms:created xsi:type="dcterms:W3CDTF">2018-05-08T07:13:44Z</dcterms:created>
  <dcterms:modified xsi:type="dcterms:W3CDTF">2018-05-08T11:58:13Z</dcterms:modified>
</cp:coreProperties>
</file>