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y="5143500" cx="9144000"/>
  <p:notesSz cx="6858000" cy="9144000"/>
  <p:embeddedFontLst>
    <p:embeddedFont>
      <p:font typeface="PT Sans Narrow"/>
      <p:regular r:id="rId23"/>
      <p:bold r:id="rId24"/>
    </p:embeddedFont>
    <p:embeddedFont>
      <p:font typeface="Open Sans"/>
      <p:regular r:id="rId25"/>
      <p:bold r:id="rId26"/>
      <p:italic r:id="rId27"/>
      <p:boldItalic r:id="rId2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font" Target="fonts/PTSansNarrow-bold.fntdata"/><Relationship Id="rId23" Type="http://schemas.openxmlformats.org/officeDocument/2006/relationships/font" Target="fonts/PTSansNarrow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OpenSans-bold.fntdata"/><Relationship Id="rId25" Type="http://schemas.openxmlformats.org/officeDocument/2006/relationships/font" Target="fonts/OpenSans-regular.fntdata"/><Relationship Id="rId28" Type="http://schemas.openxmlformats.org/officeDocument/2006/relationships/font" Target="fonts/OpenSans-boldItalic.fntdata"/><Relationship Id="rId27" Type="http://schemas.openxmlformats.org/officeDocument/2006/relationships/font" Target="fonts/OpenSans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Shape 11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Shape 12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Shape 13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Shape 13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Shape 14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Shape 14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Shape 15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Shape 16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Shape 8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Shape 9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Shape 10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Shape 11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hape 10"/>
          <p:cNvCxnSpPr/>
          <p:nvPr/>
        </p:nvCxnSpPr>
        <p:spPr>
          <a:xfrm>
            <a:off x="7007735" y="3176888"/>
            <a:ext cx="562200" cy="0"/>
          </a:xfrm>
          <a:prstGeom prst="straightConnector1">
            <a:avLst/>
          </a:prstGeom>
          <a:noFill/>
          <a:ln cap="flat" cmpd="sng" w="762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" name="Shape 11"/>
          <p:cNvCxnSpPr/>
          <p:nvPr/>
        </p:nvCxnSpPr>
        <p:spPr>
          <a:xfrm>
            <a:off x="1575035" y="3158252"/>
            <a:ext cx="562200" cy="0"/>
          </a:xfrm>
          <a:prstGeom prst="straightConnector1">
            <a:avLst/>
          </a:prstGeom>
          <a:noFill/>
          <a:ln cap="flat" cmpd="sng" w="762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12" name="Shape 12"/>
          <p:cNvGrpSpPr/>
          <p:nvPr/>
        </p:nvGrpSpPr>
        <p:grpSpPr>
          <a:xfrm>
            <a:off x="1004144" y="1022025"/>
            <a:ext cx="7136668" cy="152400"/>
            <a:chOff x="1346429" y="1011300"/>
            <a:chExt cx="6452100" cy="152400"/>
          </a:xfrm>
        </p:grpSpPr>
        <p:cxnSp>
          <p:nvCxnSpPr>
            <p:cNvPr id="13" name="Shape 13"/>
            <p:cNvCxnSpPr/>
            <p:nvPr/>
          </p:nvCxnSpPr>
          <p:spPr>
            <a:xfrm rot="10800000">
              <a:off x="1346429" y="1011300"/>
              <a:ext cx="6452100" cy="0"/>
            </a:xfrm>
            <a:prstGeom prst="straightConnector1">
              <a:avLst/>
            </a:prstGeom>
            <a:noFill/>
            <a:ln cap="flat" cmpd="sng" w="762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" name="Shape 14"/>
            <p:cNvCxnSpPr/>
            <p:nvPr/>
          </p:nvCxnSpPr>
          <p:spPr>
            <a:xfrm rot="10800000">
              <a:off x="1346429" y="1163700"/>
              <a:ext cx="6452100" cy="0"/>
            </a:xfrm>
            <a:prstGeom prst="straightConnector1">
              <a:avLst/>
            </a:prstGeom>
            <a:noFill/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15" name="Shape 15"/>
          <p:cNvGrpSpPr/>
          <p:nvPr/>
        </p:nvGrpSpPr>
        <p:grpSpPr>
          <a:xfrm>
            <a:off x="1004151" y="3969100"/>
            <a:ext cx="7136668" cy="152400"/>
            <a:chOff x="1346435" y="3969088"/>
            <a:chExt cx="6452100" cy="152400"/>
          </a:xfrm>
        </p:grpSpPr>
        <p:cxnSp>
          <p:nvCxnSpPr>
            <p:cNvPr id="16" name="Shape 16"/>
            <p:cNvCxnSpPr/>
            <p:nvPr/>
          </p:nvCxnSpPr>
          <p:spPr>
            <a:xfrm>
              <a:off x="1346435" y="4121488"/>
              <a:ext cx="6452100" cy="0"/>
            </a:xfrm>
            <a:prstGeom prst="straightConnector1">
              <a:avLst/>
            </a:prstGeom>
            <a:noFill/>
            <a:ln cap="flat" cmpd="sng" w="762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" name="Shape 17"/>
            <p:cNvCxnSpPr/>
            <p:nvPr/>
          </p:nvCxnSpPr>
          <p:spPr>
            <a:xfrm>
              <a:off x="1346435" y="3969088"/>
              <a:ext cx="6452100" cy="0"/>
            </a:xfrm>
            <a:prstGeom prst="straightConnector1">
              <a:avLst/>
            </a:prstGeom>
            <a:noFill/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18" name="Shape 18"/>
          <p:cNvSpPr txBox="1"/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19" name="Shape 19"/>
          <p:cNvSpPr txBox="1"/>
          <p:nvPr>
            <p:ph idx="1" type="subTitle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0" name="Shape 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Shape 57"/>
          <p:cNvSpPr txBox="1"/>
          <p:nvPr>
            <p:ph hasCustomPrompt="1" type="title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9" name="Shape 5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/>
          <p:nvPr/>
        </p:nvSpPr>
        <p:spPr>
          <a:xfrm>
            <a:off x="-50" y="2571900"/>
            <a:ext cx="9144000" cy="25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" name="Shape 23"/>
          <p:cNvSpPr txBox="1"/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Shape 27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8" name="Shape 28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9" name="Shape 2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32" name="Shape 32"/>
          <p:cNvSpPr txBox="1"/>
          <p:nvPr>
            <p:ph idx="1" type="body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Shape 33"/>
          <p:cNvSpPr txBox="1"/>
          <p:nvPr>
            <p:ph idx="2" type="body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37" name="Shape 3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0" name="Shape 4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" name="Shape 4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accent6"/>
        </a:soli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4" name="Shape 4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7" name="Shape 47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8" name="Shape 48"/>
          <p:cNvSpPr txBox="1"/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9" name="Shape 49"/>
          <p:cNvSpPr txBox="1"/>
          <p:nvPr>
            <p:ph idx="1" type="subTitle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" name="Shape 50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Shape 5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/>
          <p:nvPr>
            <p:ph idx="1" type="body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None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/>
        </p:txBody>
      </p:sp>
      <p:sp>
        <p:nvSpPr>
          <p:cNvPr id="54" name="Shape 5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tropic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/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Evaluacija automatskih misli</a:t>
            </a:r>
            <a:endParaRPr/>
          </a:p>
        </p:txBody>
      </p:sp>
      <p:sp>
        <p:nvSpPr>
          <p:cNvPr id="67" name="Shape 67"/>
          <p:cNvSpPr txBox="1"/>
          <p:nvPr>
            <p:ph idx="1" type="subTitle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Tena Romani, prof. psih.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Shape 121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Klijent procijeni stupanj vjerovanja u AM prije početka ispitivanja AM, i nakon ispitivanja AM – pokazuje nam koliko je intervencija bila uspješna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Nakon uspješnog ispitivanja AM, terapeut može još jedan put proći s pacijentom kroz pitanja koja su postavili na istom ili drugom primjeru, kako bi pacijent bolje naučio sam primjenjivati tu metodu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Shape 127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Sva pitanja nisu prikladna za svaku AM, ne treba prolaziti kroz cijelu listu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Ako pacijent nije u stanju sagledati svoje misli objektivno, najkorisnije je 6. pitanje, zamišljanje prijatelja u istoj situaciji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Kada je pacijent napredovao u terapiji i automatski vrednuje svoje AM, terapeut može od njega tražiti samo adaptivni odgovor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Identificiranje kognitivnih distorzija</a:t>
            </a:r>
            <a:endParaRPr/>
          </a:p>
        </p:txBody>
      </p:sp>
      <p:sp>
        <p:nvSpPr>
          <p:cNvPr id="133" name="Shape 133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	Konzistentne, sustavne greške u razmišljanju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Klijent  može pacijentu dati listu tipičnih kognitivnih distorzija i zajedno s njim pronaći one koje pacijent ponekad radi, ili mu opisati samo distorziju tipičnu za tog klijenta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Tipične kognitivne distorzije</a:t>
            </a:r>
            <a:endParaRPr/>
          </a:p>
        </p:txBody>
      </p:sp>
      <p:sp>
        <p:nvSpPr>
          <p:cNvPr id="139" name="Shape 139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1.	Sve-ili-ništa mišljenje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2.	Katastrofiziranje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3.	Diskvalificiranje ili negiranje pozitivnog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4.	Emocionalno zaključivanje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5.	Etiketiranje, pridavanje pogrešnih oznaka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6.	Pretjerano uveličavanje/umanjivanje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Tipične kognitivne distorzije</a:t>
            </a:r>
            <a:endParaRPr/>
          </a:p>
        </p:txBody>
      </p:sp>
      <p:sp>
        <p:nvSpPr>
          <p:cNvPr id="145" name="Shape 145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7.	Mentalni filter (selektivna apstrakcija)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8.	Čitanje misli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9.	Pretjerana generalizacija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10.	Personalizacija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11.	Izjave „trebati“ i „morati“ (imperativi)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12.	Tunelsko gledanje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Vrednovanje korisnosti AM</a:t>
            </a:r>
            <a:endParaRPr/>
          </a:p>
        </p:txBody>
      </p:sp>
      <p:sp>
        <p:nvSpPr>
          <p:cNvPr id="151" name="Shape 151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Neke misli mogu biti valjane (ili ih pacijent i nakon vrednovanja takvima smatra) – tada se procjenjuje njihova korisnost: prednosti i nedostaci zadržavanja takvog načina razmišljanja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Procjena djelotvornosti vrednovanja AM</a:t>
            </a:r>
            <a:endParaRPr/>
          </a:p>
        </p:txBody>
      </p:sp>
      <p:sp>
        <p:nvSpPr>
          <p:cNvPr id="157" name="Shape 157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Nakon vrednovanja procjenjuje se koliko sada pacijent vjeruje u tu misao, i koliko su mu jake emocije vezane za tu AM, ako je došlo do značajnog sniženja, to je znak da je intervencija djelovala i da se može ići dalje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Uzroci nedjelotvornog vrednovanja AM</a:t>
            </a:r>
            <a:endParaRPr/>
          </a:p>
        </p:txBody>
      </p:sp>
      <p:sp>
        <p:nvSpPr>
          <p:cNvPr id="163" name="Shape 163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Postoje druge, mnogo važnije AM koje nisu identificirane ni vrednovane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Vrednovanje AM je bilo površno ili neadekvatno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Pacijent nije iznio dovoljno dokaza za koje vjeruje da podržavaju AM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AM je ujedno i bazično vjerovanje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Pacijent je racionalno shvatio kako je AM iskrivljena, ali emocionalno još u nju vjeruje</a:t>
            </a:r>
            <a:endParaRPr/>
          </a:p>
          <a:p>
            <a:pPr indent="-342900" lvl="0" marL="45720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Pacijent je vrednovanje primio s rezervom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Pacijenti imaju mnogo misli dnevno, terapeut na seansi odabire samo jednu ili nekoliko njih koje su ključne za vrednovanje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Izbor AM koja će se evaluirati</a:t>
            </a:r>
            <a:endParaRPr/>
          </a:p>
        </p:txBody>
      </p:sp>
      <p:sp>
        <p:nvSpPr>
          <p:cNvPr id="79" name="Shape 79"/>
          <p:cNvSpPr txBox="1"/>
          <p:nvPr>
            <p:ph idx="1" type="body"/>
          </p:nvPr>
        </p:nvSpPr>
        <p:spPr>
          <a:xfrm>
            <a:off x="311700" y="1266325"/>
            <a:ext cx="8520600" cy="355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1.	Istražiti samu automatsku misao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2.	Istražiti više o situaciji povezanoj za AM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3.	Istražiti koliko je AM tipična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4.	Identificirati druge AM u istoj situaciji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5.	Rješavati problem o situaciji združenoj s AM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6.	Istražiti vjerovanja u podlozi AM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7.	Krenuti na drugu temu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Zapitati se: </a:t>
            </a:r>
            <a:endParaRPr/>
          </a:p>
        </p:txBody>
      </p:sp>
      <p:sp>
        <p:nvSpPr>
          <p:cNvPr id="85" name="Shape 85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	Koliko je AM važna za naše terapijske ciljeve?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-	Koliko se podudara s dnevnim redom?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-	Je li misao na koju ćemo se usmjeriti važna?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Pitati klijenta:</a:t>
            </a:r>
            <a:endParaRPr/>
          </a:p>
        </p:txBody>
      </p:sp>
      <p:sp>
        <p:nvSpPr>
          <p:cNvPr id="91" name="Shape 91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	Koliko sada vjerujete toj misli? (0-100%)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-	Kako se zbog te misli osjećate?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-	Koliko je jaka ta emocija? (0-100%)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Istražiti prema kognitivnom modelu</a:t>
            </a:r>
            <a:endParaRPr/>
          </a:p>
        </p:txBody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	Kada je klijent to pomislio, u kojoj situaciji?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-	Koje druge uznemirujuće misli ili predodžbe su se pojavile?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-	Koje promjene na tijelu?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-	Što je klijent potom učinio?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Nakon dobivene detaljnije slike, terapeut može:</a:t>
            </a:r>
            <a:endParaRPr/>
          </a:p>
        </p:txBody>
      </p:sp>
      <p:sp>
        <p:nvSpPr>
          <p:cNvPr id="103" name="Shape 103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	Konceptualizirati kako se AM uklapa u širu konceptualizaciju pacijenta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-	Koristiti AM za poučavanje o kognitivnom modelu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-	Pomoći pacijentu vrednovati AM pomoću sokratovskog dijaloga (Što je dokaz za, a što dokaz protiv?)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-	Rješavati problem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-	Otkrivati bazična vjerovanja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Ispitivanje automatskih misli</a:t>
            </a:r>
            <a:endParaRPr/>
          </a:p>
        </p:txBody>
      </p:sp>
      <p:sp>
        <p:nvSpPr>
          <p:cNvPr id="109" name="Shape 109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1.	Što je dokaz?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Što je dokaz koji podržava tu ideju?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Što je dokaz protiv te ideje?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2.	Postoji li alternativno objašnjenje?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3.	Što je najgore što se može dogoditi? Mogu li to preživjeti?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Ispitivanje automatskih misli</a:t>
            </a:r>
            <a:endParaRPr/>
          </a:p>
        </p:txBody>
      </p:sp>
      <p:sp>
        <p:nvSpPr>
          <p:cNvPr id="115" name="Shape 115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4.	Koje su posljedice mog vjerovanja u AM?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Koje bi mogle biti posljedice promjene u mom mišljenju?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5.	Što ću u vezi s tim poduzeti?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6.	Što bih ja rekao/rekla prijatelju kad bi on ili ona bili u istoj situaciji?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009668"/>
      </a:accent2>
      <a:accent3>
        <a:srgbClr val="4DB6AC"/>
      </a:accent3>
      <a:accent4>
        <a:srgbClr val="FF9800"/>
      </a:accent4>
      <a:accent5>
        <a:srgbClr val="CE93D8"/>
      </a:accent5>
      <a:accent6>
        <a:srgbClr val="EEFF41"/>
      </a:accent6>
      <a:hlink>
        <a:srgbClr val="CE93D8"/>
      </a:hlink>
      <a:folHlink>
        <a:srgbClr val="CE93D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