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73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72" r:id="rId11"/>
    <p:sldId id="274" r:id="rId12"/>
    <p:sldId id="267" r:id="rId13"/>
    <p:sldId id="268" r:id="rId14"/>
    <p:sldId id="269" r:id="rId15"/>
    <p:sldId id="270" r:id="rId16"/>
    <p:sldId id="261" r:id="rId17"/>
    <p:sldId id="262" r:id="rId18"/>
    <p:sldId id="271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69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B154-3689-4FFB-9C01-D48EC42BEC2C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966F9-B27E-4E04-9CE0-39D1D99793B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66F9-B27E-4E04-9CE0-39D1D99793BE}" type="slidenum">
              <a:rPr lang="hr-HR" smtClean="0"/>
              <a:pPr/>
              <a:t>1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-postati</a:t>
            </a:r>
            <a:r>
              <a:rPr lang="hr-HR" baseline="0" dirty="0" smtClean="0"/>
              <a:t> svjestan problema</a:t>
            </a:r>
          </a:p>
          <a:p>
            <a:pPr>
              <a:buFontTx/>
              <a:buChar char="-"/>
            </a:pPr>
            <a:r>
              <a:rPr lang="hr-HR" baseline="0" dirty="0" smtClean="0"/>
              <a:t>Konceptualizirati razloge zbog kojih je problem nastao</a:t>
            </a:r>
          </a:p>
          <a:p>
            <a:pPr>
              <a:buFontTx/>
              <a:buChar char="-"/>
            </a:pPr>
            <a:r>
              <a:rPr lang="hr-HR" baseline="0" dirty="0" smtClean="0"/>
              <a:t>pronaći rješenje problema</a:t>
            </a:r>
          </a:p>
          <a:p>
            <a:pPr>
              <a:buFontTx/>
              <a:buChar char="-"/>
            </a:pPr>
            <a:endParaRPr lang="hr-HR" baseline="0" dirty="0" smtClean="0"/>
          </a:p>
          <a:p>
            <a:pPr>
              <a:buFontTx/>
              <a:buNone/>
            </a:pPr>
            <a:r>
              <a:rPr lang="hr-HR" baseline="0" dirty="0" smtClean="0"/>
              <a:t>- Problem može biti teraputov, klijentov ili zajednički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66F9-B27E-4E04-9CE0-39D1D99793BE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Pacijent ne mora unaprijed znati što terapeut od njega traži (izvršavanje DZ, sažimanje seanse itd.)</a:t>
            </a:r>
          </a:p>
          <a:p>
            <a:r>
              <a:rPr lang="hr-HR" dirty="0" smtClean="0"/>
              <a:t>Učenje novog načina suradnje s terapeutom (za one koji su prije bili u drugačijem tipu terapije)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66F9-B27E-4E04-9CE0-39D1D99793BE}" type="slidenum">
              <a:rPr lang="hr-HR" smtClean="0"/>
              <a:pPr/>
              <a:t>3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Terapeut konceptualizira razloge zbog kojih je problem nastao.</a:t>
            </a:r>
          </a:p>
          <a:p>
            <a:endParaRPr lang="hr-HR" dirty="0" smtClean="0"/>
          </a:p>
          <a:p>
            <a:r>
              <a:rPr lang="hr-HR" dirty="0" smtClean="0"/>
              <a:t>Na koji način T određuje jesu</a:t>
            </a:r>
            <a:r>
              <a:rPr lang="hr-HR" baseline="0" dirty="0" smtClean="0"/>
              <a:t> li teškoće u pristajanju na strukturu senase uzrokovane lošim uvođenjem ili otporom pacijenta? On najprije intervenira daljnjim uvođenjem pacijenta u model kognitivne terapije i motrenjem njegovih verbalnih i neverbalnih odgovora. Ako se radi o problemu uvođenja, pacijentovi odgovori su </a:t>
            </a:r>
            <a:r>
              <a:rPr lang="hr-HR" b="1" baseline="0" dirty="0" smtClean="0"/>
              <a:t>blago neutralni (ili možda neznatno samokritični</a:t>
            </a:r>
            <a:r>
              <a:rPr lang="hr-HR" baseline="0" dirty="0" smtClean="0"/>
              <a:t>). Ako pacijent negativno reagira, on nesumnjivo percipira </a:t>
            </a:r>
            <a:r>
              <a:rPr lang="hr-HR" baseline="0" dirty="0" err="1" smtClean="0"/>
              <a:t>terapeutove</a:t>
            </a:r>
            <a:r>
              <a:rPr lang="hr-HR" baseline="0" dirty="0" smtClean="0"/>
              <a:t> zahtjeve na negativan način te bi terapeut morao istražiti takve reakcije.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66F9-B27E-4E04-9CE0-39D1D99793BE}" type="slidenum">
              <a:rPr lang="hr-HR" smtClean="0"/>
              <a:pPr/>
              <a:t>4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Dijagnosticiranje</a:t>
            </a:r>
            <a:r>
              <a:rPr lang="hr-HR" baseline="0" dirty="0" smtClean="0"/>
              <a:t> problema </a:t>
            </a:r>
            <a:r>
              <a:rPr lang="hr-HR" dirty="0" smtClean="0"/>
              <a:t>preslušavanjem kaseta (audio ili video) sa seanse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66F9-B27E-4E04-9CE0-39D1D99793BE}" type="slidenum">
              <a:rPr lang="hr-HR" smtClean="0"/>
              <a:pPr/>
              <a:t>5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Problem se može pojaviti u bilo kojoj točci dnevnog reda, kako početnicima terapeutima tako i iskusnijim terapeutima. Bitno</a:t>
            </a:r>
            <a:r>
              <a:rPr lang="hr-HR" baseline="0" dirty="0" smtClean="0"/>
              <a:t> je riješiti problem zbog bolje suradnje, odnosa i učinkovitosti same terapije.</a:t>
            </a:r>
          </a:p>
          <a:p>
            <a:r>
              <a:rPr lang="hr-HR" baseline="0" dirty="0" smtClean="0"/>
              <a:t>Redom ćemo sada proći kroz svaku točku i navesti moguće probleme i eventualne načine rješenja problema. 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66F9-B27E-4E04-9CE0-39D1D99793BE}" type="slidenum">
              <a:rPr lang="hr-HR" smtClean="0"/>
              <a:pPr/>
              <a:t>6</a:t>
            </a:fld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Terapeutove misli mogu otežati primjenu standardne strukture.</a:t>
            </a:r>
          </a:p>
          <a:p>
            <a:r>
              <a:rPr lang="hr-HR" dirty="0" smtClean="0"/>
              <a:t>Za terapeuta je važno paziti na svoju vlastitu razinu nelagode</a:t>
            </a:r>
            <a:r>
              <a:rPr lang="hr-HR" baseline="0" dirty="0" smtClean="0"/>
              <a:t> i identificirati svoje vlastite automatske misli za vrijeme i između seansi.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66F9-B27E-4E04-9CE0-39D1D99793BE}" type="slidenum">
              <a:rPr lang="hr-HR" smtClean="0"/>
              <a:pPr/>
              <a:t>17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C1A071-2A74-455A-A49A-8BB21E4AC2F6}" type="datetimeFigureOut">
              <a:rPr lang="sr-Latn-CS" smtClean="0"/>
              <a:pPr/>
              <a:t>26.4.2018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582254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PROBLEMI SA STRUKTURIRANJEM TERAPIJSKE SEANSE 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143240" y="5929330"/>
            <a:ext cx="5486416" cy="709602"/>
          </a:xfrm>
        </p:spPr>
        <p:txBody>
          <a:bodyPr>
            <a:normAutofit/>
          </a:bodyPr>
          <a:lstStyle/>
          <a:p>
            <a:r>
              <a:rPr lang="hr-HR" dirty="0" smtClean="0"/>
              <a:t>Ana-Marija Galić, </a:t>
            </a:r>
            <a:r>
              <a:rPr lang="hr-HR" dirty="0" err="1" smtClean="0"/>
              <a:t>mag</a:t>
            </a:r>
            <a:r>
              <a:rPr lang="hr-HR" dirty="0" smtClean="0"/>
              <a:t>. </a:t>
            </a:r>
            <a:r>
              <a:rPr lang="hr-HR" dirty="0" err="1" smtClean="0"/>
              <a:t>psych</a:t>
            </a:r>
            <a:r>
              <a:rPr lang="hr-HR" dirty="0" smtClean="0"/>
              <a:t>.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dirty="0" smtClean="0"/>
              <a:t>1. O čemu važnom smo pričali na prošloj senasi? Što ste naučili? (1-3 rečenice)</a:t>
            </a:r>
          </a:p>
          <a:p>
            <a:pPr>
              <a:buNone/>
            </a:pPr>
            <a:r>
              <a:rPr lang="hr-HR" dirty="0" smtClean="0"/>
              <a:t>2. Je li bilo nečega što vam je zasmetalo na prošloj senasi? Nešto o čemu nerado pričate?</a:t>
            </a:r>
          </a:p>
          <a:p>
            <a:pPr>
              <a:buNone/>
            </a:pPr>
            <a:r>
              <a:rPr lang="hr-HR" dirty="0" smtClean="0"/>
              <a:t>3. Kakav je bio vaš tjedan? Kakvo vam je bilo raspoloženje u usporedbi s prijašnjim tjednima? (1-3 rečenice)</a:t>
            </a:r>
          </a:p>
          <a:p>
            <a:pPr>
              <a:buNone/>
            </a:pPr>
            <a:r>
              <a:rPr lang="hr-HR" dirty="0" smtClean="0"/>
              <a:t>4. Je li se ovaj tjedan dogodilo nešto važno o čemu treba razgovarati? (1-3 rečenice)</a:t>
            </a:r>
          </a:p>
          <a:p>
            <a:pPr>
              <a:buNone/>
            </a:pPr>
            <a:r>
              <a:rPr lang="hr-HR" dirty="0" smtClean="0"/>
              <a:t>5. Koje probleme želite staviti na dnevni red? (1-3 rečenice)</a:t>
            </a:r>
          </a:p>
          <a:p>
            <a:pPr>
              <a:buNone/>
            </a:pPr>
            <a:r>
              <a:rPr lang="hr-HR" dirty="0" smtClean="0"/>
              <a:t>6. Koju ste domaću zadaću napravili ili niste napravili? Što ste naučili?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Podsjetnik:</a:t>
            </a:r>
            <a:br>
              <a:rPr lang="hr-HR" dirty="0" smtClean="0"/>
            </a:br>
            <a:r>
              <a:rPr lang="hr-HR" dirty="0" smtClean="0"/>
              <a:t>Radni list za povezivanje seansi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Pacijentovo </a:t>
            </a:r>
            <a:r>
              <a:rPr lang="hr-HR" dirty="0" smtClean="0"/>
              <a:t>nesudjelovanje u donošenju dnevnog reda ili neuspješnost u razgovoru o problemima s dnevnog reda </a:t>
            </a:r>
            <a:r>
              <a:rPr lang="hr-HR" i="1" dirty="0" smtClean="0"/>
              <a:t>(identificiranje AM, istražiti pacijentova </a:t>
            </a:r>
            <a:r>
              <a:rPr lang="hr-HR" i="1" dirty="0" smtClean="0"/>
              <a:t>očekivanja)</a:t>
            </a:r>
          </a:p>
          <a:p>
            <a:pPr>
              <a:buFont typeface="Wingdings" pitchFamily="2" charset="2"/>
              <a:buChar char="Ø"/>
            </a:pPr>
            <a:endParaRPr lang="hr-HR" i="1" dirty="0" smtClean="0"/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Detaljno </a:t>
            </a:r>
            <a:r>
              <a:rPr lang="hr-HR" dirty="0" smtClean="0"/>
              <a:t>obrazlaganje problema umjesto imenovanja problema </a:t>
            </a:r>
            <a:r>
              <a:rPr lang="hr-HR" i="1" dirty="0" smtClean="0"/>
              <a:t>(demostrirati kako koncizno imenovati problem, </a:t>
            </a:r>
            <a:r>
              <a:rPr lang="hr-HR" i="1" dirty="0" smtClean="0"/>
              <a:t>DZ)</a:t>
            </a:r>
          </a:p>
          <a:p>
            <a:pPr>
              <a:buFont typeface="Wingdings" pitchFamily="2" charset="2"/>
              <a:buChar char="Ø"/>
            </a:pPr>
            <a:endParaRPr lang="hr-HR" i="1" dirty="0" smtClean="0"/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Pacijentov </a:t>
            </a:r>
            <a:r>
              <a:rPr lang="hr-HR" dirty="0" smtClean="0"/>
              <a:t>osjećaj bespomoćnosti glede razgovora o problemima.</a:t>
            </a:r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Sastavljanje dnevnog reda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Terapeut </a:t>
            </a:r>
            <a:r>
              <a:rPr lang="hr-HR" dirty="0" smtClean="0"/>
              <a:t>može propustiti pitati pacijenta za </a:t>
            </a:r>
            <a:r>
              <a:rPr lang="hr-HR" dirty="0" smtClean="0"/>
              <a:t>domaću zadaću</a:t>
            </a:r>
            <a:r>
              <a:rPr lang="hr-HR" dirty="0" smtClean="0"/>
              <a:t> </a:t>
            </a:r>
            <a:endParaRPr lang="hr-HR" dirty="0" smtClean="0"/>
          </a:p>
          <a:p>
            <a:pPr algn="ctr">
              <a:buNone/>
            </a:pPr>
            <a:r>
              <a:rPr lang="hr-HR" dirty="0" smtClean="0"/>
              <a:t> imati ispred sebe 6 elemenata terapijske </a:t>
            </a:r>
            <a:r>
              <a:rPr lang="hr-HR" dirty="0" smtClean="0"/>
              <a:t>seanse</a:t>
            </a:r>
          </a:p>
          <a:p>
            <a:endParaRPr lang="hr-HR" dirty="0" smtClean="0"/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Predetaljno pregledavanje DZ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Pregled DZ</a:t>
            </a:r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755576" y="2924944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/>
          <a:lstStyle/>
          <a:p>
            <a:r>
              <a:rPr lang="hr-HR" dirty="0" smtClean="0"/>
              <a:t>Neusmjerena </a:t>
            </a:r>
            <a:r>
              <a:rPr lang="hr-HR" dirty="0" smtClean="0"/>
              <a:t>diskusija (</a:t>
            </a:r>
            <a:r>
              <a:rPr lang="hr-HR" i="1" dirty="0" smtClean="0"/>
              <a:t>obzirnim prekidanjem strukturirati razgovor</a:t>
            </a:r>
            <a:r>
              <a:rPr lang="hr-HR" dirty="0" smtClean="0"/>
              <a:t>)</a:t>
            </a:r>
          </a:p>
          <a:p>
            <a:endParaRPr lang="hr-HR" dirty="0" smtClean="0"/>
          </a:p>
          <a:p>
            <a:r>
              <a:rPr lang="hr-HR" dirty="0" smtClean="0"/>
              <a:t>Tempo je </a:t>
            </a:r>
            <a:r>
              <a:rPr lang="hr-HR" b="1" dirty="0" smtClean="0"/>
              <a:t>PROBLEM</a:t>
            </a:r>
            <a:r>
              <a:rPr lang="hr-HR" dirty="0" smtClean="0"/>
              <a:t> terapeuta početnika (</a:t>
            </a:r>
            <a:r>
              <a:rPr lang="hr-HR" i="1" dirty="0" smtClean="0"/>
              <a:t>odredit prioritete, na dnevni red staviti jednu ili dvije teme</a:t>
            </a:r>
            <a:r>
              <a:rPr lang="hr-HR" dirty="0" smtClean="0"/>
              <a:t>)</a:t>
            </a:r>
          </a:p>
          <a:p>
            <a:endParaRPr lang="hr-HR" dirty="0" smtClean="0"/>
          </a:p>
          <a:p>
            <a:r>
              <a:rPr lang="hr-HR" dirty="0" smtClean="0"/>
              <a:t>Terapeut </a:t>
            </a:r>
            <a:r>
              <a:rPr lang="hr-HR" dirty="0" smtClean="0"/>
              <a:t>propusti odraditi terapijsku intervenciju -&gt; </a:t>
            </a:r>
            <a:r>
              <a:rPr lang="hr-HR" b="1" i="1" dirty="0" smtClean="0"/>
              <a:t>cilj je pacijentov boljitak</a:t>
            </a:r>
            <a:endParaRPr lang="hr-HR" b="1" i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Razgovor o problemima s dnevnog reda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DZje preteška ili nije povezana s pacijentovim teškoćama</a:t>
            </a:r>
          </a:p>
          <a:p>
            <a:r>
              <a:rPr lang="hr-HR" dirty="0" smtClean="0"/>
              <a:t>Nedovoljno objašnjena DZ</a:t>
            </a:r>
          </a:p>
          <a:p>
            <a:r>
              <a:rPr lang="hr-HR" dirty="0" smtClean="0"/>
              <a:t>Terapeut zaboravi pregledati DZ</a:t>
            </a:r>
          </a:p>
          <a:p>
            <a:r>
              <a:rPr lang="hr-HR" dirty="0" smtClean="0"/>
              <a:t>Ne naglasi važnost izvršavanja dnevnih DZ</a:t>
            </a:r>
          </a:p>
          <a:p>
            <a:r>
              <a:rPr lang="hr-HR" dirty="0" smtClean="0"/>
              <a:t>Ne postavi standardna pitanja o potencijalnim zaprekama koje bi se mogle javiti</a:t>
            </a:r>
          </a:p>
          <a:p>
            <a:r>
              <a:rPr lang="hr-HR" dirty="0" smtClean="0"/>
              <a:t>Ne objasni jasno pacijentu kako napraviti DZ</a:t>
            </a:r>
          </a:p>
          <a:p>
            <a:r>
              <a:rPr lang="hr-HR" dirty="0" smtClean="0"/>
              <a:t>Ne omogući pacijentu zapisivanje DZ</a:t>
            </a:r>
          </a:p>
          <a:p>
            <a:r>
              <a:rPr lang="hr-HR" dirty="0" smtClean="0"/>
              <a:t>Zada DZ s kojom se pacijent ne </a:t>
            </a:r>
            <a:r>
              <a:rPr lang="hr-HR" dirty="0" smtClean="0"/>
              <a:t>slaže</a:t>
            </a:r>
          </a:p>
          <a:p>
            <a:endParaRPr lang="hr-HR" dirty="0" smtClean="0"/>
          </a:p>
          <a:p>
            <a:r>
              <a:rPr lang="hr-HR" dirty="0" smtClean="0"/>
              <a:t>Ima li pacijent </a:t>
            </a:r>
            <a:r>
              <a:rPr lang="hr-HR" dirty="0" err="1" smtClean="0"/>
              <a:t>disfunkcionalna</a:t>
            </a:r>
            <a:r>
              <a:rPr lang="hr-HR" dirty="0" smtClean="0"/>
              <a:t> vjerovanja o DZ?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Zadavanje DZ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16246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Terapeutovo </a:t>
            </a:r>
            <a:r>
              <a:rPr lang="hr-HR" dirty="0" smtClean="0"/>
              <a:t>nerazumijevanje </a:t>
            </a:r>
            <a:r>
              <a:rPr lang="hr-HR" dirty="0" smtClean="0"/>
              <a:t>pacijenta </a:t>
            </a:r>
            <a:r>
              <a:rPr lang="hr-HR" i="1" dirty="0" smtClean="0"/>
              <a:t>periodično sažimanje tijekom seanse</a:t>
            </a:r>
          </a:p>
          <a:p>
            <a:endParaRPr lang="hr-HR" dirty="0" smtClean="0"/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Podsjetiti </a:t>
            </a:r>
            <a:r>
              <a:rPr lang="hr-HR" dirty="0" smtClean="0"/>
              <a:t>pacijenta da bilježi tijekom senase</a:t>
            </a:r>
            <a:r>
              <a:rPr lang="hr-HR" dirty="0" smtClean="0"/>
              <a:t>.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Konačni zaključak</a:t>
            </a:r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395536" y="2636912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/>
          <a:lstStyle/>
          <a:p>
            <a:r>
              <a:rPr lang="hr-HR" dirty="0" smtClean="0"/>
              <a:t>Pacijentova </a:t>
            </a:r>
            <a:r>
              <a:rPr lang="hr-HR" dirty="0" smtClean="0"/>
              <a:t>uznemirenost na kraju seanse, </a:t>
            </a:r>
          </a:p>
          <a:p>
            <a:r>
              <a:rPr lang="hr-HR" dirty="0" smtClean="0"/>
              <a:t>Nedovoljno vremena za rješavanje problema,</a:t>
            </a:r>
          </a:p>
          <a:p>
            <a:r>
              <a:rPr lang="hr-HR" dirty="0" smtClean="0"/>
              <a:t>Pacijent nije uspio izraziti negativne reakcije</a:t>
            </a:r>
          </a:p>
          <a:p>
            <a:endParaRPr lang="hr-HR" dirty="0" smtClean="0"/>
          </a:p>
          <a:p>
            <a:pPr algn="ctr">
              <a:buNone/>
            </a:pPr>
            <a:r>
              <a:rPr lang="hr-HR" i="1" dirty="0" smtClean="0"/>
              <a:t>Početi završavati seansu </a:t>
            </a:r>
            <a:endParaRPr lang="hr-HR" i="1" dirty="0" smtClean="0"/>
          </a:p>
          <a:p>
            <a:pPr algn="ctr">
              <a:buNone/>
            </a:pPr>
            <a:r>
              <a:rPr lang="hr-HR" i="1" dirty="0" smtClean="0"/>
              <a:t>10 </a:t>
            </a:r>
            <a:r>
              <a:rPr lang="hr-HR" i="1" dirty="0" smtClean="0"/>
              <a:t>minuta prije kraja.</a:t>
            </a:r>
            <a:endParaRPr lang="hr-HR" i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Povratna informacija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28596" y="2060848"/>
            <a:ext cx="8229600" cy="4251041"/>
          </a:xfrm>
        </p:spPr>
        <p:txBody>
          <a:bodyPr/>
          <a:lstStyle/>
          <a:p>
            <a:pPr algn="ctr">
              <a:buNone/>
            </a:pPr>
            <a:r>
              <a:rPr lang="hr-HR" dirty="0" smtClean="0"/>
              <a:t>“Ne mogu strukturirati seansu.”</a:t>
            </a:r>
          </a:p>
          <a:p>
            <a:pPr algn="ctr">
              <a:buNone/>
            </a:pPr>
            <a:r>
              <a:rPr lang="hr-HR" dirty="0" smtClean="0"/>
              <a:t>“Mom pacijentu se neće svidjeti struktura.”</a:t>
            </a:r>
          </a:p>
          <a:p>
            <a:pPr algn="ctr">
              <a:buNone/>
            </a:pPr>
            <a:r>
              <a:rPr lang="hr-HR" dirty="0" smtClean="0"/>
              <a:t>“Neće se moći jasno izraziti.”</a:t>
            </a:r>
          </a:p>
          <a:p>
            <a:pPr algn="ctr">
              <a:buNone/>
            </a:pPr>
            <a:r>
              <a:rPr lang="hr-HR" dirty="0" smtClean="0"/>
              <a:t>“Ne bih ga smio prekidati.”</a:t>
            </a:r>
          </a:p>
          <a:p>
            <a:pPr algn="ctr">
              <a:buNone/>
            </a:pPr>
            <a:r>
              <a:rPr lang="hr-HR" dirty="0" smtClean="0"/>
              <a:t>“Naljutit će se ako budem </a:t>
            </a:r>
            <a:r>
              <a:rPr lang="hr-HR" dirty="0" err="1" smtClean="0"/>
              <a:t>preizravan</a:t>
            </a:r>
            <a:r>
              <a:rPr lang="hr-HR" dirty="0" smtClean="0"/>
              <a:t>.”</a:t>
            </a:r>
          </a:p>
          <a:p>
            <a:pPr algn="ctr">
              <a:buNone/>
            </a:pPr>
            <a:r>
              <a:rPr lang="hr-HR" dirty="0" smtClean="0"/>
              <a:t>“Neće htjeti raditi zadaću.”</a:t>
            </a:r>
          </a:p>
          <a:p>
            <a:pPr algn="ctr">
              <a:buNone/>
            </a:pPr>
            <a:r>
              <a:rPr lang="hr-HR" dirty="0" smtClean="0"/>
              <a:t>“Osjećat će se ponižen ako vrednujem njegovo mišljenje.”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hr-HR" sz="3200" dirty="0" smtClean="0"/>
              <a:t>Problemi koji nastaju zbog </a:t>
            </a:r>
            <a:r>
              <a:rPr lang="hr-HR" sz="3200" dirty="0" err="1" smtClean="0"/>
              <a:t>terapeutovih</a:t>
            </a:r>
            <a:r>
              <a:rPr lang="hr-HR" sz="3200" dirty="0" smtClean="0"/>
              <a:t> misli</a:t>
            </a:r>
            <a:endParaRPr lang="hr-H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jo_dunjab\Desktop\ana-marija\o-KINDS-OF-PSYCHOTHERAPY-facebook-1500x7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03848" y="1340768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Mogućnosti usavršavanja i poboljšavanja svojih vještina!</a:t>
            </a: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3203848" y="2276872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Bolje suradnje s klijentom i učinkovitije terapija!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3275856" y="321297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Uvijek postoji rješenje!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 descr="C:\Users\Željko\Desktop\g453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8640"/>
            <a:ext cx="8480067" cy="581947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3568" y="40466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Postati svjestan problema!</a:t>
            </a:r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908720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Konceptualizirati razloge zbog kojih je problem nastao!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2051720" y="162880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Pronaći rješenje problema!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78491"/>
          </a:xfrm>
        </p:spPr>
        <p:txBody>
          <a:bodyPr>
            <a:normAutofit/>
          </a:bodyPr>
          <a:lstStyle/>
          <a:p>
            <a:r>
              <a:rPr lang="hr-HR" dirty="0" smtClean="0"/>
              <a:t>Pacijentovo (ne)znanje o samoj terapiji, očekivanjima, načinu rada?</a:t>
            </a:r>
          </a:p>
          <a:p>
            <a:endParaRPr lang="hr-HR" dirty="0" smtClean="0"/>
          </a:p>
          <a:p>
            <a:pPr algn="ctr">
              <a:buNone/>
            </a:pPr>
            <a:r>
              <a:rPr lang="hr-HR" b="1" dirty="0" smtClean="0"/>
              <a:t>Terapeut mora često opisivati, nuditi objašnjenja, sustavno pratiti i davati korektivnu povratnu informaciju nakon svakog elementa seanse -&gt; učinkovitost terapije je veća.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hr-HR" sz="2400" dirty="0" smtClean="0"/>
              <a:t>1. </a:t>
            </a:r>
            <a:r>
              <a:rPr lang="hr-HR" sz="2400" dirty="0" err="1" smtClean="0"/>
              <a:t>Terapeutov</a:t>
            </a:r>
            <a:r>
              <a:rPr lang="hr-HR" sz="2400" dirty="0" smtClean="0"/>
              <a:t> neuspjeh u adekvatnom upoznavanju pacijenata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09939"/>
          </a:xfrm>
        </p:spPr>
        <p:txBody>
          <a:bodyPr/>
          <a:lstStyle/>
          <a:p>
            <a:r>
              <a:rPr lang="hr-HR" dirty="0" smtClean="0"/>
              <a:t>Hrabrenje pacijenta.</a:t>
            </a:r>
          </a:p>
          <a:p>
            <a:r>
              <a:rPr lang="hr-HR" dirty="0" smtClean="0"/>
              <a:t>Dopuštanje pacijentu da dominira i kontrolira tijek seanse.</a:t>
            </a:r>
          </a:p>
          <a:p>
            <a:r>
              <a:rPr lang="hr-HR" dirty="0" smtClean="0"/>
              <a:t>Stvaranje kompromisa-usmjeravanje prema standardnoj strukturi.</a:t>
            </a:r>
          </a:p>
          <a:p>
            <a:endParaRPr lang="hr-HR" dirty="0" smtClean="0"/>
          </a:p>
          <a:p>
            <a:pPr>
              <a:buNone/>
            </a:pPr>
            <a:r>
              <a:rPr lang="hr-HR" dirty="0" smtClean="0"/>
              <a:t>   </a:t>
            </a:r>
            <a:r>
              <a:rPr lang="hr-HR" i="1" dirty="0" smtClean="0"/>
              <a:t>Loše uvođenje u terapiju vs. otpor pacijenta?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2400" dirty="0" smtClean="0"/>
              <a:t>2. Nevoljko podvrgavanje pacijenta propisanoj strukturi zbog svojih percepcija i </a:t>
            </a:r>
            <a:r>
              <a:rPr lang="hr-HR" sz="2400" dirty="0" err="1" smtClean="0"/>
              <a:t>disfunkcionalnih</a:t>
            </a:r>
            <a:r>
              <a:rPr lang="hr-HR" sz="2400" dirty="0" smtClean="0"/>
              <a:t> vjerovanja o sebi, terapeutu i/ili terapiji.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078489"/>
          </a:xfrm>
        </p:spPr>
        <p:txBody>
          <a:bodyPr/>
          <a:lstStyle/>
          <a:p>
            <a:r>
              <a:rPr lang="hr-HR" dirty="0" smtClean="0"/>
              <a:t>Dijagnosticiranje </a:t>
            </a:r>
            <a:r>
              <a:rPr lang="hr-HR" dirty="0" smtClean="0"/>
              <a:t>problema (izravnost klijenta, preslušavanje audiosnimki)</a:t>
            </a:r>
            <a:endParaRPr lang="hr-HR" dirty="0" smtClean="0"/>
          </a:p>
          <a:p>
            <a:r>
              <a:rPr lang="hr-HR" dirty="0" smtClean="0"/>
              <a:t>Otklanjanje problema </a:t>
            </a:r>
          </a:p>
          <a:p>
            <a:endParaRPr lang="hr-HR" dirty="0" smtClean="0"/>
          </a:p>
          <a:p>
            <a:pPr algn="ctr">
              <a:buNone/>
            </a:pPr>
            <a:r>
              <a:rPr lang="hr-HR" i="1" dirty="0" smtClean="0"/>
              <a:t>“Mislim da sam na prošloj seansi bio možda prezahtjevan. Oprostite, stvarno se želim uvjeriti slažete li se s načinom na koji se seansa odvija.” 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400" dirty="0" smtClean="0"/>
              <a:t>3. </a:t>
            </a:r>
            <a:r>
              <a:rPr lang="hr-HR" sz="2400" dirty="0" err="1" smtClean="0"/>
              <a:t>Terapeutovo</a:t>
            </a:r>
            <a:r>
              <a:rPr lang="hr-HR" sz="2400" dirty="0" smtClean="0"/>
              <a:t> nametanje strukture na prezahtjevan način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hr-HR" dirty="0" smtClean="0"/>
              <a:t>Kratki pregled i provjera raspoloženja</a:t>
            </a:r>
          </a:p>
          <a:p>
            <a:pPr marL="624078" indent="-514350">
              <a:buAutoNum type="arabicPeriod"/>
            </a:pPr>
            <a:r>
              <a:rPr lang="hr-HR" dirty="0" smtClean="0"/>
              <a:t>Povezivanje s prethodnom seansom</a:t>
            </a:r>
          </a:p>
          <a:p>
            <a:pPr marL="624078" indent="-514350">
              <a:buAutoNum type="arabicPeriod"/>
            </a:pPr>
            <a:r>
              <a:rPr lang="hr-HR" dirty="0" smtClean="0"/>
              <a:t>Sastavljanje dnevnog reda</a:t>
            </a:r>
          </a:p>
          <a:p>
            <a:pPr marL="624078" indent="-514350">
              <a:buAutoNum type="arabicPeriod"/>
            </a:pPr>
            <a:r>
              <a:rPr lang="hr-HR" dirty="0" smtClean="0"/>
              <a:t>Osvrt na domaću zadaću</a:t>
            </a:r>
          </a:p>
          <a:p>
            <a:pPr marL="624078" indent="-514350">
              <a:buAutoNum type="arabicPeriod"/>
            </a:pPr>
            <a:r>
              <a:rPr lang="hr-HR" dirty="0" smtClean="0"/>
              <a:t>Diskusija o problemima s dnevnog reda, zadavanje nove domaće zadaće i periodični zaključci</a:t>
            </a:r>
          </a:p>
          <a:p>
            <a:pPr marL="624078" indent="-514350">
              <a:buAutoNum type="arabicPeriod"/>
            </a:pPr>
            <a:r>
              <a:rPr lang="hr-HR" dirty="0" smtClean="0"/>
              <a:t>Konačni zaključak i povratna informacija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dirty="0" smtClean="0"/>
              <a:t>Podsjetnik:</a:t>
            </a:r>
            <a:br>
              <a:rPr lang="hr-HR" sz="3200" dirty="0" smtClean="0"/>
            </a:br>
            <a:r>
              <a:rPr lang="hr-HR" sz="3200" dirty="0" smtClean="0"/>
              <a:t>Tipični dnevni red druge i ostalih senasi:</a:t>
            </a:r>
            <a:endParaRPr lang="hr-H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Pacijent </a:t>
            </a:r>
            <a:r>
              <a:rPr lang="hr-HR" dirty="0" smtClean="0"/>
              <a:t>započinje seansu s preopširnim i nejasnim pregledom tjedna</a:t>
            </a:r>
          </a:p>
          <a:p>
            <a:endParaRPr lang="hr-HR" dirty="0" smtClean="0"/>
          </a:p>
          <a:p>
            <a:pPr>
              <a:buNone/>
            </a:pPr>
            <a:r>
              <a:rPr lang="hr-HR" dirty="0" smtClean="0"/>
              <a:t>Terapeut obzirno upozori klijenta na važnost usmjeravanja na specifične probleme</a:t>
            </a:r>
          </a:p>
          <a:p>
            <a:pPr>
              <a:buNone/>
            </a:pPr>
            <a:r>
              <a:rPr lang="hr-HR" dirty="0" smtClean="0"/>
              <a:t>Terapeut može demonstrirati ono što se traži od pacijenta</a:t>
            </a:r>
          </a:p>
          <a:p>
            <a:pPr>
              <a:buNone/>
            </a:pPr>
            <a:r>
              <a:rPr lang="hr-HR" dirty="0" smtClean="0"/>
              <a:t>Pacijent prije svake seanse u mislima pripremi izvješće o proteklom tjednu u samo nekoliko rečenica</a:t>
            </a:r>
          </a:p>
          <a:p>
            <a:endParaRPr lang="hr-HR" dirty="0" smtClean="0"/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Pacijentov </a:t>
            </a:r>
            <a:r>
              <a:rPr lang="hr-HR" dirty="0" smtClean="0"/>
              <a:t>otpor </a:t>
            </a:r>
          </a:p>
          <a:p>
            <a:pPr>
              <a:buNone/>
            </a:pPr>
            <a:r>
              <a:rPr lang="hr-HR" dirty="0" smtClean="0"/>
              <a:t>Dopustiti kontrolu iznošenja informacija – identificirati automatske misli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Kratki pregled </a:t>
            </a:r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323528" y="249289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ight Arrow 4"/>
          <p:cNvSpPr/>
          <p:nvPr/>
        </p:nvSpPr>
        <p:spPr>
          <a:xfrm>
            <a:off x="323528" y="3068960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Arrow 5"/>
          <p:cNvSpPr/>
          <p:nvPr/>
        </p:nvSpPr>
        <p:spPr>
          <a:xfrm>
            <a:off x="323528" y="3717032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ight Arrow 6"/>
          <p:cNvSpPr/>
          <p:nvPr/>
        </p:nvSpPr>
        <p:spPr>
          <a:xfrm>
            <a:off x="323528" y="5013176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buFont typeface="Wingdings" pitchFamily="2" charset="2"/>
              <a:buChar char="Ø"/>
            </a:pPr>
            <a:r>
              <a:rPr lang="hr-HR" dirty="0" smtClean="0"/>
              <a:t>Pacijentov neuspjeh u ispunjavanju upitnika </a:t>
            </a:r>
            <a:r>
              <a:rPr lang="hr-HR" i="1" dirty="0" smtClean="0"/>
              <a:t>(nepravilno uvođenje, nedostatak vremena, zaboravljanje, problem pismenosti)</a:t>
            </a:r>
          </a:p>
          <a:p>
            <a:pPr marL="624078" indent="-514350">
              <a:buNone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Odbijanje ispunjavanja upitnika (katastrofiziranje o vremenu potrebnom za rješavanje)</a:t>
            </a:r>
          </a:p>
          <a:p>
            <a:pPr>
              <a:buNone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Teškoće u subjektivnom izražavanju raspoloženja u proteklom tjednu -&gt; </a:t>
            </a:r>
            <a:r>
              <a:rPr lang="hr-HR" i="1" dirty="0" smtClean="0"/>
              <a:t>stavljanje na dnevni red “identificiranje osjećaja”.</a:t>
            </a:r>
            <a:endParaRPr lang="hr-HR" i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Provjera raspoloženja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Pacijentove </a:t>
            </a:r>
            <a:r>
              <a:rPr lang="hr-HR" dirty="0" smtClean="0"/>
              <a:t>teškoće u zapamćivanju sadržaja seanse </a:t>
            </a:r>
          </a:p>
          <a:p>
            <a:pPr>
              <a:buNone/>
            </a:pPr>
            <a:r>
              <a:rPr lang="hr-HR" dirty="0" smtClean="0"/>
              <a:t>radni list za povezivanje seansi</a:t>
            </a:r>
          </a:p>
          <a:p>
            <a:pPr>
              <a:buNone/>
            </a:pPr>
            <a:r>
              <a:rPr lang="hr-HR" dirty="0" smtClean="0"/>
              <a:t>poticanje na zapisivanje detalja za vrijeme seanse</a:t>
            </a:r>
          </a:p>
          <a:p>
            <a:pPr>
              <a:buNone/>
            </a:pPr>
            <a:r>
              <a:rPr lang="hr-HR" dirty="0" smtClean="0"/>
              <a:t>izvršavanje DZ, čitanje </a:t>
            </a:r>
            <a:r>
              <a:rPr lang="hr-HR" dirty="0" smtClean="0"/>
              <a:t>bilješki</a:t>
            </a:r>
          </a:p>
          <a:p>
            <a:pPr>
              <a:buNone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Odbijanje izražavanja negativne povratne informacije terapeutu </a:t>
            </a:r>
          </a:p>
          <a:p>
            <a:pPr>
              <a:buNone/>
            </a:pPr>
            <a:r>
              <a:rPr lang="hr-HR" dirty="0" smtClean="0"/>
              <a:t>dodatno </a:t>
            </a:r>
            <a:r>
              <a:rPr lang="hr-HR" dirty="0" smtClean="0"/>
              <a:t>ohrabrivanje i razjašnjavanje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Povezivanje s prethodnom seansom</a:t>
            </a:r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323528" y="2564904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ight Arrow 4"/>
          <p:cNvSpPr/>
          <p:nvPr/>
        </p:nvSpPr>
        <p:spPr>
          <a:xfrm>
            <a:off x="323528" y="3068960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Arrow 5"/>
          <p:cNvSpPr/>
          <p:nvPr/>
        </p:nvSpPr>
        <p:spPr>
          <a:xfrm>
            <a:off x="323528" y="3933056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ight Arrow 6"/>
          <p:cNvSpPr/>
          <p:nvPr/>
        </p:nvSpPr>
        <p:spPr>
          <a:xfrm>
            <a:off x="323528" y="5733256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omil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261</TotalTime>
  <Words>995</Words>
  <Application>Microsoft Office PowerPoint</Application>
  <PresentationFormat>On-screen Show (4:3)</PresentationFormat>
  <Paragraphs>129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Gomilanje</vt:lpstr>
      <vt:lpstr>PROBLEMI SA STRUKTURIRANJEM TERAPIJSKE SEANSE </vt:lpstr>
      <vt:lpstr>Slide 2</vt:lpstr>
      <vt:lpstr>1. Terapeutov neuspjeh u adekvatnom upoznavanju pacijenata</vt:lpstr>
      <vt:lpstr>2. Nevoljko podvrgavanje pacijenta propisanoj strukturi zbog svojih percepcija i disfunkcionalnih vjerovanja o sebi, terapeutu i/ili terapiji.</vt:lpstr>
      <vt:lpstr>3. Terapeutovo nametanje strukture na prezahtjevan način</vt:lpstr>
      <vt:lpstr>Podsjetnik: Tipični dnevni red druge i ostalih senasi:</vt:lpstr>
      <vt:lpstr>Kratki pregled </vt:lpstr>
      <vt:lpstr>Provjera raspoloženja</vt:lpstr>
      <vt:lpstr>Povezivanje s prethodnom seansom</vt:lpstr>
      <vt:lpstr>Podsjetnik: Radni list za povezivanje seansi</vt:lpstr>
      <vt:lpstr>Sastavljanje dnevnog reda</vt:lpstr>
      <vt:lpstr>Pregled DZ</vt:lpstr>
      <vt:lpstr>Razgovor o problemima s dnevnog reda</vt:lpstr>
      <vt:lpstr>Zadavanje DZ</vt:lpstr>
      <vt:lpstr>Konačni zaključak</vt:lpstr>
      <vt:lpstr>Povratna informacija</vt:lpstr>
      <vt:lpstr>Problemi koji nastaju zbog terapeutovih misli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SA STRUKTURIRANJEM TERAPIJSKE SEANSE </dc:title>
  <dc:creator>Baraban Dunja</dc:creator>
  <cp:lastModifiedBy>Željko</cp:lastModifiedBy>
  <cp:revision>70</cp:revision>
  <dcterms:created xsi:type="dcterms:W3CDTF">2018-04-10T06:55:41Z</dcterms:created>
  <dcterms:modified xsi:type="dcterms:W3CDTF">2018-04-26T09:07:28Z</dcterms:modified>
</cp:coreProperties>
</file>