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9" r:id="rId1"/>
    <p:sldMasterId id="2147483775" r:id="rId2"/>
  </p:sldMasterIdLst>
  <p:sldIdLst>
    <p:sldId id="256" r:id="rId3"/>
    <p:sldId id="259" r:id="rId4"/>
    <p:sldId id="260" r:id="rId5"/>
    <p:sldId id="261" r:id="rId6"/>
    <p:sldId id="262" r:id="rId7"/>
    <p:sldId id="257" r:id="rId8"/>
    <p:sldId id="258" r:id="rId9"/>
    <p:sldId id="267" r:id="rId10"/>
    <p:sldId id="263" r:id="rId11"/>
    <p:sldId id="264" r:id="rId12"/>
    <p:sldId id="268" r:id="rId13"/>
    <p:sldId id="265" r:id="rId14"/>
    <p:sldId id="269" r:id="rId15"/>
    <p:sldId id="26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F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Svijetli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A82681-86D8-4445-BEC8-D4C9360633F8}" type="doc">
      <dgm:prSet loTypeId="urn:microsoft.com/office/officeart/2005/8/layout/arrow6" loCatId="relationship" qsTypeId="urn:microsoft.com/office/officeart/2005/8/quickstyle/simple1" qsCatId="simple" csTypeId="urn:microsoft.com/office/officeart/2005/8/colors/accent1_2" csCatId="accent1" phldr="1"/>
      <dgm:spPr/>
      <dgm:t>
        <a:bodyPr/>
        <a:lstStyle/>
        <a:p>
          <a:endParaRPr lang="hr-HR"/>
        </a:p>
      </dgm:t>
    </dgm:pt>
    <dgm:pt modelId="{E67C3054-05A3-43DD-9CE2-023270A647B0}">
      <dgm:prSet phldrT="[Tekst]"/>
      <dgm:spPr/>
      <dgm:t>
        <a:bodyPr/>
        <a:lstStyle/>
        <a:p>
          <a:r>
            <a:rPr lang="hr-HR" dirty="0" smtClean="0"/>
            <a:t>većina</a:t>
          </a:r>
          <a:endParaRPr lang="hr-HR" dirty="0"/>
        </a:p>
      </dgm:t>
    </dgm:pt>
    <dgm:pt modelId="{DD91A4D4-7787-41FB-BED4-C034A46A9762}" type="parTrans" cxnId="{95E8A28A-5DF6-4DBD-828F-E248F3F513F8}">
      <dgm:prSet/>
      <dgm:spPr/>
      <dgm:t>
        <a:bodyPr/>
        <a:lstStyle/>
        <a:p>
          <a:endParaRPr lang="hr-HR"/>
        </a:p>
      </dgm:t>
    </dgm:pt>
    <dgm:pt modelId="{7EB334CE-9A5A-4322-AFFC-D87A46A9B022}" type="sibTrans" cxnId="{95E8A28A-5DF6-4DBD-828F-E248F3F513F8}">
      <dgm:prSet/>
      <dgm:spPr/>
      <dgm:t>
        <a:bodyPr/>
        <a:lstStyle/>
        <a:p>
          <a:endParaRPr lang="hr-HR"/>
        </a:p>
      </dgm:t>
    </dgm:pt>
    <dgm:pt modelId="{448B994E-881B-429C-9667-C5BED4C2B654}">
      <dgm:prSet phldrT="[Tekst]"/>
      <dgm:spPr/>
      <dgm:t>
        <a:bodyPr/>
        <a:lstStyle/>
        <a:p>
          <a:r>
            <a:rPr lang="hr-HR" dirty="0" smtClean="0"/>
            <a:t>neki </a:t>
          </a:r>
          <a:endParaRPr lang="hr-HR" dirty="0"/>
        </a:p>
      </dgm:t>
    </dgm:pt>
    <dgm:pt modelId="{0D99FBE7-A3C2-4632-ACE5-F7BE8E793B6A}" type="parTrans" cxnId="{C837AA08-8BAF-4AC9-BF2F-894CE98EDC2A}">
      <dgm:prSet/>
      <dgm:spPr/>
      <dgm:t>
        <a:bodyPr/>
        <a:lstStyle/>
        <a:p>
          <a:endParaRPr lang="hr-HR"/>
        </a:p>
      </dgm:t>
    </dgm:pt>
    <dgm:pt modelId="{3046680E-BADE-4BC3-AD3D-8CD1197ACA36}" type="sibTrans" cxnId="{C837AA08-8BAF-4AC9-BF2F-894CE98EDC2A}">
      <dgm:prSet/>
      <dgm:spPr/>
      <dgm:t>
        <a:bodyPr/>
        <a:lstStyle/>
        <a:p>
          <a:endParaRPr lang="hr-HR"/>
        </a:p>
      </dgm:t>
    </dgm:pt>
    <dgm:pt modelId="{7E5D598B-5688-4BBB-84C4-2601BFFA7CF7}" type="pres">
      <dgm:prSet presAssocID="{E8A82681-86D8-4445-BEC8-D4C9360633F8}" presName="compositeShape" presStyleCnt="0">
        <dgm:presLayoutVars>
          <dgm:chMax val="2"/>
          <dgm:dir/>
          <dgm:resizeHandles val="exact"/>
        </dgm:presLayoutVars>
      </dgm:prSet>
      <dgm:spPr/>
      <dgm:t>
        <a:bodyPr/>
        <a:lstStyle/>
        <a:p>
          <a:endParaRPr lang="hr-HR"/>
        </a:p>
      </dgm:t>
    </dgm:pt>
    <dgm:pt modelId="{E3F5BC53-3893-4384-8983-029CE95392BA}" type="pres">
      <dgm:prSet presAssocID="{E8A82681-86D8-4445-BEC8-D4C9360633F8}" presName="ribbon" presStyleLbl="node1" presStyleIdx="0" presStyleCnt="1"/>
      <dgm:spPr/>
    </dgm:pt>
    <dgm:pt modelId="{CBE924BA-8EDB-462A-B5AF-318FDE5D37E4}" type="pres">
      <dgm:prSet presAssocID="{E8A82681-86D8-4445-BEC8-D4C9360633F8}" presName="leftArrowText" presStyleLbl="node1" presStyleIdx="0" presStyleCnt="1">
        <dgm:presLayoutVars>
          <dgm:chMax val="0"/>
          <dgm:bulletEnabled val="1"/>
        </dgm:presLayoutVars>
      </dgm:prSet>
      <dgm:spPr/>
      <dgm:t>
        <a:bodyPr/>
        <a:lstStyle/>
        <a:p>
          <a:endParaRPr lang="hr-HR"/>
        </a:p>
      </dgm:t>
    </dgm:pt>
    <dgm:pt modelId="{724A8F9F-379F-4179-98BD-0E2B014770AE}" type="pres">
      <dgm:prSet presAssocID="{E8A82681-86D8-4445-BEC8-D4C9360633F8}" presName="rightArrowText" presStyleLbl="node1" presStyleIdx="0" presStyleCnt="1">
        <dgm:presLayoutVars>
          <dgm:chMax val="0"/>
          <dgm:bulletEnabled val="1"/>
        </dgm:presLayoutVars>
      </dgm:prSet>
      <dgm:spPr/>
      <dgm:t>
        <a:bodyPr/>
        <a:lstStyle/>
        <a:p>
          <a:endParaRPr lang="hr-HR"/>
        </a:p>
      </dgm:t>
    </dgm:pt>
  </dgm:ptLst>
  <dgm:cxnLst>
    <dgm:cxn modelId="{44449D57-CB3E-40D3-951E-56C174F5E872}" type="presOf" srcId="{E67C3054-05A3-43DD-9CE2-023270A647B0}" destId="{CBE924BA-8EDB-462A-B5AF-318FDE5D37E4}" srcOrd="0" destOrd="0" presId="urn:microsoft.com/office/officeart/2005/8/layout/arrow6"/>
    <dgm:cxn modelId="{4EDDAC91-D7DF-4E89-946F-6130F9769D76}" type="presOf" srcId="{448B994E-881B-429C-9667-C5BED4C2B654}" destId="{724A8F9F-379F-4179-98BD-0E2B014770AE}" srcOrd="0" destOrd="0" presId="urn:microsoft.com/office/officeart/2005/8/layout/arrow6"/>
    <dgm:cxn modelId="{C837AA08-8BAF-4AC9-BF2F-894CE98EDC2A}" srcId="{E8A82681-86D8-4445-BEC8-D4C9360633F8}" destId="{448B994E-881B-429C-9667-C5BED4C2B654}" srcOrd="1" destOrd="0" parTransId="{0D99FBE7-A3C2-4632-ACE5-F7BE8E793B6A}" sibTransId="{3046680E-BADE-4BC3-AD3D-8CD1197ACA36}"/>
    <dgm:cxn modelId="{82581847-40C5-48E9-839D-39F23576FB0D}" type="presOf" srcId="{E8A82681-86D8-4445-BEC8-D4C9360633F8}" destId="{7E5D598B-5688-4BBB-84C4-2601BFFA7CF7}" srcOrd="0" destOrd="0" presId="urn:microsoft.com/office/officeart/2005/8/layout/arrow6"/>
    <dgm:cxn modelId="{95E8A28A-5DF6-4DBD-828F-E248F3F513F8}" srcId="{E8A82681-86D8-4445-BEC8-D4C9360633F8}" destId="{E67C3054-05A3-43DD-9CE2-023270A647B0}" srcOrd="0" destOrd="0" parTransId="{DD91A4D4-7787-41FB-BED4-C034A46A9762}" sibTransId="{7EB334CE-9A5A-4322-AFFC-D87A46A9B022}"/>
    <dgm:cxn modelId="{D50C9085-BE8E-4710-A14E-3F3577F51F65}" type="presParOf" srcId="{7E5D598B-5688-4BBB-84C4-2601BFFA7CF7}" destId="{E3F5BC53-3893-4384-8983-029CE95392BA}" srcOrd="0" destOrd="0" presId="urn:microsoft.com/office/officeart/2005/8/layout/arrow6"/>
    <dgm:cxn modelId="{ABBB04D4-4113-4802-83EF-283776530544}" type="presParOf" srcId="{7E5D598B-5688-4BBB-84C4-2601BFFA7CF7}" destId="{CBE924BA-8EDB-462A-B5AF-318FDE5D37E4}" srcOrd="1" destOrd="0" presId="urn:microsoft.com/office/officeart/2005/8/layout/arrow6"/>
    <dgm:cxn modelId="{4CECC4B0-167C-42CE-99D5-3D914A0B31C8}" type="presParOf" srcId="{7E5D598B-5688-4BBB-84C4-2601BFFA7CF7}" destId="{724A8F9F-379F-4179-98BD-0E2B014770AE}" srcOrd="2" destOrd="0" presId="urn:microsoft.com/office/officeart/2005/8/layout/arrow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ABE597-E534-4DCD-A49F-EDCC0D38B344}" type="doc">
      <dgm:prSet loTypeId="urn:microsoft.com/office/officeart/2005/8/layout/vList3" loCatId="list" qsTypeId="urn:microsoft.com/office/officeart/2005/8/quickstyle/simple1" qsCatId="simple" csTypeId="urn:microsoft.com/office/officeart/2005/8/colors/accent1_2" csCatId="accent1" phldr="1"/>
      <dgm:spPr/>
    </dgm:pt>
    <dgm:pt modelId="{FFB047CC-968E-497B-B0AA-0D7D14A997BA}">
      <dgm:prSet phldrT="[Tekst]"/>
      <dgm:spPr/>
      <dgm:t>
        <a:bodyPr/>
        <a:lstStyle/>
        <a:p>
          <a:r>
            <a:rPr lang="hr-HR" dirty="0" smtClean="0"/>
            <a:t>Terapeut na vlastitim AM svlada primjenu</a:t>
          </a:r>
          <a:endParaRPr lang="hr-HR" dirty="0"/>
        </a:p>
      </dgm:t>
    </dgm:pt>
    <dgm:pt modelId="{0247D0DF-DEDE-4EA9-A05B-05537B0D972D}" type="parTrans" cxnId="{331A793D-9E23-41A3-A900-B187282F3C55}">
      <dgm:prSet/>
      <dgm:spPr/>
      <dgm:t>
        <a:bodyPr/>
        <a:lstStyle/>
        <a:p>
          <a:endParaRPr lang="hr-HR"/>
        </a:p>
      </dgm:t>
    </dgm:pt>
    <dgm:pt modelId="{3BD94E40-6B29-4DD8-9BFC-1FE9772E0D03}" type="sibTrans" cxnId="{331A793D-9E23-41A3-A900-B187282F3C55}">
      <dgm:prSet/>
      <dgm:spPr/>
      <dgm:t>
        <a:bodyPr/>
        <a:lstStyle/>
        <a:p>
          <a:endParaRPr lang="hr-HR"/>
        </a:p>
      </dgm:t>
    </dgm:pt>
    <dgm:pt modelId="{3FE65E6A-D0E7-4DD7-B0DE-939E16051638}">
      <dgm:prSet phldrT="[Tekst]"/>
      <dgm:spPr/>
      <dgm:t>
        <a:bodyPr/>
        <a:lstStyle/>
        <a:p>
          <a:r>
            <a:rPr lang="hr-HR" dirty="0" smtClean="0"/>
            <a:t>Klijent bi trebao znati identificirati: AM, emocije, fiziološke reakcije i situaciju</a:t>
          </a:r>
          <a:endParaRPr lang="hr-HR" dirty="0"/>
        </a:p>
      </dgm:t>
    </dgm:pt>
    <dgm:pt modelId="{4A742BB8-AFFC-4F21-AAB2-45FEF8BF43D4}" type="parTrans" cxnId="{F3D47983-50DE-40F4-A064-93B9377E1408}">
      <dgm:prSet/>
      <dgm:spPr/>
      <dgm:t>
        <a:bodyPr/>
        <a:lstStyle/>
        <a:p>
          <a:endParaRPr lang="hr-HR"/>
        </a:p>
      </dgm:t>
    </dgm:pt>
    <dgm:pt modelId="{90D5AE60-87F3-45CD-B3FB-2A870EAADCED}" type="sibTrans" cxnId="{F3D47983-50DE-40F4-A064-93B9377E1408}">
      <dgm:prSet/>
      <dgm:spPr/>
      <dgm:t>
        <a:bodyPr/>
        <a:lstStyle/>
        <a:p>
          <a:endParaRPr lang="hr-HR"/>
        </a:p>
      </dgm:t>
    </dgm:pt>
    <dgm:pt modelId="{46A9ADBE-770A-472E-96ED-BB388CB432E5}">
      <dgm:prSet phldrT="[Tekst]"/>
      <dgm:spPr/>
      <dgm:t>
        <a:bodyPr/>
        <a:lstStyle/>
        <a:p>
          <a:r>
            <a:rPr lang="hr-HR" dirty="0" smtClean="0"/>
            <a:t>Terapeut s pacijentom verbalno vrednuje važnu AM </a:t>
          </a:r>
          <a:endParaRPr lang="hr-HR" dirty="0"/>
        </a:p>
      </dgm:t>
    </dgm:pt>
    <dgm:pt modelId="{02F9DA3E-586F-477A-ADE6-2D9C60E8854A}" type="parTrans" cxnId="{02D386C4-E4F7-4792-89E5-70BA03414AB5}">
      <dgm:prSet/>
      <dgm:spPr/>
      <dgm:t>
        <a:bodyPr/>
        <a:lstStyle/>
        <a:p>
          <a:endParaRPr lang="hr-HR"/>
        </a:p>
      </dgm:t>
    </dgm:pt>
    <dgm:pt modelId="{DA9741D9-7AD6-467A-9E6D-17E2F6657B66}" type="sibTrans" cxnId="{02D386C4-E4F7-4792-89E5-70BA03414AB5}">
      <dgm:prSet/>
      <dgm:spPr/>
      <dgm:t>
        <a:bodyPr/>
        <a:lstStyle/>
        <a:p>
          <a:endParaRPr lang="hr-HR"/>
        </a:p>
      </dgm:t>
    </dgm:pt>
    <dgm:pt modelId="{7ECEA3A6-7DF6-474E-9AFB-95516641B054}">
      <dgm:prSet phldrT="[Tekst]"/>
      <dgm:spPr/>
      <dgm:t>
        <a:bodyPr/>
        <a:lstStyle/>
        <a:p>
          <a:r>
            <a:rPr lang="hr-HR" dirty="0" smtClean="0"/>
            <a:t>2 faze upoznavanja sa ZDM-om (1. bilježenje, 2. adaptivni odgovor)</a:t>
          </a:r>
          <a:endParaRPr lang="hr-HR" dirty="0"/>
        </a:p>
      </dgm:t>
    </dgm:pt>
    <dgm:pt modelId="{C329DD9E-27CD-45C2-B40F-155951F46493}" type="parTrans" cxnId="{8E4E253D-1F07-4593-9181-05D86719910F}">
      <dgm:prSet/>
      <dgm:spPr/>
      <dgm:t>
        <a:bodyPr/>
        <a:lstStyle/>
        <a:p>
          <a:endParaRPr lang="hr-HR"/>
        </a:p>
      </dgm:t>
    </dgm:pt>
    <dgm:pt modelId="{E73DB404-AE99-49BE-AEE6-1A34D3A1C177}" type="sibTrans" cxnId="{8E4E253D-1F07-4593-9181-05D86719910F}">
      <dgm:prSet/>
      <dgm:spPr/>
      <dgm:t>
        <a:bodyPr/>
        <a:lstStyle/>
        <a:p>
          <a:endParaRPr lang="hr-HR"/>
        </a:p>
      </dgm:t>
    </dgm:pt>
    <dgm:pt modelId="{7F50B786-95DA-4EBA-A50E-1E72B36B37E2}">
      <dgm:prSet phldrT="[Tekst]"/>
      <dgm:spPr/>
      <dgm:t>
        <a:bodyPr/>
        <a:lstStyle/>
        <a:p>
          <a:r>
            <a:rPr lang="hr-HR" dirty="0" smtClean="0"/>
            <a:t>Klijent bi mora prvo savladati bilježenje AM, emocije, fiziološke reakcije i situaciju</a:t>
          </a:r>
          <a:endParaRPr lang="hr-HR" dirty="0"/>
        </a:p>
      </dgm:t>
    </dgm:pt>
    <dgm:pt modelId="{DB49FF43-363E-4258-9B13-819FDF45D821}" type="parTrans" cxnId="{B05595A8-49CA-4485-971E-682AD1376223}">
      <dgm:prSet/>
      <dgm:spPr/>
      <dgm:t>
        <a:bodyPr/>
        <a:lstStyle/>
        <a:p>
          <a:endParaRPr lang="hr-HR"/>
        </a:p>
      </dgm:t>
    </dgm:pt>
    <dgm:pt modelId="{08492DF7-60D1-40A9-849C-D541232ED1A3}" type="sibTrans" cxnId="{B05595A8-49CA-4485-971E-682AD1376223}">
      <dgm:prSet/>
      <dgm:spPr/>
      <dgm:t>
        <a:bodyPr/>
        <a:lstStyle/>
        <a:p>
          <a:endParaRPr lang="hr-HR"/>
        </a:p>
      </dgm:t>
    </dgm:pt>
    <dgm:pt modelId="{34828F30-1D23-4E0A-A67B-58247B9B3165}">
      <dgm:prSet phldrT="[Tekst]"/>
      <dgm:spPr/>
      <dgm:t>
        <a:bodyPr/>
        <a:lstStyle/>
        <a:p>
          <a:r>
            <a:rPr lang="hr-HR" dirty="0" smtClean="0"/>
            <a:t>Klijent bi trebao shvaćati i vjerovati u kognitivni model</a:t>
          </a:r>
          <a:endParaRPr lang="hr-HR" dirty="0"/>
        </a:p>
      </dgm:t>
    </dgm:pt>
    <dgm:pt modelId="{542B6E7C-C19E-4920-AB10-D0E8E3281522}" type="parTrans" cxnId="{9768F5BF-226E-418F-BB32-4270C503D244}">
      <dgm:prSet/>
      <dgm:spPr/>
      <dgm:t>
        <a:bodyPr/>
        <a:lstStyle/>
        <a:p>
          <a:endParaRPr lang="hr-HR"/>
        </a:p>
      </dgm:t>
    </dgm:pt>
    <dgm:pt modelId="{B611E87F-D502-4371-BEBB-8386AC9FC052}" type="sibTrans" cxnId="{9768F5BF-226E-418F-BB32-4270C503D244}">
      <dgm:prSet/>
      <dgm:spPr/>
      <dgm:t>
        <a:bodyPr/>
        <a:lstStyle/>
        <a:p>
          <a:endParaRPr lang="hr-HR"/>
        </a:p>
      </dgm:t>
    </dgm:pt>
    <dgm:pt modelId="{EE86D66F-7442-472B-9FC8-933CBC1860E9}">
      <dgm:prSet phldrT="[Tekst]"/>
      <dgm:spPr/>
      <dgm:t>
        <a:bodyPr/>
        <a:lstStyle/>
        <a:p>
          <a:r>
            <a:rPr lang="hr-HR" dirty="0" smtClean="0"/>
            <a:t>Otkrivanje AM o radu sa ZDM-om, poticati i motivirati klijenta</a:t>
          </a:r>
          <a:endParaRPr lang="hr-HR" dirty="0"/>
        </a:p>
      </dgm:t>
    </dgm:pt>
    <dgm:pt modelId="{8DF74D7B-4F9D-41AD-A1B4-B3C6D9BC6957}" type="parTrans" cxnId="{1F9B79F4-8C48-4BB8-A239-A9A24EFF1FF8}">
      <dgm:prSet/>
      <dgm:spPr/>
      <dgm:t>
        <a:bodyPr/>
        <a:lstStyle/>
        <a:p>
          <a:endParaRPr lang="hr-HR"/>
        </a:p>
      </dgm:t>
    </dgm:pt>
    <dgm:pt modelId="{5841DB04-E2A7-4864-B3F2-69FA0D2FD660}" type="sibTrans" cxnId="{1F9B79F4-8C48-4BB8-A239-A9A24EFF1FF8}">
      <dgm:prSet/>
      <dgm:spPr/>
      <dgm:t>
        <a:bodyPr/>
        <a:lstStyle/>
        <a:p>
          <a:endParaRPr lang="hr-HR"/>
        </a:p>
      </dgm:t>
    </dgm:pt>
    <dgm:pt modelId="{86CFB543-2CBF-475B-93F7-1544E6584D8C}" type="pres">
      <dgm:prSet presAssocID="{14ABE597-E534-4DCD-A49F-EDCC0D38B344}" presName="linearFlow" presStyleCnt="0">
        <dgm:presLayoutVars>
          <dgm:dir/>
          <dgm:resizeHandles val="exact"/>
        </dgm:presLayoutVars>
      </dgm:prSet>
      <dgm:spPr/>
    </dgm:pt>
    <dgm:pt modelId="{C886843E-A5F3-4E1F-8067-572ACE9AEE87}" type="pres">
      <dgm:prSet presAssocID="{FFB047CC-968E-497B-B0AA-0D7D14A997BA}" presName="composite" presStyleCnt="0"/>
      <dgm:spPr/>
    </dgm:pt>
    <dgm:pt modelId="{0A7676B7-0BDB-478A-A300-BF3F00353579}" type="pres">
      <dgm:prSet presAssocID="{FFB047CC-968E-497B-B0AA-0D7D14A997BA}" presName="imgShp" presStyleLbl="fgImgPlace1" presStyleIdx="0" presStyleCnt="7"/>
      <dgm:spPr/>
    </dgm:pt>
    <dgm:pt modelId="{A8D4CDBD-307C-4F62-AEA2-D3FEEDF204DF}" type="pres">
      <dgm:prSet presAssocID="{FFB047CC-968E-497B-B0AA-0D7D14A997BA}" presName="txShp" presStyleLbl="node1" presStyleIdx="0" presStyleCnt="7">
        <dgm:presLayoutVars>
          <dgm:bulletEnabled val="1"/>
        </dgm:presLayoutVars>
      </dgm:prSet>
      <dgm:spPr/>
      <dgm:t>
        <a:bodyPr/>
        <a:lstStyle/>
        <a:p>
          <a:endParaRPr lang="hr-HR"/>
        </a:p>
      </dgm:t>
    </dgm:pt>
    <dgm:pt modelId="{99B0294E-CA78-4C56-AFA1-969D615A732E}" type="pres">
      <dgm:prSet presAssocID="{3BD94E40-6B29-4DD8-9BFC-1FE9772E0D03}" presName="spacing" presStyleCnt="0"/>
      <dgm:spPr/>
    </dgm:pt>
    <dgm:pt modelId="{ECD930AD-A902-4FCF-A07C-20AC1599CB9B}" type="pres">
      <dgm:prSet presAssocID="{7ECEA3A6-7DF6-474E-9AFB-95516641B054}" presName="composite" presStyleCnt="0"/>
      <dgm:spPr/>
    </dgm:pt>
    <dgm:pt modelId="{602B03C2-81C0-40FF-BE3C-9975376BDD70}" type="pres">
      <dgm:prSet presAssocID="{7ECEA3A6-7DF6-474E-9AFB-95516641B054}" presName="imgShp" presStyleLbl="fgImgPlace1" presStyleIdx="1" presStyleCnt="7"/>
      <dgm:spPr/>
    </dgm:pt>
    <dgm:pt modelId="{EE1884FF-A909-41BE-949A-B6B6B9D41DB8}" type="pres">
      <dgm:prSet presAssocID="{7ECEA3A6-7DF6-474E-9AFB-95516641B054}" presName="txShp" presStyleLbl="node1" presStyleIdx="1" presStyleCnt="7">
        <dgm:presLayoutVars>
          <dgm:bulletEnabled val="1"/>
        </dgm:presLayoutVars>
      </dgm:prSet>
      <dgm:spPr/>
      <dgm:t>
        <a:bodyPr/>
        <a:lstStyle/>
        <a:p>
          <a:endParaRPr lang="hr-HR"/>
        </a:p>
      </dgm:t>
    </dgm:pt>
    <dgm:pt modelId="{3E6EB47A-BC7D-45B4-B6B2-A7C963F3A25C}" type="pres">
      <dgm:prSet presAssocID="{E73DB404-AE99-49BE-AEE6-1A34D3A1C177}" presName="spacing" presStyleCnt="0"/>
      <dgm:spPr/>
    </dgm:pt>
    <dgm:pt modelId="{6479C46E-7799-4EF8-8083-DF0C94B21E03}" type="pres">
      <dgm:prSet presAssocID="{34828F30-1D23-4E0A-A67B-58247B9B3165}" presName="composite" presStyleCnt="0"/>
      <dgm:spPr/>
    </dgm:pt>
    <dgm:pt modelId="{25B92948-5B71-4314-B74C-03A91A34711C}" type="pres">
      <dgm:prSet presAssocID="{34828F30-1D23-4E0A-A67B-58247B9B3165}" presName="imgShp" presStyleLbl="fgImgPlace1" presStyleIdx="2" presStyleCnt="7"/>
      <dgm:spPr/>
    </dgm:pt>
    <dgm:pt modelId="{F577E037-F7B9-4B39-806E-FF9B9F53FBA9}" type="pres">
      <dgm:prSet presAssocID="{34828F30-1D23-4E0A-A67B-58247B9B3165}" presName="txShp" presStyleLbl="node1" presStyleIdx="2" presStyleCnt="7">
        <dgm:presLayoutVars>
          <dgm:bulletEnabled val="1"/>
        </dgm:presLayoutVars>
      </dgm:prSet>
      <dgm:spPr/>
      <dgm:t>
        <a:bodyPr/>
        <a:lstStyle/>
        <a:p>
          <a:endParaRPr lang="hr-HR"/>
        </a:p>
      </dgm:t>
    </dgm:pt>
    <dgm:pt modelId="{3FFE92C4-8720-4567-9DA6-3669514DC04C}" type="pres">
      <dgm:prSet presAssocID="{B611E87F-D502-4371-BEBB-8386AC9FC052}" presName="spacing" presStyleCnt="0"/>
      <dgm:spPr/>
    </dgm:pt>
    <dgm:pt modelId="{777BF798-DAE8-4F04-BE49-1B2037BB0B5E}" type="pres">
      <dgm:prSet presAssocID="{3FE65E6A-D0E7-4DD7-B0DE-939E16051638}" presName="composite" presStyleCnt="0"/>
      <dgm:spPr/>
    </dgm:pt>
    <dgm:pt modelId="{3BBBA59A-50CC-475A-BC6A-BF0064CD636E}" type="pres">
      <dgm:prSet presAssocID="{3FE65E6A-D0E7-4DD7-B0DE-939E16051638}" presName="imgShp" presStyleLbl="fgImgPlace1" presStyleIdx="3" presStyleCnt="7"/>
      <dgm:spPr/>
    </dgm:pt>
    <dgm:pt modelId="{28012176-2E45-48EC-871C-899D847C744A}" type="pres">
      <dgm:prSet presAssocID="{3FE65E6A-D0E7-4DD7-B0DE-939E16051638}" presName="txShp" presStyleLbl="node1" presStyleIdx="3" presStyleCnt="7">
        <dgm:presLayoutVars>
          <dgm:bulletEnabled val="1"/>
        </dgm:presLayoutVars>
      </dgm:prSet>
      <dgm:spPr/>
      <dgm:t>
        <a:bodyPr/>
        <a:lstStyle/>
        <a:p>
          <a:endParaRPr lang="hr-HR"/>
        </a:p>
      </dgm:t>
    </dgm:pt>
    <dgm:pt modelId="{D3705F8D-D8C2-4FAC-89B9-92D72A387E93}" type="pres">
      <dgm:prSet presAssocID="{90D5AE60-87F3-45CD-B3FB-2A870EAADCED}" presName="spacing" presStyleCnt="0"/>
      <dgm:spPr/>
    </dgm:pt>
    <dgm:pt modelId="{DF315FC9-0B1F-4E84-82A2-3AEA49F0C898}" type="pres">
      <dgm:prSet presAssocID="{7F50B786-95DA-4EBA-A50E-1E72B36B37E2}" presName="composite" presStyleCnt="0"/>
      <dgm:spPr/>
    </dgm:pt>
    <dgm:pt modelId="{57E675FD-2DD1-4D81-9E00-3EA1D44BF690}" type="pres">
      <dgm:prSet presAssocID="{7F50B786-95DA-4EBA-A50E-1E72B36B37E2}" presName="imgShp" presStyleLbl="fgImgPlace1" presStyleIdx="4" presStyleCnt="7"/>
      <dgm:spPr/>
    </dgm:pt>
    <dgm:pt modelId="{07306912-30E6-4347-AA54-C456F0BC3071}" type="pres">
      <dgm:prSet presAssocID="{7F50B786-95DA-4EBA-A50E-1E72B36B37E2}" presName="txShp" presStyleLbl="node1" presStyleIdx="4" presStyleCnt="7">
        <dgm:presLayoutVars>
          <dgm:bulletEnabled val="1"/>
        </dgm:presLayoutVars>
      </dgm:prSet>
      <dgm:spPr/>
      <dgm:t>
        <a:bodyPr/>
        <a:lstStyle/>
        <a:p>
          <a:endParaRPr lang="hr-HR"/>
        </a:p>
      </dgm:t>
    </dgm:pt>
    <dgm:pt modelId="{E830FB1D-4606-461A-8B40-9F12D9DF898A}" type="pres">
      <dgm:prSet presAssocID="{08492DF7-60D1-40A9-849C-D541232ED1A3}" presName="spacing" presStyleCnt="0"/>
      <dgm:spPr/>
    </dgm:pt>
    <dgm:pt modelId="{34349CCD-486B-4D3F-B0A1-6CE63C3100D0}" type="pres">
      <dgm:prSet presAssocID="{46A9ADBE-770A-472E-96ED-BB388CB432E5}" presName="composite" presStyleCnt="0"/>
      <dgm:spPr/>
    </dgm:pt>
    <dgm:pt modelId="{2A7279C8-1FC1-421A-853F-A507E1D71961}" type="pres">
      <dgm:prSet presAssocID="{46A9ADBE-770A-472E-96ED-BB388CB432E5}" presName="imgShp" presStyleLbl="fgImgPlace1" presStyleIdx="5" presStyleCnt="7"/>
      <dgm:spPr/>
    </dgm:pt>
    <dgm:pt modelId="{6CD7905C-180E-4A27-8E74-D9FCBC2E605F}" type="pres">
      <dgm:prSet presAssocID="{46A9ADBE-770A-472E-96ED-BB388CB432E5}" presName="txShp" presStyleLbl="node1" presStyleIdx="5" presStyleCnt="7">
        <dgm:presLayoutVars>
          <dgm:bulletEnabled val="1"/>
        </dgm:presLayoutVars>
      </dgm:prSet>
      <dgm:spPr/>
      <dgm:t>
        <a:bodyPr/>
        <a:lstStyle/>
        <a:p>
          <a:endParaRPr lang="hr-HR"/>
        </a:p>
      </dgm:t>
    </dgm:pt>
    <dgm:pt modelId="{59454A17-81DD-4275-A138-A60E70FD22C4}" type="pres">
      <dgm:prSet presAssocID="{DA9741D9-7AD6-467A-9E6D-17E2F6657B66}" presName="spacing" presStyleCnt="0"/>
      <dgm:spPr/>
    </dgm:pt>
    <dgm:pt modelId="{39112100-4151-41E0-8BB7-3FAB89B29E5B}" type="pres">
      <dgm:prSet presAssocID="{EE86D66F-7442-472B-9FC8-933CBC1860E9}" presName="composite" presStyleCnt="0"/>
      <dgm:spPr/>
    </dgm:pt>
    <dgm:pt modelId="{0BBF3228-DE9E-4639-A544-4D63D2156055}" type="pres">
      <dgm:prSet presAssocID="{EE86D66F-7442-472B-9FC8-933CBC1860E9}" presName="imgShp" presStyleLbl="fgImgPlace1" presStyleIdx="6" presStyleCnt="7"/>
      <dgm:spPr/>
    </dgm:pt>
    <dgm:pt modelId="{A26C0023-6B6C-4D6E-95B1-66436ADC3217}" type="pres">
      <dgm:prSet presAssocID="{EE86D66F-7442-472B-9FC8-933CBC1860E9}" presName="txShp" presStyleLbl="node1" presStyleIdx="6" presStyleCnt="7">
        <dgm:presLayoutVars>
          <dgm:bulletEnabled val="1"/>
        </dgm:presLayoutVars>
      </dgm:prSet>
      <dgm:spPr/>
      <dgm:t>
        <a:bodyPr/>
        <a:lstStyle/>
        <a:p>
          <a:endParaRPr lang="hr-HR"/>
        </a:p>
      </dgm:t>
    </dgm:pt>
  </dgm:ptLst>
  <dgm:cxnLst>
    <dgm:cxn modelId="{A9F8C171-C697-4839-8BA7-38393380CA72}" type="presOf" srcId="{3FE65E6A-D0E7-4DD7-B0DE-939E16051638}" destId="{28012176-2E45-48EC-871C-899D847C744A}" srcOrd="0" destOrd="0" presId="urn:microsoft.com/office/officeart/2005/8/layout/vList3"/>
    <dgm:cxn modelId="{9E750984-0990-4F19-9B65-9C38FA116028}" type="presOf" srcId="{FFB047CC-968E-497B-B0AA-0D7D14A997BA}" destId="{A8D4CDBD-307C-4F62-AEA2-D3FEEDF204DF}" srcOrd="0" destOrd="0" presId="urn:microsoft.com/office/officeart/2005/8/layout/vList3"/>
    <dgm:cxn modelId="{E57DBD6E-7F14-436F-AA1C-ED52AB4C2A86}" type="presOf" srcId="{EE86D66F-7442-472B-9FC8-933CBC1860E9}" destId="{A26C0023-6B6C-4D6E-95B1-66436ADC3217}" srcOrd="0" destOrd="0" presId="urn:microsoft.com/office/officeart/2005/8/layout/vList3"/>
    <dgm:cxn modelId="{02D386C4-E4F7-4792-89E5-70BA03414AB5}" srcId="{14ABE597-E534-4DCD-A49F-EDCC0D38B344}" destId="{46A9ADBE-770A-472E-96ED-BB388CB432E5}" srcOrd="5" destOrd="0" parTransId="{02F9DA3E-586F-477A-ADE6-2D9C60E8854A}" sibTransId="{DA9741D9-7AD6-467A-9E6D-17E2F6657B66}"/>
    <dgm:cxn modelId="{8E4E253D-1F07-4593-9181-05D86719910F}" srcId="{14ABE597-E534-4DCD-A49F-EDCC0D38B344}" destId="{7ECEA3A6-7DF6-474E-9AFB-95516641B054}" srcOrd="1" destOrd="0" parTransId="{C329DD9E-27CD-45C2-B40F-155951F46493}" sibTransId="{E73DB404-AE99-49BE-AEE6-1A34D3A1C177}"/>
    <dgm:cxn modelId="{1F9B79F4-8C48-4BB8-A239-A9A24EFF1FF8}" srcId="{14ABE597-E534-4DCD-A49F-EDCC0D38B344}" destId="{EE86D66F-7442-472B-9FC8-933CBC1860E9}" srcOrd="6" destOrd="0" parTransId="{8DF74D7B-4F9D-41AD-A1B4-B3C6D9BC6957}" sibTransId="{5841DB04-E2A7-4864-B3F2-69FA0D2FD660}"/>
    <dgm:cxn modelId="{F3D47983-50DE-40F4-A064-93B9377E1408}" srcId="{14ABE597-E534-4DCD-A49F-EDCC0D38B344}" destId="{3FE65E6A-D0E7-4DD7-B0DE-939E16051638}" srcOrd="3" destOrd="0" parTransId="{4A742BB8-AFFC-4F21-AAB2-45FEF8BF43D4}" sibTransId="{90D5AE60-87F3-45CD-B3FB-2A870EAADCED}"/>
    <dgm:cxn modelId="{BAE180BA-A0C9-4D33-8E01-E857559CBDCA}" type="presOf" srcId="{34828F30-1D23-4E0A-A67B-58247B9B3165}" destId="{F577E037-F7B9-4B39-806E-FF9B9F53FBA9}" srcOrd="0" destOrd="0" presId="urn:microsoft.com/office/officeart/2005/8/layout/vList3"/>
    <dgm:cxn modelId="{637E9937-0AB2-42D9-8876-BC402B21ED89}" type="presOf" srcId="{14ABE597-E534-4DCD-A49F-EDCC0D38B344}" destId="{86CFB543-2CBF-475B-93F7-1544E6584D8C}" srcOrd="0" destOrd="0" presId="urn:microsoft.com/office/officeart/2005/8/layout/vList3"/>
    <dgm:cxn modelId="{2058E8EE-5BA4-40C9-99BE-38AAEB24A287}" type="presOf" srcId="{7F50B786-95DA-4EBA-A50E-1E72B36B37E2}" destId="{07306912-30E6-4347-AA54-C456F0BC3071}" srcOrd="0" destOrd="0" presId="urn:microsoft.com/office/officeart/2005/8/layout/vList3"/>
    <dgm:cxn modelId="{9768F5BF-226E-418F-BB32-4270C503D244}" srcId="{14ABE597-E534-4DCD-A49F-EDCC0D38B344}" destId="{34828F30-1D23-4E0A-A67B-58247B9B3165}" srcOrd="2" destOrd="0" parTransId="{542B6E7C-C19E-4920-AB10-D0E8E3281522}" sibTransId="{B611E87F-D502-4371-BEBB-8386AC9FC052}"/>
    <dgm:cxn modelId="{F747CC23-E64C-4190-8B9D-3BFFE654839E}" type="presOf" srcId="{7ECEA3A6-7DF6-474E-9AFB-95516641B054}" destId="{EE1884FF-A909-41BE-949A-B6B6B9D41DB8}" srcOrd="0" destOrd="0" presId="urn:microsoft.com/office/officeart/2005/8/layout/vList3"/>
    <dgm:cxn modelId="{331A793D-9E23-41A3-A900-B187282F3C55}" srcId="{14ABE597-E534-4DCD-A49F-EDCC0D38B344}" destId="{FFB047CC-968E-497B-B0AA-0D7D14A997BA}" srcOrd="0" destOrd="0" parTransId="{0247D0DF-DEDE-4EA9-A05B-05537B0D972D}" sibTransId="{3BD94E40-6B29-4DD8-9BFC-1FE9772E0D03}"/>
    <dgm:cxn modelId="{B05595A8-49CA-4485-971E-682AD1376223}" srcId="{14ABE597-E534-4DCD-A49F-EDCC0D38B344}" destId="{7F50B786-95DA-4EBA-A50E-1E72B36B37E2}" srcOrd="4" destOrd="0" parTransId="{DB49FF43-363E-4258-9B13-819FDF45D821}" sibTransId="{08492DF7-60D1-40A9-849C-D541232ED1A3}"/>
    <dgm:cxn modelId="{F62A3A08-5AD7-4964-AD6E-FD0517B9AAC0}" type="presOf" srcId="{46A9ADBE-770A-472E-96ED-BB388CB432E5}" destId="{6CD7905C-180E-4A27-8E74-D9FCBC2E605F}" srcOrd="0" destOrd="0" presId="urn:microsoft.com/office/officeart/2005/8/layout/vList3"/>
    <dgm:cxn modelId="{1989108F-8A89-4AE3-9D7D-08AA2BBF3234}" type="presParOf" srcId="{86CFB543-2CBF-475B-93F7-1544E6584D8C}" destId="{C886843E-A5F3-4E1F-8067-572ACE9AEE87}" srcOrd="0" destOrd="0" presId="urn:microsoft.com/office/officeart/2005/8/layout/vList3"/>
    <dgm:cxn modelId="{76BEBA06-DC88-48BF-8EC5-D1DCE164DAC1}" type="presParOf" srcId="{C886843E-A5F3-4E1F-8067-572ACE9AEE87}" destId="{0A7676B7-0BDB-478A-A300-BF3F00353579}" srcOrd="0" destOrd="0" presId="urn:microsoft.com/office/officeart/2005/8/layout/vList3"/>
    <dgm:cxn modelId="{B791703C-CC22-4389-A29E-1D8C65A91218}" type="presParOf" srcId="{C886843E-A5F3-4E1F-8067-572ACE9AEE87}" destId="{A8D4CDBD-307C-4F62-AEA2-D3FEEDF204DF}" srcOrd="1" destOrd="0" presId="urn:microsoft.com/office/officeart/2005/8/layout/vList3"/>
    <dgm:cxn modelId="{F6D9B999-12C6-4A8F-9B03-ED60FD1C92ED}" type="presParOf" srcId="{86CFB543-2CBF-475B-93F7-1544E6584D8C}" destId="{99B0294E-CA78-4C56-AFA1-969D615A732E}" srcOrd="1" destOrd="0" presId="urn:microsoft.com/office/officeart/2005/8/layout/vList3"/>
    <dgm:cxn modelId="{62D8418C-C979-4E9C-909D-797F7CD2630E}" type="presParOf" srcId="{86CFB543-2CBF-475B-93F7-1544E6584D8C}" destId="{ECD930AD-A902-4FCF-A07C-20AC1599CB9B}" srcOrd="2" destOrd="0" presId="urn:microsoft.com/office/officeart/2005/8/layout/vList3"/>
    <dgm:cxn modelId="{022380DC-6BAE-455D-B922-20D9CDBA5268}" type="presParOf" srcId="{ECD930AD-A902-4FCF-A07C-20AC1599CB9B}" destId="{602B03C2-81C0-40FF-BE3C-9975376BDD70}" srcOrd="0" destOrd="0" presId="urn:microsoft.com/office/officeart/2005/8/layout/vList3"/>
    <dgm:cxn modelId="{ECDED237-E181-441D-A2B3-210417C389AE}" type="presParOf" srcId="{ECD930AD-A902-4FCF-A07C-20AC1599CB9B}" destId="{EE1884FF-A909-41BE-949A-B6B6B9D41DB8}" srcOrd="1" destOrd="0" presId="urn:microsoft.com/office/officeart/2005/8/layout/vList3"/>
    <dgm:cxn modelId="{8D58F08E-46A7-4B69-9D18-58877D0467FA}" type="presParOf" srcId="{86CFB543-2CBF-475B-93F7-1544E6584D8C}" destId="{3E6EB47A-BC7D-45B4-B6B2-A7C963F3A25C}" srcOrd="3" destOrd="0" presId="urn:microsoft.com/office/officeart/2005/8/layout/vList3"/>
    <dgm:cxn modelId="{0B2F048D-4482-4BA3-B66D-E42872EDA305}" type="presParOf" srcId="{86CFB543-2CBF-475B-93F7-1544E6584D8C}" destId="{6479C46E-7799-4EF8-8083-DF0C94B21E03}" srcOrd="4" destOrd="0" presId="urn:microsoft.com/office/officeart/2005/8/layout/vList3"/>
    <dgm:cxn modelId="{E757BBD9-DC27-47DF-8A27-B5954B30DAAB}" type="presParOf" srcId="{6479C46E-7799-4EF8-8083-DF0C94B21E03}" destId="{25B92948-5B71-4314-B74C-03A91A34711C}" srcOrd="0" destOrd="0" presId="urn:microsoft.com/office/officeart/2005/8/layout/vList3"/>
    <dgm:cxn modelId="{96AD72C1-93DC-4CB3-A67D-3040A0BEBA60}" type="presParOf" srcId="{6479C46E-7799-4EF8-8083-DF0C94B21E03}" destId="{F577E037-F7B9-4B39-806E-FF9B9F53FBA9}" srcOrd="1" destOrd="0" presId="urn:microsoft.com/office/officeart/2005/8/layout/vList3"/>
    <dgm:cxn modelId="{5E087E30-AE22-4D1C-B87C-D0A9D4A530A3}" type="presParOf" srcId="{86CFB543-2CBF-475B-93F7-1544E6584D8C}" destId="{3FFE92C4-8720-4567-9DA6-3669514DC04C}" srcOrd="5" destOrd="0" presId="urn:microsoft.com/office/officeart/2005/8/layout/vList3"/>
    <dgm:cxn modelId="{E241BD62-4DD3-43E6-A484-AB20072E9995}" type="presParOf" srcId="{86CFB543-2CBF-475B-93F7-1544E6584D8C}" destId="{777BF798-DAE8-4F04-BE49-1B2037BB0B5E}" srcOrd="6" destOrd="0" presId="urn:microsoft.com/office/officeart/2005/8/layout/vList3"/>
    <dgm:cxn modelId="{0DCCAFE3-567F-4E62-B7D8-46E48B92836E}" type="presParOf" srcId="{777BF798-DAE8-4F04-BE49-1B2037BB0B5E}" destId="{3BBBA59A-50CC-475A-BC6A-BF0064CD636E}" srcOrd="0" destOrd="0" presId="urn:microsoft.com/office/officeart/2005/8/layout/vList3"/>
    <dgm:cxn modelId="{9F137A62-549F-46BA-9455-E9D062B84B78}" type="presParOf" srcId="{777BF798-DAE8-4F04-BE49-1B2037BB0B5E}" destId="{28012176-2E45-48EC-871C-899D847C744A}" srcOrd="1" destOrd="0" presId="urn:microsoft.com/office/officeart/2005/8/layout/vList3"/>
    <dgm:cxn modelId="{43D858C2-774C-4D5A-806A-F92E84FE16E8}" type="presParOf" srcId="{86CFB543-2CBF-475B-93F7-1544E6584D8C}" destId="{D3705F8D-D8C2-4FAC-89B9-92D72A387E93}" srcOrd="7" destOrd="0" presId="urn:microsoft.com/office/officeart/2005/8/layout/vList3"/>
    <dgm:cxn modelId="{6998E800-E08D-4DCC-8A5E-F7515C24A32C}" type="presParOf" srcId="{86CFB543-2CBF-475B-93F7-1544E6584D8C}" destId="{DF315FC9-0B1F-4E84-82A2-3AEA49F0C898}" srcOrd="8" destOrd="0" presId="urn:microsoft.com/office/officeart/2005/8/layout/vList3"/>
    <dgm:cxn modelId="{FAA62BAB-73CF-47C1-A53E-8158292A7A2F}" type="presParOf" srcId="{DF315FC9-0B1F-4E84-82A2-3AEA49F0C898}" destId="{57E675FD-2DD1-4D81-9E00-3EA1D44BF690}" srcOrd="0" destOrd="0" presId="urn:microsoft.com/office/officeart/2005/8/layout/vList3"/>
    <dgm:cxn modelId="{0BCDBD49-F662-473A-BF8D-20960C8AEF55}" type="presParOf" srcId="{DF315FC9-0B1F-4E84-82A2-3AEA49F0C898}" destId="{07306912-30E6-4347-AA54-C456F0BC3071}" srcOrd="1" destOrd="0" presId="urn:microsoft.com/office/officeart/2005/8/layout/vList3"/>
    <dgm:cxn modelId="{91B2FC0C-8C5D-4C58-82B4-DA7712E56B2C}" type="presParOf" srcId="{86CFB543-2CBF-475B-93F7-1544E6584D8C}" destId="{E830FB1D-4606-461A-8B40-9F12D9DF898A}" srcOrd="9" destOrd="0" presId="urn:microsoft.com/office/officeart/2005/8/layout/vList3"/>
    <dgm:cxn modelId="{40D7D671-C7B7-4E8C-A881-56677D0A692E}" type="presParOf" srcId="{86CFB543-2CBF-475B-93F7-1544E6584D8C}" destId="{34349CCD-486B-4D3F-B0A1-6CE63C3100D0}" srcOrd="10" destOrd="0" presId="urn:microsoft.com/office/officeart/2005/8/layout/vList3"/>
    <dgm:cxn modelId="{61389A1F-5A7B-41BC-B07F-2A3BFCC1F075}" type="presParOf" srcId="{34349CCD-486B-4D3F-B0A1-6CE63C3100D0}" destId="{2A7279C8-1FC1-421A-853F-A507E1D71961}" srcOrd="0" destOrd="0" presId="urn:microsoft.com/office/officeart/2005/8/layout/vList3"/>
    <dgm:cxn modelId="{58CBCB7B-CC92-48FB-B27F-CCD98E5187FE}" type="presParOf" srcId="{34349CCD-486B-4D3F-B0A1-6CE63C3100D0}" destId="{6CD7905C-180E-4A27-8E74-D9FCBC2E605F}" srcOrd="1" destOrd="0" presId="urn:microsoft.com/office/officeart/2005/8/layout/vList3"/>
    <dgm:cxn modelId="{0B56B2E7-F3AE-4E98-85E9-B3722BCFA507}" type="presParOf" srcId="{86CFB543-2CBF-475B-93F7-1544E6584D8C}" destId="{59454A17-81DD-4275-A138-A60E70FD22C4}" srcOrd="11" destOrd="0" presId="urn:microsoft.com/office/officeart/2005/8/layout/vList3"/>
    <dgm:cxn modelId="{A0104D02-E66D-490F-81FB-C29C187FA423}" type="presParOf" srcId="{86CFB543-2CBF-475B-93F7-1544E6584D8C}" destId="{39112100-4151-41E0-8BB7-3FAB89B29E5B}" srcOrd="12" destOrd="0" presId="urn:microsoft.com/office/officeart/2005/8/layout/vList3"/>
    <dgm:cxn modelId="{543866C1-152D-4DB8-BC90-8D4EB3B5AE25}" type="presParOf" srcId="{39112100-4151-41E0-8BB7-3FAB89B29E5B}" destId="{0BBF3228-DE9E-4639-A544-4D63D2156055}" srcOrd="0" destOrd="0" presId="urn:microsoft.com/office/officeart/2005/8/layout/vList3"/>
    <dgm:cxn modelId="{5E40B831-A4CC-4BC5-B8D4-65FB4A1A4940}" type="presParOf" srcId="{39112100-4151-41E0-8BB7-3FAB89B29E5B}" destId="{A26C0023-6B6C-4D6E-95B1-66436ADC3217}"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A0A40D4-4C01-4871-B45A-00424C9A0E0F}" type="doc">
      <dgm:prSet loTypeId="urn:microsoft.com/office/officeart/2005/8/layout/pyramid2" loCatId="pyramid" qsTypeId="urn:microsoft.com/office/officeart/2005/8/quickstyle/simple1" qsCatId="simple" csTypeId="urn:microsoft.com/office/officeart/2005/8/colors/accent1_2" csCatId="accent1" phldr="1"/>
      <dgm:spPr/>
    </dgm:pt>
    <dgm:pt modelId="{500E3A62-1B21-46C8-82B6-6FFF7A0B8121}">
      <dgm:prSet phldrT="[Tekst]"/>
      <dgm:spPr/>
      <dgm:t>
        <a:bodyPr/>
        <a:lstStyle/>
        <a:p>
          <a:r>
            <a:rPr lang="hr-HR" dirty="0" smtClean="0"/>
            <a:t>3. provjera DZ (ako je potrebno ponovno vježbanje ZDM-a)</a:t>
          </a:r>
          <a:endParaRPr lang="hr-HR" dirty="0"/>
        </a:p>
      </dgm:t>
    </dgm:pt>
    <dgm:pt modelId="{4E7F0BC5-C3A7-4789-98CC-BEEE6120F053}" type="parTrans" cxnId="{6A6CA670-12C5-4ABA-B696-A1AF05E424D7}">
      <dgm:prSet/>
      <dgm:spPr/>
      <dgm:t>
        <a:bodyPr/>
        <a:lstStyle/>
        <a:p>
          <a:endParaRPr lang="hr-HR"/>
        </a:p>
      </dgm:t>
    </dgm:pt>
    <dgm:pt modelId="{33EE52FE-2EE2-4ED6-97B0-97B3A720C5D1}" type="sibTrans" cxnId="{6A6CA670-12C5-4ABA-B696-A1AF05E424D7}">
      <dgm:prSet/>
      <dgm:spPr/>
      <dgm:t>
        <a:bodyPr/>
        <a:lstStyle/>
        <a:p>
          <a:endParaRPr lang="hr-HR"/>
        </a:p>
      </dgm:t>
    </dgm:pt>
    <dgm:pt modelId="{111C2C8A-0BC5-4884-934E-5898C807EC33}">
      <dgm:prSet phldrT="[Tekst]"/>
      <dgm:spPr/>
      <dgm:t>
        <a:bodyPr/>
        <a:lstStyle/>
        <a:p>
          <a:r>
            <a:rPr lang="hr-HR" dirty="0" smtClean="0"/>
            <a:t>2. davanje DZ (npr. 1 AM misao dnevno)</a:t>
          </a:r>
          <a:endParaRPr lang="hr-HR" dirty="0"/>
        </a:p>
      </dgm:t>
    </dgm:pt>
    <dgm:pt modelId="{F9565666-EF53-4E3E-B362-16207584AD51}" type="parTrans" cxnId="{FCBDB64C-A157-405B-A1BF-58F8B54D086B}">
      <dgm:prSet/>
      <dgm:spPr/>
      <dgm:t>
        <a:bodyPr/>
        <a:lstStyle/>
        <a:p>
          <a:endParaRPr lang="hr-HR"/>
        </a:p>
      </dgm:t>
    </dgm:pt>
    <dgm:pt modelId="{4A561608-F0A4-49CE-AC4B-C116078DFDB7}" type="sibTrans" cxnId="{FCBDB64C-A157-405B-A1BF-58F8B54D086B}">
      <dgm:prSet/>
      <dgm:spPr/>
      <dgm:t>
        <a:bodyPr/>
        <a:lstStyle/>
        <a:p>
          <a:endParaRPr lang="hr-HR"/>
        </a:p>
      </dgm:t>
    </dgm:pt>
    <dgm:pt modelId="{2D43F7A9-BD64-4CA6-8053-41EEA03A63DC}">
      <dgm:prSet phldrT="[Tekst]"/>
      <dgm:spPr/>
      <dgm:t>
        <a:bodyPr/>
        <a:lstStyle/>
        <a:p>
          <a:r>
            <a:rPr lang="hr-HR" dirty="0" smtClean="0"/>
            <a:t>1. popunjavanje prve četiri kolone na seansi</a:t>
          </a:r>
          <a:endParaRPr lang="hr-HR" dirty="0"/>
        </a:p>
      </dgm:t>
    </dgm:pt>
    <dgm:pt modelId="{0B27EFAA-6DDF-4997-B9AD-9D578BEBD852}" type="parTrans" cxnId="{2F8E6C3B-B0B5-4AA7-83EF-E8EFA65B462A}">
      <dgm:prSet/>
      <dgm:spPr/>
      <dgm:t>
        <a:bodyPr/>
        <a:lstStyle/>
        <a:p>
          <a:endParaRPr lang="hr-HR"/>
        </a:p>
      </dgm:t>
    </dgm:pt>
    <dgm:pt modelId="{E1022C0D-FFFF-436C-B704-0724FDDEA23E}" type="sibTrans" cxnId="{2F8E6C3B-B0B5-4AA7-83EF-E8EFA65B462A}">
      <dgm:prSet/>
      <dgm:spPr/>
      <dgm:t>
        <a:bodyPr/>
        <a:lstStyle/>
        <a:p>
          <a:endParaRPr lang="hr-HR"/>
        </a:p>
      </dgm:t>
    </dgm:pt>
    <dgm:pt modelId="{7A620EBD-1866-4AEF-9525-FA0BBD1C58C7}" type="pres">
      <dgm:prSet presAssocID="{CA0A40D4-4C01-4871-B45A-00424C9A0E0F}" presName="compositeShape" presStyleCnt="0">
        <dgm:presLayoutVars>
          <dgm:dir/>
          <dgm:resizeHandles/>
        </dgm:presLayoutVars>
      </dgm:prSet>
      <dgm:spPr/>
    </dgm:pt>
    <dgm:pt modelId="{D44E0C70-A241-463A-8446-7EF0DB39AD8C}" type="pres">
      <dgm:prSet presAssocID="{CA0A40D4-4C01-4871-B45A-00424C9A0E0F}" presName="pyramid" presStyleLbl="node1" presStyleIdx="0" presStyleCnt="1" custLinFactNeighborX="-10624"/>
      <dgm:spPr/>
    </dgm:pt>
    <dgm:pt modelId="{79B60629-84FC-41E2-83C1-BFD70229098B}" type="pres">
      <dgm:prSet presAssocID="{CA0A40D4-4C01-4871-B45A-00424C9A0E0F}" presName="theList" presStyleCnt="0"/>
      <dgm:spPr/>
    </dgm:pt>
    <dgm:pt modelId="{3637B019-2A5F-4A87-9F5F-A17DE49EAEA0}" type="pres">
      <dgm:prSet presAssocID="{500E3A62-1B21-46C8-82B6-6FFF7A0B8121}" presName="aNode" presStyleLbl="fgAcc1" presStyleIdx="0" presStyleCnt="3" custScaleX="148528" custLinFactNeighborX="7765">
        <dgm:presLayoutVars>
          <dgm:bulletEnabled val="1"/>
        </dgm:presLayoutVars>
      </dgm:prSet>
      <dgm:spPr/>
      <dgm:t>
        <a:bodyPr/>
        <a:lstStyle/>
        <a:p>
          <a:endParaRPr lang="hr-HR"/>
        </a:p>
      </dgm:t>
    </dgm:pt>
    <dgm:pt modelId="{6158AF33-6159-4548-B24D-B6E05AAD019C}" type="pres">
      <dgm:prSet presAssocID="{500E3A62-1B21-46C8-82B6-6FFF7A0B8121}" presName="aSpace" presStyleCnt="0"/>
      <dgm:spPr/>
    </dgm:pt>
    <dgm:pt modelId="{68239380-B741-4DD6-B5CF-A7DE8073224A}" type="pres">
      <dgm:prSet presAssocID="{111C2C8A-0BC5-4884-934E-5898C807EC33}" presName="aNode" presStyleLbl="fgAcc1" presStyleIdx="1" presStyleCnt="3" custScaleX="148528" custLinFactNeighborX="7765">
        <dgm:presLayoutVars>
          <dgm:bulletEnabled val="1"/>
        </dgm:presLayoutVars>
      </dgm:prSet>
      <dgm:spPr/>
      <dgm:t>
        <a:bodyPr/>
        <a:lstStyle/>
        <a:p>
          <a:endParaRPr lang="hr-HR"/>
        </a:p>
      </dgm:t>
    </dgm:pt>
    <dgm:pt modelId="{BDF0396E-9C03-44F9-B4FC-16688B4AE4D1}" type="pres">
      <dgm:prSet presAssocID="{111C2C8A-0BC5-4884-934E-5898C807EC33}" presName="aSpace" presStyleCnt="0"/>
      <dgm:spPr/>
    </dgm:pt>
    <dgm:pt modelId="{AA969312-364C-4EB3-B1A9-76804EC3BFC0}" type="pres">
      <dgm:prSet presAssocID="{2D43F7A9-BD64-4CA6-8053-41EEA03A63DC}" presName="aNode" presStyleLbl="fgAcc1" presStyleIdx="2" presStyleCnt="3" custScaleX="148528" custLinFactNeighborX="7765">
        <dgm:presLayoutVars>
          <dgm:bulletEnabled val="1"/>
        </dgm:presLayoutVars>
      </dgm:prSet>
      <dgm:spPr/>
      <dgm:t>
        <a:bodyPr/>
        <a:lstStyle/>
        <a:p>
          <a:endParaRPr lang="hr-HR"/>
        </a:p>
      </dgm:t>
    </dgm:pt>
    <dgm:pt modelId="{073300FD-595F-42C2-9D47-72B45B3CB8C7}" type="pres">
      <dgm:prSet presAssocID="{2D43F7A9-BD64-4CA6-8053-41EEA03A63DC}" presName="aSpace" presStyleCnt="0"/>
      <dgm:spPr/>
    </dgm:pt>
  </dgm:ptLst>
  <dgm:cxnLst>
    <dgm:cxn modelId="{FCBDB64C-A157-405B-A1BF-58F8B54D086B}" srcId="{CA0A40D4-4C01-4871-B45A-00424C9A0E0F}" destId="{111C2C8A-0BC5-4884-934E-5898C807EC33}" srcOrd="1" destOrd="0" parTransId="{F9565666-EF53-4E3E-B362-16207584AD51}" sibTransId="{4A561608-F0A4-49CE-AC4B-C116078DFDB7}"/>
    <dgm:cxn modelId="{6A6CA670-12C5-4ABA-B696-A1AF05E424D7}" srcId="{CA0A40D4-4C01-4871-B45A-00424C9A0E0F}" destId="{500E3A62-1B21-46C8-82B6-6FFF7A0B8121}" srcOrd="0" destOrd="0" parTransId="{4E7F0BC5-C3A7-4789-98CC-BEEE6120F053}" sibTransId="{33EE52FE-2EE2-4ED6-97B0-97B3A720C5D1}"/>
    <dgm:cxn modelId="{F5DD2CED-D479-48A3-A5A8-687514F61A40}" type="presOf" srcId="{500E3A62-1B21-46C8-82B6-6FFF7A0B8121}" destId="{3637B019-2A5F-4A87-9F5F-A17DE49EAEA0}" srcOrd="0" destOrd="0" presId="urn:microsoft.com/office/officeart/2005/8/layout/pyramid2"/>
    <dgm:cxn modelId="{FA04F459-3350-4E33-8142-082603750E76}" type="presOf" srcId="{CA0A40D4-4C01-4871-B45A-00424C9A0E0F}" destId="{7A620EBD-1866-4AEF-9525-FA0BBD1C58C7}" srcOrd="0" destOrd="0" presId="urn:microsoft.com/office/officeart/2005/8/layout/pyramid2"/>
    <dgm:cxn modelId="{2F8E6C3B-B0B5-4AA7-83EF-E8EFA65B462A}" srcId="{CA0A40D4-4C01-4871-B45A-00424C9A0E0F}" destId="{2D43F7A9-BD64-4CA6-8053-41EEA03A63DC}" srcOrd="2" destOrd="0" parTransId="{0B27EFAA-6DDF-4997-B9AD-9D578BEBD852}" sibTransId="{E1022C0D-FFFF-436C-B704-0724FDDEA23E}"/>
    <dgm:cxn modelId="{E690EDB9-37A4-45D7-8C01-6BAF6C6965C6}" type="presOf" srcId="{111C2C8A-0BC5-4884-934E-5898C807EC33}" destId="{68239380-B741-4DD6-B5CF-A7DE8073224A}" srcOrd="0" destOrd="0" presId="urn:microsoft.com/office/officeart/2005/8/layout/pyramid2"/>
    <dgm:cxn modelId="{B12EC4A1-DEC1-474E-97E2-A9CA0D48DC52}" type="presOf" srcId="{2D43F7A9-BD64-4CA6-8053-41EEA03A63DC}" destId="{AA969312-364C-4EB3-B1A9-76804EC3BFC0}" srcOrd="0" destOrd="0" presId="urn:microsoft.com/office/officeart/2005/8/layout/pyramid2"/>
    <dgm:cxn modelId="{231BEC2F-CA7B-4147-A55F-84278CE01B09}" type="presParOf" srcId="{7A620EBD-1866-4AEF-9525-FA0BBD1C58C7}" destId="{D44E0C70-A241-463A-8446-7EF0DB39AD8C}" srcOrd="0" destOrd="0" presId="urn:microsoft.com/office/officeart/2005/8/layout/pyramid2"/>
    <dgm:cxn modelId="{040E9EF0-541B-4960-BA79-423486F2D2BD}" type="presParOf" srcId="{7A620EBD-1866-4AEF-9525-FA0BBD1C58C7}" destId="{79B60629-84FC-41E2-83C1-BFD70229098B}" srcOrd="1" destOrd="0" presId="urn:microsoft.com/office/officeart/2005/8/layout/pyramid2"/>
    <dgm:cxn modelId="{E8324F19-9CD7-4558-BE9F-05BA12187A73}" type="presParOf" srcId="{79B60629-84FC-41E2-83C1-BFD70229098B}" destId="{3637B019-2A5F-4A87-9F5F-A17DE49EAEA0}" srcOrd="0" destOrd="0" presId="urn:microsoft.com/office/officeart/2005/8/layout/pyramid2"/>
    <dgm:cxn modelId="{E16B2CC1-4A7B-4C9C-84D0-F4983BADF934}" type="presParOf" srcId="{79B60629-84FC-41E2-83C1-BFD70229098B}" destId="{6158AF33-6159-4548-B24D-B6E05AAD019C}" srcOrd="1" destOrd="0" presId="urn:microsoft.com/office/officeart/2005/8/layout/pyramid2"/>
    <dgm:cxn modelId="{BF788EEE-2412-40D1-81F2-8DE67F545D5D}" type="presParOf" srcId="{79B60629-84FC-41E2-83C1-BFD70229098B}" destId="{68239380-B741-4DD6-B5CF-A7DE8073224A}" srcOrd="2" destOrd="0" presId="urn:microsoft.com/office/officeart/2005/8/layout/pyramid2"/>
    <dgm:cxn modelId="{CE580F44-7781-4120-826A-E8DAA0806045}" type="presParOf" srcId="{79B60629-84FC-41E2-83C1-BFD70229098B}" destId="{BDF0396E-9C03-44F9-B4FC-16688B4AE4D1}" srcOrd="3" destOrd="0" presId="urn:microsoft.com/office/officeart/2005/8/layout/pyramid2"/>
    <dgm:cxn modelId="{6EA7BA2E-9E19-48DF-8583-F4A63EB8FF1B}" type="presParOf" srcId="{79B60629-84FC-41E2-83C1-BFD70229098B}" destId="{AA969312-364C-4EB3-B1A9-76804EC3BFC0}" srcOrd="4" destOrd="0" presId="urn:microsoft.com/office/officeart/2005/8/layout/pyramid2"/>
    <dgm:cxn modelId="{4AF847ED-6457-450C-8B2F-55E90BC797FA}" type="presParOf" srcId="{79B60629-84FC-41E2-83C1-BFD70229098B}" destId="{073300FD-595F-42C2-9D47-72B45B3CB8C7}"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F5BC53-3893-4384-8983-029CE95392BA}">
      <dsp:nvSpPr>
        <dsp:cNvPr id="0" name=""/>
        <dsp:cNvSpPr/>
      </dsp:nvSpPr>
      <dsp:spPr>
        <a:xfrm>
          <a:off x="0" y="8038"/>
          <a:ext cx="5449423" cy="2179769"/>
        </a:xfrm>
        <a:prstGeom prst="leftRightRibb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BE924BA-8EDB-462A-B5AF-318FDE5D37E4}">
      <dsp:nvSpPr>
        <dsp:cNvPr id="0" name=""/>
        <dsp:cNvSpPr/>
      </dsp:nvSpPr>
      <dsp:spPr>
        <a:xfrm>
          <a:off x="653930" y="389498"/>
          <a:ext cx="1798309" cy="1068086"/>
        </a:xfrm>
        <a:prstGeom prst="rect">
          <a:avLst/>
        </a:prstGeom>
        <a:noFill/>
        <a:ln w="127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77800" rIns="0" bIns="190500" numCol="1" spcCol="1270" anchor="ctr" anchorCtr="0">
          <a:noAutofit/>
        </a:bodyPr>
        <a:lstStyle/>
        <a:p>
          <a:pPr lvl="0" algn="ctr" defTabSz="2222500">
            <a:lnSpc>
              <a:spcPct val="90000"/>
            </a:lnSpc>
            <a:spcBef>
              <a:spcPct val="0"/>
            </a:spcBef>
            <a:spcAft>
              <a:spcPct val="35000"/>
            </a:spcAft>
          </a:pPr>
          <a:r>
            <a:rPr lang="hr-HR" sz="5000" kern="1200" dirty="0" smtClean="0"/>
            <a:t>većina</a:t>
          </a:r>
          <a:endParaRPr lang="hr-HR" sz="5000" kern="1200" dirty="0"/>
        </a:p>
      </dsp:txBody>
      <dsp:txXfrm>
        <a:off x="653930" y="389498"/>
        <a:ext cx="1798309" cy="1068086"/>
      </dsp:txXfrm>
    </dsp:sp>
    <dsp:sp modelId="{724A8F9F-379F-4179-98BD-0E2B014770AE}">
      <dsp:nvSpPr>
        <dsp:cNvPr id="0" name=""/>
        <dsp:cNvSpPr/>
      </dsp:nvSpPr>
      <dsp:spPr>
        <a:xfrm>
          <a:off x="2724711" y="738261"/>
          <a:ext cx="2125274" cy="1068086"/>
        </a:xfrm>
        <a:prstGeom prst="rect">
          <a:avLst/>
        </a:prstGeom>
        <a:noFill/>
        <a:ln w="127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77800" rIns="0" bIns="190500" numCol="1" spcCol="1270" anchor="ctr" anchorCtr="0">
          <a:noAutofit/>
        </a:bodyPr>
        <a:lstStyle/>
        <a:p>
          <a:pPr lvl="0" algn="ctr" defTabSz="2222500">
            <a:lnSpc>
              <a:spcPct val="90000"/>
            </a:lnSpc>
            <a:spcBef>
              <a:spcPct val="0"/>
            </a:spcBef>
            <a:spcAft>
              <a:spcPct val="35000"/>
            </a:spcAft>
          </a:pPr>
          <a:r>
            <a:rPr lang="hr-HR" sz="5000" kern="1200" dirty="0" smtClean="0"/>
            <a:t>neki </a:t>
          </a:r>
          <a:endParaRPr lang="hr-HR" sz="5000" kern="1200" dirty="0"/>
        </a:p>
      </dsp:txBody>
      <dsp:txXfrm>
        <a:off x="2724711" y="738261"/>
        <a:ext cx="2125274" cy="10680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D4CDBD-307C-4F62-AEA2-D3FEEDF204DF}">
      <dsp:nvSpPr>
        <dsp:cNvPr id="0" name=""/>
        <dsp:cNvSpPr/>
      </dsp:nvSpPr>
      <dsp:spPr>
        <a:xfrm rot="10800000">
          <a:off x="2123131" y="608"/>
          <a:ext cx="7939245" cy="493586"/>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658" tIns="64770" rIns="120904" bIns="64770" numCol="1" spcCol="1270" anchor="ctr" anchorCtr="0">
          <a:noAutofit/>
        </a:bodyPr>
        <a:lstStyle/>
        <a:p>
          <a:pPr lvl="0" algn="ctr" defTabSz="755650">
            <a:lnSpc>
              <a:spcPct val="90000"/>
            </a:lnSpc>
            <a:spcBef>
              <a:spcPct val="0"/>
            </a:spcBef>
            <a:spcAft>
              <a:spcPct val="35000"/>
            </a:spcAft>
          </a:pPr>
          <a:r>
            <a:rPr lang="hr-HR" sz="1700" kern="1200" dirty="0" smtClean="0"/>
            <a:t>Terapeut na vlastitim AM svlada primjenu</a:t>
          </a:r>
          <a:endParaRPr lang="hr-HR" sz="1700" kern="1200" dirty="0"/>
        </a:p>
      </dsp:txBody>
      <dsp:txXfrm rot="10800000">
        <a:off x="2246527" y="608"/>
        <a:ext cx="7815849" cy="493586"/>
      </dsp:txXfrm>
    </dsp:sp>
    <dsp:sp modelId="{0A7676B7-0BDB-478A-A300-BF3F00353579}">
      <dsp:nvSpPr>
        <dsp:cNvPr id="0" name=""/>
        <dsp:cNvSpPr/>
      </dsp:nvSpPr>
      <dsp:spPr>
        <a:xfrm>
          <a:off x="1876338" y="608"/>
          <a:ext cx="493586" cy="493586"/>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E1884FF-A909-41BE-949A-B6B6B9D41DB8}">
      <dsp:nvSpPr>
        <dsp:cNvPr id="0" name=""/>
        <dsp:cNvSpPr/>
      </dsp:nvSpPr>
      <dsp:spPr>
        <a:xfrm rot="10800000">
          <a:off x="2123131" y="625060"/>
          <a:ext cx="7939245" cy="493586"/>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658" tIns="64770" rIns="120904" bIns="64770" numCol="1" spcCol="1270" anchor="ctr" anchorCtr="0">
          <a:noAutofit/>
        </a:bodyPr>
        <a:lstStyle/>
        <a:p>
          <a:pPr lvl="0" algn="ctr" defTabSz="755650">
            <a:lnSpc>
              <a:spcPct val="90000"/>
            </a:lnSpc>
            <a:spcBef>
              <a:spcPct val="0"/>
            </a:spcBef>
            <a:spcAft>
              <a:spcPct val="35000"/>
            </a:spcAft>
          </a:pPr>
          <a:r>
            <a:rPr lang="hr-HR" sz="1700" kern="1200" dirty="0" smtClean="0"/>
            <a:t>2 faze upoznavanja sa ZDM-om (1. bilježenje, 2. adaptivni odgovor)</a:t>
          </a:r>
          <a:endParaRPr lang="hr-HR" sz="1700" kern="1200" dirty="0"/>
        </a:p>
      </dsp:txBody>
      <dsp:txXfrm rot="10800000">
        <a:off x="2246527" y="625060"/>
        <a:ext cx="7815849" cy="493586"/>
      </dsp:txXfrm>
    </dsp:sp>
    <dsp:sp modelId="{602B03C2-81C0-40FF-BE3C-9975376BDD70}">
      <dsp:nvSpPr>
        <dsp:cNvPr id="0" name=""/>
        <dsp:cNvSpPr/>
      </dsp:nvSpPr>
      <dsp:spPr>
        <a:xfrm>
          <a:off x="1876338" y="625060"/>
          <a:ext cx="493586" cy="493586"/>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577E037-F7B9-4B39-806E-FF9B9F53FBA9}">
      <dsp:nvSpPr>
        <dsp:cNvPr id="0" name=""/>
        <dsp:cNvSpPr/>
      </dsp:nvSpPr>
      <dsp:spPr>
        <a:xfrm rot="10800000">
          <a:off x="2123131" y="1249511"/>
          <a:ext cx="7939245" cy="493586"/>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658" tIns="64770" rIns="120904" bIns="64770" numCol="1" spcCol="1270" anchor="ctr" anchorCtr="0">
          <a:noAutofit/>
        </a:bodyPr>
        <a:lstStyle/>
        <a:p>
          <a:pPr lvl="0" algn="ctr" defTabSz="755650">
            <a:lnSpc>
              <a:spcPct val="90000"/>
            </a:lnSpc>
            <a:spcBef>
              <a:spcPct val="0"/>
            </a:spcBef>
            <a:spcAft>
              <a:spcPct val="35000"/>
            </a:spcAft>
          </a:pPr>
          <a:r>
            <a:rPr lang="hr-HR" sz="1700" kern="1200" dirty="0" smtClean="0"/>
            <a:t>Klijent bi trebao shvaćati i vjerovati u kognitivni model</a:t>
          </a:r>
          <a:endParaRPr lang="hr-HR" sz="1700" kern="1200" dirty="0"/>
        </a:p>
      </dsp:txBody>
      <dsp:txXfrm rot="10800000">
        <a:off x="2246527" y="1249511"/>
        <a:ext cx="7815849" cy="493586"/>
      </dsp:txXfrm>
    </dsp:sp>
    <dsp:sp modelId="{25B92948-5B71-4314-B74C-03A91A34711C}">
      <dsp:nvSpPr>
        <dsp:cNvPr id="0" name=""/>
        <dsp:cNvSpPr/>
      </dsp:nvSpPr>
      <dsp:spPr>
        <a:xfrm>
          <a:off x="1876338" y="1249511"/>
          <a:ext cx="493586" cy="493586"/>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8012176-2E45-48EC-871C-899D847C744A}">
      <dsp:nvSpPr>
        <dsp:cNvPr id="0" name=""/>
        <dsp:cNvSpPr/>
      </dsp:nvSpPr>
      <dsp:spPr>
        <a:xfrm rot="10800000">
          <a:off x="2123131" y="1873963"/>
          <a:ext cx="7939245" cy="493586"/>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658" tIns="64770" rIns="120904" bIns="64770" numCol="1" spcCol="1270" anchor="ctr" anchorCtr="0">
          <a:noAutofit/>
        </a:bodyPr>
        <a:lstStyle/>
        <a:p>
          <a:pPr lvl="0" algn="ctr" defTabSz="755650">
            <a:lnSpc>
              <a:spcPct val="90000"/>
            </a:lnSpc>
            <a:spcBef>
              <a:spcPct val="0"/>
            </a:spcBef>
            <a:spcAft>
              <a:spcPct val="35000"/>
            </a:spcAft>
          </a:pPr>
          <a:r>
            <a:rPr lang="hr-HR" sz="1700" kern="1200" dirty="0" smtClean="0"/>
            <a:t>Klijent bi trebao znati identificirati: AM, emocije, fiziološke reakcije i situaciju</a:t>
          </a:r>
          <a:endParaRPr lang="hr-HR" sz="1700" kern="1200" dirty="0"/>
        </a:p>
      </dsp:txBody>
      <dsp:txXfrm rot="10800000">
        <a:off x="2246527" y="1873963"/>
        <a:ext cx="7815849" cy="493586"/>
      </dsp:txXfrm>
    </dsp:sp>
    <dsp:sp modelId="{3BBBA59A-50CC-475A-BC6A-BF0064CD636E}">
      <dsp:nvSpPr>
        <dsp:cNvPr id="0" name=""/>
        <dsp:cNvSpPr/>
      </dsp:nvSpPr>
      <dsp:spPr>
        <a:xfrm>
          <a:off x="1876338" y="1873963"/>
          <a:ext cx="493586" cy="493586"/>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7306912-30E6-4347-AA54-C456F0BC3071}">
      <dsp:nvSpPr>
        <dsp:cNvPr id="0" name=""/>
        <dsp:cNvSpPr/>
      </dsp:nvSpPr>
      <dsp:spPr>
        <a:xfrm rot="10800000">
          <a:off x="2123131" y="2498414"/>
          <a:ext cx="7939245" cy="493586"/>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658" tIns="64770" rIns="120904" bIns="64770" numCol="1" spcCol="1270" anchor="ctr" anchorCtr="0">
          <a:noAutofit/>
        </a:bodyPr>
        <a:lstStyle/>
        <a:p>
          <a:pPr lvl="0" algn="ctr" defTabSz="755650">
            <a:lnSpc>
              <a:spcPct val="90000"/>
            </a:lnSpc>
            <a:spcBef>
              <a:spcPct val="0"/>
            </a:spcBef>
            <a:spcAft>
              <a:spcPct val="35000"/>
            </a:spcAft>
          </a:pPr>
          <a:r>
            <a:rPr lang="hr-HR" sz="1700" kern="1200" dirty="0" smtClean="0"/>
            <a:t>Klijent bi mora prvo savladati bilježenje AM, emocije, fiziološke reakcije i situaciju</a:t>
          </a:r>
          <a:endParaRPr lang="hr-HR" sz="1700" kern="1200" dirty="0"/>
        </a:p>
      </dsp:txBody>
      <dsp:txXfrm rot="10800000">
        <a:off x="2246527" y="2498414"/>
        <a:ext cx="7815849" cy="493586"/>
      </dsp:txXfrm>
    </dsp:sp>
    <dsp:sp modelId="{57E675FD-2DD1-4D81-9E00-3EA1D44BF690}">
      <dsp:nvSpPr>
        <dsp:cNvPr id="0" name=""/>
        <dsp:cNvSpPr/>
      </dsp:nvSpPr>
      <dsp:spPr>
        <a:xfrm>
          <a:off x="1876338" y="2498414"/>
          <a:ext cx="493586" cy="493586"/>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CD7905C-180E-4A27-8E74-D9FCBC2E605F}">
      <dsp:nvSpPr>
        <dsp:cNvPr id="0" name=""/>
        <dsp:cNvSpPr/>
      </dsp:nvSpPr>
      <dsp:spPr>
        <a:xfrm rot="10800000">
          <a:off x="2123131" y="3122865"/>
          <a:ext cx="7939245" cy="493586"/>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658" tIns="64770" rIns="120904" bIns="64770" numCol="1" spcCol="1270" anchor="ctr" anchorCtr="0">
          <a:noAutofit/>
        </a:bodyPr>
        <a:lstStyle/>
        <a:p>
          <a:pPr lvl="0" algn="ctr" defTabSz="755650">
            <a:lnSpc>
              <a:spcPct val="90000"/>
            </a:lnSpc>
            <a:spcBef>
              <a:spcPct val="0"/>
            </a:spcBef>
            <a:spcAft>
              <a:spcPct val="35000"/>
            </a:spcAft>
          </a:pPr>
          <a:r>
            <a:rPr lang="hr-HR" sz="1700" kern="1200" dirty="0" smtClean="0"/>
            <a:t>Terapeut s pacijentom verbalno vrednuje važnu AM </a:t>
          </a:r>
          <a:endParaRPr lang="hr-HR" sz="1700" kern="1200" dirty="0"/>
        </a:p>
      </dsp:txBody>
      <dsp:txXfrm rot="10800000">
        <a:off x="2246527" y="3122865"/>
        <a:ext cx="7815849" cy="493586"/>
      </dsp:txXfrm>
    </dsp:sp>
    <dsp:sp modelId="{2A7279C8-1FC1-421A-853F-A507E1D71961}">
      <dsp:nvSpPr>
        <dsp:cNvPr id="0" name=""/>
        <dsp:cNvSpPr/>
      </dsp:nvSpPr>
      <dsp:spPr>
        <a:xfrm>
          <a:off x="1876338" y="3122865"/>
          <a:ext cx="493586" cy="493586"/>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26C0023-6B6C-4D6E-95B1-66436ADC3217}">
      <dsp:nvSpPr>
        <dsp:cNvPr id="0" name=""/>
        <dsp:cNvSpPr/>
      </dsp:nvSpPr>
      <dsp:spPr>
        <a:xfrm rot="10800000">
          <a:off x="2123131" y="3747317"/>
          <a:ext cx="7939245" cy="493586"/>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658" tIns="64770" rIns="120904" bIns="64770" numCol="1" spcCol="1270" anchor="ctr" anchorCtr="0">
          <a:noAutofit/>
        </a:bodyPr>
        <a:lstStyle/>
        <a:p>
          <a:pPr lvl="0" algn="ctr" defTabSz="755650">
            <a:lnSpc>
              <a:spcPct val="90000"/>
            </a:lnSpc>
            <a:spcBef>
              <a:spcPct val="0"/>
            </a:spcBef>
            <a:spcAft>
              <a:spcPct val="35000"/>
            </a:spcAft>
          </a:pPr>
          <a:r>
            <a:rPr lang="hr-HR" sz="1700" kern="1200" dirty="0" smtClean="0"/>
            <a:t>Otkrivanje AM o radu sa ZDM-om, poticati i motivirati klijenta</a:t>
          </a:r>
          <a:endParaRPr lang="hr-HR" sz="1700" kern="1200" dirty="0"/>
        </a:p>
      </dsp:txBody>
      <dsp:txXfrm rot="10800000">
        <a:off x="2246527" y="3747317"/>
        <a:ext cx="7815849" cy="493586"/>
      </dsp:txXfrm>
    </dsp:sp>
    <dsp:sp modelId="{0BBF3228-DE9E-4639-A544-4D63D2156055}">
      <dsp:nvSpPr>
        <dsp:cNvPr id="0" name=""/>
        <dsp:cNvSpPr/>
      </dsp:nvSpPr>
      <dsp:spPr>
        <a:xfrm>
          <a:off x="1876338" y="3747317"/>
          <a:ext cx="493586" cy="493586"/>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4E0C70-A241-463A-8446-7EF0DB39AD8C}">
      <dsp:nvSpPr>
        <dsp:cNvPr id="0" name=""/>
        <dsp:cNvSpPr/>
      </dsp:nvSpPr>
      <dsp:spPr>
        <a:xfrm>
          <a:off x="1247655" y="0"/>
          <a:ext cx="4960960" cy="4960960"/>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37B019-2A5F-4A87-9F5F-A17DE49EAEA0}">
      <dsp:nvSpPr>
        <dsp:cNvPr id="0" name=""/>
        <dsp:cNvSpPr/>
      </dsp:nvSpPr>
      <dsp:spPr>
        <a:xfrm>
          <a:off x="3723157" y="498760"/>
          <a:ext cx="4789469" cy="1174352"/>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hr-HR" sz="2600" kern="1200" dirty="0" smtClean="0"/>
            <a:t>3. provjera DZ (ako je potrebno ponovno vježbanje ZDM-a)</a:t>
          </a:r>
          <a:endParaRPr lang="hr-HR" sz="2600" kern="1200" dirty="0"/>
        </a:p>
      </dsp:txBody>
      <dsp:txXfrm>
        <a:off x="3780484" y="556087"/>
        <a:ext cx="4674815" cy="1059698"/>
      </dsp:txXfrm>
    </dsp:sp>
    <dsp:sp modelId="{68239380-B741-4DD6-B5CF-A7DE8073224A}">
      <dsp:nvSpPr>
        <dsp:cNvPr id="0" name=""/>
        <dsp:cNvSpPr/>
      </dsp:nvSpPr>
      <dsp:spPr>
        <a:xfrm>
          <a:off x="3723157" y="1819906"/>
          <a:ext cx="4789469" cy="1174352"/>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hr-HR" sz="2600" kern="1200" dirty="0" smtClean="0"/>
            <a:t>2. davanje DZ (npr. 1 AM misao dnevno)</a:t>
          </a:r>
          <a:endParaRPr lang="hr-HR" sz="2600" kern="1200" dirty="0"/>
        </a:p>
      </dsp:txBody>
      <dsp:txXfrm>
        <a:off x="3780484" y="1877233"/>
        <a:ext cx="4674815" cy="1059698"/>
      </dsp:txXfrm>
    </dsp:sp>
    <dsp:sp modelId="{AA969312-364C-4EB3-B1A9-76804EC3BFC0}">
      <dsp:nvSpPr>
        <dsp:cNvPr id="0" name=""/>
        <dsp:cNvSpPr/>
      </dsp:nvSpPr>
      <dsp:spPr>
        <a:xfrm>
          <a:off x="3723157" y="3141053"/>
          <a:ext cx="4789469" cy="1174352"/>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hr-HR" sz="2500" kern="1200" dirty="0" smtClean="0"/>
            <a:t>1. popunjavanje prve četiri kolone na seansi</a:t>
          </a:r>
          <a:endParaRPr lang="hr-HR" sz="2500" kern="1200" dirty="0"/>
        </a:p>
      </dsp:txBody>
      <dsp:txXfrm>
        <a:off x="3780484" y="3198380"/>
        <a:ext cx="4674815" cy="1059698"/>
      </dsp:txXfrm>
    </dsp:sp>
  </dsp:spTree>
</dsp:drawing>
</file>

<file path=ppt/diagrams/layout1.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hr-HR" smtClean="0"/>
              <a:t>Uredite stil naslova matrice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hr-HR" smtClean="0"/>
              <a:t>Uredite stil podnaslova matrice</a:t>
            </a:r>
            <a:endParaRPr lang="en-US" dirty="0"/>
          </a:p>
        </p:txBody>
      </p:sp>
      <p:sp>
        <p:nvSpPr>
          <p:cNvPr id="4" name="Date Placeholder 3"/>
          <p:cNvSpPr>
            <a:spLocks noGrp="1"/>
          </p:cNvSpPr>
          <p:nvPr>
            <p:ph type="dt" sz="half" idx="10"/>
          </p:nvPr>
        </p:nvSpPr>
        <p:spPr/>
        <p:txBody>
          <a:bodyPr/>
          <a:lstStyle/>
          <a:p>
            <a:fld id="{6AD6EE87-EBD5-4F12-A48A-63ACA297AC8F}" type="datetimeFigureOut">
              <a:rPr lang="en-US" smtClean="0"/>
              <a:t>5/2/2018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57835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a:p>
        </p:txBody>
      </p:sp>
      <p:sp>
        <p:nvSpPr>
          <p:cNvPr id="3" name="Vertical Text Placeholder 2"/>
          <p:cNvSpPr>
            <a:spLocks noGrp="1"/>
          </p:cNvSpPr>
          <p:nvPr>
            <p:ph type="body" orient="vert" idx="1"/>
          </p:nvPr>
        </p:nvSpPr>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smtClean="0"/>
              <a:t>5/2/2018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167419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hr-HR" smtClean="0"/>
              <a:t>Uredite stil naslova matrice</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a:p>
        </p:txBody>
      </p:sp>
      <p:sp>
        <p:nvSpPr>
          <p:cNvPr id="4" name="Date Placeholder 3"/>
          <p:cNvSpPr>
            <a:spLocks noGrp="1"/>
          </p:cNvSpPr>
          <p:nvPr>
            <p:ph type="dt" sz="half" idx="10"/>
          </p:nvPr>
        </p:nvSpPr>
        <p:spPr/>
        <p:txBody>
          <a:bodyPr/>
          <a:lstStyle/>
          <a:p>
            <a:fld id="{2A4AFB99-0EAB-4182-AFF8-E214C82A68F6}" type="datetimeFigureOut">
              <a:rPr lang="en-US" smtClean="0"/>
              <a:t>5/2/2018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580842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hr-HR" smtClean="0"/>
              <a:t>Uredite stil naslova matrice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hr-HR" smtClean="0"/>
              <a:t>Uredite stil podnaslova matrice</a:t>
            </a:r>
            <a:endParaRPr lang="en-US" dirty="0"/>
          </a:p>
        </p:txBody>
      </p:sp>
      <p:sp>
        <p:nvSpPr>
          <p:cNvPr id="4" name="Date Placeholder 3"/>
          <p:cNvSpPr>
            <a:spLocks noGrp="1"/>
          </p:cNvSpPr>
          <p:nvPr>
            <p:ph type="dt" sz="half" idx="10"/>
          </p:nvPr>
        </p:nvSpPr>
        <p:spPr/>
        <p:txBody>
          <a:bodyPr/>
          <a:lstStyle/>
          <a:p>
            <a:fld id="{6AD6EE87-EBD5-4F12-A48A-63ACA297AC8F}" type="datetimeFigureOut">
              <a:rPr lang="en-US" smtClean="0"/>
              <a:t>5/2/2018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256610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dirty="0"/>
          </a:p>
        </p:txBody>
      </p:sp>
      <p:sp>
        <p:nvSpPr>
          <p:cNvPr id="3" name="Content Placeholder 2"/>
          <p:cNvSpPr>
            <a:spLocks noGrp="1"/>
          </p:cNvSpPr>
          <p:nvPr>
            <p:ph idx="1"/>
          </p:nvPr>
        </p:nvSpPr>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t>5/2/2018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0336004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hr-HR" smtClean="0"/>
              <a:t>Uredite stil naslova matrice</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smtClean="0"/>
              <a:t>Uredite stilove teksta matrice</a:t>
            </a:r>
          </a:p>
        </p:txBody>
      </p:sp>
      <p:sp>
        <p:nvSpPr>
          <p:cNvPr id="4" name="Date Placeholder 3"/>
          <p:cNvSpPr>
            <a:spLocks noGrp="1"/>
          </p:cNvSpPr>
          <p:nvPr>
            <p:ph type="dt" sz="half" idx="10"/>
          </p:nvPr>
        </p:nvSpPr>
        <p:spPr/>
        <p:txBody>
          <a:bodyPr/>
          <a:lstStyle/>
          <a:p>
            <a:fld id="{5A61015F-7CC6-4D0A-9D87-873EA4C304CC}" type="datetimeFigureOut">
              <a:rPr lang="en-US" smtClean="0"/>
              <a:t>5/2/2018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2456303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5/2/2018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5054947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Usporedb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4" name="Content Placeholder 3"/>
          <p:cNvSpPr>
            <a:spLocks noGrp="1"/>
          </p:cNvSpPr>
          <p:nvPr>
            <p:ph sz="half" idx="2"/>
          </p:nvPr>
        </p:nvSpPr>
        <p:spPr>
          <a:xfrm>
            <a:off x="845127" y="2507550"/>
            <a:ext cx="5156200" cy="3680525"/>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6" name="Content Placeholder 5"/>
          <p:cNvSpPr>
            <a:spLocks noGrp="1"/>
          </p:cNvSpPr>
          <p:nvPr>
            <p:ph sz="quarter" idx="4"/>
          </p:nvPr>
        </p:nvSpPr>
        <p:spPr>
          <a:xfrm>
            <a:off x="6172200" y="2507550"/>
            <a:ext cx="5181601" cy="3680525"/>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a:p>
        </p:txBody>
      </p:sp>
      <p:sp>
        <p:nvSpPr>
          <p:cNvPr id="7" name="Date Placeholder 6"/>
          <p:cNvSpPr>
            <a:spLocks noGrp="1"/>
          </p:cNvSpPr>
          <p:nvPr>
            <p:ph type="dt" sz="half" idx="10"/>
          </p:nvPr>
        </p:nvSpPr>
        <p:spPr/>
        <p:txBody>
          <a:bodyPr/>
          <a:lstStyle/>
          <a:p>
            <a:fld id="{D789574A-8875-45EF-8EA2-3CAA0F7ABC4C}" type="datetimeFigureOut">
              <a:rPr lang="en-US" smtClean="0"/>
              <a:t>5/2/2018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
        <p:nvSpPr>
          <p:cNvPr id="10" name="Title 9"/>
          <p:cNvSpPr>
            <a:spLocks noGrp="1"/>
          </p:cNvSpPr>
          <p:nvPr>
            <p:ph type="title"/>
          </p:nvPr>
        </p:nvSpPr>
        <p:spPr/>
        <p:txBody>
          <a:bodyPr/>
          <a:lstStyle/>
          <a:p>
            <a:r>
              <a:rPr lang="hr-HR" smtClean="0"/>
              <a:t>Uredite stil naslova matrice</a:t>
            </a:r>
            <a:endParaRPr lang="en-US" dirty="0"/>
          </a:p>
        </p:txBody>
      </p:sp>
    </p:spTree>
    <p:extLst>
      <p:ext uri="{BB962C8B-B14F-4D97-AF65-F5344CB8AC3E}">
        <p14:creationId xmlns:p14="http://schemas.microsoft.com/office/powerpoint/2010/main" val="18984889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Samo naslov">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EF4D4C-5367-4C26-9E2B-D8088D7FCA81}" type="datetimeFigureOut">
              <a:rPr lang="en-US" smtClean="0"/>
              <a:t>5/2/2018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
        <p:nvSpPr>
          <p:cNvPr id="6" name="Title 5"/>
          <p:cNvSpPr>
            <a:spLocks noGrp="1"/>
          </p:cNvSpPr>
          <p:nvPr>
            <p:ph type="title"/>
          </p:nvPr>
        </p:nvSpPr>
        <p:spPr/>
        <p:txBody>
          <a:bodyPr/>
          <a:lstStyle/>
          <a:p>
            <a:r>
              <a:rPr lang="hr-HR" smtClean="0"/>
              <a:t>Uredite stil naslova matrice</a:t>
            </a:r>
            <a:endParaRPr lang="en-US"/>
          </a:p>
        </p:txBody>
      </p:sp>
    </p:spTree>
    <p:extLst>
      <p:ext uri="{BB962C8B-B14F-4D97-AF65-F5344CB8AC3E}">
        <p14:creationId xmlns:p14="http://schemas.microsoft.com/office/powerpoint/2010/main" val="24703918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5/2/2018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0343643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hr-HR" smtClean="0"/>
              <a:t>Uredite stil naslova matrice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
        <p:nvSpPr>
          <p:cNvPr id="5" name="Date Placeholder 4"/>
          <p:cNvSpPr>
            <a:spLocks noGrp="1"/>
          </p:cNvSpPr>
          <p:nvPr>
            <p:ph type="dt" sz="half" idx="10"/>
          </p:nvPr>
        </p:nvSpPr>
        <p:spPr/>
        <p:txBody>
          <a:bodyPr/>
          <a:lstStyle/>
          <a:p>
            <a:fld id="{05C68B11-C5A8-448C-8CE9-B1A273C79CFC}" type="datetimeFigureOut">
              <a:rPr lang="en-US" smtClean="0"/>
              <a:t>5/2/2018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00358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dirty="0"/>
          </a:p>
        </p:txBody>
      </p:sp>
      <p:sp>
        <p:nvSpPr>
          <p:cNvPr id="3" name="Content Placeholder 2"/>
          <p:cNvSpPr>
            <a:spLocks noGrp="1"/>
          </p:cNvSpPr>
          <p:nvPr>
            <p:ph idx="1"/>
          </p:nvPr>
        </p:nvSpPr>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t>5/2/2018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960194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hr-HR" smtClean="0"/>
              <a:t>Uredite stil naslova matrice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r-HR" smtClean="0"/>
              <a:t>Kliknite ikonu da biste dodali  sliku</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
        <p:nvSpPr>
          <p:cNvPr id="5" name="Date Placeholder 4"/>
          <p:cNvSpPr>
            <a:spLocks noGrp="1"/>
          </p:cNvSpPr>
          <p:nvPr>
            <p:ph type="dt" sz="half" idx="10"/>
          </p:nvPr>
        </p:nvSpPr>
        <p:spPr/>
        <p:txBody>
          <a:bodyPr/>
          <a:lstStyle/>
          <a:p>
            <a:fld id="{C7616CA0-919D-4A49-9C8A-62FDFB3A5183}" type="datetimeFigureOut">
              <a:rPr lang="en-US" smtClean="0"/>
              <a:t>5/2/2018</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7E5644-1E61-4311-A31E-84CB9C7AA8A9}" type="slidenum">
              <a:rPr lang="en-US" smtClean="0"/>
              <a:t>‹#›</a:t>
            </a:fld>
            <a:endParaRPr lang="en-US" dirty="0"/>
          </a:p>
        </p:txBody>
      </p:sp>
    </p:spTree>
    <p:extLst>
      <p:ext uri="{BB962C8B-B14F-4D97-AF65-F5344CB8AC3E}">
        <p14:creationId xmlns:p14="http://schemas.microsoft.com/office/powerpoint/2010/main" val="21544616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a:p>
        </p:txBody>
      </p:sp>
      <p:sp>
        <p:nvSpPr>
          <p:cNvPr id="3" name="Vertical Text Placeholder 2"/>
          <p:cNvSpPr>
            <a:spLocks noGrp="1"/>
          </p:cNvSpPr>
          <p:nvPr>
            <p:ph type="body" orient="vert" idx="1"/>
          </p:nvPr>
        </p:nvSpPr>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smtClean="0"/>
              <a:t>5/2/2018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713373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hr-HR" smtClean="0"/>
              <a:t>Uredite stil naslova matrice</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a:p>
        </p:txBody>
      </p:sp>
      <p:sp>
        <p:nvSpPr>
          <p:cNvPr id="4" name="Date Placeholder 3"/>
          <p:cNvSpPr>
            <a:spLocks noGrp="1"/>
          </p:cNvSpPr>
          <p:nvPr>
            <p:ph type="dt" sz="half" idx="10"/>
          </p:nvPr>
        </p:nvSpPr>
        <p:spPr/>
        <p:txBody>
          <a:bodyPr/>
          <a:lstStyle/>
          <a:p>
            <a:fld id="{2A4AFB99-0EAB-4182-AFF8-E214C82A68F6}" type="datetimeFigureOut">
              <a:rPr lang="en-US" smtClean="0"/>
              <a:t>5/2/2018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056208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hr-HR" smtClean="0"/>
              <a:t>Uredite stil naslova matrice</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smtClean="0"/>
              <a:t>Uredite stilove teksta matrice</a:t>
            </a:r>
          </a:p>
        </p:txBody>
      </p:sp>
      <p:sp>
        <p:nvSpPr>
          <p:cNvPr id="4" name="Date Placeholder 3"/>
          <p:cNvSpPr>
            <a:spLocks noGrp="1"/>
          </p:cNvSpPr>
          <p:nvPr>
            <p:ph type="dt" sz="half" idx="10"/>
          </p:nvPr>
        </p:nvSpPr>
        <p:spPr/>
        <p:txBody>
          <a:bodyPr/>
          <a:lstStyle/>
          <a:p>
            <a:fld id="{5A61015F-7CC6-4D0A-9D87-873EA4C304CC}" type="datetimeFigureOut">
              <a:rPr lang="en-US" smtClean="0"/>
              <a:t>5/2/2018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95707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5/2/2018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964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Usporedb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4" name="Content Placeholder 3"/>
          <p:cNvSpPr>
            <a:spLocks noGrp="1"/>
          </p:cNvSpPr>
          <p:nvPr>
            <p:ph sz="half" idx="2"/>
          </p:nvPr>
        </p:nvSpPr>
        <p:spPr>
          <a:xfrm>
            <a:off x="845127" y="2507550"/>
            <a:ext cx="5156200" cy="3680525"/>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6" name="Content Placeholder 5"/>
          <p:cNvSpPr>
            <a:spLocks noGrp="1"/>
          </p:cNvSpPr>
          <p:nvPr>
            <p:ph sz="quarter" idx="4"/>
          </p:nvPr>
        </p:nvSpPr>
        <p:spPr>
          <a:xfrm>
            <a:off x="6172200" y="2507550"/>
            <a:ext cx="5181601" cy="3680525"/>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a:p>
        </p:txBody>
      </p:sp>
      <p:sp>
        <p:nvSpPr>
          <p:cNvPr id="7" name="Date Placeholder 6"/>
          <p:cNvSpPr>
            <a:spLocks noGrp="1"/>
          </p:cNvSpPr>
          <p:nvPr>
            <p:ph type="dt" sz="half" idx="10"/>
          </p:nvPr>
        </p:nvSpPr>
        <p:spPr/>
        <p:txBody>
          <a:bodyPr/>
          <a:lstStyle/>
          <a:p>
            <a:fld id="{D789574A-8875-45EF-8EA2-3CAA0F7ABC4C}" type="datetimeFigureOut">
              <a:rPr lang="en-US" smtClean="0"/>
              <a:t>5/2/2018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
        <p:nvSpPr>
          <p:cNvPr id="10" name="Title 9"/>
          <p:cNvSpPr>
            <a:spLocks noGrp="1"/>
          </p:cNvSpPr>
          <p:nvPr>
            <p:ph type="title"/>
          </p:nvPr>
        </p:nvSpPr>
        <p:spPr/>
        <p:txBody>
          <a:bodyPr/>
          <a:lstStyle/>
          <a:p>
            <a:r>
              <a:rPr lang="hr-HR" smtClean="0"/>
              <a:t>Uredite stil naslova matrice</a:t>
            </a:r>
            <a:endParaRPr lang="en-US" dirty="0"/>
          </a:p>
        </p:txBody>
      </p:sp>
    </p:spTree>
    <p:extLst>
      <p:ext uri="{BB962C8B-B14F-4D97-AF65-F5344CB8AC3E}">
        <p14:creationId xmlns:p14="http://schemas.microsoft.com/office/powerpoint/2010/main" val="3742230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amo naslov">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EF4D4C-5367-4C26-9E2B-D8088D7FCA81}" type="datetimeFigureOut">
              <a:rPr lang="en-US" smtClean="0"/>
              <a:t>5/2/2018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
        <p:nvSpPr>
          <p:cNvPr id="6" name="Title 5"/>
          <p:cNvSpPr>
            <a:spLocks noGrp="1"/>
          </p:cNvSpPr>
          <p:nvPr>
            <p:ph type="title"/>
          </p:nvPr>
        </p:nvSpPr>
        <p:spPr/>
        <p:txBody>
          <a:bodyPr/>
          <a:lstStyle/>
          <a:p>
            <a:r>
              <a:rPr lang="hr-HR" smtClean="0"/>
              <a:t>Uredite stil naslova matrice</a:t>
            </a:r>
            <a:endParaRPr lang="en-US"/>
          </a:p>
        </p:txBody>
      </p:sp>
    </p:spTree>
    <p:extLst>
      <p:ext uri="{BB962C8B-B14F-4D97-AF65-F5344CB8AC3E}">
        <p14:creationId xmlns:p14="http://schemas.microsoft.com/office/powerpoint/2010/main" val="3982273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5/2/2018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8794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hr-HR" smtClean="0"/>
              <a:t>Uredite stil naslova matrice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
        <p:nvSpPr>
          <p:cNvPr id="5" name="Date Placeholder 4"/>
          <p:cNvSpPr>
            <a:spLocks noGrp="1"/>
          </p:cNvSpPr>
          <p:nvPr>
            <p:ph type="dt" sz="half" idx="10"/>
          </p:nvPr>
        </p:nvSpPr>
        <p:spPr/>
        <p:txBody>
          <a:bodyPr/>
          <a:lstStyle/>
          <a:p>
            <a:fld id="{05C68B11-C5A8-448C-8CE9-B1A273C79CFC}" type="datetimeFigureOut">
              <a:rPr lang="en-US" smtClean="0"/>
              <a:t>5/2/2018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8231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hr-HR" smtClean="0"/>
              <a:t>Uredite stil naslova matrice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r-HR" smtClean="0"/>
              <a:t>Kliknite ikonu da biste dodali  sliku</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
        <p:nvSpPr>
          <p:cNvPr id="5" name="Date Placeholder 4"/>
          <p:cNvSpPr>
            <a:spLocks noGrp="1"/>
          </p:cNvSpPr>
          <p:nvPr>
            <p:ph type="dt" sz="half" idx="10"/>
          </p:nvPr>
        </p:nvSpPr>
        <p:spPr/>
        <p:txBody>
          <a:bodyPr/>
          <a:lstStyle/>
          <a:p>
            <a:fld id="{C7616CA0-919D-4A49-9C8A-62FDFB3A5183}" type="datetimeFigureOut">
              <a:rPr lang="en-US" smtClean="0"/>
              <a:t>5/2/2018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smtClean="0"/>
              <a:t>‹#›</a:t>
            </a:fld>
            <a:endParaRPr lang="en-US" dirty="0"/>
          </a:p>
        </p:txBody>
      </p:sp>
    </p:spTree>
    <p:extLst>
      <p:ext uri="{BB962C8B-B14F-4D97-AF65-F5344CB8AC3E}">
        <p14:creationId xmlns:p14="http://schemas.microsoft.com/office/powerpoint/2010/main" val="1144382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hr-HR" smtClean="0"/>
              <a:t>Uredite stil naslova matrice</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90298CD5-6C1E-4009-B41F-6DF62E31D3BE}" type="datetimeFigureOut">
              <a:rPr lang="en-US" smtClean="0"/>
              <a:pPr/>
              <a:t>5/2/2018</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29396679"/>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hr-HR" smtClean="0"/>
              <a:t>Uredite stil naslova matrice</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90298CD5-6C1E-4009-B41F-6DF62E31D3BE}" type="datetimeFigureOut">
              <a:rPr lang="en-US" smtClean="0"/>
              <a:pPr/>
              <a:t>5/2/2018</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10282299"/>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png"/><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2068021"/>
            <a:ext cx="9144000" cy="2387600"/>
          </a:xfrm>
        </p:spPr>
        <p:txBody>
          <a:bodyPr>
            <a:normAutofit/>
          </a:bodyPr>
          <a:lstStyle/>
          <a:p>
            <a:r>
              <a:rPr lang="hr-HR" sz="6000" dirty="0" smtClean="0"/>
              <a:t>REAGIRANJE NA AUTOMATSKE MISLI</a:t>
            </a:r>
            <a:endParaRPr lang="hr-HR" sz="6000" dirty="0"/>
          </a:p>
        </p:txBody>
      </p:sp>
      <p:sp>
        <p:nvSpPr>
          <p:cNvPr id="3" name="Podnaslov 2"/>
          <p:cNvSpPr>
            <a:spLocks noGrp="1"/>
          </p:cNvSpPr>
          <p:nvPr>
            <p:ph type="subTitle" idx="1"/>
          </p:nvPr>
        </p:nvSpPr>
        <p:spPr>
          <a:xfrm>
            <a:off x="7946869" y="5714531"/>
            <a:ext cx="2928851" cy="1143000"/>
          </a:xfrm>
        </p:spPr>
        <p:txBody>
          <a:bodyPr/>
          <a:lstStyle/>
          <a:p>
            <a:r>
              <a:rPr lang="hr-HR" dirty="0" smtClean="0"/>
              <a:t>Fanika Ivaković</a:t>
            </a:r>
            <a:endParaRPr lang="hr-HR" dirty="0"/>
          </a:p>
        </p:txBody>
      </p:sp>
      <p:pic>
        <p:nvPicPr>
          <p:cNvPr id="4" name="Slika 3"/>
          <p:cNvPicPr>
            <a:picLocks noChangeAspect="1"/>
          </p:cNvPicPr>
          <p:nvPr/>
        </p:nvPicPr>
        <p:blipFill>
          <a:blip r:embed="rId2"/>
          <a:stretch>
            <a:fillRect/>
          </a:stretch>
        </p:blipFill>
        <p:spPr>
          <a:xfrm>
            <a:off x="1316280" y="181039"/>
            <a:ext cx="9559440" cy="1397492"/>
          </a:xfrm>
          <a:prstGeom prst="rect">
            <a:avLst/>
          </a:prstGeom>
        </p:spPr>
      </p:pic>
    </p:spTree>
    <p:extLst>
      <p:ext uri="{BB962C8B-B14F-4D97-AF65-F5344CB8AC3E}">
        <p14:creationId xmlns:p14="http://schemas.microsoft.com/office/powerpoint/2010/main" val="30098471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45127" y="2091529"/>
            <a:ext cx="10515600" cy="1325562"/>
          </a:xfrm>
        </p:spPr>
        <p:txBody>
          <a:bodyPr/>
          <a:lstStyle/>
          <a:p>
            <a:r>
              <a:rPr lang="hr-HR" dirty="0" smtClean="0"/>
              <a:t>KADA ZDM NIJE DOVOLJNO UČINKOVIT</a:t>
            </a:r>
            <a:endParaRPr lang="hr-HR" dirty="0"/>
          </a:p>
        </p:txBody>
      </p:sp>
      <p:sp>
        <p:nvSpPr>
          <p:cNvPr id="3" name="Rezervirano mjesto sadržaja 2"/>
          <p:cNvSpPr>
            <a:spLocks noGrp="1"/>
          </p:cNvSpPr>
          <p:nvPr>
            <p:ph idx="1"/>
          </p:nvPr>
        </p:nvSpPr>
        <p:spPr>
          <a:xfrm>
            <a:off x="845127" y="3417091"/>
            <a:ext cx="10987482" cy="2915470"/>
          </a:xfrm>
        </p:spPr>
        <p:txBody>
          <a:bodyPr/>
          <a:lstStyle/>
          <a:p>
            <a:pPr marL="0" indent="0">
              <a:buNone/>
            </a:pPr>
            <a:r>
              <a:rPr lang="hr-HR" u="sng" dirty="0" smtClean="0"/>
              <a:t>Bez prenaglašavanja </a:t>
            </a:r>
            <a:r>
              <a:rPr lang="hr-HR" dirty="0" smtClean="0"/>
              <a:t>važnosti tehnike i uz prilagođeno objašnjenje zašto ne dolazi do smanjenja napetosti: </a:t>
            </a:r>
          </a:p>
          <a:p>
            <a:r>
              <a:rPr lang="hr-HR" dirty="0" smtClean="0"/>
              <a:t>ne uspijeva odgovoriti na svoju najviše uznemirujuću misao/predodžbu</a:t>
            </a:r>
          </a:p>
          <a:p>
            <a:r>
              <a:rPr lang="hr-HR" dirty="0" smtClean="0"/>
              <a:t>ako je AM ujedimo i bazično ili aktivirano posredujuće vjerovanje </a:t>
            </a:r>
          </a:p>
          <a:p>
            <a:r>
              <a:rPr lang="hr-HR" dirty="0"/>
              <a:t>a</a:t>
            </a:r>
            <a:r>
              <a:rPr lang="hr-HR" dirty="0" smtClean="0"/>
              <a:t>ko su vrednovanja i odgovaranja na AM površni </a:t>
            </a:r>
          </a:p>
          <a:p>
            <a:r>
              <a:rPr lang="hr-HR" dirty="0"/>
              <a:t>a</a:t>
            </a:r>
            <a:r>
              <a:rPr lang="hr-HR" dirty="0" smtClean="0"/>
              <a:t>ko obezvrjeđuje svoje odgovore </a:t>
            </a:r>
            <a:endParaRPr lang="hr-HR" dirty="0"/>
          </a:p>
        </p:txBody>
      </p:sp>
      <p:pic>
        <p:nvPicPr>
          <p:cNvPr id="4" name="Slika 3"/>
          <p:cNvPicPr>
            <a:picLocks noChangeAspect="1"/>
          </p:cNvPicPr>
          <p:nvPr/>
        </p:nvPicPr>
        <p:blipFill>
          <a:blip r:embed="rId2"/>
          <a:stretch>
            <a:fillRect/>
          </a:stretch>
        </p:blipFill>
        <p:spPr>
          <a:xfrm>
            <a:off x="1323207" y="228282"/>
            <a:ext cx="9559440" cy="1397492"/>
          </a:xfrm>
          <a:prstGeom prst="rect">
            <a:avLst/>
          </a:prstGeom>
        </p:spPr>
      </p:pic>
    </p:spTree>
    <p:extLst>
      <p:ext uri="{BB962C8B-B14F-4D97-AF65-F5344CB8AC3E}">
        <p14:creationId xmlns:p14="http://schemas.microsoft.com/office/powerpoint/2010/main" val="41352715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359942" y="1697970"/>
            <a:ext cx="3485969" cy="1091820"/>
          </a:xfrm>
          <a:solidFill>
            <a:schemeClr val="bg1"/>
          </a:solidFill>
          <a:ln w="25400">
            <a:solidFill>
              <a:schemeClr val="accent1"/>
            </a:solidFill>
          </a:ln>
        </p:spPr>
        <p:txBody>
          <a:bodyPr>
            <a:normAutofit fontScale="85000" lnSpcReduction="20000"/>
          </a:bodyPr>
          <a:lstStyle/>
          <a:p>
            <a:pPr marL="0" indent="0" algn="ctr">
              <a:lnSpc>
                <a:spcPct val="100000"/>
              </a:lnSpc>
              <a:buNone/>
            </a:pPr>
            <a:r>
              <a:rPr lang="hr-HR" sz="2400" b="1" dirty="0">
                <a:latin typeface="Bradley Hand ITC" panose="03070402050302030203" pitchFamily="66" charset="0"/>
              </a:rPr>
              <a:t>„Moram kontrolirati situaciju</a:t>
            </a:r>
            <a:r>
              <a:rPr lang="hr-HR" sz="2400" b="1" dirty="0" smtClean="0">
                <a:latin typeface="Bradley Hand ITC" panose="03070402050302030203" pitchFamily="66" charset="0"/>
              </a:rPr>
              <a:t>”</a:t>
            </a:r>
          </a:p>
          <a:p>
            <a:pPr marL="0" indent="0" algn="ctr">
              <a:lnSpc>
                <a:spcPct val="100000"/>
              </a:lnSpc>
              <a:buNone/>
            </a:pPr>
            <a:r>
              <a:rPr lang="hr-HR" sz="2400" b="1" dirty="0" smtClean="0">
                <a:latin typeface="Bradley Hand ITC" panose="03070402050302030203" pitchFamily="66" charset="0"/>
              </a:rPr>
              <a:t>Krivnja (85%)</a:t>
            </a:r>
          </a:p>
          <a:p>
            <a:pPr marL="0" indent="0" algn="ctr">
              <a:lnSpc>
                <a:spcPct val="100000"/>
              </a:lnSpc>
              <a:buNone/>
            </a:pPr>
            <a:r>
              <a:rPr lang="hr-HR" sz="2400" b="1" dirty="0" smtClean="0">
                <a:latin typeface="Bradley Hand ITC" panose="03070402050302030203" pitchFamily="66" charset="0"/>
              </a:rPr>
              <a:t>Ljutnja (90%)</a:t>
            </a:r>
          </a:p>
        </p:txBody>
      </p:sp>
      <p:pic>
        <p:nvPicPr>
          <p:cNvPr id="4" name="Slika 3"/>
          <p:cNvPicPr>
            <a:picLocks noChangeAspect="1"/>
          </p:cNvPicPr>
          <p:nvPr/>
        </p:nvPicPr>
        <p:blipFill>
          <a:blip r:embed="rId2"/>
          <a:stretch>
            <a:fillRect/>
          </a:stretch>
        </p:blipFill>
        <p:spPr>
          <a:xfrm>
            <a:off x="1323207" y="228282"/>
            <a:ext cx="9559440" cy="1397492"/>
          </a:xfrm>
          <a:prstGeom prst="rect">
            <a:avLst/>
          </a:prstGeom>
        </p:spPr>
      </p:pic>
      <p:sp>
        <p:nvSpPr>
          <p:cNvPr id="5" name="Pravokutnik 4"/>
          <p:cNvSpPr/>
          <p:nvPr/>
        </p:nvSpPr>
        <p:spPr>
          <a:xfrm>
            <a:off x="195616" y="3371504"/>
            <a:ext cx="6792037" cy="1938992"/>
          </a:xfrm>
          <a:prstGeom prst="rect">
            <a:avLst/>
          </a:prstGeom>
        </p:spPr>
        <p:txBody>
          <a:bodyPr wrap="square">
            <a:spAutoFit/>
          </a:bodyPr>
          <a:lstStyle/>
          <a:p>
            <a:r>
              <a:rPr lang="hr-HR" sz="2000" b="1" dirty="0">
                <a:latin typeface="Bradley Hand ITC" panose="03070402050302030203" pitchFamily="66" charset="0"/>
              </a:rPr>
              <a:t>„napravila sam ono što sam mislila da je najbolje” (60%)</a:t>
            </a:r>
          </a:p>
          <a:p>
            <a:r>
              <a:rPr lang="hr-HR" sz="2000" b="1" dirty="0">
                <a:latin typeface="Bradley Hand ITC" panose="03070402050302030203" pitchFamily="66" charset="0"/>
              </a:rPr>
              <a:t>„nisam jedina odgovorna za nastali problem” (70%)</a:t>
            </a:r>
          </a:p>
          <a:p>
            <a:r>
              <a:rPr lang="hr-HR" sz="2000" b="1" dirty="0">
                <a:latin typeface="Bradley Hand ITC" panose="03070402050302030203" pitchFamily="66" charset="0"/>
              </a:rPr>
              <a:t>„Zapravo, ništa strašno i nepopravljivo se nije dogodilo” (80%)</a:t>
            </a:r>
          </a:p>
          <a:p>
            <a:r>
              <a:rPr lang="hr-HR" sz="2000" b="1" dirty="0">
                <a:latin typeface="Bradley Hand ITC" panose="03070402050302030203" pitchFamily="66" charset="0"/>
              </a:rPr>
              <a:t>„ako i dalje nastavim razmišljati da moram kontrolirati preuzimam odgovornost za nešto za što nisam </a:t>
            </a:r>
            <a:r>
              <a:rPr lang="hr-HR" sz="2000" b="1" dirty="0" smtClean="0">
                <a:latin typeface="Bradley Hand ITC" panose="03070402050302030203" pitchFamily="66" charset="0"/>
              </a:rPr>
              <a:t>odgovorna, a to svakako ne želim” „Ne moram kontrolirati”(90</a:t>
            </a:r>
            <a:r>
              <a:rPr lang="hr-HR" sz="2000" b="1" dirty="0">
                <a:latin typeface="Bradley Hand ITC" panose="03070402050302030203" pitchFamily="66" charset="0"/>
              </a:rPr>
              <a:t>%)</a:t>
            </a:r>
          </a:p>
        </p:txBody>
      </p:sp>
      <p:sp>
        <p:nvSpPr>
          <p:cNvPr id="7" name="Rezervirano mjesto sadržaja 2"/>
          <p:cNvSpPr txBox="1">
            <a:spLocks/>
          </p:cNvSpPr>
          <p:nvPr/>
        </p:nvSpPr>
        <p:spPr>
          <a:xfrm>
            <a:off x="492559" y="5725404"/>
            <a:ext cx="5239500" cy="1091820"/>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0" indent="0" algn="ctr">
              <a:lnSpc>
                <a:spcPct val="100000"/>
              </a:lnSpc>
              <a:buFont typeface="Wingdings 2" pitchFamily="18" charset="2"/>
              <a:buNone/>
            </a:pPr>
            <a:r>
              <a:rPr lang="hr-HR" sz="2400" b="1" dirty="0" smtClean="0">
                <a:latin typeface="Bradley Hand ITC" panose="03070402050302030203" pitchFamily="66" charset="0"/>
              </a:rPr>
              <a:t>„Moram kontrolirati situaciju” (95%)</a:t>
            </a:r>
          </a:p>
          <a:p>
            <a:pPr marL="0" indent="0" algn="ctr">
              <a:lnSpc>
                <a:spcPct val="100000"/>
              </a:lnSpc>
              <a:buFont typeface="Wingdings 2" pitchFamily="18" charset="2"/>
              <a:buNone/>
            </a:pPr>
            <a:r>
              <a:rPr lang="hr-HR" sz="2400" b="1" dirty="0" smtClean="0">
                <a:latin typeface="Bradley Hand ITC" panose="03070402050302030203" pitchFamily="66" charset="0"/>
              </a:rPr>
              <a:t>Krivnja (80%)</a:t>
            </a:r>
          </a:p>
          <a:p>
            <a:pPr marL="0" indent="0" algn="ctr">
              <a:lnSpc>
                <a:spcPct val="100000"/>
              </a:lnSpc>
              <a:buFont typeface="Wingdings 2" pitchFamily="18" charset="2"/>
              <a:buNone/>
            </a:pPr>
            <a:r>
              <a:rPr lang="hr-HR" sz="2400" b="1" dirty="0" smtClean="0">
                <a:latin typeface="Bradley Hand ITC" panose="03070402050302030203" pitchFamily="66" charset="0"/>
              </a:rPr>
              <a:t>Ljutnja (70%)</a:t>
            </a:r>
          </a:p>
        </p:txBody>
      </p:sp>
      <p:sp>
        <p:nvSpPr>
          <p:cNvPr id="8" name="Pravokutnik 7"/>
          <p:cNvSpPr/>
          <p:nvPr/>
        </p:nvSpPr>
        <p:spPr>
          <a:xfrm>
            <a:off x="1014686" y="2861987"/>
            <a:ext cx="4195246" cy="553998"/>
          </a:xfrm>
          <a:prstGeom prst="rect">
            <a:avLst/>
          </a:prstGeom>
          <a:noFill/>
        </p:spPr>
        <p:txBody>
          <a:bodyPr wrap="square" lIns="91440" tIns="45720" rIns="91440" bIns="45720">
            <a:spAutoFit/>
          </a:bodyPr>
          <a:lstStyle/>
          <a:p>
            <a:pPr algn="ctr"/>
            <a:r>
              <a:rPr lang="hr-HR" sz="3000" b="0" cap="none" spc="0" dirty="0" smtClean="0">
                <a:ln w="0"/>
                <a:solidFill>
                  <a:schemeClr val="tx1"/>
                </a:solidFill>
                <a:effectLst>
                  <a:outerShdw blurRad="38100" dist="19050" dir="2700000" algn="tl" rotWithShape="0">
                    <a:schemeClr val="dk1">
                      <a:alpha val="40000"/>
                    </a:schemeClr>
                  </a:outerShdw>
                </a:effectLst>
              </a:rPr>
              <a:t>Adaptivni odgovor</a:t>
            </a:r>
            <a:endParaRPr lang="hr-HR" sz="3000" b="0" cap="none" spc="0" dirty="0">
              <a:ln w="0"/>
              <a:solidFill>
                <a:schemeClr val="tx1"/>
              </a:solidFill>
              <a:effectLst>
                <a:outerShdw blurRad="38100" dist="19050" dir="2700000" algn="tl" rotWithShape="0">
                  <a:schemeClr val="dk1">
                    <a:alpha val="40000"/>
                  </a:schemeClr>
                </a:outerShdw>
              </a:effectLst>
            </a:endParaRPr>
          </a:p>
        </p:txBody>
      </p:sp>
      <p:sp>
        <p:nvSpPr>
          <p:cNvPr id="10" name="Pravokutnik 9"/>
          <p:cNvSpPr/>
          <p:nvPr/>
        </p:nvSpPr>
        <p:spPr>
          <a:xfrm>
            <a:off x="1014686" y="5180087"/>
            <a:ext cx="4195246" cy="553998"/>
          </a:xfrm>
          <a:prstGeom prst="rect">
            <a:avLst/>
          </a:prstGeom>
          <a:noFill/>
        </p:spPr>
        <p:txBody>
          <a:bodyPr wrap="square" lIns="91440" tIns="45720" rIns="91440" bIns="45720">
            <a:spAutoFit/>
          </a:bodyPr>
          <a:lstStyle/>
          <a:p>
            <a:pPr algn="ctr"/>
            <a:r>
              <a:rPr lang="hr-HR" sz="3000" b="0" cap="none" spc="0" dirty="0" smtClean="0">
                <a:ln w="0"/>
                <a:solidFill>
                  <a:schemeClr val="tx1"/>
                </a:solidFill>
                <a:effectLst>
                  <a:outerShdw blurRad="38100" dist="19050" dir="2700000" algn="tl" rotWithShape="0">
                    <a:schemeClr val="dk1">
                      <a:alpha val="40000"/>
                    </a:schemeClr>
                  </a:outerShdw>
                </a:effectLst>
              </a:rPr>
              <a:t>Posljedica  </a:t>
            </a:r>
            <a:endParaRPr lang="hr-HR" sz="3000" b="0" cap="none" spc="0" dirty="0">
              <a:ln w="0"/>
              <a:solidFill>
                <a:schemeClr val="tx1"/>
              </a:solidFill>
              <a:effectLst>
                <a:outerShdw blurRad="38100" dist="19050" dir="2700000" algn="tl" rotWithShape="0">
                  <a:schemeClr val="dk1">
                    <a:alpha val="40000"/>
                  </a:schemeClr>
                </a:outerShdw>
              </a:effectLst>
            </a:endParaRPr>
          </a:p>
        </p:txBody>
      </p:sp>
      <p:cxnSp>
        <p:nvCxnSpPr>
          <p:cNvPr id="12" name="Ravni poveznik sa strelicom 11"/>
          <p:cNvCxnSpPr>
            <a:stCxn id="3" idx="1"/>
            <a:endCxn id="8" idx="0"/>
          </p:cNvCxnSpPr>
          <p:nvPr/>
        </p:nvCxnSpPr>
        <p:spPr>
          <a:xfrm flipH="1">
            <a:off x="3112309" y="2243880"/>
            <a:ext cx="1247633" cy="618107"/>
          </a:xfrm>
          <a:prstGeom prst="straightConnector1">
            <a:avLst/>
          </a:prstGeom>
          <a:ln w="38100">
            <a:tailEnd type="triangle"/>
          </a:ln>
        </p:spPr>
        <p:style>
          <a:lnRef idx="3">
            <a:schemeClr val="accent1"/>
          </a:lnRef>
          <a:fillRef idx="0">
            <a:schemeClr val="accent1"/>
          </a:fillRef>
          <a:effectRef idx="2">
            <a:schemeClr val="accent1"/>
          </a:effectRef>
          <a:fontRef idx="minor">
            <a:schemeClr val="tx1"/>
          </a:fontRef>
        </p:style>
      </p:cxnSp>
      <p:sp>
        <p:nvSpPr>
          <p:cNvPr id="13" name="Pravokutnik 12"/>
          <p:cNvSpPr/>
          <p:nvPr/>
        </p:nvSpPr>
        <p:spPr>
          <a:xfrm>
            <a:off x="7410733" y="2884315"/>
            <a:ext cx="3998795" cy="3754874"/>
          </a:xfrm>
          <a:prstGeom prst="rect">
            <a:avLst/>
          </a:prstGeom>
          <a:noFill/>
          <a:ln>
            <a:solidFill>
              <a:schemeClr val="accent1"/>
            </a:solidFill>
          </a:ln>
        </p:spPr>
        <p:txBody>
          <a:bodyPr wrap="square" lIns="91440" tIns="45720" rIns="91440" bIns="45720">
            <a:spAutoFit/>
          </a:bodyPr>
          <a:lstStyle/>
          <a:p>
            <a:pPr algn="ctr"/>
            <a:r>
              <a:rPr lang="hr-HR" sz="3000" b="0" cap="none" spc="0" dirty="0" smtClean="0">
                <a:ln w="0"/>
                <a:solidFill>
                  <a:schemeClr val="tx1"/>
                </a:solidFill>
                <a:effectLst>
                  <a:outerShdw blurRad="38100" dist="19050" dir="2700000" algn="tl" rotWithShape="0">
                    <a:schemeClr val="dk1">
                      <a:alpha val="40000"/>
                    </a:schemeClr>
                  </a:outerShdw>
                </a:effectLst>
              </a:rPr>
              <a:t>Ova AM misao je moje bazično vjerovanje? i ZDM obrazac me nije baš umirio. </a:t>
            </a:r>
          </a:p>
          <a:p>
            <a:pPr algn="ctr"/>
            <a:endParaRPr lang="hr-HR" sz="3000" b="0" cap="none" spc="0" dirty="0" smtClean="0">
              <a:ln w="0"/>
              <a:solidFill>
                <a:schemeClr val="tx1"/>
              </a:solidFill>
              <a:effectLst>
                <a:outerShdw blurRad="38100" dist="19050" dir="2700000" algn="tl" rotWithShape="0">
                  <a:schemeClr val="dk1">
                    <a:alpha val="40000"/>
                  </a:schemeClr>
                </a:outerShdw>
              </a:effectLst>
            </a:endParaRPr>
          </a:p>
          <a:p>
            <a:pPr algn="ctr"/>
            <a:r>
              <a:rPr lang="hr-HR" sz="2200" b="1" dirty="0">
                <a:latin typeface="Bradley Hand ITC" panose="03070402050302030203" pitchFamily="66" charset="0"/>
              </a:rPr>
              <a:t>(„ovo je vrlo važna misao koju imam o sebi i ne želim je izbjeći umirivanjem jer vjerojatno ima puno veći učinak na mene”)</a:t>
            </a:r>
          </a:p>
        </p:txBody>
      </p:sp>
      <p:cxnSp>
        <p:nvCxnSpPr>
          <p:cNvPr id="16" name="Ravni poveznik sa strelicom 15"/>
          <p:cNvCxnSpPr>
            <a:stCxn id="3" idx="3"/>
            <a:endCxn id="13" idx="0"/>
          </p:cNvCxnSpPr>
          <p:nvPr/>
        </p:nvCxnSpPr>
        <p:spPr>
          <a:xfrm>
            <a:off x="7845911" y="2243880"/>
            <a:ext cx="1564220" cy="64043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7082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10" grpId="0"/>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45127" y="2091529"/>
            <a:ext cx="10515600" cy="1325562"/>
          </a:xfrm>
        </p:spPr>
        <p:txBody>
          <a:bodyPr/>
          <a:lstStyle/>
          <a:p>
            <a:r>
              <a:rPr lang="hr-HR" dirty="0" smtClean="0"/>
              <a:t>DODATNI NAČINI ODGOVARANJANA AM</a:t>
            </a:r>
            <a:endParaRPr lang="hr-HR" dirty="0"/>
          </a:p>
        </p:txBody>
      </p:sp>
      <p:sp>
        <p:nvSpPr>
          <p:cNvPr id="3" name="Rezervirano mjesto sadržaja 2"/>
          <p:cNvSpPr>
            <a:spLocks noGrp="1"/>
          </p:cNvSpPr>
          <p:nvPr>
            <p:ph idx="1"/>
          </p:nvPr>
        </p:nvSpPr>
        <p:spPr>
          <a:xfrm>
            <a:off x="845127" y="3644722"/>
            <a:ext cx="10515600" cy="2535416"/>
          </a:xfrm>
        </p:spPr>
        <p:txBody>
          <a:bodyPr/>
          <a:lstStyle/>
          <a:p>
            <a:pPr marL="514350" indent="-514350">
              <a:buAutoNum type="arabicPeriod"/>
            </a:pPr>
            <a:r>
              <a:rPr lang="hr-HR" dirty="0" smtClean="0"/>
              <a:t>Izvođenje ZDM-a u mislima.</a:t>
            </a:r>
          </a:p>
          <a:p>
            <a:pPr marL="514350" indent="-514350">
              <a:buAutoNum type="arabicPeriod"/>
            </a:pPr>
            <a:r>
              <a:rPr lang="hr-HR" dirty="0" smtClean="0"/>
              <a:t>Čitanje napisanih ZDM-a ili bilježaka sa sličnim ili istim AM. </a:t>
            </a:r>
          </a:p>
          <a:p>
            <a:pPr marL="514350" indent="-514350">
              <a:buAutoNum type="arabicPeriod"/>
            </a:pPr>
            <a:r>
              <a:rPr lang="hr-HR" dirty="0" smtClean="0"/>
              <a:t>Diktiranje ZDM-a nekom drugom (ne može čitati ili pisati).</a:t>
            </a:r>
          </a:p>
          <a:p>
            <a:pPr marL="514350" indent="-514350">
              <a:buAutoNum type="arabicPeriod"/>
            </a:pPr>
            <a:r>
              <a:rPr lang="hr-HR" dirty="0" smtClean="0"/>
              <a:t>Čitanje kartica za suočavanje.</a:t>
            </a:r>
          </a:p>
          <a:p>
            <a:pPr marL="514350" indent="-514350">
              <a:buAutoNum type="arabicPeriod"/>
            </a:pPr>
            <a:r>
              <a:rPr lang="hr-HR" dirty="0" smtClean="0"/>
              <a:t>Slušanje cijeli ili dijela terapijske seanse.</a:t>
            </a:r>
            <a:endParaRPr lang="hr-HR" dirty="0"/>
          </a:p>
        </p:txBody>
      </p:sp>
      <p:pic>
        <p:nvPicPr>
          <p:cNvPr id="4" name="Slika 3"/>
          <p:cNvPicPr>
            <a:picLocks noChangeAspect="1"/>
          </p:cNvPicPr>
          <p:nvPr/>
        </p:nvPicPr>
        <p:blipFill>
          <a:blip r:embed="rId2"/>
          <a:stretch>
            <a:fillRect/>
          </a:stretch>
        </p:blipFill>
        <p:spPr>
          <a:xfrm>
            <a:off x="1323207" y="228282"/>
            <a:ext cx="9559440" cy="1397492"/>
          </a:xfrm>
          <a:prstGeom prst="rect">
            <a:avLst/>
          </a:prstGeom>
        </p:spPr>
      </p:pic>
    </p:spTree>
    <p:extLst>
      <p:ext uri="{BB962C8B-B14F-4D97-AF65-F5344CB8AC3E}">
        <p14:creationId xmlns:p14="http://schemas.microsoft.com/office/powerpoint/2010/main" val="3387443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Rezervirano mjesto sadržaja 4"/>
          <p:cNvGraphicFramePr>
            <a:graphicFrameLocks noGrp="1"/>
          </p:cNvGraphicFramePr>
          <p:nvPr>
            <p:ph idx="1"/>
          </p:nvPr>
        </p:nvGraphicFramePr>
        <p:xfrm>
          <a:off x="0" y="680259"/>
          <a:ext cx="12192000" cy="5320662"/>
        </p:xfrm>
        <a:graphic>
          <a:graphicData uri="http://schemas.openxmlformats.org/drawingml/2006/table">
            <a:tbl>
              <a:tblPr firstRow="1" bandRow="1">
                <a:tableStyleId>{5C22544A-7EE6-4342-B048-85BDC9FD1C3A}</a:tableStyleId>
              </a:tblPr>
              <a:tblGrid>
                <a:gridCol w="968991"/>
                <a:gridCol w="2033516"/>
                <a:gridCol w="1651380"/>
                <a:gridCol w="1951629"/>
                <a:gridCol w="3411941"/>
                <a:gridCol w="2174543"/>
              </a:tblGrid>
              <a:tr h="658117">
                <a:tc>
                  <a:txBody>
                    <a:bodyPr/>
                    <a:lstStyle/>
                    <a:p>
                      <a:r>
                        <a:rPr lang="hr-HR" dirty="0" smtClean="0"/>
                        <a:t>Datum </a:t>
                      </a:r>
                      <a:endParaRPr lang="hr-HR" dirty="0"/>
                    </a:p>
                  </a:txBody>
                  <a:tcPr/>
                </a:tc>
                <a:tc>
                  <a:txBody>
                    <a:bodyPr/>
                    <a:lstStyle/>
                    <a:p>
                      <a:r>
                        <a:rPr lang="hr-HR" dirty="0" smtClean="0"/>
                        <a:t>Situacija </a:t>
                      </a:r>
                      <a:endParaRPr lang="hr-HR" dirty="0"/>
                    </a:p>
                  </a:txBody>
                  <a:tcPr/>
                </a:tc>
                <a:tc>
                  <a:txBody>
                    <a:bodyPr/>
                    <a:lstStyle/>
                    <a:p>
                      <a:r>
                        <a:rPr lang="hr-HR" dirty="0" smtClean="0"/>
                        <a:t>Automatska misao</a:t>
                      </a:r>
                      <a:endParaRPr lang="hr-HR" dirty="0"/>
                    </a:p>
                  </a:txBody>
                  <a:tcPr/>
                </a:tc>
                <a:tc>
                  <a:txBody>
                    <a:bodyPr/>
                    <a:lstStyle/>
                    <a:p>
                      <a:r>
                        <a:rPr lang="hr-HR" dirty="0" smtClean="0"/>
                        <a:t>emocije</a:t>
                      </a:r>
                      <a:endParaRPr lang="hr-HR" dirty="0"/>
                    </a:p>
                  </a:txBody>
                  <a:tcPr/>
                </a:tc>
                <a:tc>
                  <a:txBody>
                    <a:bodyPr/>
                    <a:lstStyle/>
                    <a:p>
                      <a:r>
                        <a:rPr lang="hr-HR" dirty="0" smtClean="0"/>
                        <a:t>Adaptivni odgovor</a:t>
                      </a:r>
                      <a:endParaRPr lang="hr-HR" dirty="0"/>
                    </a:p>
                  </a:txBody>
                  <a:tcPr/>
                </a:tc>
                <a:tc>
                  <a:txBody>
                    <a:bodyPr/>
                    <a:lstStyle/>
                    <a:p>
                      <a:r>
                        <a:rPr lang="hr-HR" dirty="0" smtClean="0"/>
                        <a:t>Posljedice  </a:t>
                      </a:r>
                      <a:endParaRPr lang="hr-HR" dirty="0"/>
                    </a:p>
                  </a:txBody>
                  <a:tcPr/>
                </a:tc>
              </a:tr>
              <a:tr h="1827905">
                <a:tc>
                  <a:txBody>
                    <a:bodyPr/>
                    <a:lstStyle/>
                    <a:p>
                      <a:endParaRPr lang="hr-HR" dirty="0"/>
                    </a:p>
                  </a:txBody>
                  <a:tcPr/>
                </a:tc>
                <a:tc>
                  <a:txBody>
                    <a:bodyPr/>
                    <a:lstStyle/>
                    <a:p>
                      <a:r>
                        <a:rPr lang="hr-HR" sz="1600" dirty="0" smtClean="0"/>
                        <a:t>Koji aktualni događaj,</a:t>
                      </a:r>
                      <a:r>
                        <a:rPr lang="hr-HR" sz="1600" baseline="0" dirty="0" smtClean="0"/>
                        <a:t> tijek misli, sanjarenje ili sjećanje izaziva neugodnu emociju?</a:t>
                      </a:r>
                    </a:p>
                    <a:p>
                      <a:r>
                        <a:rPr lang="hr-HR" sz="1600" baseline="0" dirty="0" smtClean="0"/>
                        <a:t>Koje (ako ih ima) neugodne fiziološke simptome ste imali? </a:t>
                      </a:r>
                      <a:endParaRPr lang="hr-HR" sz="1600" dirty="0"/>
                    </a:p>
                  </a:txBody>
                  <a:tcPr/>
                </a:tc>
                <a:tc>
                  <a:txBody>
                    <a:bodyPr/>
                    <a:lstStyle/>
                    <a:p>
                      <a:r>
                        <a:rPr lang="hr-HR" sz="1600" dirty="0" smtClean="0"/>
                        <a:t>Koje misli i predodžbe su vam prošle kroz glavu?</a:t>
                      </a:r>
                    </a:p>
                    <a:p>
                      <a:r>
                        <a:rPr lang="hr-HR" sz="1600" dirty="0" smtClean="0"/>
                        <a:t>Koliko ste tada vjerovali</a:t>
                      </a:r>
                      <a:r>
                        <a:rPr lang="hr-HR" sz="1600" baseline="0" dirty="0" smtClean="0"/>
                        <a:t> u svaku AM?</a:t>
                      </a:r>
                      <a:endParaRPr lang="hr-HR" sz="1600" dirty="0"/>
                    </a:p>
                  </a:txBody>
                  <a:tcPr/>
                </a:tc>
                <a:tc>
                  <a:txBody>
                    <a:bodyPr/>
                    <a:lstStyle/>
                    <a:p>
                      <a:r>
                        <a:rPr lang="hr-HR" sz="1600" dirty="0" smtClean="0"/>
                        <a:t>Koje ste emocije (tuga, ljutnja,</a:t>
                      </a:r>
                      <a:r>
                        <a:rPr lang="hr-HR" sz="1600" baseline="0" dirty="0" smtClean="0"/>
                        <a:t> anksioznost…</a:t>
                      </a:r>
                      <a:r>
                        <a:rPr lang="hr-HR" sz="1600" dirty="0" smtClean="0"/>
                        <a:t>) osjetili u tom trenutku?</a:t>
                      </a:r>
                    </a:p>
                    <a:p>
                      <a:r>
                        <a:rPr lang="hr-HR" sz="1600" dirty="0" smtClean="0"/>
                        <a:t>Koliko je intenzivna (0</a:t>
                      </a:r>
                      <a:r>
                        <a:rPr lang="hr-HR" sz="1600" baseline="0" dirty="0" smtClean="0"/>
                        <a:t> – 100%</a:t>
                      </a:r>
                      <a:r>
                        <a:rPr lang="hr-HR" sz="1600" dirty="0" smtClean="0"/>
                        <a:t>) bila</a:t>
                      </a:r>
                      <a:r>
                        <a:rPr lang="hr-HR" sz="1600" baseline="0" dirty="0" smtClean="0"/>
                        <a:t> emocija?</a:t>
                      </a:r>
                      <a:endParaRPr lang="hr-HR" sz="1600" dirty="0"/>
                    </a:p>
                  </a:txBody>
                  <a:tcPr/>
                </a:tc>
                <a:tc>
                  <a:txBody>
                    <a:bodyPr/>
                    <a:lstStyle/>
                    <a:p>
                      <a:r>
                        <a:rPr lang="hr-HR" sz="1600" dirty="0" smtClean="0"/>
                        <a:t>Koju ste kognitivnu distorziju napravili?</a:t>
                      </a:r>
                    </a:p>
                    <a:p>
                      <a:r>
                        <a:rPr lang="hr-HR" sz="1600" dirty="0" smtClean="0"/>
                        <a:t>Upotrijebite</a:t>
                      </a:r>
                      <a:r>
                        <a:rPr lang="hr-HR" sz="1600" baseline="0" dirty="0" smtClean="0"/>
                        <a:t> pitanja kako biste odgovorili na AM</a:t>
                      </a:r>
                    </a:p>
                    <a:p>
                      <a:r>
                        <a:rPr lang="hr-HR" sz="1600" baseline="0" dirty="0" smtClean="0"/>
                        <a:t>Koliko vjerujete u svaki adaptivni odgovor?</a:t>
                      </a:r>
                      <a:endParaRPr lang="hr-HR" sz="1600" dirty="0"/>
                    </a:p>
                  </a:txBody>
                  <a:tcPr/>
                </a:tc>
                <a:tc>
                  <a:txBody>
                    <a:bodyPr/>
                    <a:lstStyle/>
                    <a:p>
                      <a:r>
                        <a:rPr lang="hr-HR" sz="1600" dirty="0" smtClean="0"/>
                        <a:t>Koliko sada vjerujete u svaku AM?</a:t>
                      </a:r>
                    </a:p>
                    <a:p>
                      <a:r>
                        <a:rPr lang="hr-HR" sz="1600" dirty="0" smtClean="0"/>
                        <a:t>Koje emocije i kojeg intenziteta sada osjećate?</a:t>
                      </a:r>
                    </a:p>
                    <a:p>
                      <a:r>
                        <a:rPr lang="hr-HR" sz="1600" dirty="0" smtClean="0"/>
                        <a:t>Što ćete napraviti (ili ste napravili)?</a:t>
                      </a:r>
                      <a:endParaRPr lang="hr-HR" sz="1600" dirty="0"/>
                    </a:p>
                  </a:txBody>
                  <a:tcPr/>
                </a:tc>
              </a:tr>
              <a:tr h="1786317">
                <a:tc>
                  <a:txBody>
                    <a:bodyPr/>
                    <a:lstStyle/>
                    <a:p>
                      <a:endParaRPr lang="hr-HR" dirty="0"/>
                    </a:p>
                  </a:txBody>
                  <a:tcPr>
                    <a:lnB w="12700" cap="flat" cmpd="sng" algn="ctr">
                      <a:solidFill>
                        <a:schemeClr val="tx1"/>
                      </a:solidFill>
                      <a:prstDash val="solid"/>
                      <a:round/>
                      <a:headEnd type="none" w="med" len="med"/>
                      <a:tailEnd type="none" w="med" len="med"/>
                    </a:lnB>
                  </a:tcPr>
                </a:tc>
                <a:tc>
                  <a:txBody>
                    <a:bodyPr/>
                    <a:lstStyle/>
                    <a:p>
                      <a:endParaRPr lang="hr-HR" dirty="0" smtClean="0"/>
                    </a:p>
                    <a:p>
                      <a:endParaRPr lang="hr-HR" dirty="0" smtClean="0"/>
                    </a:p>
                    <a:p>
                      <a:endParaRPr lang="hr-HR" dirty="0" smtClean="0"/>
                    </a:p>
                    <a:p>
                      <a:endParaRPr lang="hr-HR" dirty="0" smtClean="0"/>
                    </a:p>
                    <a:p>
                      <a:endParaRPr lang="hr-HR" dirty="0" smtClean="0"/>
                    </a:p>
                    <a:p>
                      <a:endParaRPr lang="hr-HR" dirty="0" smtClean="0"/>
                    </a:p>
                  </a:txBody>
                  <a:tcPr>
                    <a:lnB w="12700" cap="flat" cmpd="sng" algn="ctr">
                      <a:solidFill>
                        <a:schemeClr val="tx1"/>
                      </a:solidFill>
                      <a:prstDash val="solid"/>
                      <a:round/>
                      <a:headEnd type="none" w="med" len="med"/>
                      <a:tailEnd type="none" w="med" len="med"/>
                    </a:lnB>
                  </a:tcPr>
                </a:tc>
                <a:tc>
                  <a:txBody>
                    <a:bodyPr/>
                    <a:lstStyle/>
                    <a:p>
                      <a:endParaRPr lang="hr-HR" dirty="0"/>
                    </a:p>
                  </a:txBody>
                  <a:tcPr>
                    <a:lnB w="12700" cap="flat" cmpd="sng" algn="ctr">
                      <a:solidFill>
                        <a:schemeClr val="tx1"/>
                      </a:solidFill>
                      <a:prstDash val="solid"/>
                      <a:round/>
                      <a:headEnd type="none" w="med" len="med"/>
                      <a:tailEnd type="none" w="med" len="med"/>
                    </a:lnB>
                  </a:tcPr>
                </a:tc>
                <a:tc>
                  <a:txBody>
                    <a:bodyPr/>
                    <a:lstStyle/>
                    <a:p>
                      <a:endParaRPr lang="hr-HR" dirty="0" smtClean="0"/>
                    </a:p>
                    <a:p>
                      <a:endParaRPr lang="hr-HR" dirty="0" smtClean="0"/>
                    </a:p>
                    <a:p>
                      <a:endParaRPr lang="hr-HR" dirty="0" smtClean="0"/>
                    </a:p>
                    <a:p>
                      <a:endParaRPr lang="hr-HR" dirty="0" smtClean="0"/>
                    </a:p>
                    <a:p>
                      <a:endParaRPr lang="hr-HR" dirty="0" smtClean="0"/>
                    </a:p>
                    <a:p>
                      <a:endParaRPr lang="hr-HR" dirty="0" smtClean="0"/>
                    </a:p>
                    <a:p>
                      <a:endParaRPr lang="hr-HR" dirty="0" smtClean="0"/>
                    </a:p>
                    <a:p>
                      <a:endParaRPr lang="hr-HR" dirty="0" smtClean="0"/>
                    </a:p>
                    <a:p>
                      <a:endParaRPr lang="hr-HR" dirty="0" smtClean="0"/>
                    </a:p>
                    <a:p>
                      <a:endParaRPr lang="hr-HR" dirty="0"/>
                    </a:p>
                  </a:txBody>
                  <a:tcPr>
                    <a:lnB w="12700" cap="flat" cmpd="sng" algn="ctr">
                      <a:solidFill>
                        <a:schemeClr val="tx1"/>
                      </a:solidFill>
                      <a:prstDash val="solid"/>
                      <a:round/>
                      <a:headEnd type="none" w="med" len="med"/>
                      <a:tailEnd type="none" w="med" len="med"/>
                    </a:lnB>
                  </a:tcPr>
                </a:tc>
                <a:tc>
                  <a:txBody>
                    <a:bodyPr/>
                    <a:lstStyle/>
                    <a:p>
                      <a:endParaRPr lang="hr-HR" dirty="0" smtClean="0"/>
                    </a:p>
                    <a:p>
                      <a:endParaRPr lang="hr-HR" dirty="0" smtClean="0"/>
                    </a:p>
                    <a:p>
                      <a:endParaRPr lang="hr-HR" dirty="0" smtClean="0"/>
                    </a:p>
                    <a:p>
                      <a:endParaRPr lang="hr-HR" dirty="0" smtClean="0"/>
                    </a:p>
                    <a:p>
                      <a:endParaRPr lang="hr-HR" dirty="0" smtClean="0"/>
                    </a:p>
                    <a:p>
                      <a:endParaRPr lang="hr-HR" dirty="0" smtClean="0"/>
                    </a:p>
                    <a:p>
                      <a:endParaRPr lang="hr-HR" dirty="0" smtClean="0"/>
                    </a:p>
                  </a:txBody>
                  <a:tcPr>
                    <a:lnB w="12700" cap="flat" cmpd="sng" algn="ctr">
                      <a:solidFill>
                        <a:schemeClr val="tx1"/>
                      </a:solidFill>
                      <a:prstDash val="solid"/>
                      <a:round/>
                      <a:headEnd type="none" w="med" len="med"/>
                      <a:tailEnd type="none" w="med" len="med"/>
                    </a:lnB>
                  </a:tcPr>
                </a:tc>
                <a:tc>
                  <a:txBody>
                    <a:bodyPr/>
                    <a:lstStyle/>
                    <a:p>
                      <a:endParaRPr lang="hr-HR" dirty="0"/>
                    </a:p>
                  </a:txBody>
                  <a:tcPr>
                    <a:lnB w="12700" cap="flat" cmpd="sng" algn="ctr">
                      <a:solidFill>
                        <a:schemeClr val="tx1"/>
                      </a:solidFill>
                      <a:prstDash val="solid"/>
                      <a:round/>
                      <a:headEnd type="none" w="med" len="med"/>
                      <a:tailEnd type="none" w="med" len="med"/>
                    </a:lnB>
                  </a:tcPr>
                </a:tc>
              </a:tr>
            </a:tbl>
          </a:graphicData>
        </a:graphic>
      </p:graphicFrame>
      <p:sp>
        <p:nvSpPr>
          <p:cNvPr id="7" name="TekstniOkvir 6"/>
          <p:cNvSpPr txBox="1"/>
          <p:nvPr/>
        </p:nvSpPr>
        <p:spPr>
          <a:xfrm>
            <a:off x="163277" y="33928"/>
            <a:ext cx="11742821" cy="646331"/>
          </a:xfrm>
          <a:prstGeom prst="rect">
            <a:avLst/>
          </a:prstGeom>
          <a:noFill/>
        </p:spPr>
        <p:txBody>
          <a:bodyPr wrap="square" rtlCol="0">
            <a:spAutoFit/>
          </a:bodyPr>
          <a:lstStyle/>
          <a:p>
            <a:pPr algn="ctr"/>
            <a:r>
              <a:rPr lang="hr-HR" b="1" dirty="0" smtClean="0"/>
              <a:t>Uputa: </a:t>
            </a:r>
            <a:r>
              <a:rPr lang="hr-HR" dirty="0" smtClean="0"/>
              <a:t>Kada primijetite da vam se raspoloženje pogoršalo, upitajte se: „Što mi je upravo prošlo kroz glavu?” i što prije odgovor upisati pod AM.</a:t>
            </a:r>
            <a:endParaRPr lang="hr-HR" dirty="0"/>
          </a:p>
        </p:txBody>
      </p:sp>
      <p:sp>
        <p:nvSpPr>
          <p:cNvPr id="8" name="TekstniOkvir 7"/>
          <p:cNvSpPr txBox="1"/>
          <p:nvPr/>
        </p:nvSpPr>
        <p:spPr>
          <a:xfrm>
            <a:off x="-252797" y="3562575"/>
            <a:ext cx="1323207" cy="923330"/>
          </a:xfrm>
          <a:prstGeom prst="rect">
            <a:avLst/>
          </a:prstGeom>
          <a:noFill/>
        </p:spPr>
        <p:txBody>
          <a:bodyPr wrap="square" rtlCol="0">
            <a:spAutoFit/>
          </a:bodyPr>
          <a:lstStyle/>
          <a:p>
            <a:pPr algn="ctr"/>
            <a:r>
              <a:rPr lang="hr-HR" b="1" dirty="0">
                <a:latin typeface="Bradley Hand ITC" panose="03070402050302030203" pitchFamily="66" charset="0"/>
              </a:rPr>
              <a:t>utorak (1.5</a:t>
            </a:r>
            <a:r>
              <a:rPr lang="hr-HR" b="1" dirty="0" smtClean="0">
                <a:latin typeface="Bradley Hand ITC" panose="03070402050302030203" pitchFamily="66" charset="0"/>
              </a:rPr>
              <a:t>.)</a:t>
            </a:r>
            <a:endParaRPr lang="hr-HR" b="1" dirty="0">
              <a:latin typeface="Bradley Hand ITC" panose="03070402050302030203" pitchFamily="66" charset="0"/>
            </a:endParaRPr>
          </a:p>
          <a:p>
            <a:pPr algn="ctr"/>
            <a:r>
              <a:rPr lang="hr-HR" b="1" dirty="0" smtClean="0">
                <a:latin typeface="Bradley Hand ITC" panose="03070402050302030203" pitchFamily="66" charset="0"/>
              </a:rPr>
              <a:t>20:14</a:t>
            </a:r>
            <a:endParaRPr lang="hr-HR" b="1" dirty="0">
              <a:latin typeface="Bradley Hand ITC" panose="03070402050302030203" pitchFamily="66" charset="0"/>
            </a:endParaRPr>
          </a:p>
        </p:txBody>
      </p:sp>
      <p:sp>
        <p:nvSpPr>
          <p:cNvPr id="9" name="TekstniOkvir 8"/>
          <p:cNvSpPr txBox="1"/>
          <p:nvPr/>
        </p:nvSpPr>
        <p:spPr>
          <a:xfrm>
            <a:off x="3048852" y="3479175"/>
            <a:ext cx="1864895" cy="1200329"/>
          </a:xfrm>
          <a:prstGeom prst="rect">
            <a:avLst/>
          </a:prstGeom>
          <a:noFill/>
        </p:spPr>
        <p:txBody>
          <a:bodyPr wrap="square" rtlCol="0">
            <a:spAutoFit/>
          </a:bodyPr>
          <a:lstStyle/>
          <a:p>
            <a:r>
              <a:rPr lang="hr-HR" b="1" dirty="0">
                <a:latin typeface="Bradley Hand ITC" panose="03070402050302030203" pitchFamily="66" charset="0"/>
              </a:rPr>
              <a:t>n</a:t>
            </a:r>
            <a:r>
              <a:rPr lang="hr-HR" b="1" dirty="0" smtClean="0">
                <a:latin typeface="Bradley Hand ITC" panose="03070402050302030203" pitchFamily="66" charset="0"/>
              </a:rPr>
              <a:t>eću stići napraviti edukaciju i </a:t>
            </a:r>
            <a:r>
              <a:rPr lang="hr-HR" b="1" dirty="0" err="1" smtClean="0">
                <a:latin typeface="Bradley Hand ITC" panose="03070402050302030203" pitchFamily="66" charset="0"/>
              </a:rPr>
              <a:t>ppt</a:t>
            </a:r>
            <a:r>
              <a:rPr lang="hr-HR" b="1" dirty="0" smtClean="0">
                <a:latin typeface="Bradley Hand ITC" panose="03070402050302030203" pitchFamily="66" charset="0"/>
              </a:rPr>
              <a:t> za BKT (65%)</a:t>
            </a:r>
            <a:endParaRPr lang="hr-HR" b="1" dirty="0">
              <a:latin typeface="Bradley Hand ITC" panose="03070402050302030203" pitchFamily="66" charset="0"/>
            </a:endParaRPr>
          </a:p>
        </p:txBody>
      </p:sp>
      <p:sp>
        <p:nvSpPr>
          <p:cNvPr id="10" name="TekstniOkvir 9"/>
          <p:cNvSpPr txBox="1"/>
          <p:nvPr/>
        </p:nvSpPr>
        <p:spPr>
          <a:xfrm>
            <a:off x="1146226" y="3340675"/>
            <a:ext cx="1891723" cy="1477328"/>
          </a:xfrm>
          <a:prstGeom prst="rect">
            <a:avLst/>
          </a:prstGeom>
          <a:noFill/>
        </p:spPr>
        <p:txBody>
          <a:bodyPr wrap="square" rtlCol="0">
            <a:spAutoFit/>
          </a:bodyPr>
          <a:lstStyle/>
          <a:p>
            <a:r>
              <a:rPr lang="hr-HR" b="1" dirty="0">
                <a:latin typeface="Bradley Hand ITC" panose="03070402050302030203" pitchFamily="66" charset="0"/>
              </a:rPr>
              <a:t>s</a:t>
            </a:r>
            <a:r>
              <a:rPr lang="hr-HR" b="1" dirty="0" smtClean="0">
                <a:latin typeface="Bradley Hand ITC" panose="03070402050302030203" pitchFamily="66" charset="0"/>
              </a:rPr>
              <a:t> cimericom gledam Dr. </a:t>
            </a:r>
            <a:r>
              <a:rPr lang="hr-HR" b="1" dirty="0" err="1" smtClean="0">
                <a:latin typeface="Bradley Hand ITC" panose="03070402050302030203" pitchFamily="66" charset="0"/>
              </a:rPr>
              <a:t>Hausa</a:t>
            </a:r>
            <a:endParaRPr lang="hr-HR" b="1" dirty="0" smtClean="0">
              <a:latin typeface="Bradley Hand ITC" panose="03070402050302030203" pitchFamily="66" charset="0"/>
            </a:endParaRPr>
          </a:p>
          <a:p>
            <a:r>
              <a:rPr lang="hr-HR" b="1" dirty="0">
                <a:latin typeface="Bradley Hand ITC" panose="03070402050302030203" pitchFamily="66" charset="0"/>
              </a:rPr>
              <a:t>v</a:t>
            </a:r>
            <a:r>
              <a:rPr lang="hr-HR" b="1" dirty="0" smtClean="0">
                <a:latin typeface="Bradley Hand ITC" panose="03070402050302030203" pitchFamily="66" charset="0"/>
              </a:rPr>
              <a:t>rućina u obrazima</a:t>
            </a:r>
            <a:endParaRPr lang="hr-HR" b="1" dirty="0">
              <a:latin typeface="Bradley Hand ITC" panose="03070402050302030203" pitchFamily="66" charset="0"/>
            </a:endParaRPr>
          </a:p>
        </p:txBody>
      </p:sp>
      <p:sp>
        <p:nvSpPr>
          <p:cNvPr id="11" name="TekstniOkvir 10"/>
          <p:cNvSpPr txBox="1"/>
          <p:nvPr/>
        </p:nvSpPr>
        <p:spPr>
          <a:xfrm>
            <a:off x="4699677" y="3562575"/>
            <a:ext cx="1978443" cy="1200329"/>
          </a:xfrm>
          <a:prstGeom prst="rect">
            <a:avLst/>
          </a:prstGeom>
          <a:noFill/>
        </p:spPr>
        <p:txBody>
          <a:bodyPr wrap="square" rtlCol="0">
            <a:spAutoFit/>
          </a:bodyPr>
          <a:lstStyle/>
          <a:p>
            <a:r>
              <a:rPr lang="hr-HR" b="1" dirty="0">
                <a:latin typeface="Bradley Hand ITC" panose="03070402050302030203" pitchFamily="66" charset="0"/>
              </a:rPr>
              <a:t>l</a:t>
            </a:r>
            <a:r>
              <a:rPr lang="hr-HR" b="1" dirty="0" smtClean="0">
                <a:latin typeface="Bradley Hand ITC" panose="03070402050302030203" pitchFamily="66" charset="0"/>
              </a:rPr>
              <a:t>jutnja (50%)</a:t>
            </a:r>
          </a:p>
          <a:p>
            <a:r>
              <a:rPr lang="hr-HR" b="1" dirty="0">
                <a:latin typeface="Bradley Hand ITC" panose="03070402050302030203" pitchFamily="66" charset="0"/>
              </a:rPr>
              <a:t>a</a:t>
            </a:r>
            <a:r>
              <a:rPr lang="hr-HR" b="1" dirty="0" smtClean="0">
                <a:latin typeface="Bradley Hand ITC" panose="03070402050302030203" pitchFamily="66" charset="0"/>
              </a:rPr>
              <a:t>nksioznost (60%)</a:t>
            </a:r>
          </a:p>
          <a:p>
            <a:endParaRPr lang="hr-HR" b="1" dirty="0">
              <a:latin typeface="Bradley Hand ITC" panose="03070402050302030203" pitchFamily="66" charset="0"/>
            </a:endParaRPr>
          </a:p>
        </p:txBody>
      </p:sp>
      <p:sp>
        <p:nvSpPr>
          <p:cNvPr id="12" name="TekstniOkvir 11"/>
          <p:cNvSpPr txBox="1"/>
          <p:nvPr/>
        </p:nvSpPr>
        <p:spPr>
          <a:xfrm>
            <a:off x="6564572" y="2838131"/>
            <a:ext cx="3548420" cy="3293209"/>
          </a:xfrm>
          <a:prstGeom prst="rect">
            <a:avLst/>
          </a:prstGeom>
          <a:noFill/>
        </p:spPr>
        <p:txBody>
          <a:bodyPr wrap="square" rtlCol="0">
            <a:spAutoFit/>
          </a:bodyPr>
          <a:lstStyle/>
          <a:p>
            <a:r>
              <a:rPr lang="hr-HR" sz="1600" b="1" dirty="0" smtClean="0">
                <a:latin typeface="Bradley Hand ITC" panose="03070402050302030203" pitchFamily="66" charset="0"/>
              </a:rPr>
              <a:t>(</a:t>
            </a:r>
            <a:r>
              <a:rPr lang="hr-HR" sz="1600" b="1" dirty="0" err="1" smtClean="0">
                <a:latin typeface="Bradley Hand ITC" panose="03070402050302030203" pitchFamily="66" charset="0"/>
              </a:rPr>
              <a:t>katastrofiziranje</a:t>
            </a:r>
            <a:r>
              <a:rPr lang="hr-HR" sz="1600" b="1" dirty="0" smtClean="0">
                <a:latin typeface="Bradley Hand ITC" panose="03070402050302030203" pitchFamily="66" charset="0"/>
              </a:rPr>
              <a:t>)</a:t>
            </a:r>
          </a:p>
          <a:p>
            <a:r>
              <a:rPr lang="hr-HR" sz="1600" b="1" dirty="0" smtClean="0">
                <a:latin typeface="Bradley Hand ITC" panose="03070402050302030203" pitchFamily="66" charset="0"/>
              </a:rPr>
              <a:t>Imam još vremena (45%)</a:t>
            </a:r>
          </a:p>
          <a:p>
            <a:r>
              <a:rPr lang="hr-HR" sz="1600" b="1" dirty="0" smtClean="0">
                <a:latin typeface="Bradley Hand ITC" panose="03070402050302030203" pitchFamily="66" charset="0"/>
              </a:rPr>
              <a:t>Imam puno posla do petka i putujem u Zg u četvrtak(95%)</a:t>
            </a:r>
          </a:p>
          <a:p>
            <a:r>
              <a:rPr lang="hr-HR" sz="1600" b="1" dirty="0" smtClean="0">
                <a:latin typeface="Bradley Hand ITC" panose="03070402050302030203" pitchFamily="66" charset="0"/>
              </a:rPr>
              <a:t>I prije sam mislila da neću stići pa jesam (100%)</a:t>
            </a:r>
          </a:p>
          <a:p>
            <a:r>
              <a:rPr lang="hr-HR" sz="1600" b="1" dirty="0" smtClean="0">
                <a:latin typeface="Bradley Hand ITC" panose="03070402050302030203" pitchFamily="66" charset="0"/>
              </a:rPr>
              <a:t>Ja sam uvijek zauzeta s nečim…</a:t>
            </a:r>
            <a:r>
              <a:rPr lang="hr-HR" sz="1600" b="1" dirty="0" err="1" smtClean="0">
                <a:latin typeface="Bradley Hand ITC" panose="03070402050302030203" pitchFamily="66" charset="0"/>
              </a:rPr>
              <a:t>ahahha</a:t>
            </a:r>
            <a:r>
              <a:rPr lang="hr-HR" sz="1600" b="1" dirty="0" smtClean="0">
                <a:latin typeface="Bradley Hand ITC" panose="03070402050302030203" pitchFamily="66" charset="0"/>
              </a:rPr>
              <a:t> (95%)</a:t>
            </a:r>
          </a:p>
          <a:p>
            <a:r>
              <a:rPr lang="hr-HR" sz="1600" b="1" dirty="0" smtClean="0">
                <a:latin typeface="Bradley Hand ITC" panose="03070402050302030203" pitchFamily="66" charset="0"/>
              </a:rPr>
              <a:t>Imam vremena sutra poslije posla, a mogla bi u Zg ponijeti laptop (65%)</a:t>
            </a:r>
          </a:p>
          <a:p>
            <a:r>
              <a:rPr lang="hr-HR" sz="1600" b="1" dirty="0" smtClean="0">
                <a:latin typeface="Bradley Hand ITC" panose="03070402050302030203" pitchFamily="66" charset="0"/>
              </a:rPr>
              <a:t>Umorna sam i želim pogledati seriju, nemam ništa od toga što mislim da neću stići(100%)</a:t>
            </a:r>
            <a:endParaRPr lang="hr-HR" sz="1600" b="1" dirty="0">
              <a:latin typeface="Bradley Hand ITC" panose="03070402050302030203" pitchFamily="66" charset="0"/>
            </a:endParaRPr>
          </a:p>
        </p:txBody>
      </p:sp>
      <p:sp>
        <p:nvSpPr>
          <p:cNvPr id="13" name="TekstniOkvir 12"/>
          <p:cNvSpPr txBox="1"/>
          <p:nvPr/>
        </p:nvSpPr>
        <p:spPr>
          <a:xfrm>
            <a:off x="0" y="5967007"/>
            <a:ext cx="12192000" cy="954107"/>
          </a:xfrm>
          <a:prstGeom prst="rect">
            <a:avLst/>
          </a:prstGeom>
          <a:noFill/>
        </p:spPr>
        <p:txBody>
          <a:bodyPr wrap="square" rtlCol="0">
            <a:spAutoFit/>
          </a:bodyPr>
          <a:lstStyle/>
          <a:p>
            <a:r>
              <a:rPr lang="hr-HR" sz="1400" b="1" dirty="0"/>
              <a:t>Pitanja za sastavljanje adaptivnog odgovora</a:t>
            </a:r>
            <a:r>
              <a:rPr lang="hr-HR" sz="1400" i="1" dirty="0"/>
              <a:t>:</a:t>
            </a:r>
            <a:r>
              <a:rPr lang="hr-HR" sz="1400" dirty="0"/>
              <a:t> (1) Koji su dokazi da je automatska misao točna? Da nije točna? (2) Postoji li alternativno objašnjenje? (3) Što je najgore što se može dogoditi? Mogu li to preživjeti? Što je najbolje što se može dogoditi? Što je najvjerojatnija posljedica? (4) Što je učinak vjerovanja u automatsku misao? Što bi mogao biti učinak promjene u mom razmišljanju? (5) Što bih trebao poduzeti glede toga? (6) Ako bi </a:t>
            </a:r>
            <a:r>
              <a:rPr lang="hr-HR" sz="1400" dirty="0" smtClean="0"/>
              <a:t>___ </a:t>
            </a:r>
            <a:r>
              <a:rPr lang="hr-HR" sz="1400" dirty="0"/>
              <a:t>(ime prijatelja) bio u takvoj situaciji i to pomislio, što bih mu rekao</a:t>
            </a:r>
            <a:r>
              <a:rPr lang="hr-HR" sz="1400" dirty="0" smtClean="0"/>
              <a:t>?</a:t>
            </a:r>
            <a:endParaRPr lang="hr-HR" sz="1400" dirty="0"/>
          </a:p>
        </p:txBody>
      </p:sp>
      <p:sp>
        <p:nvSpPr>
          <p:cNvPr id="14" name="TekstniOkvir 13"/>
          <p:cNvSpPr txBox="1"/>
          <p:nvPr/>
        </p:nvSpPr>
        <p:spPr>
          <a:xfrm>
            <a:off x="10112991" y="3131103"/>
            <a:ext cx="1978443" cy="1200329"/>
          </a:xfrm>
          <a:prstGeom prst="rect">
            <a:avLst/>
          </a:prstGeom>
          <a:noFill/>
        </p:spPr>
        <p:txBody>
          <a:bodyPr wrap="square" rtlCol="0">
            <a:spAutoFit/>
          </a:bodyPr>
          <a:lstStyle/>
          <a:p>
            <a:r>
              <a:rPr lang="hr-HR" b="1" dirty="0" smtClean="0">
                <a:latin typeface="Bradley Hand ITC" panose="03070402050302030203" pitchFamily="66" charset="0"/>
              </a:rPr>
              <a:t>AM (20%)</a:t>
            </a:r>
          </a:p>
          <a:p>
            <a:r>
              <a:rPr lang="hr-HR" b="1" dirty="0" smtClean="0">
                <a:latin typeface="Bradley Hand ITC" panose="03070402050302030203" pitchFamily="66" charset="0"/>
              </a:rPr>
              <a:t>ljutnja (0%)</a:t>
            </a:r>
          </a:p>
          <a:p>
            <a:r>
              <a:rPr lang="hr-HR" b="1" dirty="0">
                <a:latin typeface="Bradley Hand ITC" panose="03070402050302030203" pitchFamily="66" charset="0"/>
              </a:rPr>
              <a:t>a</a:t>
            </a:r>
            <a:r>
              <a:rPr lang="hr-HR" b="1" dirty="0" smtClean="0">
                <a:latin typeface="Bradley Hand ITC" panose="03070402050302030203" pitchFamily="66" charset="0"/>
              </a:rPr>
              <a:t>nksioznost (25%)</a:t>
            </a:r>
          </a:p>
        </p:txBody>
      </p:sp>
      <p:sp>
        <p:nvSpPr>
          <p:cNvPr id="15" name="TekstniOkvir 14"/>
          <p:cNvSpPr txBox="1"/>
          <p:nvPr/>
        </p:nvSpPr>
        <p:spPr>
          <a:xfrm>
            <a:off x="10031105" y="4315597"/>
            <a:ext cx="2101273" cy="1477328"/>
          </a:xfrm>
          <a:prstGeom prst="rect">
            <a:avLst/>
          </a:prstGeom>
          <a:noFill/>
        </p:spPr>
        <p:txBody>
          <a:bodyPr wrap="square" rtlCol="0">
            <a:spAutoFit/>
          </a:bodyPr>
          <a:lstStyle/>
          <a:p>
            <a:r>
              <a:rPr lang="hr-HR" b="1" dirty="0" smtClean="0">
                <a:latin typeface="Bradley Hand ITC" panose="03070402050302030203" pitchFamily="66" charset="0"/>
              </a:rPr>
              <a:t>Zatvorila zadaću i počela praviti </a:t>
            </a:r>
            <a:r>
              <a:rPr lang="hr-HR" b="1" dirty="0" err="1" smtClean="0">
                <a:latin typeface="Bradley Hand ITC" panose="03070402050302030203" pitchFamily="66" charset="0"/>
              </a:rPr>
              <a:t>ppt</a:t>
            </a:r>
            <a:r>
              <a:rPr lang="hr-HR" b="1" dirty="0">
                <a:latin typeface="Bradley Hand ITC" panose="03070402050302030203" pitchFamily="66" charset="0"/>
              </a:rPr>
              <a:t> </a:t>
            </a:r>
            <a:r>
              <a:rPr lang="hr-HR" b="1" dirty="0" smtClean="0">
                <a:latin typeface="Bradley Hand ITC" panose="03070402050302030203" pitchFamily="66" charset="0"/>
              </a:rPr>
              <a:t>i svake 2 min pitala cimericu što je sada bilo (u seriji).</a:t>
            </a:r>
            <a:endParaRPr lang="hr-HR" b="1" dirty="0">
              <a:latin typeface="Bradley Hand ITC" panose="03070402050302030203" pitchFamily="66" charset="0"/>
            </a:endParaRPr>
          </a:p>
        </p:txBody>
      </p:sp>
      <p:sp>
        <p:nvSpPr>
          <p:cNvPr id="2" name="TekstniOkvir 1"/>
          <p:cNvSpPr txBox="1"/>
          <p:nvPr/>
        </p:nvSpPr>
        <p:spPr>
          <a:xfrm>
            <a:off x="428170" y="4956503"/>
            <a:ext cx="5795209" cy="892552"/>
          </a:xfrm>
          <a:prstGeom prst="rect">
            <a:avLst/>
          </a:prstGeom>
          <a:noFill/>
        </p:spPr>
        <p:txBody>
          <a:bodyPr wrap="square" rtlCol="0">
            <a:spAutoFit/>
          </a:bodyPr>
          <a:lstStyle/>
          <a:p>
            <a:pPr algn="ctr"/>
            <a:r>
              <a:rPr lang="hr-HR" sz="2600" b="1" dirty="0" smtClean="0"/>
              <a:t>NEKADA JE BOLJE JEDNOSTAVNO RJEŠAVATI PROBLEM</a:t>
            </a:r>
            <a:endParaRPr lang="hr-HR" sz="2600" b="1" dirty="0"/>
          </a:p>
        </p:txBody>
      </p:sp>
    </p:spTree>
    <p:extLst>
      <p:ext uri="{BB962C8B-B14F-4D97-AF65-F5344CB8AC3E}">
        <p14:creationId xmlns:p14="http://schemas.microsoft.com/office/powerpoint/2010/main" val="2878144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6" presetClass="emph" presetSubtype="0" fill="hold" nodeType="clickEffect">
                                  <p:stCondLst>
                                    <p:cond delay="0"/>
                                  </p:stCondLst>
                                  <p:childTnLst>
                                    <p:animEffect transition="out" filter="fade">
                                      <p:cBhvr>
                                        <p:cTn id="10" dur="500" tmFilter="0, 0; .2, .5; .8, .5; 1, 0"/>
                                        <p:tgtEl>
                                          <p:spTgt spid="2">
                                            <p:txEl>
                                              <p:pRg st="0" end="0"/>
                                            </p:txEl>
                                          </p:spTgt>
                                        </p:tgtEl>
                                      </p:cBhvr>
                                    </p:animEffect>
                                    <p:animScale>
                                      <p:cBhvr>
                                        <p:cTn id="11" dur="250" autoRev="1" fill="hold"/>
                                        <p:tgtEl>
                                          <p:spTgt spid="2">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810234" y="4053385"/>
            <a:ext cx="4888624" cy="1542411"/>
          </a:xfrm>
        </p:spPr>
        <p:txBody>
          <a:bodyPr/>
          <a:lstStyle/>
          <a:p>
            <a:r>
              <a:rPr lang="hr-HR" b="1" dirty="0" smtClean="0"/>
              <a:t>HVALA NA PAŽNJI!</a:t>
            </a:r>
            <a:endParaRPr lang="hr-HR" b="1" dirty="0"/>
          </a:p>
        </p:txBody>
      </p:sp>
      <p:graphicFrame>
        <p:nvGraphicFramePr>
          <p:cNvPr id="4" name="Rezervirano mjesto sadržaja 3"/>
          <p:cNvGraphicFramePr>
            <a:graphicFrameLocks noGrp="1"/>
          </p:cNvGraphicFramePr>
          <p:nvPr>
            <p:ph idx="1"/>
            <p:extLst>
              <p:ext uri="{D42A27DB-BD31-4B8C-83A1-F6EECF244321}">
                <p14:modId xmlns:p14="http://schemas.microsoft.com/office/powerpoint/2010/main" val="178616149"/>
              </p:ext>
            </p:extLst>
          </p:nvPr>
        </p:nvGraphicFramePr>
        <p:xfrm>
          <a:off x="2742489" y="12879"/>
          <a:ext cx="7616163" cy="2184423"/>
        </p:xfrm>
        <a:graphic>
          <a:graphicData uri="http://schemas.openxmlformats.org/drawingml/2006/table">
            <a:tbl>
              <a:tblPr firstRow="1" bandRow="1">
                <a:tableStyleId>{9D7B26C5-4107-4FEC-AEDC-1716B250A1EF}</a:tableStyleId>
              </a:tblPr>
              <a:tblGrid>
                <a:gridCol w="2538721"/>
                <a:gridCol w="2538721"/>
                <a:gridCol w="2538721"/>
              </a:tblGrid>
              <a:tr h="893628">
                <a:tc>
                  <a:txBody>
                    <a:bodyPr/>
                    <a:lstStyle/>
                    <a:p>
                      <a:pPr algn="ctr"/>
                      <a:r>
                        <a:rPr lang="hr-HR" sz="2400" dirty="0" smtClean="0"/>
                        <a:t>Datum</a:t>
                      </a:r>
                      <a:endParaRPr lang="hr-HR" sz="2400" dirty="0"/>
                    </a:p>
                  </a:txBody>
                  <a:tcPr/>
                </a:tc>
                <a:tc>
                  <a:txBody>
                    <a:bodyPr/>
                    <a:lstStyle/>
                    <a:p>
                      <a:pPr algn="ctr"/>
                      <a:r>
                        <a:rPr lang="hr-HR" sz="2400" dirty="0" smtClean="0"/>
                        <a:t>Situacija </a:t>
                      </a:r>
                      <a:endParaRPr lang="hr-HR" sz="2400" dirty="0"/>
                    </a:p>
                  </a:txBody>
                  <a:tcPr/>
                </a:tc>
                <a:tc>
                  <a:txBody>
                    <a:bodyPr/>
                    <a:lstStyle/>
                    <a:p>
                      <a:pPr algn="ctr"/>
                      <a:r>
                        <a:rPr lang="hr-HR" sz="2400" dirty="0" smtClean="0"/>
                        <a:t>Automatska</a:t>
                      </a:r>
                      <a:r>
                        <a:rPr lang="hr-HR" sz="2400" baseline="0" dirty="0" smtClean="0"/>
                        <a:t> misao</a:t>
                      </a:r>
                      <a:endParaRPr lang="hr-HR" sz="2400" dirty="0"/>
                    </a:p>
                  </a:txBody>
                  <a:tcPr/>
                </a:tc>
              </a:tr>
              <a:tr h="129079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2400" dirty="0" smtClean="0"/>
                        <a:t>Utorak (1.5.2018) 22:51 </a:t>
                      </a:r>
                    </a:p>
                  </a:txBody>
                  <a:tcPr/>
                </a:tc>
                <a:tc>
                  <a:txBody>
                    <a:bodyPr/>
                    <a:lstStyle/>
                    <a:p>
                      <a:pPr algn="ctr"/>
                      <a:r>
                        <a:rPr lang="hr-HR" sz="2400" dirty="0" smtClean="0"/>
                        <a:t>Prezentacija gotova</a:t>
                      </a:r>
                      <a:endParaRPr lang="hr-HR" sz="2400" dirty="0"/>
                    </a:p>
                  </a:txBody>
                  <a:tcPr/>
                </a:tc>
                <a:tc>
                  <a:txBody>
                    <a:bodyPr/>
                    <a:lstStyle/>
                    <a:p>
                      <a:pPr algn="ctr"/>
                      <a:r>
                        <a:rPr lang="hr-HR" sz="2400" dirty="0" smtClean="0"/>
                        <a:t>Idem spavati </a:t>
                      </a:r>
                      <a:r>
                        <a:rPr lang="hr-HR" sz="2400" dirty="0" smtClean="0">
                          <a:sym typeface="Wingdings" panose="05000000000000000000" pitchFamily="2" charset="2"/>
                        </a:rPr>
                        <a:t></a:t>
                      </a:r>
                      <a:endParaRPr lang="hr-HR" sz="2400" dirty="0"/>
                    </a:p>
                  </a:txBody>
                  <a:tcPr/>
                </a:tc>
              </a:tr>
            </a:tbl>
          </a:graphicData>
        </a:graphic>
      </p:graphicFrame>
      <p:pic>
        <p:nvPicPr>
          <p:cNvPr id="2050" name="Picture 2" descr="Slikovni rezultat za relief emoj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8423" y="2545021"/>
            <a:ext cx="3838575" cy="44767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8901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45127" y="2091529"/>
            <a:ext cx="10515600" cy="1325562"/>
          </a:xfrm>
        </p:spPr>
        <p:txBody>
          <a:bodyPr/>
          <a:lstStyle/>
          <a:p>
            <a:r>
              <a:rPr lang="hr-HR" dirty="0" smtClean="0"/>
              <a:t>ZAPISIVANJE</a:t>
            </a:r>
            <a:endParaRPr lang="hr-HR" dirty="0"/>
          </a:p>
        </p:txBody>
      </p:sp>
      <p:sp>
        <p:nvSpPr>
          <p:cNvPr id="3" name="Rezervirano mjesto sadržaja 2"/>
          <p:cNvSpPr>
            <a:spLocks noGrp="1"/>
          </p:cNvSpPr>
          <p:nvPr>
            <p:ph idx="1"/>
          </p:nvPr>
        </p:nvSpPr>
        <p:spPr>
          <a:xfrm>
            <a:off x="845127" y="3644722"/>
            <a:ext cx="10515600" cy="2535416"/>
          </a:xfrm>
        </p:spPr>
        <p:txBody>
          <a:bodyPr/>
          <a:lstStyle/>
          <a:p>
            <a:r>
              <a:rPr lang="hr-HR" dirty="0" smtClean="0"/>
              <a:t>pojačavanje primjerenijeg gledišta</a:t>
            </a:r>
          </a:p>
          <a:p>
            <a:r>
              <a:rPr lang="hr-HR" dirty="0"/>
              <a:t>p</a:t>
            </a:r>
            <a:r>
              <a:rPr lang="hr-HR" dirty="0" smtClean="0"/>
              <a:t>ojačavanje razumijevanja</a:t>
            </a:r>
          </a:p>
          <a:p>
            <a:r>
              <a:rPr lang="hr-HR" dirty="0"/>
              <a:t>o</a:t>
            </a:r>
            <a:r>
              <a:rPr lang="hr-HR" dirty="0" smtClean="0"/>
              <a:t>slanjanje na zapisano nakon terapije (čak i godinama)</a:t>
            </a:r>
          </a:p>
          <a:p>
            <a:endParaRPr lang="hr-HR" dirty="0"/>
          </a:p>
          <a:p>
            <a:r>
              <a:rPr lang="hr-HR" dirty="0" smtClean="0"/>
              <a:t>pismeno </a:t>
            </a:r>
            <a:r>
              <a:rPr lang="hr-HR" dirty="0"/>
              <a:t>vrednovanje i odgovaranje na automatske misli</a:t>
            </a:r>
          </a:p>
        </p:txBody>
      </p:sp>
      <p:pic>
        <p:nvPicPr>
          <p:cNvPr id="4" name="Slika 3"/>
          <p:cNvPicPr>
            <a:picLocks noChangeAspect="1"/>
          </p:cNvPicPr>
          <p:nvPr/>
        </p:nvPicPr>
        <p:blipFill>
          <a:blip r:embed="rId2"/>
          <a:stretch>
            <a:fillRect/>
          </a:stretch>
        </p:blipFill>
        <p:spPr>
          <a:xfrm>
            <a:off x="1323207" y="228282"/>
            <a:ext cx="9559440" cy="1397492"/>
          </a:xfrm>
          <a:prstGeom prst="rect">
            <a:avLst/>
          </a:prstGeom>
        </p:spPr>
      </p:pic>
    </p:spTree>
    <p:extLst>
      <p:ext uri="{BB962C8B-B14F-4D97-AF65-F5344CB8AC3E}">
        <p14:creationId xmlns:p14="http://schemas.microsoft.com/office/powerpoint/2010/main" val="31787656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45127" y="1432590"/>
            <a:ext cx="10515600" cy="1325562"/>
          </a:xfrm>
        </p:spPr>
        <p:txBody>
          <a:bodyPr/>
          <a:lstStyle/>
          <a:p>
            <a:r>
              <a:rPr lang="hr-HR" dirty="0" smtClean="0"/>
              <a:t>ZAPIS DISFUNKCIONALNIH MISLI (ZDM)</a:t>
            </a:r>
            <a:endParaRPr lang="hr-HR" dirty="0"/>
          </a:p>
        </p:txBody>
      </p:sp>
      <p:pic>
        <p:nvPicPr>
          <p:cNvPr id="4" name="Slika 3"/>
          <p:cNvPicPr>
            <a:picLocks noChangeAspect="1"/>
          </p:cNvPicPr>
          <p:nvPr/>
        </p:nvPicPr>
        <p:blipFill>
          <a:blip r:embed="rId2"/>
          <a:stretch>
            <a:fillRect/>
          </a:stretch>
        </p:blipFill>
        <p:spPr>
          <a:xfrm>
            <a:off x="1323207" y="228282"/>
            <a:ext cx="9559440" cy="1397492"/>
          </a:xfrm>
          <a:prstGeom prst="rect">
            <a:avLst/>
          </a:prstGeom>
        </p:spPr>
      </p:pic>
      <p:sp>
        <p:nvSpPr>
          <p:cNvPr id="5" name="Rezervirano mjesto sadržaja 2"/>
          <p:cNvSpPr txBox="1">
            <a:spLocks/>
          </p:cNvSpPr>
          <p:nvPr/>
        </p:nvSpPr>
        <p:spPr>
          <a:xfrm>
            <a:off x="845127" y="2603607"/>
            <a:ext cx="10515600" cy="15969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r>
              <a:rPr lang="hr-HR" dirty="0" smtClean="0"/>
              <a:t>Organizirani obrazac </a:t>
            </a:r>
          </a:p>
          <a:p>
            <a:pPr>
              <a:buFont typeface="Wingdings" panose="05000000000000000000" pitchFamily="2" charset="2"/>
              <a:buChar char="à"/>
            </a:pPr>
            <a:r>
              <a:rPr lang="hr-HR" b="1" dirty="0">
                <a:sym typeface="Wingdings" panose="05000000000000000000" pitchFamily="2" charset="2"/>
              </a:rPr>
              <a:t>e</a:t>
            </a:r>
            <a:r>
              <a:rPr lang="hr-HR" b="1" dirty="0" smtClean="0">
                <a:sym typeface="Wingdings" panose="05000000000000000000" pitchFamily="2" charset="2"/>
              </a:rPr>
              <a:t>fikasnije odgovaranje na AM</a:t>
            </a:r>
          </a:p>
          <a:p>
            <a:pPr>
              <a:buFont typeface="Wingdings" panose="05000000000000000000" pitchFamily="2" charset="2"/>
              <a:buChar char="à"/>
            </a:pPr>
            <a:r>
              <a:rPr lang="hr-HR" b="1" dirty="0">
                <a:sym typeface="Wingdings" panose="05000000000000000000" pitchFamily="2" charset="2"/>
              </a:rPr>
              <a:t>s</a:t>
            </a:r>
            <a:r>
              <a:rPr lang="hr-HR" b="1" dirty="0" smtClean="0">
                <a:sym typeface="Wingdings" panose="05000000000000000000" pitchFamily="2" charset="2"/>
              </a:rPr>
              <a:t>manjivanje uznemirenosti</a:t>
            </a:r>
            <a:endParaRPr lang="hr-HR" b="1" dirty="0"/>
          </a:p>
        </p:txBody>
      </p:sp>
      <p:graphicFrame>
        <p:nvGraphicFramePr>
          <p:cNvPr id="7" name="Dijagram 6"/>
          <p:cNvGraphicFramePr/>
          <p:nvPr>
            <p:extLst>
              <p:ext uri="{D42A27DB-BD31-4B8C-83A1-F6EECF244321}">
                <p14:modId xmlns:p14="http://schemas.microsoft.com/office/powerpoint/2010/main" val="1681895443"/>
              </p:ext>
            </p:extLst>
          </p:nvPr>
        </p:nvGraphicFramePr>
        <p:xfrm>
          <a:off x="3378215" y="4662153"/>
          <a:ext cx="5449423" cy="21958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Okvir 7"/>
          <p:cNvSpPr/>
          <p:nvPr/>
        </p:nvSpPr>
        <p:spPr>
          <a:xfrm>
            <a:off x="180304" y="4494727"/>
            <a:ext cx="3168203" cy="2363273"/>
          </a:xfrm>
          <a:prstGeom prst="frame">
            <a:avLst>
              <a:gd name="adj1" fmla="val 32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2200" dirty="0" smtClean="0">
                <a:solidFill>
                  <a:schemeClr val="tx1"/>
                </a:solidFill>
              </a:rPr>
              <a:t>Služi se dobro i redovito uz pravilnu poduku i poticaj terapeuta.</a:t>
            </a:r>
            <a:endParaRPr lang="hr-HR" sz="2200" dirty="0">
              <a:solidFill>
                <a:schemeClr val="tx1"/>
              </a:solidFill>
            </a:endParaRPr>
          </a:p>
        </p:txBody>
      </p:sp>
      <p:sp>
        <p:nvSpPr>
          <p:cNvPr id="9" name="Okvir 8"/>
          <p:cNvSpPr/>
          <p:nvPr/>
        </p:nvSpPr>
        <p:spPr>
          <a:xfrm>
            <a:off x="8871396" y="4494727"/>
            <a:ext cx="3168203" cy="2363273"/>
          </a:xfrm>
          <a:prstGeom prst="frame">
            <a:avLst>
              <a:gd name="adj1" fmla="val 32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2200" dirty="0" smtClean="0">
                <a:solidFill>
                  <a:schemeClr val="tx1"/>
                </a:solidFill>
              </a:rPr>
              <a:t>ZDM forma prenaporna i terapeut podučava korištenje pitanja.</a:t>
            </a:r>
            <a:endParaRPr lang="hr-HR" sz="2200" dirty="0">
              <a:solidFill>
                <a:schemeClr val="tx1"/>
              </a:solidFill>
            </a:endParaRPr>
          </a:p>
        </p:txBody>
      </p:sp>
    </p:spTree>
    <p:extLst>
      <p:ext uri="{BB962C8B-B14F-4D97-AF65-F5344CB8AC3E}">
        <p14:creationId xmlns:p14="http://schemas.microsoft.com/office/powerpoint/2010/main" val="4036718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P spid="8"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45127" y="1290924"/>
            <a:ext cx="11093589" cy="1325562"/>
          </a:xfrm>
        </p:spPr>
        <p:txBody>
          <a:bodyPr>
            <a:normAutofit/>
          </a:bodyPr>
          <a:lstStyle/>
          <a:p>
            <a:r>
              <a:rPr lang="hr-HR" sz="4000" dirty="0" smtClean="0"/>
              <a:t>Potreban je primjeren način upoznavanja s obrascem</a:t>
            </a:r>
            <a:endParaRPr lang="hr-HR" sz="4000" dirty="0"/>
          </a:p>
        </p:txBody>
      </p:sp>
      <p:graphicFrame>
        <p:nvGraphicFramePr>
          <p:cNvPr id="5" name="Rezervirano mjesto sadržaja 4"/>
          <p:cNvGraphicFramePr>
            <a:graphicFrameLocks noGrp="1"/>
          </p:cNvGraphicFramePr>
          <p:nvPr>
            <p:ph idx="1"/>
            <p:extLst>
              <p:ext uri="{D42A27DB-BD31-4B8C-83A1-F6EECF244321}">
                <p14:modId xmlns:p14="http://schemas.microsoft.com/office/powerpoint/2010/main" val="2862989168"/>
              </p:ext>
            </p:extLst>
          </p:nvPr>
        </p:nvGraphicFramePr>
        <p:xfrm>
          <a:off x="0" y="2616486"/>
          <a:ext cx="11938715" cy="42415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Slika 3"/>
          <p:cNvPicPr>
            <a:picLocks noChangeAspect="1"/>
          </p:cNvPicPr>
          <p:nvPr/>
        </p:nvPicPr>
        <p:blipFill>
          <a:blip r:embed="rId7"/>
          <a:stretch>
            <a:fillRect/>
          </a:stretch>
        </p:blipFill>
        <p:spPr>
          <a:xfrm>
            <a:off x="1323207" y="0"/>
            <a:ext cx="9559440" cy="1397492"/>
          </a:xfrm>
          <a:prstGeom prst="rect">
            <a:avLst/>
          </a:prstGeom>
        </p:spPr>
      </p:pic>
    </p:spTree>
    <p:extLst>
      <p:ext uri="{BB962C8B-B14F-4D97-AF65-F5344CB8AC3E}">
        <p14:creationId xmlns:p14="http://schemas.microsoft.com/office/powerpoint/2010/main" val="26197744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Rezervirano mjesto sadržaja 4"/>
          <p:cNvGraphicFramePr>
            <a:graphicFrameLocks noGrp="1"/>
          </p:cNvGraphicFramePr>
          <p:nvPr>
            <p:ph idx="1"/>
            <p:extLst>
              <p:ext uri="{D42A27DB-BD31-4B8C-83A1-F6EECF244321}">
                <p14:modId xmlns:p14="http://schemas.microsoft.com/office/powerpoint/2010/main" val="3632567961"/>
              </p:ext>
            </p:extLst>
          </p:nvPr>
        </p:nvGraphicFramePr>
        <p:xfrm>
          <a:off x="0" y="2170756"/>
          <a:ext cx="12192000" cy="4538836"/>
        </p:xfrm>
        <a:graphic>
          <a:graphicData uri="http://schemas.openxmlformats.org/drawingml/2006/table">
            <a:tbl>
              <a:tblPr firstRow="1" bandRow="1">
                <a:tableStyleId>{5C22544A-7EE6-4342-B048-85BDC9FD1C3A}</a:tableStyleId>
              </a:tblPr>
              <a:tblGrid>
                <a:gridCol w="1287379"/>
                <a:gridCol w="2189747"/>
                <a:gridCol w="1828800"/>
                <a:gridCol w="2141621"/>
                <a:gridCol w="2334127"/>
                <a:gridCol w="2410326"/>
              </a:tblGrid>
              <a:tr h="692580">
                <a:tc>
                  <a:txBody>
                    <a:bodyPr/>
                    <a:lstStyle/>
                    <a:p>
                      <a:r>
                        <a:rPr lang="hr-HR" dirty="0" smtClean="0"/>
                        <a:t>Datum </a:t>
                      </a:r>
                      <a:endParaRPr lang="hr-HR" dirty="0"/>
                    </a:p>
                  </a:txBody>
                  <a:tcPr/>
                </a:tc>
                <a:tc>
                  <a:txBody>
                    <a:bodyPr/>
                    <a:lstStyle/>
                    <a:p>
                      <a:r>
                        <a:rPr lang="hr-HR" dirty="0" smtClean="0"/>
                        <a:t>Situacija </a:t>
                      </a:r>
                      <a:endParaRPr lang="hr-HR" dirty="0"/>
                    </a:p>
                  </a:txBody>
                  <a:tcPr/>
                </a:tc>
                <a:tc>
                  <a:txBody>
                    <a:bodyPr/>
                    <a:lstStyle/>
                    <a:p>
                      <a:r>
                        <a:rPr lang="hr-HR" dirty="0" smtClean="0"/>
                        <a:t>Automatska misao</a:t>
                      </a:r>
                      <a:endParaRPr lang="hr-HR" dirty="0"/>
                    </a:p>
                  </a:txBody>
                  <a:tcPr/>
                </a:tc>
                <a:tc>
                  <a:txBody>
                    <a:bodyPr/>
                    <a:lstStyle/>
                    <a:p>
                      <a:r>
                        <a:rPr lang="hr-HR" dirty="0" smtClean="0"/>
                        <a:t>emocije</a:t>
                      </a:r>
                      <a:endParaRPr lang="hr-HR" dirty="0"/>
                    </a:p>
                  </a:txBody>
                  <a:tcPr/>
                </a:tc>
                <a:tc>
                  <a:txBody>
                    <a:bodyPr/>
                    <a:lstStyle/>
                    <a:p>
                      <a:r>
                        <a:rPr lang="hr-HR" dirty="0" smtClean="0"/>
                        <a:t>Adaptivni odgovor</a:t>
                      </a:r>
                      <a:endParaRPr lang="hr-HR" dirty="0"/>
                    </a:p>
                  </a:txBody>
                  <a:tcPr/>
                </a:tc>
                <a:tc>
                  <a:txBody>
                    <a:bodyPr/>
                    <a:lstStyle/>
                    <a:p>
                      <a:r>
                        <a:rPr lang="hr-HR" dirty="0" smtClean="0"/>
                        <a:t>Posljedice  </a:t>
                      </a:r>
                      <a:endParaRPr lang="hr-HR" dirty="0"/>
                    </a:p>
                  </a:txBody>
                  <a:tcPr/>
                </a:tc>
              </a:tr>
              <a:tr h="2383216">
                <a:tc>
                  <a:txBody>
                    <a:bodyPr/>
                    <a:lstStyle/>
                    <a:p>
                      <a:endParaRPr lang="hr-HR" dirty="0"/>
                    </a:p>
                  </a:txBody>
                  <a:tcPr/>
                </a:tc>
                <a:tc>
                  <a:txBody>
                    <a:bodyPr/>
                    <a:lstStyle/>
                    <a:p>
                      <a:r>
                        <a:rPr lang="hr-HR" dirty="0" smtClean="0"/>
                        <a:t>Koji aktualni događaj,</a:t>
                      </a:r>
                      <a:r>
                        <a:rPr lang="hr-HR" baseline="0" dirty="0" smtClean="0"/>
                        <a:t> tijek misli, sanjarenje ili sjećanje izaziva neugodnu emociju?</a:t>
                      </a:r>
                    </a:p>
                    <a:p>
                      <a:r>
                        <a:rPr lang="hr-HR" baseline="0" dirty="0" smtClean="0"/>
                        <a:t>Koje (ako ih ima) neugodne fiziološke simptome ste imali? </a:t>
                      </a:r>
                      <a:endParaRPr lang="hr-HR" dirty="0"/>
                    </a:p>
                  </a:txBody>
                  <a:tcPr/>
                </a:tc>
                <a:tc>
                  <a:txBody>
                    <a:bodyPr/>
                    <a:lstStyle/>
                    <a:p>
                      <a:r>
                        <a:rPr lang="hr-HR" dirty="0" smtClean="0"/>
                        <a:t>Koje misli i predodžbe su vam prošle kroz glavu?</a:t>
                      </a:r>
                    </a:p>
                    <a:p>
                      <a:r>
                        <a:rPr lang="hr-HR" dirty="0" smtClean="0"/>
                        <a:t>Koliko ste tada vjerovali</a:t>
                      </a:r>
                      <a:r>
                        <a:rPr lang="hr-HR" baseline="0" dirty="0" smtClean="0"/>
                        <a:t> u svaku AM?</a:t>
                      </a:r>
                      <a:endParaRPr lang="hr-HR" dirty="0"/>
                    </a:p>
                  </a:txBody>
                  <a:tcPr/>
                </a:tc>
                <a:tc>
                  <a:txBody>
                    <a:bodyPr/>
                    <a:lstStyle/>
                    <a:p>
                      <a:r>
                        <a:rPr lang="hr-HR" dirty="0" smtClean="0"/>
                        <a:t>Koje ste emocije (tuga, ljutnja,</a:t>
                      </a:r>
                      <a:r>
                        <a:rPr lang="hr-HR" baseline="0" dirty="0" smtClean="0"/>
                        <a:t> anksioznost…</a:t>
                      </a:r>
                      <a:r>
                        <a:rPr lang="hr-HR" dirty="0" smtClean="0"/>
                        <a:t>) osjetili u tom trenutku?</a:t>
                      </a:r>
                    </a:p>
                    <a:p>
                      <a:r>
                        <a:rPr lang="hr-HR" dirty="0" smtClean="0"/>
                        <a:t>Koliko je intenzivna (0</a:t>
                      </a:r>
                      <a:r>
                        <a:rPr lang="hr-HR" baseline="0" dirty="0" smtClean="0"/>
                        <a:t> – 100%</a:t>
                      </a:r>
                      <a:r>
                        <a:rPr lang="hr-HR" dirty="0" smtClean="0"/>
                        <a:t>) bila</a:t>
                      </a:r>
                      <a:r>
                        <a:rPr lang="hr-HR" baseline="0" dirty="0" smtClean="0"/>
                        <a:t> emocija?</a:t>
                      </a:r>
                      <a:endParaRPr lang="hr-HR" dirty="0"/>
                    </a:p>
                  </a:txBody>
                  <a:tcPr/>
                </a:tc>
                <a:tc>
                  <a:txBody>
                    <a:bodyPr/>
                    <a:lstStyle/>
                    <a:p>
                      <a:r>
                        <a:rPr lang="hr-HR" dirty="0" smtClean="0"/>
                        <a:t>Koju ste kognitivnu distorziju napravili?</a:t>
                      </a:r>
                    </a:p>
                    <a:p>
                      <a:r>
                        <a:rPr lang="hr-HR" dirty="0" smtClean="0"/>
                        <a:t>Upotrijebite</a:t>
                      </a:r>
                      <a:r>
                        <a:rPr lang="hr-HR" baseline="0" dirty="0" smtClean="0"/>
                        <a:t> pitanja kako biste odgovorili na AM</a:t>
                      </a:r>
                    </a:p>
                    <a:p>
                      <a:r>
                        <a:rPr lang="hr-HR" baseline="0" dirty="0" smtClean="0"/>
                        <a:t>Koliko vjerujete u svaki adaptivni odgovor?</a:t>
                      </a:r>
                      <a:endParaRPr lang="hr-HR" dirty="0"/>
                    </a:p>
                  </a:txBody>
                  <a:tcPr/>
                </a:tc>
                <a:tc>
                  <a:txBody>
                    <a:bodyPr/>
                    <a:lstStyle/>
                    <a:p>
                      <a:r>
                        <a:rPr lang="hr-HR" dirty="0" smtClean="0"/>
                        <a:t>Koliko sada vjerujete u svaku AM?</a:t>
                      </a:r>
                    </a:p>
                    <a:p>
                      <a:r>
                        <a:rPr lang="hr-HR" dirty="0" smtClean="0"/>
                        <a:t>Koje emocije i kojeg intenziteta sada osjećate?</a:t>
                      </a:r>
                    </a:p>
                    <a:p>
                      <a:r>
                        <a:rPr lang="hr-HR" dirty="0" smtClean="0"/>
                        <a:t>Što ćete napraviti (ili ste napravili)?</a:t>
                      </a:r>
                      <a:endParaRPr lang="hr-HR" dirty="0"/>
                    </a:p>
                  </a:txBody>
                  <a:tcPr/>
                </a:tc>
              </a:tr>
              <a:tr h="498288">
                <a:tc>
                  <a:txBody>
                    <a:bodyPr/>
                    <a:lstStyle/>
                    <a:p>
                      <a:endParaRPr lang="hr-HR" dirty="0"/>
                    </a:p>
                  </a:txBody>
                  <a:tcPr/>
                </a:tc>
                <a:tc>
                  <a:txBody>
                    <a:bodyPr/>
                    <a:lstStyle/>
                    <a:p>
                      <a:endParaRPr lang="hr-HR" dirty="0"/>
                    </a:p>
                  </a:txBody>
                  <a:tcPr/>
                </a:tc>
                <a:tc>
                  <a:txBody>
                    <a:bodyPr/>
                    <a:lstStyle/>
                    <a:p>
                      <a:endParaRPr lang="hr-HR"/>
                    </a:p>
                  </a:txBody>
                  <a:tcPr/>
                </a:tc>
                <a:tc>
                  <a:txBody>
                    <a:bodyPr/>
                    <a:lstStyle/>
                    <a:p>
                      <a:endParaRPr lang="hr-HR" dirty="0" smtClean="0"/>
                    </a:p>
                    <a:p>
                      <a:endParaRPr lang="hr-HR" dirty="0" smtClean="0"/>
                    </a:p>
                    <a:p>
                      <a:endParaRPr lang="hr-HR" dirty="0" smtClean="0"/>
                    </a:p>
                    <a:p>
                      <a:endParaRPr lang="hr-HR" dirty="0" smtClean="0"/>
                    </a:p>
                    <a:p>
                      <a:endParaRPr lang="hr-HR" dirty="0"/>
                    </a:p>
                  </a:txBody>
                  <a:tcPr/>
                </a:tc>
                <a:tc>
                  <a:txBody>
                    <a:bodyPr/>
                    <a:lstStyle/>
                    <a:p>
                      <a:endParaRPr lang="hr-HR" dirty="0" smtClean="0"/>
                    </a:p>
                    <a:p>
                      <a:endParaRPr lang="hr-HR" dirty="0"/>
                    </a:p>
                  </a:txBody>
                  <a:tcPr/>
                </a:tc>
                <a:tc>
                  <a:txBody>
                    <a:bodyPr/>
                    <a:lstStyle/>
                    <a:p>
                      <a:endParaRPr lang="hr-HR" dirty="0"/>
                    </a:p>
                  </a:txBody>
                  <a:tcPr/>
                </a:tc>
              </a:tr>
            </a:tbl>
          </a:graphicData>
        </a:graphic>
      </p:graphicFrame>
      <p:pic>
        <p:nvPicPr>
          <p:cNvPr id="4" name="Slika 3"/>
          <p:cNvPicPr>
            <a:picLocks noChangeAspect="1"/>
          </p:cNvPicPr>
          <p:nvPr/>
        </p:nvPicPr>
        <p:blipFill>
          <a:blip r:embed="rId2"/>
          <a:stretch>
            <a:fillRect/>
          </a:stretch>
        </p:blipFill>
        <p:spPr>
          <a:xfrm>
            <a:off x="1323207" y="0"/>
            <a:ext cx="9559440" cy="1397492"/>
          </a:xfrm>
          <a:prstGeom prst="rect">
            <a:avLst/>
          </a:prstGeom>
        </p:spPr>
      </p:pic>
      <p:sp>
        <p:nvSpPr>
          <p:cNvPr id="6" name="TekstniOkvir 5"/>
          <p:cNvSpPr txBox="1"/>
          <p:nvPr/>
        </p:nvSpPr>
        <p:spPr>
          <a:xfrm>
            <a:off x="231516" y="1412353"/>
            <a:ext cx="11742821" cy="646331"/>
          </a:xfrm>
          <a:prstGeom prst="rect">
            <a:avLst/>
          </a:prstGeom>
          <a:noFill/>
        </p:spPr>
        <p:txBody>
          <a:bodyPr wrap="square" rtlCol="0">
            <a:spAutoFit/>
          </a:bodyPr>
          <a:lstStyle/>
          <a:p>
            <a:pPr algn="ctr"/>
            <a:r>
              <a:rPr lang="hr-HR" b="1" dirty="0" smtClean="0"/>
              <a:t>Uputa: </a:t>
            </a:r>
            <a:r>
              <a:rPr lang="hr-HR" dirty="0" smtClean="0"/>
              <a:t>Kada primijetite da vam se raspoloženje pogoršalo, upitajte se: „Što mi je upravo prošlo kroz glavu?” i što prije odgovor upisati pod AM.</a:t>
            </a:r>
            <a:endParaRPr lang="hr-HR" dirty="0"/>
          </a:p>
        </p:txBody>
      </p:sp>
      <p:sp>
        <p:nvSpPr>
          <p:cNvPr id="7" name="TekstniOkvir 6"/>
          <p:cNvSpPr txBox="1"/>
          <p:nvPr/>
        </p:nvSpPr>
        <p:spPr>
          <a:xfrm>
            <a:off x="0" y="5438092"/>
            <a:ext cx="1323207" cy="923330"/>
          </a:xfrm>
          <a:prstGeom prst="rect">
            <a:avLst/>
          </a:prstGeom>
          <a:noFill/>
        </p:spPr>
        <p:txBody>
          <a:bodyPr wrap="square" rtlCol="0">
            <a:spAutoFit/>
          </a:bodyPr>
          <a:lstStyle/>
          <a:p>
            <a:pPr algn="ctr"/>
            <a:r>
              <a:rPr lang="hr-HR" b="1" dirty="0">
                <a:latin typeface="Bradley Hand ITC" panose="03070402050302030203" pitchFamily="66" charset="0"/>
              </a:rPr>
              <a:t>utorak (1.5.2018)</a:t>
            </a:r>
          </a:p>
          <a:p>
            <a:pPr algn="ctr"/>
            <a:r>
              <a:rPr lang="hr-HR" b="1" dirty="0" smtClean="0">
                <a:latin typeface="Bradley Hand ITC" panose="03070402050302030203" pitchFamily="66" charset="0"/>
              </a:rPr>
              <a:t>20:14</a:t>
            </a:r>
            <a:endParaRPr lang="hr-HR" b="1" dirty="0">
              <a:latin typeface="Bradley Hand ITC" panose="03070402050302030203" pitchFamily="66" charset="0"/>
            </a:endParaRPr>
          </a:p>
        </p:txBody>
      </p:sp>
      <p:sp>
        <p:nvSpPr>
          <p:cNvPr id="8" name="TekstniOkvir 7"/>
          <p:cNvSpPr txBox="1"/>
          <p:nvPr/>
        </p:nvSpPr>
        <p:spPr>
          <a:xfrm>
            <a:off x="3525252" y="5438092"/>
            <a:ext cx="1864895" cy="1200329"/>
          </a:xfrm>
          <a:prstGeom prst="rect">
            <a:avLst/>
          </a:prstGeom>
          <a:noFill/>
        </p:spPr>
        <p:txBody>
          <a:bodyPr wrap="square" rtlCol="0">
            <a:spAutoFit/>
          </a:bodyPr>
          <a:lstStyle/>
          <a:p>
            <a:r>
              <a:rPr lang="hr-HR" b="1" dirty="0" smtClean="0">
                <a:latin typeface="Bradley Hand ITC" panose="03070402050302030203" pitchFamily="66" charset="0"/>
              </a:rPr>
              <a:t>Neću stići napraviti edukaciju i </a:t>
            </a:r>
            <a:r>
              <a:rPr lang="hr-HR" b="1" dirty="0" err="1" smtClean="0">
                <a:latin typeface="Bradley Hand ITC" panose="03070402050302030203" pitchFamily="66" charset="0"/>
              </a:rPr>
              <a:t>ppt</a:t>
            </a:r>
            <a:r>
              <a:rPr lang="hr-HR" b="1" dirty="0" smtClean="0">
                <a:latin typeface="Bradley Hand ITC" panose="03070402050302030203" pitchFamily="66" charset="0"/>
              </a:rPr>
              <a:t> za BKT (65%)</a:t>
            </a:r>
            <a:endParaRPr lang="hr-HR" b="1" dirty="0">
              <a:latin typeface="Bradley Hand ITC" panose="03070402050302030203" pitchFamily="66" charset="0"/>
            </a:endParaRPr>
          </a:p>
        </p:txBody>
      </p:sp>
      <p:sp>
        <p:nvSpPr>
          <p:cNvPr id="9" name="TekstniOkvir 8"/>
          <p:cNvSpPr txBox="1"/>
          <p:nvPr/>
        </p:nvSpPr>
        <p:spPr>
          <a:xfrm>
            <a:off x="1323207" y="5452953"/>
            <a:ext cx="2105793" cy="923330"/>
          </a:xfrm>
          <a:prstGeom prst="rect">
            <a:avLst/>
          </a:prstGeom>
          <a:noFill/>
        </p:spPr>
        <p:txBody>
          <a:bodyPr wrap="square" rtlCol="0">
            <a:spAutoFit/>
          </a:bodyPr>
          <a:lstStyle/>
          <a:p>
            <a:r>
              <a:rPr lang="hr-HR" b="1" dirty="0">
                <a:latin typeface="Bradley Hand ITC" panose="03070402050302030203" pitchFamily="66" charset="0"/>
              </a:rPr>
              <a:t>s</a:t>
            </a:r>
            <a:r>
              <a:rPr lang="hr-HR" b="1" dirty="0" smtClean="0">
                <a:latin typeface="Bradley Hand ITC" panose="03070402050302030203" pitchFamily="66" charset="0"/>
              </a:rPr>
              <a:t> cimericom gledam Dr. </a:t>
            </a:r>
            <a:r>
              <a:rPr lang="hr-HR" b="1" dirty="0" err="1" smtClean="0">
                <a:latin typeface="Bradley Hand ITC" panose="03070402050302030203" pitchFamily="66" charset="0"/>
              </a:rPr>
              <a:t>Hausa</a:t>
            </a:r>
            <a:endParaRPr lang="hr-HR" b="1" dirty="0" smtClean="0">
              <a:latin typeface="Bradley Hand ITC" panose="03070402050302030203" pitchFamily="66" charset="0"/>
            </a:endParaRPr>
          </a:p>
          <a:p>
            <a:r>
              <a:rPr lang="hr-HR" b="1" dirty="0">
                <a:latin typeface="Bradley Hand ITC" panose="03070402050302030203" pitchFamily="66" charset="0"/>
              </a:rPr>
              <a:t>v</a:t>
            </a:r>
            <a:r>
              <a:rPr lang="hr-HR" b="1" dirty="0" smtClean="0">
                <a:latin typeface="Bradley Hand ITC" panose="03070402050302030203" pitchFamily="66" charset="0"/>
              </a:rPr>
              <a:t>rućina u obrazima</a:t>
            </a:r>
            <a:endParaRPr lang="hr-HR" b="1" dirty="0">
              <a:latin typeface="Bradley Hand ITC" panose="03070402050302030203" pitchFamily="66" charset="0"/>
            </a:endParaRPr>
          </a:p>
        </p:txBody>
      </p:sp>
      <p:sp>
        <p:nvSpPr>
          <p:cNvPr id="10" name="TekstniOkvir 9"/>
          <p:cNvSpPr txBox="1"/>
          <p:nvPr/>
        </p:nvSpPr>
        <p:spPr>
          <a:xfrm>
            <a:off x="5342595" y="5438092"/>
            <a:ext cx="2145898" cy="923330"/>
          </a:xfrm>
          <a:prstGeom prst="rect">
            <a:avLst/>
          </a:prstGeom>
          <a:noFill/>
        </p:spPr>
        <p:txBody>
          <a:bodyPr wrap="square" rtlCol="0">
            <a:spAutoFit/>
          </a:bodyPr>
          <a:lstStyle/>
          <a:p>
            <a:r>
              <a:rPr lang="hr-HR" b="1" dirty="0">
                <a:latin typeface="Bradley Hand ITC" panose="03070402050302030203" pitchFamily="66" charset="0"/>
              </a:rPr>
              <a:t>l</a:t>
            </a:r>
            <a:r>
              <a:rPr lang="hr-HR" b="1" dirty="0" smtClean="0">
                <a:latin typeface="Bradley Hand ITC" panose="03070402050302030203" pitchFamily="66" charset="0"/>
              </a:rPr>
              <a:t>jutnja (50%)</a:t>
            </a:r>
          </a:p>
          <a:p>
            <a:r>
              <a:rPr lang="hr-HR" b="1" dirty="0">
                <a:latin typeface="Bradley Hand ITC" panose="03070402050302030203" pitchFamily="66" charset="0"/>
              </a:rPr>
              <a:t>a</a:t>
            </a:r>
            <a:r>
              <a:rPr lang="hr-HR" b="1" dirty="0" smtClean="0">
                <a:latin typeface="Bradley Hand ITC" panose="03070402050302030203" pitchFamily="66" charset="0"/>
              </a:rPr>
              <a:t>nksioznost (60%)</a:t>
            </a:r>
          </a:p>
          <a:p>
            <a:endParaRPr lang="hr-HR" b="1" dirty="0">
              <a:latin typeface="Bradley Hand ITC" panose="03070402050302030203" pitchFamily="66" charset="0"/>
            </a:endParaRPr>
          </a:p>
        </p:txBody>
      </p:sp>
    </p:spTree>
    <p:extLst>
      <p:ext uri="{BB962C8B-B14F-4D97-AF65-F5344CB8AC3E}">
        <p14:creationId xmlns:p14="http://schemas.microsoft.com/office/powerpoint/2010/main" val="2812275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Rezervirano mjesto sadržaja 5"/>
          <p:cNvGraphicFramePr>
            <a:graphicFrameLocks noGrp="1"/>
          </p:cNvGraphicFramePr>
          <p:nvPr>
            <p:ph idx="1"/>
            <p:extLst>
              <p:ext uri="{D42A27DB-BD31-4B8C-83A1-F6EECF244321}">
                <p14:modId xmlns:p14="http://schemas.microsoft.com/office/powerpoint/2010/main" val="3872589464"/>
              </p:ext>
            </p:extLst>
          </p:nvPr>
        </p:nvGraphicFramePr>
        <p:xfrm>
          <a:off x="1323206" y="1897040"/>
          <a:ext cx="10036943" cy="4960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Slika 4"/>
          <p:cNvPicPr>
            <a:picLocks noChangeAspect="1"/>
          </p:cNvPicPr>
          <p:nvPr/>
        </p:nvPicPr>
        <p:blipFill>
          <a:blip r:embed="rId7"/>
          <a:stretch>
            <a:fillRect/>
          </a:stretch>
        </p:blipFill>
        <p:spPr>
          <a:xfrm>
            <a:off x="1323207" y="0"/>
            <a:ext cx="9559440" cy="1397492"/>
          </a:xfrm>
          <a:prstGeom prst="rect">
            <a:avLst/>
          </a:prstGeom>
        </p:spPr>
      </p:pic>
      <p:sp>
        <p:nvSpPr>
          <p:cNvPr id="8" name="TekstniOkvir 7"/>
          <p:cNvSpPr txBox="1"/>
          <p:nvPr/>
        </p:nvSpPr>
        <p:spPr>
          <a:xfrm>
            <a:off x="1030310" y="1591596"/>
            <a:ext cx="3896536" cy="1200329"/>
          </a:xfrm>
          <a:prstGeom prst="rect">
            <a:avLst/>
          </a:prstGeom>
          <a:solidFill>
            <a:schemeClr val="bg1"/>
          </a:solidFill>
          <a:effectLst>
            <a:glow rad="63500">
              <a:schemeClr val="accent5">
                <a:satMod val="175000"/>
                <a:alpha val="40000"/>
              </a:schemeClr>
            </a:glow>
          </a:effectLst>
        </p:spPr>
        <p:txBody>
          <a:bodyPr wrap="square" rtlCol="0">
            <a:spAutoFit/>
          </a:bodyPr>
          <a:lstStyle/>
          <a:p>
            <a:pPr algn="ctr"/>
            <a:r>
              <a:rPr lang="hr-HR" sz="2400" dirty="0" smtClean="0"/>
              <a:t>KLIJENT SAMOSTALNO </a:t>
            </a:r>
            <a:r>
              <a:rPr lang="hr-HR" sz="2400" dirty="0" smtClean="0"/>
              <a:t>I USPJEŠNO POPUNJAVANJE PRVE 4 KOLONE</a:t>
            </a:r>
            <a:endParaRPr lang="hr-HR" sz="2400" dirty="0"/>
          </a:p>
        </p:txBody>
      </p:sp>
      <p:sp>
        <p:nvSpPr>
          <p:cNvPr id="9" name="TekstniOkvir 8"/>
          <p:cNvSpPr txBox="1"/>
          <p:nvPr/>
        </p:nvSpPr>
        <p:spPr>
          <a:xfrm>
            <a:off x="723336" y="6027003"/>
            <a:ext cx="4203510" cy="830997"/>
          </a:xfrm>
          <a:prstGeom prst="rect">
            <a:avLst/>
          </a:prstGeom>
          <a:solidFill>
            <a:schemeClr val="bg1"/>
          </a:solidFill>
          <a:effectLst>
            <a:glow rad="63500">
              <a:schemeClr val="accent5">
                <a:satMod val="175000"/>
                <a:alpha val="40000"/>
              </a:schemeClr>
            </a:glow>
          </a:effectLst>
        </p:spPr>
        <p:txBody>
          <a:bodyPr wrap="square" rtlCol="0">
            <a:spAutoFit/>
          </a:bodyPr>
          <a:lstStyle/>
          <a:p>
            <a:pPr algn="ctr"/>
            <a:r>
              <a:rPr lang="hr-HR" sz="2400" dirty="0" smtClean="0"/>
              <a:t>TERAPEUT VERBALNO ISPITUJE KLIJENTA</a:t>
            </a:r>
            <a:endParaRPr lang="hr-HR" sz="2400" dirty="0"/>
          </a:p>
        </p:txBody>
      </p:sp>
    </p:spTree>
    <p:extLst>
      <p:ext uri="{BB962C8B-B14F-4D97-AF65-F5344CB8AC3E}">
        <p14:creationId xmlns:p14="http://schemas.microsoft.com/office/powerpoint/2010/main" val="3277481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8"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Rezervirano mjesto sadržaja 4"/>
          <p:cNvGraphicFramePr>
            <a:graphicFrameLocks noGrp="1"/>
          </p:cNvGraphicFramePr>
          <p:nvPr>
            <p:ph idx="1"/>
            <p:extLst>
              <p:ext uri="{D42A27DB-BD31-4B8C-83A1-F6EECF244321}">
                <p14:modId xmlns:p14="http://schemas.microsoft.com/office/powerpoint/2010/main" val="3788600942"/>
              </p:ext>
            </p:extLst>
          </p:nvPr>
        </p:nvGraphicFramePr>
        <p:xfrm>
          <a:off x="0" y="680259"/>
          <a:ext cx="12192000" cy="5320662"/>
        </p:xfrm>
        <a:graphic>
          <a:graphicData uri="http://schemas.openxmlformats.org/drawingml/2006/table">
            <a:tbl>
              <a:tblPr firstRow="1" bandRow="1">
                <a:tableStyleId>{5C22544A-7EE6-4342-B048-85BDC9FD1C3A}</a:tableStyleId>
              </a:tblPr>
              <a:tblGrid>
                <a:gridCol w="968991"/>
                <a:gridCol w="2033516"/>
                <a:gridCol w="1651380"/>
                <a:gridCol w="1951629"/>
                <a:gridCol w="3411941"/>
                <a:gridCol w="2174543"/>
              </a:tblGrid>
              <a:tr h="658117">
                <a:tc>
                  <a:txBody>
                    <a:bodyPr/>
                    <a:lstStyle/>
                    <a:p>
                      <a:r>
                        <a:rPr lang="hr-HR" dirty="0" smtClean="0"/>
                        <a:t>Datum </a:t>
                      </a:r>
                      <a:endParaRPr lang="hr-HR" dirty="0"/>
                    </a:p>
                  </a:txBody>
                  <a:tcPr/>
                </a:tc>
                <a:tc>
                  <a:txBody>
                    <a:bodyPr/>
                    <a:lstStyle/>
                    <a:p>
                      <a:r>
                        <a:rPr lang="hr-HR" dirty="0" smtClean="0"/>
                        <a:t>Situacija </a:t>
                      </a:r>
                      <a:endParaRPr lang="hr-HR" dirty="0"/>
                    </a:p>
                  </a:txBody>
                  <a:tcPr/>
                </a:tc>
                <a:tc>
                  <a:txBody>
                    <a:bodyPr/>
                    <a:lstStyle/>
                    <a:p>
                      <a:r>
                        <a:rPr lang="hr-HR" dirty="0" smtClean="0"/>
                        <a:t>Automatska misao</a:t>
                      </a:r>
                      <a:endParaRPr lang="hr-HR" dirty="0"/>
                    </a:p>
                  </a:txBody>
                  <a:tcPr/>
                </a:tc>
                <a:tc>
                  <a:txBody>
                    <a:bodyPr/>
                    <a:lstStyle/>
                    <a:p>
                      <a:r>
                        <a:rPr lang="hr-HR" dirty="0" smtClean="0"/>
                        <a:t>emocije</a:t>
                      </a:r>
                      <a:endParaRPr lang="hr-HR" dirty="0"/>
                    </a:p>
                  </a:txBody>
                  <a:tcPr/>
                </a:tc>
                <a:tc>
                  <a:txBody>
                    <a:bodyPr/>
                    <a:lstStyle/>
                    <a:p>
                      <a:r>
                        <a:rPr lang="hr-HR" dirty="0" smtClean="0"/>
                        <a:t>Adaptivni odgovor</a:t>
                      </a:r>
                      <a:endParaRPr lang="hr-HR" dirty="0"/>
                    </a:p>
                  </a:txBody>
                  <a:tcPr/>
                </a:tc>
                <a:tc>
                  <a:txBody>
                    <a:bodyPr/>
                    <a:lstStyle/>
                    <a:p>
                      <a:r>
                        <a:rPr lang="hr-HR" dirty="0" smtClean="0"/>
                        <a:t>Posljedice  </a:t>
                      </a:r>
                      <a:endParaRPr lang="hr-HR" dirty="0"/>
                    </a:p>
                  </a:txBody>
                  <a:tcPr/>
                </a:tc>
              </a:tr>
              <a:tr h="1827905">
                <a:tc>
                  <a:txBody>
                    <a:bodyPr/>
                    <a:lstStyle/>
                    <a:p>
                      <a:endParaRPr lang="hr-HR" dirty="0"/>
                    </a:p>
                  </a:txBody>
                  <a:tcPr/>
                </a:tc>
                <a:tc>
                  <a:txBody>
                    <a:bodyPr/>
                    <a:lstStyle/>
                    <a:p>
                      <a:r>
                        <a:rPr lang="hr-HR" sz="1600" dirty="0" smtClean="0"/>
                        <a:t>Koji aktualni događaj,</a:t>
                      </a:r>
                      <a:r>
                        <a:rPr lang="hr-HR" sz="1600" baseline="0" dirty="0" smtClean="0"/>
                        <a:t> tijek misli, sanjarenje ili sjećanje izaziva neugodnu emociju?</a:t>
                      </a:r>
                    </a:p>
                    <a:p>
                      <a:r>
                        <a:rPr lang="hr-HR" sz="1600" baseline="0" dirty="0" smtClean="0"/>
                        <a:t>Koje (ako ih ima) neugodne fiziološke simptome ste imali? </a:t>
                      </a:r>
                      <a:endParaRPr lang="hr-HR" sz="1600" dirty="0"/>
                    </a:p>
                  </a:txBody>
                  <a:tcPr/>
                </a:tc>
                <a:tc>
                  <a:txBody>
                    <a:bodyPr/>
                    <a:lstStyle/>
                    <a:p>
                      <a:r>
                        <a:rPr lang="hr-HR" sz="1600" dirty="0" smtClean="0"/>
                        <a:t>Koje misli i predodžbe su vam prošle kroz glavu?</a:t>
                      </a:r>
                    </a:p>
                    <a:p>
                      <a:r>
                        <a:rPr lang="hr-HR" sz="1600" dirty="0" smtClean="0"/>
                        <a:t>Koliko ste tada vjerovali</a:t>
                      </a:r>
                      <a:r>
                        <a:rPr lang="hr-HR" sz="1600" baseline="0" dirty="0" smtClean="0"/>
                        <a:t> u svaku AM?</a:t>
                      </a:r>
                      <a:endParaRPr lang="hr-HR" sz="1600" dirty="0"/>
                    </a:p>
                  </a:txBody>
                  <a:tcPr/>
                </a:tc>
                <a:tc>
                  <a:txBody>
                    <a:bodyPr/>
                    <a:lstStyle/>
                    <a:p>
                      <a:r>
                        <a:rPr lang="hr-HR" sz="1600" dirty="0" smtClean="0"/>
                        <a:t>Koje ste emocije (tuga, ljutnja,</a:t>
                      </a:r>
                      <a:r>
                        <a:rPr lang="hr-HR" sz="1600" baseline="0" dirty="0" smtClean="0"/>
                        <a:t> anksioznost…</a:t>
                      </a:r>
                      <a:r>
                        <a:rPr lang="hr-HR" sz="1600" dirty="0" smtClean="0"/>
                        <a:t>) osjetili u tom trenutku?</a:t>
                      </a:r>
                    </a:p>
                    <a:p>
                      <a:r>
                        <a:rPr lang="hr-HR" sz="1600" dirty="0" smtClean="0"/>
                        <a:t>Koliko je intenzivna (0</a:t>
                      </a:r>
                      <a:r>
                        <a:rPr lang="hr-HR" sz="1600" baseline="0" dirty="0" smtClean="0"/>
                        <a:t> – 100%</a:t>
                      </a:r>
                      <a:r>
                        <a:rPr lang="hr-HR" sz="1600" dirty="0" smtClean="0"/>
                        <a:t>) bila</a:t>
                      </a:r>
                      <a:r>
                        <a:rPr lang="hr-HR" sz="1600" baseline="0" dirty="0" smtClean="0"/>
                        <a:t> emocija?</a:t>
                      </a:r>
                      <a:endParaRPr lang="hr-HR" sz="1600" dirty="0"/>
                    </a:p>
                  </a:txBody>
                  <a:tcPr/>
                </a:tc>
                <a:tc>
                  <a:txBody>
                    <a:bodyPr/>
                    <a:lstStyle/>
                    <a:p>
                      <a:r>
                        <a:rPr lang="hr-HR" sz="1600" dirty="0" smtClean="0"/>
                        <a:t>Koju ste kognitivnu distorziju napravili?</a:t>
                      </a:r>
                    </a:p>
                    <a:p>
                      <a:r>
                        <a:rPr lang="hr-HR" sz="1600" dirty="0" smtClean="0"/>
                        <a:t>Upotrijebite</a:t>
                      </a:r>
                      <a:r>
                        <a:rPr lang="hr-HR" sz="1600" baseline="0" dirty="0" smtClean="0"/>
                        <a:t> pitanja kako biste odgovorili na AM</a:t>
                      </a:r>
                    </a:p>
                    <a:p>
                      <a:r>
                        <a:rPr lang="hr-HR" sz="1600" baseline="0" dirty="0" smtClean="0"/>
                        <a:t>Koliko vjerujete u svaki adaptivni odgovor?</a:t>
                      </a:r>
                      <a:endParaRPr lang="hr-HR" sz="1600" dirty="0"/>
                    </a:p>
                  </a:txBody>
                  <a:tcPr/>
                </a:tc>
                <a:tc>
                  <a:txBody>
                    <a:bodyPr/>
                    <a:lstStyle/>
                    <a:p>
                      <a:r>
                        <a:rPr lang="hr-HR" sz="1600" dirty="0" smtClean="0"/>
                        <a:t>Koliko sada vjerujete u svaku AM?</a:t>
                      </a:r>
                    </a:p>
                    <a:p>
                      <a:r>
                        <a:rPr lang="hr-HR" sz="1600" dirty="0" smtClean="0"/>
                        <a:t>Koje emocije i kojeg intenziteta sada osjećate?</a:t>
                      </a:r>
                    </a:p>
                    <a:p>
                      <a:r>
                        <a:rPr lang="hr-HR" sz="1600" dirty="0" smtClean="0"/>
                        <a:t>Što ćete napraviti (ili ste napravili)?</a:t>
                      </a:r>
                      <a:endParaRPr lang="hr-HR" sz="1600" dirty="0"/>
                    </a:p>
                  </a:txBody>
                  <a:tcPr/>
                </a:tc>
              </a:tr>
              <a:tr h="1786317">
                <a:tc>
                  <a:txBody>
                    <a:bodyPr/>
                    <a:lstStyle/>
                    <a:p>
                      <a:endParaRPr lang="hr-HR" dirty="0"/>
                    </a:p>
                  </a:txBody>
                  <a:tcPr>
                    <a:lnB w="12700" cap="flat" cmpd="sng" algn="ctr">
                      <a:solidFill>
                        <a:schemeClr val="tx1"/>
                      </a:solidFill>
                      <a:prstDash val="solid"/>
                      <a:round/>
                      <a:headEnd type="none" w="med" len="med"/>
                      <a:tailEnd type="none" w="med" len="med"/>
                    </a:lnB>
                  </a:tcPr>
                </a:tc>
                <a:tc>
                  <a:txBody>
                    <a:bodyPr/>
                    <a:lstStyle/>
                    <a:p>
                      <a:endParaRPr lang="hr-HR" dirty="0" smtClean="0"/>
                    </a:p>
                    <a:p>
                      <a:endParaRPr lang="hr-HR" dirty="0" smtClean="0"/>
                    </a:p>
                    <a:p>
                      <a:endParaRPr lang="hr-HR" dirty="0" smtClean="0"/>
                    </a:p>
                    <a:p>
                      <a:endParaRPr lang="hr-HR" dirty="0" smtClean="0"/>
                    </a:p>
                    <a:p>
                      <a:endParaRPr lang="hr-HR" dirty="0" smtClean="0"/>
                    </a:p>
                    <a:p>
                      <a:endParaRPr lang="hr-HR" dirty="0" smtClean="0"/>
                    </a:p>
                  </a:txBody>
                  <a:tcPr>
                    <a:lnB w="12700" cap="flat" cmpd="sng" algn="ctr">
                      <a:solidFill>
                        <a:schemeClr val="tx1"/>
                      </a:solidFill>
                      <a:prstDash val="solid"/>
                      <a:round/>
                      <a:headEnd type="none" w="med" len="med"/>
                      <a:tailEnd type="none" w="med" len="med"/>
                    </a:lnB>
                  </a:tcPr>
                </a:tc>
                <a:tc>
                  <a:txBody>
                    <a:bodyPr/>
                    <a:lstStyle/>
                    <a:p>
                      <a:endParaRPr lang="hr-HR" dirty="0"/>
                    </a:p>
                  </a:txBody>
                  <a:tcPr>
                    <a:lnB w="12700" cap="flat" cmpd="sng" algn="ctr">
                      <a:solidFill>
                        <a:schemeClr val="tx1"/>
                      </a:solidFill>
                      <a:prstDash val="solid"/>
                      <a:round/>
                      <a:headEnd type="none" w="med" len="med"/>
                      <a:tailEnd type="none" w="med" len="med"/>
                    </a:lnB>
                  </a:tcPr>
                </a:tc>
                <a:tc>
                  <a:txBody>
                    <a:bodyPr/>
                    <a:lstStyle/>
                    <a:p>
                      <a:endParaRPr lang="hr-HR" dirty="0" smtClean="0"/>
                    </a:p>
                    <a:p>
                      <a:endParaRPr lang="hr-HR" dirty="0" smtClean="0"/>
                    </a:p>
                    <a:p>
                      <a:endParaRPr lang="hr-HR" dirty="0" smtClean="0"/>
                    </a:p>
                    <a:p>
                      <a:endParaRPr lang="hr-HR" dirty="0" smtClean="0"/>
                    </a:p>
                    <a:p>
                      <a:endParaRPr lang="hr-HR" dirty="0" smtClean="0"/>
                    </a:p>
                    <a:p>
                      <a:endParaRPr lang="hr-HR" dirty="0" smtClean="0"/>
                    </a:p>
                    <a:p>
                      <a:endParaRPr lang="hr-HR" dirty="0" smtClean="0"/>
                    </a:p>
                    <a:p>
                      <a:endParaRPr lang="hr-HR" dirty="0" smtClean="0"/>
                    </a:p>
                    <a:p>
                      <a:endParaRPr lang="hr-HR" dirty="0" smtClean="0"/>
                    </a:p>
                    <a:p>
                      <a:endParaRPr lang="hr-HR" dirty="0"/>
                    </a:p>
                  </a:txBody>
                  <a:tcPr>
                    <a:lnB w="12700" cap="flat" cmpd="sng" algn="ctr">
                      <a:solidFill>
                        <a:schemeClr val="tx1"/>
                      </a:solidFill>
                      <a:prstDash val="solid"/>
                      <a:round/>
                      <a:headEnd type="none" w="med" len="med"/>
                      <a:tailEnd type="none" w="med" len="med"/>
                    </a:lnB>
                  </a:tcPr>
                </a:tc>
                <a:tc>
                  <a:txBody>
                    <a:bodyPr/>
                    <a:lstStyle/>
                    <a:p>
                      <a:endParaRPr lang="hr-HR" dirty="0" smtClean="0"/>
                    </a:p>
                    <a:p>
                      <a:endParaRPr lang="hr-HR" dirty="0" smtClean="0"/>
                    </a:p>
                    <a:p>
                      <a:endParaRPr lang="hr-HR" dirty="0" smtClean="0"/>
                    </a:p>
                    <a:p>
                      <a:endParaRPr lang="hr-HR" dirty="0" smtClean="0"/>
                    </a:p>
                    <a:p>
                      <a:endParaRPr lang="hr-HR" dirty="0" smtClean="0"/>
                    </a:p>
                    <a:p>
                      <a:endParaRPr lang="hr-HR" dirty="0" smtClean="0"/>
                    </a:p>
                    <a:p>
                      <a:endParaRPr lang="hr-HR" dirty="0" smtClean="0"/>
                    </a:p>
                  </a:txBody>
                  <a:tcPr>
                    <a:lnB w="12700" cap="flat" cmpd="sng" algn="ctr">
                      <a:solidFill>
                        <a:schemeClr val="tx1"/>
                      </a:solidFill>
                      <a:prstDash val="solid"/>
                      <a:round/>
                      <a:headEnd type="none" w="med" len="med"/>
                      <a:tailEnd type="none" w="med" len="med"/>
                    </a:lnB>
                  </a:tcPr>
                </a:tc>
                <a:tc>
                  <a:txBody>
                    <a:bodyPr/>
                    <a:lstStyle/>
                    <a:p>
                      <a:endParaRPr lang="hr-HR" dirty="0"/>
                    </a:p>
                  </a:txBody>
                  <a:tcPr>
                    <a:lnB w="12700" cap="flat" cmpd="sng" algn="ctr">
                      <a:solidFill>
                        <a:schemeClr val="tx1"/>
                      </a:solidFill>
                      <a:prstDash val="solid"/>
                      <a:round/>
                      <a:headEnd type="none" w="med" len="med"/>
                      <a:tailEnd type="none" w="med" len="med"/>
                    </a:lnB>
                  </a:tcPr>
                </a:tc>
              </a:tr>
            </a:tbl>
          </a:graphicData>
        </a:graphic>
      </p:graphicFrame>
      <p:sp>
        <p:nvSpPr>
          <p:cNvPr id="7" name="TekstniOkvir 6"/>
          <p:cNvSpPr txBox="1"/>
          <p:nvPr/>
        </p:nvSpPr>
        <p:spPr>
          <a:xfrm>
            <a:off x="163277" y="33928"/>
            <a:ext cx="11742821" cy="646331"/>
          </a:xfrm>
          <a:prstGeom prst="rect">
            <a:avLst/>
          </a:prstGeom>
          <a:noFill/>
        </p:spPr>
        <p:txBody>
          <a:bodyPr wrap="square" rtlCol="0">
            <a:spAutoFit/>
          </a:bodyPr>
          <a:lstStyle/>
          <a:p>
            <a:pPr algn="ctr"/>
            <a:r>
              <a:rPr lang="hr-HR" b="1" dirty="0" smtClean="0"/>
              <a:t>Uputa: </a:t>
            </a:r>
            <a:r>
              <a:rPr lang="hr-HR" dirty="0" smtClean="0"/>
              <a:t>Kada primijetite da vam se raspoloženje pogoršalo, upitajte se: „Što mi je upravo prošlo kroz glavu?” i što prije odgovor upisati pod AM.</a:t>
            </a:r>
            <a:endParaRPr lang="hr-HR" dirty="0"/>
          </a:p>
        </p:txBody>
      </p:sp>
      <p:sp>
        <p:nvSpPr>
          <p:cNvPr id="8" name="TekstniOkvir 7"/>
          <p:cNvSpPr txBox="1"/>
          <p:nvPr/>
        </p:nvSpPr>
        <p:spPr>
          <a:xfrm>
            <a:off x="-270623" y="3562575"/>
            <a:ext cx="1323207" cy="923330"/>
          </a:xfrm>
          <a:prstGeom prst="rect">
            <a:avLst/>
          </a:prstGeom>
          <a:noFill/>
        </p:spPr>
        <p:txBody>
          <a:bodyPr wrap="square" rtlCol="0">
            <a:spAutoFit/>
          </a:bodyPr>
          <a:lstStyle/>
          <a:p>
            <a:pPr algn="ctr"/>
            <a:r>
              <a:rPr lang="hr-HR" b="1" dirty="0">
                <a:latin typeface="Bradley Hand ITC" panose="03070402050302030203" pitchFamily="66" charset="0"/>
              </a:rPr>
              <a:t>utorak (1.5</a:t>
            </a:r>
            <a:r>
              <a:rPr lang="hr-HR" b="1" dirty="0" smtClean="0">
                <a:latin typeface="Bradley Hand ITC" panose="03070402050302030203" pitchFamily="66" charset="0"/>
              </a:rPr>
              <a:t>.)</a:t>
            </a:r>
            <a:endParaRPr lang="hr-HR" b="1" dirty="0">
              <a:latin typeface="Bradley Hand ITC" panose="03070402050302030203" pitchFamily="66" charset="0"/>
            </a:endParaRPr>
          </a:p>
          <a:p>
            <a:pPr algn="ctr"/>
            <a:r>
              <a:rPr lang="hr-HR" b="1" dirty="0" smtClean="0">
                <a:latin typeface="Bradley Hand ITC" panose="03070402050302030203" pitchFamily="66" charset="0"/>
              </a:rPr>
              <a:t>20:14</a:t>
            </a:r>
            <a:endParaRPr lang="hr-HR" b="1" dirty="0">
              <a:latin typeface="Bradley Hand ITC" panose="03070402050302030203" pitchFamily="66" charset="0"/>
            </a:endParaRPr>
          </a:p>
        </p:txBody>
      </p:sp>
      <p:sp>
        <p:nvSpPr>
          <p:cNvPr id="9" name="TekstniOkvir 8"/>
          <p:cNvSpPr txBox="1"/>
          <p:nvPr/>
        </p:nvSpPr>
        <p:spPr>
          <a:xfrm>
            <a:off x="3048852" y="3479175"/>
            <a:ext cx="1864895" cy="1200329"/>
          </a:xfrm>
          <a:prstGeom prst="rect">
            <a:avLst/>
          </a:prstGeom>
          <a:noFill/>
        </p:spPr>
        <p:txBody>
          <a:bodyPr wrap="square" rtlCol="0">
            <a:spAutoFit/>
          </a:bodyPr>
          <a:lstStyle/>
          <a:p>
            <a:r>
              <a:rPr lang="hr-HR" b="1" dirty="0">
                <a:latin typeface="Bradley Hand ITC" panose="03070402050302030203" pitchFamily="66" charset="0"/>
              </a:rPr>
              <a:t>n</a:t>
            </a:r>
            <a:r>
              <a:rPr lang="hr-HR" b="1" dirty="0" smtClean="0">
                <a:latin typeface="Bradley Hand ITC" panose="03070402050302030203" pitchFamily="66" charset="0"/>
              </a:rPr>
              <a:t>eću stići napraviti edukaciju i </a:t>
            </a:r>
            <a:r>
              <a:rPr lang="hr-HR" b="1" dirty="0" err="1" smtClean="0">
                <a:latin typeface="Bradley Hand ITC" panose="03070402050302030203" pitchFamily="66" charset="0"/>
              </a:rPr>
              <a:t>ppt</a:t>
            </a:r>
            <a:r>
              <a:rPr lang="hr-HR" b="1" dirty="0" smtClean="0">
                <a:latin typeface="Bradley Hand ITC" panose="03070402050302030203" pitchFamily="66" charset="0"/>
              </a:rPr>
              <a:t> za BKT (65%)</a:t>
            </a:r>
            <a:endParaRPr lang="hr-HR" b="1" dirty="0">
              <a:latin typeface="Bradley Hand ITC" panose="03070402050302030203" pitchFamily="66" charset="0"/>
            </a:endParaRPr>
          </a:p>
        </p:txBody>
      </p:sp>
      <p:sp>
        <p:nvSpPr>
          <p:cNvPr id="10" name="TekstniOkvir 9"/>
          <p:cNvSpPr txBox="1"/>
          <p:nvPr/>
        </p:nvSpPr>
        <p:spPr>
          <a:xfrm>
            <a:off x="1146226" y="3479175"/>
            <a:ext cx="1891723" cy="1477328"/>
          </a:xfrm>
          <a:prstGeom prst="rect">
            <a:avLst/>
          </a:prstGeom>
          <a:noFill/>
        </p:spPr>
        <p:txBody>
          <a:bodyPr wrap="square" rtlCol="0">
            <a:spAutoFit/>
          </a:bodyPr>
          <a:lstStyle/>
          <a:p>
            <a:r>
              <a:rPr lang="hr-HR" b="1" dirty="0">
                <a:latin typeface="Bradley Hand ITC" panose="03070402050302030203" pitchFamily="66" charset="0"/>
              </a:rPr>
              <a:t>s</a:t>
            </a:r>
            <a:r>
              <a:rPr lang="hr-HR" b="1" dirty="0" smtClean="0">
                <a:latin typeface="Bradley Hand ITC" panose="03070402050302030203" pitchFamily="66" charset="0"/>
              </a:rPr>
              <a:t> cimericom gledam Dr. </a:t>
            </a:r>
            <a:r>
              <a:rPr lang="hr-HR" b="1" dirty="0" err="1" smtClean="0">
                <a:latin typeface="Bradley Hand ITC" panose="03070402050302030203" pitchFamily="66" charset="0"/>
              </a:rPr>
              <a:t>Hausa</a:t>
            </a:r>
            <a:endParaRPr lang="hr-HR" b="1" dirty="0" smtClean="0">
              <a:latin typeface="Bradley Hand ITC" panose="03070402050302030203" pitchFamily="66" charset="0"/>
            </a:endParaRPr>
          </a:p>
          <a:p>
            <a:r>
              <a:rPr lang="hr-HR" b="1" dirty="0">
                <a:latin typeface="Bradley Hand ITC" panose="03070402050302030203" pitchFamily="66" charset="0"/>
              </a:rPr>
              <a:t>v</a:t>
            </a:r>
            <a:r>
              <a:rPr lang="hr-HR" b="1" dirty="0" smtClean="0">
                <a:latin typeface="Bradley Hand ITC" panose="03070402050302030203" pitchFamily="66" charset="0"/>
              </a:rPr>
              <a:t>rućina u obrazima</a:t>
            </a:r>
            <a:endParaRPr lang="hr-HR" b="1" dirty="0">
              <a:latin typeface="Bradley Hand ITC" panose="03070402050302030203" pitchFamily="66" charset="0"/>
            </a:endParaRPr>
          </a:p>
        </p:txBody>
      </p:sp>
      <p:sp>
        <p:nvSpPr>
          <p:cNvPr id="11" name="TekstniOkvir 10"/>
          <p:cNvSpPr txBox="1"/>
          <p:nvPr/>
        </p:nvSpPr>
        <p:spPr>
          <a:xfrm>
            <a:off x="4699677" y="3562575"/>
            <a:ext cx="1978443" cy="1200329"/>
          </a:xfrm>
          <a:prstGeom prst="rect">
            <a:avLst/>
          </a:prstGeom>
          <a:noFill/>
        </p:spPr>
        <p:txBody>
          <a:bodyPr wrap="square" rtlCol="0">
            <a:spAutoFit/>
          </a:bodyPr>
          <a:lstStyle/>
          <a:p>
            <a:r>
              <a:rPr lang="hr-HR" b="1" dirty="0">
                <a:latin typeface="Bradley Hand ITC" panose="03070402050302030203" pitchFamily="66" charset="0"/>
              </a:rPr>
              <a:t>l</a:t>
            </a:r>
            <a:r>
              <a:rPr lang="hr-HR" b="1" dirty="0" smtClean="0">
                <a:latin typeface="Bradley Hand ITC" panose="03070402050302030203" pitchFamily="66" charset="0"/>
              </a:rPr>
              <a:t>jutnja (50%)</a:t>
            </a:r>
          </a:p>
          <a:p>
            <a:r>
              <a:rPr lang="hr-HR" b="1" dirty="0">
                <a:latin typeface="Bradley Hand ITC" panose="03070402050302030203" pitchFamily="66" charset="0"/>
              </a:rPr>
              <a:t>a</a:t>
            </a:r>
            <a:r>
              <a:rPr lang="hr-HR" b="1" dirty="0" smtClean="0">
                <a:latin typeface="Bradley Hand ITC" panose="03070402050302030203" pitchFamily="66" charset="0"/>
              </a:rPr>
              <a:t>nksioznost (60%)</a:t>
            </a:r>
          </a:p>
          <a:p>
            <a:endParaRPr lang="hr-HR" b="1" dirty="0">
              <a:latin typeface="Bradley Hand ITC" panose="03070402050302030203" pitchFamily="66" charset="0"/>
            </a:endParaRPr>
          </a:p>
        </p:txBody>
      </p:sp>
      <p:sp>
        <p:nvSpPr>
          <p:cNvPr id="12" name="TekstniOkvir 11"/>
          <p:cNvSpPr txBox="1"/>
          <p:nvPr/>
        </p:nvSpPr>
        <p:spPr>
          <a:xfrm>
            <a:off x="6564572" y="2838131"/>
            <a:ext cx="3548420" cy="3293209"/>
          </a:xfrm>
          <a:prstGeom prst="rect">
            <a:avLst/>
          </a:prstGeom>
          <a:noFill/>
        </p:spPr>
        <p:txBody>
          <a:bodyPr wrap="square" rtlCol="0">
            <a:spAutoFit/>
          </a:bodyPr>
          <a:lstStyle/>
          <a:p>
            <a:r>
              <a:rPr lang="hr-HR" sz="1600" b="1" dirty="0" smtClean="0">
                <a:latin typeface="Bradley Hand ITC" panose="03070402050302030203" pitchFamily="66" charset="0"/>
              </a:rPr>
              <a:t>(</a:t>
            </a:r>
            <a:r>
              <a:rPr lang="hr-HR" sz="1600" b="1" dirty="0" err="1" smtClean="0">
                <a:latin typeface="Bradley Hand ITC" panose="03070402050302030203" pitchFamily="66" charset="0"/>
              </a:rPr>
              <a:t>katastrofiziranje</a:t>
            </a:r>
            <a:r>
              <a:rPr lang="hr-HR" sz="1600" b="1" dirty="0" smtClean="0">
                <a:latin typeface="Bradley Hand ITC" panose="03070402050302030203" pitchFamily="66" charset="0"/>
              </a:rPr>
              <a:t>)</a:t>
            </a:r>
          </a:p>
          <a:p>
            <a:r>
              <a:rPr lang="hr-HR" sz="1600" b="1" dirty="0" smtClean="0">
                <a:latin typeface="Bradley Hand ITC" panose="03070402050302030203" pitchFamily="66" charset="0"/>
              </a:rPr>
              <a:t>Imam još vremena (45%)</a:t>
            </a:r>
          </a:p>
          <a:p>
            <a:r>
              <a:rPr lang="hr-HR" sz="1600" b="1" dirty="0" smtClean="0">
                <a:latin typeface="Bradley Hand ITC" panose="03070402050302030203" pitchFamily="66" charset="0"/>
              </a:rPr>
              <a:t>Imam puno posla do petka i putujem u Zg u četvrtak(95%)</a:t>
            </a:r>
          </a:p>
          <a:p>
            <a:r>
              <a:rPr lang="hr-HR" sz="1600" b="1" dirty="0" smtClean="0">
                <a:latin typeface="Bradley Hand ITC" panose="03070402050302030203" pitchFamily="66" charset="0"/>
              </a:rPr>
              <a:t>I prije sam mislila da neću stići pa jesam (100%)</a:t>
            </a:r>
          </a:p>
          <a:p>
            <a:r>
              <a:rPr lang="hr-HR" sz="1600" b="1" dirty="0" smtClean="0">
                <a:latin typeface="Bradley Hand ITC" panose="03070402050302030203" pitchFamily="66" charset="0"/>
              </a:rPr>
              <a:t>Ja sam uvijek zauzeta s nečim…</a:t>
            </a:r>
            <a:r>
              <a:rPr lang="hr-HR" sz="1600" b="1" dirty="0" err="1" smtClean="0">
                <a:latin typeface="Bradley Hand ITC" panose="03070402050302030203" pitchFamily="66" charset="0"/>
              </a:rPr>
              <a:t>ahahha</a:t>
            </a:r>
            <a:r>
              <a:rPr lang="hr-HR" sz="1600" b="1" dirty="0" smtClean="0">
                <a:latin typeface="Bradley Hand ITC" panose="03070402050302030203" pitchFamily="66" charset="0"/>
              </a:rPr>
              <a:t> (95%)</a:t>
            </a:r>
          </a:p>
          <a:p>
            <a:r>
              <a:rPr lang="hr-HR" sz="1600" b="1" dirty="0" smtClean="0">
                <a:latin typeface="Bradley Hand ITC" panose="03070402050302030203" pitchFamily="66" charset="0"/>
              </a:rPr>
              <a:t>Imam vremena sutra poslije posla, a mogla bi u Zg ponijeti laptop (65%)</a:t>
            </a:r>
          </a:p>
          <a:p>
            <a:r>
              <a:rPr lang="hr-HR" sz="1600" b="1" dirty="0" smtClean="0">
                <a:latin typeface="Bradley Hand ITC" panose="03070402050302030203" pitchFamily="66" charset="0"/>
              </a:rPr>
              <a:t>Umorna sam i želim pogledati seriju, nemam ništa od toga što mislim da neću stići(100%)</a:t>
            </a:r>
            <a:endParaRPr lang="hr-HR" sz="1600" b="1" dirty="0">
              <a:latin typeface="Bradley Hand ITC" panose="03070402050302030203" pitchFamily="66" charset="0"/>
            </a:endParaRPr>
          </a:p>
        </p:txBody>
      </p:sp>
      <p:sp>
        <p:nvSpPr>
          <p:cNvPr id="13" name="TekstniOkvir 12"/>
          <p:cNvSpPr txBox="1"/>
          <p:nvPr/>
        </p:nvSpPr>
        <p:spPr>
          <a:xfrm>
            <a:off x="0" y="5967007"/>
            <a:ext cx="12192000" cy="954107"/>
          </a:xfrm>
          <a:prstGeom prst="rect">
            <a:avLst/>
          </a:prstGeom>
          <a:noFill/>
        </p:spPr>
        <p:txBody>
          <a:bodyPr wrap="square" rtlCol="0">
            <a:spAutoFit/>
          </a:bodyPr>
          <a:lstStyle/>
          <a:p>
            <a:r>
              <a:rPr lang="hr-HR" sz="1400" b="1" dirty="0"/>
              <a:t>Pitanja za sastavljanje adaptivnog odgovora</a:t>
            </a:r>
            <a:r>
              <a:rPr lang="hr-HR" sz="1400" i="1" dirty="0"/>
              <a:t>:</a:t>
            </a:r>
            <a:r>
              <a:rPr lang="hr-HR" sz="1400" dirty="0"/>
              <a:t> (1) Koji su dokazi da je automatska misao točna? Da nije točna? (2) Postoji li alternativno objašnjenje? (3) Što je najgore što se može dogoditi? Mogu li to preživjeti? Što je najbolje što se može dogoditi? Što je najvjerojatnija posljedica? (4) Što je učinak vjerovanja u automatsku misao? Što bi mogao biti učinak promjene u mom razmišljanju? (5) Što bih trebao poduzeti glede toga? (6) Ako bi </a:t>
            </a:r>
            <a:r>
              <a:rPr lang="hr-HR" sz="1400" dirty="0" smtClean="0"/>
              <a:t>___ </a:t>
            </a:r>
            <a:r>
              <a:rPr lang="hr-HR" sz="1400" dirty="0"/>
              <a:t>(ime prijatelja) bio u takvoj situaciji i to pomislio, što bih mu rekao</a:t>
            </a:r>
            <a:r>
              <a:rPr lang="hr-HR" sz="1400" dirty="0" smtClean="0"/>
              <a:t>?</a:t>
            </a:r>
            <a:endParaRPr lang="hr-HR" sz="1400" dirty="0"/>
          </a:p>
        </p:txBody>
      </p:sp>
      <p:sp>
        <p:nvSpPr>
          <p:cNvPr id="14" name="TekstniOkvir 13"/>
          <p:cNvSpPr txBox="1"/>
          <p:nvPr/>
        </p:nvSpPr>
        <p:spPr>
          <a:xfrm>
            <a:off x="10117781" y="3424075"/>
            <a:ext cx="1978443" cy="1477328"/>
          </a:xfrm>
          <a:prstGeom prst="rect">
            <a:avLst/>
          </a:prstGeom>
          <a:noFill/>
        </p:spPr>
        <p:txBody>
          <a:bodyPr wrap="square" rtlCol="0">
            <a:spAutoFit/>
          </a:bodyPr>
          <a:lstStyle/>
          <a:p>
            <a:r>
              <a:rPr lang="hr-HR" b="1" dirty="0" smtClean="0">
                <a:latin typeface="Bradley Hand ITC" panose="03070402050302030203" pitchFamily="66" charset="0"/>
              </a:rPr>
              <a:t>AM (20%)</a:t>
            </a:r>
          </a:p>
          <a:p>
            <a:r>
              <a:rPr lang="hr-HR" b="1" dirty="0" smtClean="0">
                <a:latin typeface="Bradley Hand ITC" panose="03070402050302030203" pitchFamily="66" charset="0"/>
              </a:rPr>
              <a:t>ljutnja (0%)</a:t>
            </a:r>
          </a:p>
          <a:p>
            <a:r>
              <a:rPr lang="hr-HR" b="1" dirty="0">
                <a:latin typeface="Bradley Hand ITC" panose="03070402050302030203" pitchFamily="66" charset="0"/>
              </a:rPr>
              <a:t>a</a:t>
            </a:r>
            <a:r>
              <a:rPr lang="hr-HR" b="1" dirty="0" smtClean="0">
                <a:latin typeface="Bradley Hand ITC" panose="03070402050302030203" pitchFamily="66" charset="0"/>
              </a:rPr>
              <a:t>nksioznost (25%)</a:t>
            </a:r>
          </a:p>
          <a:p>
            <a:endParaRPr lang="hr-HR" b="1" dirty="0" smtClean="0">
              <a:latin typeface="Bradley Hand ITC" panose="03070402050302030203" pitchFamily="66" charset="0"/>
            </a:endParaRPr>
          </a:p>
        </p:txBody>
      </p:sp>
    </p:spTree>
    <p:extLst>
      <p:ext uri="{BB962C8B-B14F-4D97-AF65-F5344CB8AC3E}">
        <p14:creationId xmlns:p14="http://schemas.microsoft.com/office/powerpoint/2010/main" val="2749008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67957" y="1625774"/>
            <a:ext cx="10515600" cy="1325562"/>
          </a:xfrm>
        </p:spPr>
        <p:txBody>
          <a:bodyPr/>
          <a:lstStyle/>
          <a:p>
            <a:r>
              <a:rPr lang="hr-HR" dirty="0" smtClean="0"/>
              <a:t>MOTIVIRANJE KLIJENTA ZA KORIŠTENJE ZDM-a</a:t>
            </a:r>
            <a:endParaRPr lang="hr-HR" dirty="0"/>
          </a:p>
        </p:txBody>
      </p:sp>
      <p:sp>
        <p:nvSpPr>
          <p:cNvPr id="3" name="Rezervirano mjesto sadržaja 2"/>
          <p:cNvSpPr>
            <a:spLocks noGrp="1"/>
          </p:cNvSpPr>
          <p:nvPr>
            <p:ph idx="1"/>
          </p:nvPr>
        </p:nvSpPr>
        <p:spPr>
          <a:xfrm>
            <a:off x="983047" y="2951336"/>
            <a:ext cx="10330947" cy="3712191"/>
          </a:xfrm>
        </p:spPr>
        <p:txBody>
          <a:bodyPr>
            <a:normAutofit/>
          </a:bodyPr>
          <a:lstStyle/>
          <a:p>
            <a:pPr marL="0" indent="0">
              <a:buNone/>
            </a:pPr>
            <a:r>
              <a:rPr lang="hr-HR" sz="2600" u="sng" dirty="0" smtClean="0"/>
              <a:t>UMIRUJUĆE POSLJEDICE:</a:t>
            </a:r>
          </a:p>
          <a:p>
            <a:r>
              <a:rPr lang="hr-HR" sz="2600" b="1" dirty="0" smtClean="0">
                <a:latin typeface="Bradley Hand ITC" panose="03070402050302030203" pitchFamily="66" charset="0"/>
              </a:rPr>
              <a:t>„ljutnja se 50 % smanjila na s0%, a anksioznost sa 60% na 25%”</a:t>
            </a:r>
          </a:p>
          <a:p>
            <a:pPr marL="0" indent="0">
              <a:buNone/>
            </a:pPr>
            <a:endParaRPr lang="hr-HR" sz="2600" u="sng" dirty="0" smtClean="0"/>
          </a:p>
          <a:p>
            <a:pPr marL="0" indent="0">
              <a:buNone/>
            </a:pPr>
            <a:r>
              <a:rPr lang="hr-HR" sz="2600" u="sng" dirty="0" smtClean="0"/>
              <a:t>NAPRAVITI </a:t>
            </a:r>
            <a:r>
              <a:rPr lang="hr-HR" sz="2600" u="sng" dirty="0"/>
              <a:t>EKSPERIMENT:</a:t>
            </a:r>
          </a:p>
          <a:p>
            <a:r>
              <a:rPr lang="hr-HR" sz="2600" b="1" dirty="0" smtClean="0">
                <a:latin typeface="Bradley Hand ITC" panose="03070402050302030203" pitchFamily="66" charset="0"/>
              </a:rPr>
              <a:t>„Jednom u mislima probati adaptivno odgovoriti na AM, zatim zapisati sve u ZDM obrazac i usporediti promjene raspoloženja.” </a:t>
            </a:r>
            <a:endParaRPr lang="hr-HR" sz="2600" b="1" dirty="0">
              <a:latin typeface="Bradley Hand ITC" panose="03070402050302030203" pitchFamily="66" charset="0"/>
            </a:endParaRPr>
          </a:p>
        </p:txBody>
      </p:sp>
      <p:pic>
        <p:nvPicPr>
          <p:cNvPr id="4" name="Slika 3"/>
          <p:cNvPicPr>
            <a:picLocks noChangeAspect="1"/>
          </p:cNvPicPr>
          <p:nvPr/>
        </p:nvPicPr>
        <p:blipFill>
          <a:blip r:embed="rId2"/>
          <a:stretch>
            <a:fillRect/>
          </a:stretch>
        </p:blipFill>
        <p:spPr>
          <a:xfrm>
            <a:off x="1323207" y="228282"/>
            <a:ext cx="9559440" cy="1397492"/>
          </a:xfrm>
          <a:prstGeom prst="rect">
            <a:avLst/>
          </a:prstGeom>
        </p:spPr>
      </p:pic>
    </p:spTree>
    <p:extLst>
      <p:ext uri="{BB962C8B-B14F-4D97-AF65-F5344CB8AC3E}">
        <p14:creationId xmlns:p14="http://schemas.microsoft.com/office/powerpoint/2010/main" val="15863294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67957" y="1625774"/>
            <a:ext cx="10515600" cy="1325562"/>
          </a:xfrm>
        </p:spPr>
        <p:txBody>
          <a:bodyPr/>
          <a:lstStyle/>
          <a:p>
            <a:r>
              <a:rPr lang="hr-HR" dirty="0" smtClean="0"/>
              <a:t>MOTIVIRANJE KLIJENTA ZA KORIŠTENJE ZDM-a</a:t>
            </a:r>
            <a:endParaRPr lang="hr-HR" dirty="0"/>
          </a:p>
        </p:txBody>
      </p:sp>
      <p:sp>
        <p:nvSpPr>
          <p:cNvPr id="3" name="Rezervirano mjesto sadržaja 2"/>
          <p:cNvSpPr>
            <a:spLocks noGrp="1"/>
          </p:cNvSpPr>
          <p:nvPr>
            <p:ph idx="1"/>
          </p:nvPr>
        </p:nvSpPr>
        <p:spPr>
          <a:xfrm>
            <a:off x="1114670" y="2951336"/>
            <a:ext cx="10222174" cy="3862316"/>
          </a:xfrm>
        </p:spPr>
        <p:txBody>
          <a:bodyPr>
            <a:normAutofit/>
          </a:bodyPr>
          <a:lstStyle/>
          <a:p>
            <a:pPr marL="0" indent="0">
              <a:buNone/>
            </a:pPr>
            <a:r>
              <a:rPr lang="hr-HR" sz="2400" u="sng" dirty="0" smtClean="0"/>
              <a:t>NEISPRAVNO </a:t>
            </a:r>
            <a:r>
              <a:rPr lang="hr-HR" sz="2400" u="sng" dirty="0"/>
              <a:t>ILI </a:t>
            </a:r>
            <a:r>
              <a:rPr lang="hr-HR" sz="2400" u="sng" dirty="0" smtClean="0"/>
              <a:t>NEISPUNJEN </a:t>
            </a:r>
            <a:r>
              <a:rPr lang="hr-HR" sz="2400" u="sng" dirty="0"/>
              <a:t>OBRAZAC, NEMA PROMJENE U RASPOLOŽENJU:</a:t>
            </a:r>
          </a:p>
          <a:p>
            <a:r>
              <a:rPr lang="hr-HR" sz="2400" b="1" dirty="0">
                <a:latin typeface="Bradley Hand ITC" panose="03070402050302030203" pitchFamily="66" charset="0"/>
              </a:rPr>
              <a:t>„mogla bi na komad papira napisati misao ili napisati unaprijed misli koje bi mogla imati.” (ne mogu na poslu ispunjavati ZDM obrazac) </a:t>
            </a:r>
            <a:endParaRPr lang="hr-HR" sz="2400" b="1" dirty="0" smtClean="0">
              <a:latin typeface="Bradley Hand ITC" panose="03070402050302030203" pitchFamily="66" charset="0"/>
            </a:endParaRPr>
          </a:p>
          <a:p>
            <a:r>
              <a:rPr lang="hr-HR" sz="2400" b="1" dirty="0" smtClean="0">
                <a:latin typeface="Bradley Hand ITC" panose="03070402050302030203" pitchFamily="66" charset="0"/>
              </a:rPr>
              <a:t>„što ako mi to ne pomogne da se umirim”</a:t>
            </a:r>
          </a:p>
          <a:p>
            <a:r>
              <a:rPr lang="hr-HR" sz="2400" b="1" dirty="0" smtClean="0">
                <a:latin typeface="Bradley Hand ITC" panose="03070402050302030203" pitchFamily="66" charset="0"/>
              </a:rPr>
              <a:t>„ne trudim se dovoljno da popunim obrazac”</a:t>
            </a:r>
          </a:p>
          <a:p>
            <a:pPr marL="0" indent="0">
              <a:buNone/>
            </a:pPr>
            <a:endParaRPr lang="hr-HR" sz="2400" u="sng" dirty="0" smtClean="0"/>
          </a:p>
          <a:p>
            <a:pPr marL="0" indent="0">
              <a:buNone/>
            </a:pPr>
            <a:r>
              <a:rPr lang="hr-HR" sz="2400" u="sng" dirty="0" smtClean="0"/>
              <a:t>RAZGOVOR O KLIJENTOVIM ZABRINUTOSTIMA NA SLJEDEĆOJ SESANSI</a:t>
            </a:r>
            <a:endParaRPr lang="hr-HR" sz="2400" b="1" dirty="0">
              <a:latin typeface="Bradley Hand ITC" panose="03070402050302030203" pitchFamily="66" charset="0"/>
            </a:endParaRPr>
          </a:p>
        </p:txBody>
      </p:sp>
      <p:pic>
        <p:nvPicPr>
          <p:cNvPr id="4" name="Slika 3"/>
          <p:cNvPicPr>
            <a:picLocks noChangeAspect="1"/>
          </p:cNvPicPr>
          <p:nvPr/>
        </p:nvPicPr>
        <p:blipFill>
          <a:blip r:embed="rId2"/>
          <a:stretch>
            <a:fillRect/>
          </a:stretch>
        </p:blipFill>
        <p:spPr>
          <a:xfrm>
            <a:off x="1323207" y="228282"/>
            <a:ext cx="9559440" cy="1397492"/>
          </a:xfrm>
          <a:prstGeom prst="rect">
            <a:avLst/>
          </a:prstGeom>
        </p:spPr>
      </p:pic>
      <p:sp>
        <p:nvSpPr>
          <p:cNvPr id="5" name="Desna vitičasta zagrada 4"/>
          <p:cNvSpPr/>
          <p:nvPr/>
        </p:nvSpPr>
        <p:spPr>
          <a:xfrm>
            <a:off x="7096837" y="4176215"/>
            <a:ext cx="354842" cy="873457"/>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hr-HR" dirty="0"/>
          </a:p>
        </p:txBody>
      </p:sp>
      <p:sp>
        <p:nvSpPr>
          <p:cNvPr id="6" name="TekstniOkvir 5"/>
          <p:cNvSpPr txBox="1"/>
          <p:nvPr/>
        </p:nvSpPr>
        <p:spPr>
          <a:xfrm>
            <a:off x="7451679" y="4371316"/>
            <a:ext cx="2606722" cy="492443"/>
          </a:xfrm>
          <a:prstGeom prst="rect">
            <a:avLst/>
          </a:prstGeom>
          <a:noFill/>
        </p:spPr>
        <p:txBody>
          <a:bodyPr wrap="square" rtlCol="0">
            <a:spAutoFit/>
          </a:bodyPr>
          <a:lstStyle/>
          <a:p>
            <a:r>
              <a:rPr lang="hr-HR" sz="2600" b="1" dirty="0" smtClean="0"/>
              <a:t>ZABRINUTOSTI</a:t>
            </a:r>
            <a:endParaRPr lang="hr-HR" sz="2600" b="1" dirty="0"/>
          </a:p>
        </p:txBody>
      </p:sp>
    </p:spTree>
    <p:extLst>
      <p:ext uri="{BB962C8B-B14F-4D97-AF65-F5344CB8AC3E}">
        <p14:creationId xmlns:p14="http://schemas.microsoft.com/office/powerpoint/2010/main" val="2715736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1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TM02900722[[fn=Tanácsterem]]</Template>
  <TotalTime>1821</TotalTime>
  <Words>1543</Words>
  <Application>Microsoft Office PowerPoint</Application>
  <PresentationFormat>Široki zaslon</PresentationFormat>
  <Paragraphs>216</Paragraphs>
  <Slides>14</Slides>
  <Notes>0</Notes>
  <HiddenSlides>0</HiddenSlides>
  <MMClips>0</MMClips>
  <ScaleCrop>false</ScaleCrop>
  <HeadingPairs>
    <vt:vector size="6" baseType="variant">
      <vt:variant>
        <vt:lpstr>Korišteni fontovi</vt:lpstr>
      </vt:variant>
      <vt:variant>
        <vt:i4>5</vt:i4>
      </vt:variant>
      <vt:variant>
        <vt:lpstr>Tema</vt:lpstr>
      </vt:variant>
      <vt:variant>
        <vt:i4>2</vt:i4>
      </vt:variant>
      <vt:variant>
        <vt:lpstr>Naslovi slajdova</vt:lpstr>
      </vt:variant>
      <vt:variant>
        <vt:i4>14</vt:i4>
      </vt:variant>
    </vt:vector>
  </HeadingPairs>
  <TitlesOfParts>
    <vt:vector size="21" baseType="lpstr">
      <vt:lpstr>Bradley Hand ITC</vt:lpstr>
      <vt:lpstr>Calibri</vt:lpstr>
      <vt:lpstr>Calibri Light</vt:lpstr>
      <vt:lpstr>Wingdings</vt:lpstr>
      <vt:lpstr>Wingdings 2</vt:lpstr>
      <vt:lpstr>HDOfficeLightV0</vt:lpstr>
      <vt:lpstr>1_HDOfficeLightV0</vt:lpstr>
      <vt:lpstr>REAGIRANJE NA AUTOMATSKE MISLI</vt:lpstr>
      <vt:lpstr>ZAPISIVANJE</vt:lpstr>
      <vt:lpstr>ZAPIS DISFUNKCIONALNIH MISLI (ZDM)</vt:lpstr>
      <vt:lpstr>Potreban je primjeren način upoznavanja s obrascem</vt:lpstr>
      <vt:lpstr>PowerPointova prezentacija</vt:lpstr>
      <vt:lpstr>PowerPointova prezentacija</vt:lpstr>
      <vt:lpstr>PowerPointova prezentacija</vt:lpstr>
      <vt:lpstr>MOTIVIRANJE KLIJENTA ZA KORIŠTENJE ZDM-a</vt:lpstr>
      <vt:lpstr>MOTIVIRANJE KLIJENTA ZA KORIŠTENJE ZDM-a</vt:lpstr>
      <vt:lpstr>KADA ZDM NIJE DOVOLJNO UČINKOVIT</vt:lpstr>
      <vt:lpstr>PowerPointova prezentacija</vt:lpstr>
      <vt:lpstr>DODATNI NAČINI ODGOVARANJANA AM</vt:lpstr>
      <vt:lpstr>PowerPointova prezentacija</vt:lpstr>
      <vt:lpstr>HVALA NA PAŽNJI!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ODGOVARANJE NA AUTOMATSKE MISLI</dc:title>
  <dc:creator>Fanika Ivaković</dc:creator>
  <cp:lastModifiedBy>Fanika Ivaković</cp:lastModifiedBy>
  <cp:revision>34</cp:revision>
  <dcterms:created xsi:type="dcterms:W3CDTF">2018-04-29T16:43:08Z</dcterms:created>
  <dcterms:modified xsi:type="dcterms:W3CDTF">2018-05-02T17:27:51Z</dcterms:modified>
</cp:coreProperties>
</file>