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90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1E4B-A29E-4F51-AD90-38981EEEEDB1}" type="datetimeFigureOut">
              <a:rPr lang="hr-HR" smtClean="0"/>
              <a:t>26.4.2018.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3EDD-D139-4127-8EC8-A0AC3DEAA31E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1E4B-A29E-4F51-AD90-38981EEEEDB1}" type="datetimeFigureOut">
              <a:rPr lang="hr-HR" smtClean="0"/>
              <a:t>26.4.2018.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3EDD-D139-4127-8EC8-A0AC3DEAA31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1E4B-A29E-4F51-AD90-38981EEEEDB1}" type="datetimeFigureOut">
              <a:rPr lang="hr-HR" smtClean="0"/>
              <a:t>26.4.2018.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3EDD-D139-4127-8EC8-A0AC3DEAA31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1E4B-A29E-4F51-AD90-38981EEEEDB1}" type="datetimeFigureOut">
              <a:rPr lang="hr-HR" smtClean="0"/>
              <a:t>26.4.2018.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3EDD-D139-4127-8EC8-A0AC3DEAA31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1E4B-A29E-4F51-AD90-38981EEEEDB1}" type="datetimeFigureOut">
              <a:rPr lang="hr-HR" smtClean="0"/>
              <a:t>26.4.2018.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3EDD-D139-4127-8EC8-A0AC3DEAA31E}" type="slidenum">
              <a:rPr lang="hr-HR" smtClean="0"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1E4B-A29E-4F51-AD90-38981EEEEDB1}" type="datetimeFigureOut">
              <a:rPr lang="hr-HR" smtClean="0"/>
              <a:t>26.4.2018.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3EDD-D139-4127-8EC8-A0AC3DEAA31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1E4B-A29E-4F51-AD90-38981EEEEDB1}" type="datetimeFigureOut">
              <a:rPr lang="hr-HR" smtClean="0"/>
              <a:t>26.4.2018.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3EDD-D139-4127-8EC8-A0AC3DEAA31E}" type="slidenum">
              <a:rPr lang="hr-HR" smtClean="0"/>
              <a:t>‹#›</a:t>
            </a:fld>
            <a:endParaRPr lang="hr-H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1E4B-A29E-4F51-AD90-38981EEEEDB1}" type="datetimeFigureOut">
              <a:rPr lang="hr-HR" smtClean="0"/>
              <a:t>26.4.2018.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3EDD-D139-4127-8EC8-A0AC3DEAA31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1E4B-A29E-4F51-AD90-38981EEEEDB1}" type="datetimeFigureOut">
              <a:rPr lang="hr-HR" smtClean="0"/>
              <a:t>26.4.2018.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3EDD-D139-4127-8EC8-A0AC3DEAA31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1E4B-A29E-4F51-AD90-38981EEEEDB1}" type="datetimeFigureOut">
              <a:rPr lang="hr-HR" smtClean="0"/>
              <a:t>26.4.2018.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3EDD-D139-4127-8EC8-A0AC3DEAA31E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1E4B-A29E-4F51-AD90-38981EEEEDB1}" type="datetimeFigureOut">
              <a:rPr lang="hr-HR" smtClean="0"/>
              <a:t>26.4.2018.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93EDD-D139-4127-8EC8-A0AC3DEAA31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9E31E4B-A29E-4F51-AD90-38981EEEEDB1}" type="datetimeFigureOut">
              <a:rPr lang="hr-HR" smtClean="0"/>
              <a:t>26.4.2018.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F193EDD-D139-4127-8EC8-A0AC3DEAA31E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Reagiranje na automatske misli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Marija Udiljak, mag. </a:t>
            </a:r>
            <a:r>
              <a:rPr lang="hr-HR" dirty="0"/>
              <a:t>p</a:t>
            </a:r>
            <a:r>
              <a:rPr lang="hr-HR" dirty="0" smtClean="0"/>
              <a:t>sych.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378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KADA ZDM NIJE DOVOLJNO UČINKOVIT?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Važno ne prenaglašavati važnost ZDM</a:t>
            </a:r>
          </a:p>
          <a:p>
            <a:endParaRPr lang="hr-HR" dirty="0"/>
          </a:p>
          <a:p>
            <a:r>
              <a:rPr lang="hr-HR" dirty="0" smtClean="0"/>
              <a:t>Vrednovanje automatske misli (sa ili bez ZDM) može biti manje efikasno ako:</a:t>
            </a:r>
          </a:p>
          <a:p>
            <a:pPr lvl="1"/>
            <a:r>
              <a:rPr lang="hr-HR" dirty="0" smtClean="0"/>
              <a:t>Klijent ne uspije odgovoriti na svoju najviše uznemirujuću misao ili predodžbu</a:t>
            </a:r>
          </a:p>
          <a:p>
            <a:pPr lvl="1"/>
            <a:r>
              <a:rPr lang="hr-HR" dirty="0" smtClean="0"/>
              <a:t>Ako je AM ujedno i bazično vjerovanje ili aktivirano posredujuće vjerovanje</a:t>
            </a:r>
          </a:p>
          <a:p>
            <a:pPr lvl="1"/>
            <a:r>
              <a:rPr lang="hr-HR" dirty="0" smtClean="0"/>
              <a:t>Ako su vrednovanje i odgovaranje na misli bili površni</a:t>
            </a:r>
          </a:p>
          <a:p>
            <a:pPr lvl="1"/>
            <a:r>
              <a:rPr lang="hr-HR" dirty="0" smtClean="0"/>
              <a:t>Ako je klijent obezvrjeđivao svoje odgovore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9464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DODATNI NAČINI ODGOVARANJA NA AUTOMATSKE MISLI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Izvođenje ZDM u mislima</a:t>
            </a:r>
          </a:p>
          <a:p>
            <a:r>
              <a:rPr lang="hr-HR" dirty="0" smtClean="0"/>
              <a:t>Čitanje prije napisanih ZDM-a ili bilježaka s terapije koje sadrže identične ili slične AM</a:t>
            </a:r>
          </a:p>
          <a:p>
            <a:r>
              <a:rPr lang="hr-HR" dirty="0" smtClean="0"/>
              <a:t>Diktiranje ZDM nekome drugome </a:t>
            </a:r>
          </a:p>
          <a:p>
            <a:r>
              <a:rPr lang="hr-HR" dirty="0" smtClean="0"/>
              <a:t>Čitanje kartica za suočavanje</a:t>
            </a:r>
          </a:p>
          <a:p>
            <a:r>
              <a:rPr lang="hr-HR" dirty="0" smtClean="0"/>
              <a:t>Slušanje terapijske seanse ili jednog njenog dijela s audiovrpce</a:t>
            </a:r>
          </a:p>
          <a:p>
            <a:endParaRPr lang="hr-HR" dirty="0"/>
          </a:p>
          <a:p>
            <a:r>
              <a:rPr lang="hr-HR" dirty="0"/>
              <a:t>Ponekad je mnogo korisnije umjesto vrednovanja AM – rješavati problem!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3251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pPr algn="ctr"/>
            <a:r>
              <a:rPr lang="hr-H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HVALA! </a:t>
            </a:r>
            <a:r>
              <a:rPr lang="hr-H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</a:t>
            </a:r>
            <a:endParaRPr lang="hr-HR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9527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ZAPIS DISFUNKCIONALNIH MISLI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Zapis disfunkcionalnih misli – ZDM </a:t>
            </a:r>
          </a:p>
          <a:p>
            <a:pPr lvl="1"/>
            <a:r>
              <a:rPr lang="hr-HR" dirty="0" smtClean="0"/>
              <a:t>Organizirani obrazac koji pomaže klijentu efikasnije odgovoriti na automatske misli, smanjujući tako njegovu uznemirenost</a:t>
            </a:r>
          </a:p>
          <a:p>
            <a:pPr lvl="1"/>
            <a:r>
              <a:rPr lang="hr-HR" dirty="0" smtClean="0"/>
              <a:t>Intervencija koja služi za pismeno vrednovanje i odgovaranje na automatske misli – zapisivanjem važnih detalja pojačava se i razumijevanje, te se klijentu omogućava oslanjanje na njih i nakon završetka terapije</a:t>
            </a:r>
          </a:p>
          <a:p>
            <a:pPr marL="274320" lvl="1" indent="0">
              <a:buNone/>
            </a:pPr>
            <a:endParaRPr lang="hr-HR" dirty="0" smtClean="0"/>
          </a:p>
          <a:p>
            <a:pPr marL="274320" lvl="1" indent="0">
              <a:buNone/>
            </a:pPr>
            <a:endParaRPr lang="hr-HR" dirty="0" smtClean="0"/>
          </a:p>
          <a:p>
            <a:pPr lvl="1"/>
            <a:r>
              <a:rPr lang="hr-HR" dirty="0" smtClean="0"/>
              <a:t>Uz pravilnu poduku i </a:t>
            </a:r>
            <a:r>
              <a:rPr lang="hr-HR" dirty="0" smtClean="0"/>
              <a:t>poticaj, </a:t>
            </a:r>
            <a:r>
              <a:rPr lang="hr-HR" dirty="0" smtClean="0"/>
              <a:t>klijenti se ZDM obrascem služe prilično dobro i redovito</a:t>
            </a:r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2442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UPUTA ZA KORIŠTENJE ZDM-a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Kada </a:t>
            </a:r>
            <a:r>
              <a:rPr lang="hr-HR" dirty="0" smtClean="0"/>
              <a:t>primijetite </a:t>
            </a:r>
            <a:r>
              <a:rPr lang="hr-HR" dirty="0" smtClean="0"/>
              <a:t>da se Vaše raspoloženje naglo promijenilo/pogoršalo, upitajte se:</a:t>
            </a:r>
          </a:p>
          <a:p>
            <a:pPr marL="0" indent="0">
              <a:buNone/>
            </a:pPr>
            <a:r>
              <a:rPr lang="hr-HR" dirty="0"/>
              <a:t>	</a:t>
            </a:r>
            <a:r>
              <a:rPr lang="hr-HR" dirty="0" smtClean="0"/>
              <a:t> </a:t>
            </a:r>
            <a:r>
              <a:rPr lang="hr-HR" i="1" dirty="0" smtClean="0"/>
              <a:t>„Što mi je upravo prošlo kroz glavu?” </a:t>
            </a:r>
          </a:p>
          <a:p>
            <a:r>
              <a:rPr lang="hr-HR" dirty="0" smtClean="0"/>
              <a:t>što prije zapišite misao ili predodžbu u obrazac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8431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ZAPIS DISFUNKCIONALNIH MISLI (BECK, 1995) - obrazac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4052832"/>
              </p:ext>
            </p:extLst>
          </p:nvPr>
        </p:nvGraphicFramePr>
        <p:xfrm>
          <a:off x="457200" y="2362288"/>
          <a:ext cx="8291262" cy="43070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1877"/>
                <a:gridCol w="1381877"/>
                <a:gridCol w="1381877"/>
                <a:gridCol w="1381877"/>
                <a:gridCol w="1381877"/>
                <a:gridCol w="1381877"/>
              </a:tblGrid>
              <a:tr h="10913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DATUM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8" marR="62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SITUACIJA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8" marR="62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AUTOMATSKA MISAO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8" marR="62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EMOCIJE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8" marR="62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ADAPTIVNI ODGOVOR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8" marR="62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POSLJEDICE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8" marR="62058" marT="0" marB="0" anchor="ctr"/>
                </a:tc>
              </a:tr>
              <a:tr h="3215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8" marR="6205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 dirty="0">
                          <a:effectLst/>
                        </a:rPr>
                        <a:t>Koji aktualni događaj, tijek misli, sanjarenje ili sjećanje izaziva neugodnu emociju?</a:t>
                      </a:r>
                      <a:endParaRPr lang="hr-HR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 dirty="0">
                          <a:effectLst/>
                        </a:rPr>
                        <a:t>Koje ste neugodne fizičke simptome imali? 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8" marR="6205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>
                          <a:effectLst/>
                        </a:rPr>
                        <a:t>Koje misli su Vam prošle kroz glavu?</a:t>
                      </a:r>
                      <a:endParaRPr lang="hr-HR" sz="10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>
                          <a:effectLst/>
                        </a:rPr>
                        <a:t>Koliko ste vjerovali u svaku automatsku misao?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8" marR="6205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>
                          <a:effectLst/>
                        </a:rPr>
                        <a:t>Koje ste emocije osjetili u tom trenutku?</a:t>
                      </a:r>
                      <a:endParaRPr lang="hr-HR" sz="10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>
                          <a:effectLst/>
                        </a:rPr>
                        <a:t>Koliko je intenzivna (0-100% bila ta emocija?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8" marR="6205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 dirty="0">
                          <a:effectLst/>
                        </a:rPr>
                        <a:t>Koje ste kognitivne distorzije napravili?</a:t>
                      </a:r>
                      <a:endParaRPr lang="hr-HR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 dirty="0">
                          <a:effectLst/>
                        </a:rPr>
                        <a:t>Koliko vjerujete u svaki adaptivni odgovor?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8" marR="6205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 dirty="0">
                          <a:effectLst/>
                        </a:rPr>
                        <a:t>Koliko sada vjerujete u svaku automatsku misao?</a:t>
                      </a:r>
                      <a:endParaRPr lang="hr-HR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 dirty="0">
                          <a:effectLst/>
                        </a:rPr>
                        <a:t>Koje emocije sada osjećate i koliko su intenzivne (</a:t>
                      </a:r>
                      <a:r>
                        <a:rPr lang="hr-HR" sz="1100" dirty="0" smtClean="0">
                          <a:effectLst/>
                        </a:rPr>
                        <a:t>0-100</a:t>
                      </a:r>
                      <a:r>
                        <a:rPr lang="hr-HR" sz="1100" dirty="0">
                          <a:effectLst/>
                        </a:rPr>
                        <a:t>%)</a:t>
                      </a:r>
                      <a:endParaRPr lang="hr-HR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 dirty="0">
                          <a:effectLst/>
                        </a:rPr>
                        <a:t>Što ćete napraviti ili ste napravili?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8" marR="6205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137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PITANJA KOJA POMAŽU U SASTAVLJANJU ADAPTIVNOG ODGOVORA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9396"/>
            <a:ext cx="8229600" cy="4704184"/>
          </a:xfrm>
        </p:spPr>
        <p:txBody>
          <a:bodyPr/>
          <a:lstStyle/>
          <a:p>
            <a:r>
              <a:rPr lang="hr-HR" dirty="0" smtClean="0"/>
              <a:t>Koji su dokazi da je automatska misao točna? Nije točna?</a:t>
            </a:r>
          </a:p>
          <a:p>
            <a:r>
              <a:rPr lang="hr-HR" dirty="0" smtClean="0"/>
              <a:t>Postoji li alternativno objašnjenje?</a:t>
            </a:r>
          </a:p>
          <a:p>
            <a:r>
              <a:rPr lang="hr-HR" dirty="0" smtClean="0"/>
              <a:t>Što je najgore što se može dogoditi</a:t>
            </a:r>
            <a:r>
              <a:rPr lang="hr-HR" dirty="0" smtClean="0"/>
              <a:t>? Mogu </a:t>
            </a:r>
            <a:r>
              <a:rPr lang="hr-HR" dirty="0" smtClean="0"/>
              <a:t>li to preživjeti? Što je najbolje što se može dogoditi? Koja je najvjerojatnija posljedica?</a:t>
            </a:r>
          </a:p>
          <a:p>
            <a:r>
              <a:rPr lang="hr-HR" dirty="0" smtClean="0"/>
              <a:t>Što je učinak mog vjerovanja u automatsku misao? Što bi mogao biti učinak promjene u mom razmišljanju?</a:t>
            </a:r>
          </a:p>
          <a:p>
            <a:r>
              <a:rPr lang="hr-HR" dirty="0" smtClean="0"/>
              <a:t>Što trebam poduzeti glede toga?</a:t>
            </a:r>
          </a:p>
          <a:p>
            <a:r>
              <a:rPr lang="hr-HR" dirty="0" smtClean="0"/>
              <a:t>Ako _______ (ime prijatelja) je bio u takvoj situaciji i to pomislio, što bih mu rekao?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8725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KORIŠTENJA  ZDM-a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85111" y="1411515"/>
          <a:ext cx="7973778" cy="52541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8963"/>
                <a:gridCol w="1328963"/>
                <a:gridCol w="1328963"/>
                <a:gridCol w="1328963"/>
                <a:gridCol w="1328963"/>
                <a:gridCol w="1328963"/>
              </a:tblGrid>
              <a:tr h="8200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DATUM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29" marR="6012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SITUACIJA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29" marR="6012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AUTOMATSKA MISAO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29" marR="6012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EMOCIJE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29" marR="6012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ADAPTIVNI ODGOVOR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29" marR="6012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POSLJEDICE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29" marR="60129" marT="0" marB="0" anchor="ctr"/>
                </a:tc>
              </a:tr>
              <a:tr h="4056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23.02. petak 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29" marR="6012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>
                          <a:effectLst/>
                        </a:rPr>
                        <a:t>Razmišljanje o pozivanju dečka koji mi se sviđa na kavu. 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29" marR="6012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>
                          <a:effectLst/>
                        </a:rPr>
                        <a:t>Neće htjeti ići sa mnom.(90%)  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29" marR="6012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>
                          <a:effectLst/>
                        </a:rPr>
                        <a:t>Tuga (75%)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29" marR="601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Katastrofiziranje </a:t>
                      </a:r>
                      <a:endParaRPr lang="hr-HR" sz="10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>
                          <a:effectLst/>
                        </a:rPr>
                        <a:t>Ne znam želi li on ići ili ne (90%)</a:t>
                      </a:r>
                      <a:endParaRPr lang="hr-HR" sz="10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>
                          <a:effectLst/>
                        </a:rPr>
                        <a:t>On je prema meni prijateljski raspoložen (90%)</a:t>
                      </a:r>
                      <a:endParaRPr lang="hr-HR" sz="10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>
                          <a:effectLst/>
                        </a:rPr>
                        <a:t>Najgore je ako kaže ne (90%). Najbolje je da kaže da (100%). Najrealnije je da kaže da je zauzet i da se ponaša prijateljski (80%)</a:t>
                      </a:r>
                      <a:endParaRPr lang="hr-HR" sz="10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>
                          <a:effectLst/>
                        </a:rPr>
                        <a:t>....</a:t>
                      </a:r>
                      <a:endParaRPr lang="hr-HR" sz="1000">
                        <a:effectLst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29" marR="6012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 dirty="0">
                          <a:effectLst/>
                        </a:rPr>
                        <a:t>AM (50%)</a:t>
                      </a:r>
                      <a:endParaRPr lang="hr-HR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 dirty="0">
                          <a:effectLst/>
                        </a:rPr>
                        <a:t>Tuga (50%)</a:t>
                      </a:r>
                      <a:endParaRPr lang="hr-HR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100" dirty="0">
                          <a:effectLst/>
                        </a:rPr>
                        <a:t>Anksioznost (50%)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29" marR="6012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532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r>
              <a:rPr lang="hr-HR" dirty="0" smtClean="0"/>
              <a:t>Vjerojatnost korištenja ZDM-a je veća ako klijenta na primjeren način upoznamo s obrascem, ako ga demonstriramo i </a:t>
            </a:r>
            <a:r>
              <a:rPr lang="hr-HR" dirty="0" smtClean="0"/>
              <a:t>primijenimo</a:t>
            </a:r>
            <a:r>
              <a:rPr lang="hr-HR" dirty="0" smtClean="0"/>
              <a:t>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8851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SAVJETI ZA KORIŠTENJE ZDM-a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Terapeut bi trebao savladati primjenu ZDM-a na sebi</a:t>
            </a:r>
          </a:p>
          <a:p>
            <a:r>
              <a:rPr lang="hr-HR" dirty="0" smtClean="0"/>
              <a:t>Upoznavanje sa ZDM-om u dvije faze tijekom dviju ili više seansi: prva faza pokriva četiri kolone a druga zadnje dvije</a:t>
            </a:r>
          </a:p>
          <a:p>
            <a:r>
              <a:rPr lang="hr-HR" dirty="0" smtClean="0"/>
              <a:t>Prije primjene provjeriti klijentovo shvaćanje intervencije i vjerovanje u kognitivni model</a:t>
            </a:r>
          </a:p>
          <a:p>
            <a:r>
              <a:rPr lang="hr-HR" dirty="0" smtClean="0"/>
              <a:t>Prije upoznavanja klijenta sa ZDM-om, klijent bi trebao znati identificirati svoje </a:t>
            </a:r>
            <a:r>
              <a:rPr lang="hr-HR" dirty="0" smtClean="0"/>
              <a:t>automatske </a:t>
            </a:r>
            <a:r>
              <a:rPr lang="hr-HR" dirty="0" smtClean="0"/>
              <a:t>misli i emocije</a:t>
            </a:r>
          </a:p>
          <a:p>
            <a:r>
              <a:rPr lang="hr-HR" dirty="0" smtClean="0"/>
              <a:t>Važno je da klijent postigne uspjeh u samostalnom ispunjavanju prve četiri kolone, prije negoli prijeđe na preostale dvije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4340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SAVJETI ZA KORIŠTENJE ZDM-a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Prije upoznavanja sa zadnje dvije kolone potrebno je vrednovati s klijentom barem jednu važnu AM i proizvesti značajno smanjenje uznemirenosti</a:t>
            </a:r>
          </a:p>
          <a:p>
            <a:endParaRPr lang="hr-HR" dirty="0" smtClean="0"/>
          </a:p>
          <a:p>
            <a:r>
              <a:rPr lang="hr-HR" dirty="0" smtClean="0"/>
              <a:t>Ako klijent ne uspijeva u izvršenju domaće zadaće koristeći ZDM:</a:t>
            </a:r>
          </a:p>
          <a:p>
            <a:pPr lvl="1"/>
            <a:r>
              <a:rPr lang="hr-HR" dirty="0" smtClean="0"/>
              <a:t>Otkriti AM o korištenju ZDM</a:t>
            </a:r>
          </a:p>
          <a:p>
            <a:pPr lvl="1"/>
            <a:r>
              <a:rPr lang="hr-HR" dirty="0" smtClean="0"/>
              <a:t>Pomoći u rješavanju problema</a:t>
            </a:r>
          </a:p>
          <a:p>
            <a:pPr lvl="1"/>
            <a:r>
              <a:rPr lang="hr-HR" dirty="0" smtClean="0"/>
              <a:t>Predložiti korištenje ZDM kao eksperimenta</a:t>
            </a:r>
          </a:p>
          <a:p>
            <a:pPr lvl="1"/>
            <a:r>
              <a:rPr lang="hr-HR" dirty="0" smtClean="0"/>
              <a:t>Koristiti druge načine motiviranja klijenta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4234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190</TotalTime>
  <Words>676</Words>
  <Application>Microsoft Office PowerPoint</Application>
  <PresentationFormat>On-screen Show (4:3)</PresentationFormat>
  <Paragraphs>101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Clarity</vt:lpstr>
      <vt:lpstr>Reagiranje na automatske misli</vt:lpstr>
      <vt:lpstr>ZAPIS DISFUNKCIONALNIH MISLI</vt:lpstr>
      <vt:lpstr>UPUTA ZA KORIŠTENJE ZDM-a</vt:lpstr>
      <vt:lpstr>ZAPIS DISFUNKCIONALNIH MISLI (BECK, 1995) - obrazac</vt:lpstr>
      <vt:lpstr>PITANJA KOJA POMAŽU U SASTAVLJANJU ADAPTIVNOG ODGOVORA</vt:lpstr>
      <vt:lpstr>PRIMJER KORIŠTENJA  ZDM-a</vt:lpstr>
      <vt:lpstr>PowerPoint Presentation</vt:lpstr>
      <vt:lpstr>SAVJETI ZA KORIŠTENJE ZDM-a</vt:lpstr>
      <vt:lpstr>SAVJETI ZA KORIŠTENJE ZDM-a</vt:lpstr>
      <vt:lpstr>KADA ZDM NIJE DOVOLJNO UČINKOVIT?</vt:lpstr>
      <vt:lpstr>DODATNI NAČINI ODGOVARANJA NA AUTOMATSKE MISLI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Reagiranje na automatske misli</dc:title>
  <dc:creator>Windows User</dc:creator>
  <cp:lastModifiedBy>Dragana</cp:lastModifiedBy>
  <cp:revision>13</cp:revision>
  <dcterms:created xsi:type="dcterms:W3CDTF">2018-04-20T17:34:25Z</dcterms:created>
  <dcterms:modified xsi:type="dcterms:W3CDTF">2018-04-26T06:30:12Z</dcterms:modified>
</cp:coreProperties>
</file>