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60" r:id="rId5"/>
    <p:sldId id="259" r:id="rId6"/>
    <p:sldId id="262" r:id="rId7"/>
    <p:sldId id="265" r:id="rId8"/>
    <p:sldId id="261" r:id="rId9"/>
    <p:sldId id="264" r:id="rId10"/>
    <p:sldId id="266" r:id="rId11"/>
    <p:sldId id="267" r:id="rId12"/>
    <p:sldId id="263" r:id="rId13"/>
    <p:sldId id="275" r:id="rId14"/>
    <p:sldId id="272" r:id="rId15"/>
    <p:sldId id="274" r:id="rId16"/>
    <p:sldId id="269" r:id="rId17"/>
    <p:sldId id="270" r:id="rId18"/>
    <p:sldId id="271" r:id="rId19"/>
    <p:sldId id="276" r:id="rId20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B2B2B2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344" autoAdjust="0"/>
  </p:normalViewPr>
  <p:slideViewPr>
    <p:cSldViewPr>
      <p:cViewPr varScale="1">
        <p:scale>
          <a:sx n="55" d="100"/>
          <a:sy n="55" d="100"/>
        </p:scale>
        <p:origin x="-18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r-H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hr-HR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hr-H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639426C-C111-4FD3-BD32-817CBDBF1339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0C05E3-B7EE-4DDE-B8C2-62D13E10771B}" type="slidenum">
              <a:rPr lang="hr-HR"/>
              <a:pPr/>
              <a:t>2</a:t>
            </a:fld>
            <a:endParaRPr lang="hr-HR"/>
          </a:p>
        </p:txBody>
      </p:sp>
      <p:sp>
        <p:nvSpPr>
          <p:cNvPr id="5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/>
              <a:t>Za vrednovanje i odgovaranje na automatske misli možemo koristiti:</a:t>
            </a:r>
          </a:p>
          <a:p>
            <a:r>
              <a:rPr lang="hr-HR"/>
              <a:t>- verbalnu interakciju (postavljamo pitanja klijentu putem kojih on vrednuje automatsku misao)- npr. </a:t>
            </a:r>
            <a:r>
              <a:rPr lang="hr-HR" i="1"/>
              <a:t>Dokazi za i protiv, alternativno objašnjenje, Posljedice automatskih misli i posljedice promjena u mišljenju</a:t>
            </a:r>
            <a:r>
              <a:rPr lang="hr-HR"/>
              <a:t>?, </a:t>
            </a:r>
          </a:p>
          <a:p>
            <a:r>
              <a:rPr lang="hr-HR"/>
              <a:t>-  pismeno izražavanje na način da klijent svoje automatske misli zapisuje unutar obrasca – Zapis disfunkcionalnih misli (ZDM)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- Osim</a:t>
            </a:r>
            <a:r>
              <a:rPr lang="hr-HR" baseline="0" dirty="0" smtClean="0"/>
              <a:t> navedenog, terapeut može i na druge načine motivirati pacijenta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9426C-C111-4FD3-BD32-817CBDBF1339}" type="slidenum">
              <a:rPr lang="hr-HR" smtClean="0"/>
              <a:pPr/>
              <a:t>11</a:t>
            </a:fld>
            <a:endParaRPr lang="hr-H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sz="1200" dirty="0" smtClean="0"/>
              <a:t>Prije upoznavanja sa zadnja 2 stupca:</a:t>
            </a:r>
          </a:p>
          <a:p>
            <a:r>
              <a:rPr lang="hr-HR" sz="1200" dirty="0" smtClean="0"/>
              <a:t>- Klijent</a:t>
            </a:r>
            <a:r>
              <a:rPr lang="hr-HR" sz="1200" baseline="0" dirty="0" smtClean="0"/>
              <a:t> pokazuje uspjeh u samostalnom ispunjavanju prva 4 stupca u NEKOLIKO RAZLIČITIH SITUACIJA tijekom seanse i kroz domaću zadaću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9426C-C111-4FD3-BD32-817CBDBF1339}" type="slidenum">
              <a:rPr lang="hr-HR" smtClean="0"/>
              <a:pPr/>
              <a:t>12</a:t>
            </a:fld>
            <a:endParaRPr lang="hr-H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1DB506-5A76-4E26-9480-DFC1EFB5CB7C}" type="slidenum">
              <a:rPr lang="hr-HR"/>
              <a:pPr/>
              <a:t>13</a:t>
            </a:fld>
            <a:endParaRPr lang="hr-HR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i="0" dirty="0" smtClean="0"/>
              <a:t>Zadnja</a:t>
            </a:r>
            <a:r>
              <a:rPr lang="hr-HR" b="0" i="0" baseline="0" dirty="0" smtClean="0"/>
              <a:t> 2 stupca ZDM</a:t>
            </a:r>
            <a:endParaRPr lang="hr-HR" b="0" i="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1DB506-5A76-4E26-9480-DFC1EFB5CB7C}" type="slidenum">
              <a:rPr lang="hr-HR"/>
              <a:pPr/>
              <a:t>14</a:t>
            </a:fld>
            <a:endParaRPr lang="hr-HR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hr-HR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1DB506-5A76-4E26-9480-DFC1EFB5CB7C}" type="slidenum">
              <a:rPr lang="hr-HR"/>
              <a:pPr/>
              <a:t>15</a:t>
            </a:fld>
            <a:endParaRPr lang="hr-HR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Potaknemo</a:t>
            </a:r>
            <a:r>
              <a:rPr lang="hr-HR" baseline="0" dirty="0" smtClean="0"/>
              <a:t> klijenta </a:t>
            </a:r>
            <a:r>
              <a:rPr lang="hr-HR" baseline="0" smtClean="0"/>
              <a:t>na osviještavanje/uvid </a:t>
            </a:r>
            <a:r>
              <a:rPr lang="hr-HR" baseline="0" dirty="0" smtClean="0"/>
              <a:t>u to kako se intenzitet emocije smanjio</a:t>
            </a:r>
            <a:endParaRPr lang="hr-HR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dirty="0" smtClean="0"/>
              <a:t>Za motiviranje</a:t>
            </a:r>
            <a:r>
              <a:rPr lang="hr-HR" baseline="0" dirty="0" smtClean="0"/>
              <a:t> klijenta na korištenje ZDM, terapeut ga potiče na izvođenje eksperimenta</a:t>
            </a:r>
          </a:p>
          <a:p>
            <a:pPr>
              <a:buFontTx/>
              <a:buChar char="-"/>
            </a:pPr>
            <a:endParaRPr lang="hr-HR" baseline="0" dirty="0" smtClean="0"/>
          </a:p>
          <a:p>
            <a:pPr>
              <a:buFontTx/>
              <a:buChar char="-"/>
            </a:pPr>
            <a:r>
              <a:rPr lang="hr-HR" baseline="0" dirty="0" smtClean="0"/>
              <a:t>Klijent može i dalje nepravilno ispuniti ZDM ili ne osjetiti poboljšanje u raspoloženju, pa je na terapeutu da utvrdi razloge ovih teškoća; </a:t>
            </a:r>
            <a:r>
              <a:rPr lang="hr-HR" baseline="0" dirty="0" err="1" smtClean="0"/>
              <a:t>npr</a:t>
            </a:r>
            <a:r>
              <a:rPr lang="hr-HR" baseline="0" dirty="0" smtClean="0"/>
              <a:t>. klijent kaže kako najviše AM vjerojatno ima za vrijeme obavljanja zadatka na poslu, no tada ne može izvaditi obrazac. U tom slučaju </a:t>
            </a:r>
            <a:r>
              <a:rPr lang="hr-HR" baseline="0" dirty="0" err="1" smtClean="0"/>
              <a:t>erapeutu</a:t>
            </a:r>
            <a:r>
              <a:rPr lang="hr-HR" baseline="0" dirty="0" smtClean="0"/>
              <a:t> mu predlaže moguće rješenje – da svoje misli zapiše negdje i kasnije ispuni ZDM</a:t>
            </a:r>
          </a:p>
          <a:p>
            <a:pPr>
              <a:buFontTx/>
              <a:buChar char="-"/>
            </a:pPr>
            <a:r>
              <a:rPr lang="hr-HR" baseline="0" dirty="0" smtClean="0"/>
              <a:t>- kroz poteškoće oko ZDM, terapeut može uvidjeti neke dodatne AM kod klijenta (</a:t>
            </a:r>
            <a:r>
              <a:rPr lang="hr-HR" baseline="0" dirty="0" err="1" smtClean="0"/>
              <a:t>npr</a:t>
            </a:r>
            <a:r>
              <a:rPr lang="hr-HR" baseline="0" dirty="0" smtClean="0"/>
              <a:t>. </a:t>
            </a:r>
            <a:r>
              <a:rPr lang="hr-HR" i="1" baseline="0" dirty="0" smtClean="0"/>
              <a:t>To nema smisla, Što ako me netko vidi da to </a:t>
            </a:r>
            <a:r>
              <a:rPr lang="hr-HR" i="1" baseline="0" dirty="0" err="1" smtClean="0"/>
              <a:t>ispunjavam.</a:t>
            </a:r>
            <a:r>
              <a:rPr lang="hr-HR" i="1" baseline="0" dirty="0" smtClean="0"/>
              <a:t>.? </a:t>
            </a:r>
            <a:r>
              <a:rPr lang="hr-HR" i="0" baseline="0" dirty="0" smtClean="0"/>
              <a:t> sl</a:t>
            </a:r>
            <a:r>
              <a:rPr lang="hr-HR" baseline="0" dirty="0" smtClean="0"/>
              <a:t>ično)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9426C-C111-4FD3-BD32-817CBDBF1339}" type="slidenum">
              <a:rPr lang="hr-HR" smtClean="0"/>
              <a:pPr/>
              <a:t>16</a:t>
            </a:fld>
            <a:endParaRPr lang="hr-H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9426C-C111-4FD3-BD32-817CBDBF1339}" type="slidenum">
              <a:rPr lang="hr-HR" smtClean="0"/>
              <a:pPr/>
              <a:t>17</a:t>
            </a:fld>
            <a:endParaRPr lang="hr-H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9426C-C111-4FD3-BD32-817CBDBF1339}" type="slidenum">
              <a:rPr lang="hr-HR" smtClean="0"/>
              <a:pPr/>
              <a:t>19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B03F99-F8FA-4D73-BEFE-F5DF9EAFD875}" type="slidenum">
              <a:rPr lang="hr-HR"/>
              <a:pPr/>
              <a:t>3</a:t>
            </a:fld>
            <a:endParaRPr lang="hr-HR"/>
          </a:p>
        </p:txBody>
      </p:sp>
      <p:sp>
        <p:nvSpPr>
          <p:cNvPr id="7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/>
              <a:t>ZDM je obrazac koji klijent ispunjava i tako u pisanoj formi odgovara na AM, u početku to čini na seansi, a s vremenom i sa savladavanjem prepoznavanja AM, čini to i sam</a:t>
            </a:r>
          </a:p>
          <a:p>
            <a:pPr>
              <a:buFontTx/>
              <a:buChar char="-"/>
            </a:pPr>
            <a:r>
              <a:rPr lang="hr-HR"/>
              <a:t>ZDM omogućava klijentu da efikasnije odgovori na AM, pomaže u tome da se kod klijenta smanji uznemirenost (može pratiti promjene u raspoloženju /intenzitetu emocija) prilikom ispunjavanja ZDM te omogućava bolje razumijevanje kognitivnog modela (interakcije AM-emocija-tjelesnih senzacija-ponašanja)</a:t>
            </a:r>
          </a:p>
          <a:p>
            <a:pPr>
              <a:buFontTx/>
              <a:buChar char="-"/>
            </a:pPr>
            <a:r>
              <a:rPr lang="hr-HR"/>
              <a:t>ZDM također omogućava klijentu da svoje misli čita za domaću zadaću i da ih uvijek kasnije po potrebi može pročitati (nakon kraćeg ili duljeg vremena od seanse) </a:t>
            </a:r>
          </a:p>
          <a:p>
            <a:pPr>
              <a:buFontTx/>
              <a:buChar char="-"/>
            </a:pPr>
            <a:endParaRPr lang="hr-HR"/>
          </a:p>
          <a:p>
            <a:pPr>
              <a:buFontTx/>
              <a:buChar char="-"/>
            </a:pPr>
            <a:r>
              <a:rPr lang="hr-HR"/>
              <a:t>- neki klijenti koriste ZDM često, dok ga drugi, unatoč velikim naporima terapeuta koriste rijetko jer ne mogu ili ne žele zapisati svoje misli, većina klijenata je “u sredini” i koriste ZDM prilično dobro i redovito, a za to je potreba pravilna poduka i poticaj terpaueta</a:t>
            </a:r>
          </a:p>
          <a:p>
            <a:pPr>
              <a:buFontTx/>
              <a:buChar char="-"/>
            </a:pPr>
            <a:r>
              <a:rPr lang="hr-HR"/>
              <a:t>- ukoliko je klijentu prenaporno korištenje ZDM, terapuet ga može učiti korištenju pitanja za vrednovanje misli (opisano u 8. poglavlju Beck, 2011. te u prethodnom predavanju)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Pitao klijenta da se prisjeti neke situacije u kojoj mu se raspoloženje mijenjalo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9426C-C111-4FD3-BD32-817CBDBF1339}" type="slidenum">
              <a:rPr lang="hr-HR" smtClean="0"/>
              <a:pPr/>
              <a:t>4</a:t>
            </a:fld>
            <a:endParaRPr lang="hr-H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1DB506-5A76-4E26-9480-DFC1EFB5CB7C}" type="slidenum">
              <a:rPr lang="hr-HR"/>
              <a:pPr/>
              <a:t>5</a:t>
            </a:fld>
            <a:endParaRPr lang="hr-HR" dirty="0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Uputa: Kada zamijetite da se vaše raspoloženje pogoršalo, upitajte se:”Što mi je upravo prošlo kroz glavu?” i što prije zapišite misao ili predodžbu u kolonu </a:t>
            </a:r>
            <a:r>
              <a:rPr lang="hr-HR" i="1" dirty="0"/>
              <a:t>Automatska </a:t>
            </a:r>
            <a:r>
              <a:rPr lang="hr-HR" i="1" dirty="0" smtClean="0"/>
              <a:t>misao</a:t>
            </a:r>
          </a:p>
          <a:p>
            <a:endParaRPr lang="hr-HR" i="1" dirty="0" smtClean="0"/>
          </a:p>
          <a:p>
            <a:r>
              <a:rPr lang="hr-HR" i="0" dirty="0" smtClean="0"/>
              <a:t>U</a:t>
            </a:r>
            <a:r>
              <a:rPr lang="hr-HR" i="0" baseline="0" dirty="0" smtClean="0"/>
              <a:t> koloni </a:t>
            </a:r>
            <a:r>
              <a:rPr lang="hr-HR" b="1" i="0" baseline="0" dirty="0" smtClean="0"/>
              <a:t>Situacija</a:t>
            </a:r>
            <a:r>
              <a:rPr lang="hr-HR" i="0" baseline="0" dirty="0" smtClean="0"/>
              <a:t> klijenta podučavamo da može zapisati različite vrste situacija: 1) neki aktualni događaj (misli koje su se javile ZA VRIJEMe/tijekom neke situacije), 2) tijek misli nakon situacije ili sanjarenje, 3) situacija u kojoj je neka AM vezana uz to kako se klijent osjeća (</a:t>
            </a:r>
            <a:r>
              <a:rPr lang="hr-HR" i="0" baseline="0" dirty="0" err="1" smtClean="0"/>
              <a:t>npr</a:t>
            </a:r>
            <a:r>
              <a:rPr lang="hr-HR" i="0" baseline="0" dirty="0" smtClean="0"/>
              <a:t>. situacija u kojoj klijent osjeća emociju tjeskobe “Osjećam tjeskobu”, a misao može biti “Ne bih trebala biti tjeskobna/napeta”)</a:t>
            </a:r>
          </a:p>
          <a:p>
            <a:endParaRPr lang="hr-HR" i="0" baseline="0" dirty="0" smtClean="0"/>
          </a:p>
          <a:p>
            <a:r>
              <a:rPr lang="hr-HR" i="0" baseline="0" dirty="0" smtClean="0"/>
              <a:t>U koloni </a:t>
            </a:r>
            <a:r>
              <a:rPr lang="hr-HR" b="1" i="0" baseline="0" dirty="0" smtClean="0"/>
              <a:t>Automatske misli </a:t>
            </a:r>
            <a:r>
              <a:rPr lang="hr-HR" b="0" i="0" baseline="0" dirty="0" smtClean="0"/>
              <a:t>klijent zapisuje aktualne riječi ili predodžbe koje su mu u tom trenutku prošle kroz glavu, te postotak vjerovanja u tu misao</a:t>
            </a:r>
          </a:p>
          <a:p>
            <a:r>
              <a:rPr lang="hr-HR" b="0" i="0" baseline="0" dirty="0" smtClean="0"/>
              <a:t>U koloni </a:t>
            </a:r>
            <a:r>
              <a:rPr lang="hr-HR" b="1" i="0" baseline="0" dirty="0" smtClean="0"/>
              <a:t>Emocije </a:t>
            </a:r>
            <a:r>
              <a:rPr lang="hr-HR" b="0" i="0" baseline="0" dirty="0" smtClean="0"/>
              <a:t>klijent zapisuje kako se u toj situaciji osjećao</a:t>
            </a:r>
            <a:endParaRPr lang="hr-HR" b="0" i="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a) </a:t>
            </a:r>
            <a:r>
              <a:rPr lang="hr-HR" sz="1200" dirty="0" smtClean="0"/>
              <a:t>terapeut bi trebao savladati primjenu ZDM-a na sebi (s</a:t>
            </a:r>
            <a:r>
              <a:rPr lang="hr-HR" dirty="0" smtClean="0"/>
              <a:t>a vlastitim AM)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b) terapeut bi trebao biti siguran</a:t>
            </a:r>
            <a:r>
              <a:rPr lang="hr-HR" baseline="0" dirty="0" smtClean="0"/>
              <a:t> da </a:t>
            </a:r>
            <a:r>
              <a:rPr lang="hr-HR" sz="1200" dirty="0" smtClean="0"/>
              <a:t>pacijent razumije i vjeruje u kognitivni model (inače neće razumjeti vrijednost identificiranja i vrednovanja svojih misli)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sz="1200" dirty="0" smtClean="0"/>
              <a:t>c) pacijent zna identificirati svoje automatske misli i emocije, u stanju je odrediti situaciju, emocije i tjelesne reakcije i ne miješati ih AM</a:t>
            </a:r>
            <a:r>
              <a:rPr lang="hr-HR" sz="1200" baseline="0" dirty="0" smtClean="0"/>
              <a:t> – u slučaju da klijent nije u stanju to DIFERENCIRATI vjerojatno će imati teškoća sa ZDM-om</a:t>
            </a:r>
            <a:endParaRPr lang="hr-HR" sz="1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sz="1200" dirty="0" smtClean="0"/>
              <a:t>d) prije uvođenja ZDM-a, terapeut treba navesti nekoliko jasnih primjera specifičnih situacija sa združenim AM i emocijama – Kako</a:t>
            </a:r>
            <a:r>
              <a:rPr lang="hr-HR" sz="1200" baseline="0" dirty="0" smtClean="0"/>
              <a:t> se klijent uči identifikaciji i diferencijaciji AM i emocija? – Terapeut identificirajući problematičnu situaciju, pomaže klijentu u identifikaciji AM i emocija pomoću verbalnog ispitivanja (Koji događaj ili tijek misli izaziva neugodnu emociju? Što vam je prošlo kroz glavu?Kako ste se </a:t>
            </a:r>
            <a:r>
              <a:rPr lang="hr-HR" sz="1200" baseline="0" dirty="0" err="1" smtClean="0"/>
              <a:t>sosjećali</a:t>
            </a:r>
            <a:r>
              <a:rPr lang="hr-HR" sz="1200" baseline="0" dirty="0" smtClean="0"/>
              <a:t>? – pitanja s vrha obrasca)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sz="1200" baseline="0" dirty="0" smtClean="0"/>
              <a:t>- Ako terapeut pokaže ZDM bez prethodnog uspješnog prepoznavanja problematične situacije, AM i emocija, riskira pojavu zbunjenosti klijenta ako pravilno  ne bude mogao identificirati te različite pojmove</a:t>
            </a:r>
            <a:endParaRPr lang="hr-HR" sz="1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hr-HR" sz="1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9426C-C111-4FD3-BD32-817CBDBF1339}" type="slidenum">
              <a:rPr lang="hr-HR" smtClean="0"/>
              <a:pPr/>
              <a:t>6</a:t>
            </a:fld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1DB506-5A76-4E26-9480-DFC1EFB5CB7C}" type="slidenum">
              <a:rPr lang="hr-HR"/>
              <a:pPr/>
              <a:t>7</a:t>
            </a:fld>
            <a:endParaRPr lang="hr-HR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i="0" dirty="0" smtClean="0"/>
              <a:t>Terapeut bi trebao planirati upoznavanje sa ZDM-om u 2 faze tijekom dvije ili više seansi:</a:t>
            </a:r>
          </a:p>
          <a:p>
            <a:r>
              <a:rPr lang="hr-HR" b="0" i="0" dirty="0" smtClean="0"/>
              <a:t>Prva faza počinje s prve četiri kolone, a druga uključuje i zadnje dvije kolone</a:t>
            </a:r>
          </a:p>
          <a:p>
            <a:endParaRPr lang="hr-HR" b="0" i="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1DB506-5A76-4E26-9480-DFC1EFB5CB7C}" type="slidenum">
              <a:rPr lang="hr-HR"/>
              <a:pPr/>
              <a:t>8</a:t>
            </a:fld>
            <a:endParaRPr lang="hr-HR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b="0" i="0" dirty="0" smtClean="0"/>
              <a:t>Terapeut bi trebao planirati upoznavanje sa ZDM-om u 2 faze tijekom dvije ili više seansi:</a:t>
            </a:r>
          </a:p>
          <a:p>
            <a:r>
              <a:rPr lang="hr-HR" b="0" i="0" dirty="0" smtClean="0"/>
              <a:t>Prva faza počinje s prve četiri kolone, a druga uključuje i zadnje dvije kolone</a:t>
            </a:r>
            <a:endParaRPr lang="hr-HR" b="0" i="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ZDM kao domaća se zadaća može se dati nakon što</a:t>
            </a:r>
            <a:r>
              <a:rPr lang="hr-HR" baseline="0" dirty="0" smtClean="0"/>
              <a:t> je klijent uspješno popunio prva 4 stupca obrasca NA SEANSI s malo ili bez pomoći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9426C-C111-4FD3-BD32-817CBDBF1339}" type="slidenum">
              <a:rPr lang="hr-HR" smtClean="0"/>
              <a:pPr/>
              <a:t>9</a:t>
            </a:fld>
            <a:endParaRPr lang="hr-H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1DB506-5A76-4E26-9480-DFC1EFB5CB7C}" type="slidenum">
              <a:rPr lang="hr-HR"/>
              <a:pPr/>
              <a:t>10</a:t>
            </a:fld>
            <a:endParaRPr lang="hr-HR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hr-HR" baseline="0" dirty="0" smtClean="0"/>
              <a:t>Kažemo klijentu: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hr-HR" baseline="0" dirty="0" smtClean="0"/>
              <a:t>da ne mora popunjavati tablicu redom, slijeva nadesno</a:t>
            </a:r>
            <a:r>
              <a:rPr lang="hr-HR" b="0" i="0" baseline="0" dirty="0" smtClean="0"/>
              <a:t> jer će mu ponekad biti lakše identificirati emociju koju osjeća (</a:t>
            </a:r>
            <a:r>
              <a:rPr lang="hr-HR" b="0" i="0" baseline="0" dirty="0" err="1" smtClean="0"/>
              <a:t>npr</a:t>
            </a:r>
            <a:r>
              <a:rPr lang="hr-HR" b="0" i="0" baseline="0" dirty="0" smtClean="0"/>
              <a:t>. tjeskoba, tuga) te je onda može zapisati jer ponekad će možda tek nakon toga moći dokučiti koju je AM upravo imao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hr-HR" b="0" i="0" baseline="0" dirty="0" smtClean="0"/>
              <a:t>Važno je istaknuti klijentu da mu ponekad možda neće biti lako jer je ovo vještina koju je potrebno vježbati, te je vježbom moguće postiti bolji, a i korisnost ove aktivnosti bit će sve veća</a:t>
            </a:r>
            <a:endParaRPr lang="hr-H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B2F60-7FFF-4015-9A16-4F93FE49F4F1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A21633-9D67-43C7-B1CA-B9661BACCC97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471865-87BC-4B21-B4C5-9A600949003C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 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ablic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DA3CA3C-F250-4D5D-A4EE-6E7016AD360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94F1F-ED33-4406-99D8-1F40522491AE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3B3310-7768-43FF-85F3-72F4A5FB025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0B7BD-64C4-45B6-8DAE-88A2063C1BBE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68CC3-23D0-4691-942C-58D9986F429E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1610B-053E-44B5-9FCB-CFA2386A714E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E2AC8-D0C7-487E-9EFE-82045208456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47A07-6721-4470-B085-228552853D6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84613-2250-4C02-91A2-7C3623A607F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3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r-H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22E67E0-2EC0-43C9-A7E6-18A32D859DFE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549275"/>
            <a:ext cx="7772400" cy="1470025"/>
          </a:xfrm>
        </p:spPr>
        <p:txBody>
          <a:bodyPr/>
          <a:lstStyle/>
          <a:p>
            <a:r>
              <a:rPr lang="hr-HR" dirty="0"/>
              <a:t>Reagiranje na automatske misli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067175" y="5805488"/>
            <a:ext cx="4897438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dirty="0"/>
              <a:t>Sara </a:t>
            </a:r>
            <a:r>
              <a:rPr lang="hr-HR" dirty="0" err="1"/>
              <a:t>Bestulić</a:t>
            </a:r>
            <a:r>
              <a:rPr lang="hr-HR" dirty="0"/>
              <a:t>, </a:t>
            </a:r>
            <a:r>
              <a:rPr lang="hr-HR" dirty="0" err="1"/>
              <a:t>mag.psych</a:t>
            </a:r>
            <a:r>
              <a:rPr lang="hr-HR" dirty="0"/>
              <a:t>.</a:t>
            </a:r>
          </a:p>
          <a:p>
            <a:pPr>
              <a:spcBef>
                <a:spcPct val="50000"/>
              </a:spcBef>
            </a:pPr>
            <a:r>
              <a:rPr lang="hr-HR" dirty="0"/>
              <a:t>BKT - Praktikum 2, Zagreb, 12. svibnja, 2018.</a:t>
            </a:r>
          </a:p>
        </p:txBody>
      </p:sp>
      <p:pic>
        <p:nvPicPr>
          <p:cNvPr id="2054" name="Picture 6" descr="Povezana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2349500"/>
            <a:ext cx="4824412" cy="31670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22" name="Group 130"/>
          <p:cNvGraphicFramePr>
            <a:graphicFrameLocks noGrp="1"/>
          </p:cNvGraphicFramePr>
          <p:nvPr>
            <p:ph idx="1"/>
          </p:nvPr>
        </p:nvGraphicFramePr>
        <p:xfrm>
          <a:off x="179512" y="692696"/>
          <a:ext cx="8713787" cy="5903913"/>
        </p:xfrm>
        <a:graphic>
          <a:graphicData uri="http://schemas.openxmlformats.org/drawingml/2006/table">
            <a:tbl>
              <a:tblPr/>
              <a:tblGrid>
                <a:gridCol w="676275"/>
                <a:gridCol w="1727200"/>
                <a:gridCol w="1728787"/>
                <a:gridCol w="1501775"/>
                <a:gridCol w="1651000"/>
                <a:gridCol w="1428750"/>
              </a:tblGrid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Dan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Situacija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Automatska misao 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Emocije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Adaptivni odgovor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Posljedice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3879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Koji aktualni događaj, tijek misli ili sanjarenje izaziva neugodnu emociju?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Koje neugodne fizičke simptome ste imali?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misli ili predodžbe su vam prošle kroz glavu?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Koliko ste tada vjerovali u svaku automatsku misao?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ste emocije osjetili u tom trenutku?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Koliko je intenzivna (0-100%) bila emocija</a:t>
                      </a: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ste kognitivne distorzije napravili?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Koristite pitanja kako biste odgovorili na 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Koliko vjerujete u adaptivni odgovor?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Koliko sada vjerujete u svaku AM?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Koje emocije sada osjećate i koliko su intenzivne (0-100%)?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Što ćete napraviti?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5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683568" y="18864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i="1" dirty="0" smtClean="0"/>
              <a:t>Zadaća</a:t>
            </a:r>
            <a:r>
              <a:rPr lang="hr-HR" dirty="0" smtClean="0"/>
              <a:t>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5 L 2.5E-6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Poteškoće u DZ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>
          <a:xfrm>
            <a:off x="395536" y="1844824"/>
            <a:ext cx="4536504" cy="4608512"/>
          </a:xfrm>
        </p:spPr>
        <p:txBody>
          <a:bodyPr/>
          <a:lstStyle/>
          <a:p>
            <a:r>
              <a:rPr lang="hr-HR" sz="2800" dirty="0" smtClean="0"/>
              <a:t>Terapeut otkriva automatske misli o radu sa ZDM</a:t>
            </a:r>
          </a:p>
          <a:p>
            <a:endParaRPr lang="hr-HR" sz="2800" dirty="0" smtClean="0"/>
          </a:p>
          <a:p>
            <a:r>
              <a:rPr lang="hr-HR" sz="2800" dirty="0" smtClean="0"/>
              <a:t>Pomaže klijentu u rješavanju problema</a:t>
            </a:r>
          </a:p>
          <a:p>
            <a:endParaRPr lang="hr-HR" sz="2800" dirty="0" smtClean="0"/>
          </a:p>
          <a:p>
            <a:r>
              <a:rPr lang="hr-HR" sz="2800" dirty="0" smtClean="0"/>
              <a:t>Predlaže korištenje ZDM-a kao eksperiment</a:t>
            </a:r>
            <a:endParaRPr lang="hr-HR" sz="2800" dirty="0"/>
          </a:p>
        </p:txBody>
      </p:sp>
      <p:pic>
        <p:nvPicPr>
          <p:cNvPr id="33794" name="Picture 2" descr="Slikovni rezultat za therapist and client writing form fi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132856"/>
            <a:ext cx="3888432" cy="29523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jeni pravokutnik 13"/>
          <p:cNvSpPr/>
          <p:nvPr/>
        </p:nvSpPr>
        <p:spPr>
          <a:xfrm>
            <a:off x="467544" y="1412776"/>
            <a:ext cx="7632848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i="1" dirty="0" smtClean="0"/>
              <a:t>Druga faza</a:t>
            </a:r>
            <a:r>
              <a:rPr lang="hr-HR" sz="3600" dirty="0" smtClean="0"/>
              <a:t> u uporabi ZDM</a:t>
            </a:r>
            <a:endParaRPr lang="hr-HR" sz="3600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>
          <a:xfrm>
            <a:off x="467544" y="1700809"/>
            <a:ext cx="8229600" cy="1944216"/>
          </a:xfrm>
        </p:spPr>
        <p:txBody>
          <a:bodyPr/>
          <a:lstStyle/>
          <a:p>
            <a:pPr algn="ctr">
              <a:buNone/>
            </a:pPr>
            <a:r>
              <a:rPr lang="hr-HR" sz="2400" dirty="0" smtClean="0"/>
              <a:t>Ispuna </a:t>
            </a:r>
            <a:r>
              <a:rPr lang="hr-HR" sz="2400" b="1" dirty="0" smtClean="0"/>
              <a:t>zadnja 2 stupca: </a:t>
            </a:r>
            <a:endParaRPr lang="hr-HR" sz="2400" dirty="0" smtClean="0"/>
          </a:p>
          <a:p>
            <a:pPr>
              <a:buNone/>
            </a:pPr>
            <a:r>
              <a:rPr lang="hr-HR" sz="2400" b="1" dirty="0" smtClean="0"/>
              <a:t>- adaptivnog odgovora </a:t>
            </a:r>
            <a:r>
              <a:rPr lang="hr-HR" sz="2400" dirty="0" smtClean="0"/>
              <a:t>i </a:t>
            </a:r>
          </a:p>
          <a:p>
            <a:pPr>
              <a:buNone/>
            </a:pPr>
            <a:r>
              <a:rPr lang="hr-HR" sz="2400" dirty="0" smtClean="0"/>
              <a:t>- </a:t>
            </a:r>
            <a:r>
              <a:rPr lang="hr-HR" sz="2400" b="1" dirty="0" smtClean="0"/>
              <a:t>posljedica</a:t>
            </a:r>
            <a:r>
              <a:rPr lang="hr-HR" sz="2400" dirty="0" smtClean="0"/>
              <a:t> vjerovanja u AM i promjena u mišljenju  </a:t>
            </a:r>
            <a:endParaRPr lang="hr-HR" sz="2400" b="1" dirty="0" smtClean="0"/>
          </a:p>
          <a:p>
            <a:pPr>
              <a:buNone/>
            </a:pPr>
            <a:r>
              <a:rPr lang="hr-HR" sz="2400" b="1" dirty="0" smtClean="0"/>
              <a:t>                                     </a:t>
            </a:r>
            <a:endParaRPr lang="hr-HR" sz="2400" b="1" dirty="0" smtClean="0"/>
          </a:p>
          <a:p>
            <a:pPr>
              <a:buNone/>
            </a:pPr>
            <a:endParaRPr lang="hr-HR" sz="2400" dirty="0" smtClean="0"/>
          </a:p>
          <a:p>
            <a:r>
              <a:rPr lang="hr-HR" sz="2400" dirty="0" smtClean="0"/>
              <a:t>Prije ispune zadnja 2 stupca:</a:t>
            </a:r>
          </a:p>
          <a:p>
            <a:pPr>
              <a:buNone/>
            </a:pPr>
            <a:r>
              <a:rPr lang="hr-HR" sz="2400" dirty="0" smtClean="0"/>
              <a:t>  - Klijent pokazuje uspjeh u samostalnom ispunjavanju prva 4 stupca</a:t>
            </a:r>
          </a:p>
          <a:p>
            <a:pPr>
              <a:buNone/>
            </a:pPr>
            <a:r>
              <a:rPr lang="hr-HR" sz="2400" dirty="0"/>
              <a:t> </a:t>
            </a:r>
            <a:r>
              <a:rPr lang="hr-HR" sz="2400" dirty="0" smtClean="0"/>
              <a:t> - Terapeut s klijentom verbalno vrednuje najmanje jednu važnu AM i provodi stanovito smanjivanje uznemirenosti ili neraspoloženja</a:t>
            </a:r>
          </a:p>
          <a:p>
            <a:pPr>
              <a:buNone/>
            </a:pPr>
            <a:endParaRPr lang="hr-HR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22" name="Group 130"/>
          <p:cNvGraphicFramePr>
            <a:graphicFrameLocks noGrp="1"/>
          </p:cNvGraphicFramePr>
          <p:nvPr>
            <p:ph idx="1"/>
          </p:nvPr>
        </p:nvGraphicFramePr>
        <p:xfrm>
          <a:off x="179388" y="404813"/>
          <a:ext cx="8713787" cy="5903913"/>
        </p:xfrm>
        <a:graphic>
          <a:graphicData uri="http://schemas.openxmlformats.org/drawingml/2006/table">
            <a:tbl>
              <a:tblPr/>
              <a:tblGrid>
                <a:gridCol w="676275"/>
                <a:gridCol w="1727200"/>
                <a:gridCol w="1728787"/>
                <a:gridCol w="1501775"/>
                <a:gridCol w="1651000"/>
                <a:gridCol w="1428750"/>
              </a:tblGrid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Dan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Situacija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Automatska misao 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Emocije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Adaptivni odgovor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Posljedice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879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Koji aktualni događaj, tijek misli ili sanjarenje izaziva neugodnu emociju?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Koje neugodne fizičke simptome ste imali?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misli ili predodžbe su vam prošle kroz glavu?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Koliko ste tada vjerovali u svaku automatsku misao?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ste emocije osjetili u tom trenutku?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Koliko je intenzivna (0-100%) bila emocija</a:t>
                      </a:r>
                      <a:r>
                        <a:rPr kumimoji="0" lang="hr-H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ste kognitivne distorzije napravili?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Koristite pitanja kako biste odgovorili na 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Koliko vjerujete u adaptivni odgovor?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Koliko sada vjerujete u svaku AM?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Koje emocije sada osjećate i koliko su intenzivne (0-100%)?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Što ćete napraviti?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335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Petak 3.4.,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Učim za ispit. Hvata me panika.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Nikad to neću naučiti. (90%)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Neću proći. (100%)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Tuga (80%)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Anksioznost (90%)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5 L 2.5E-6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22" name="Group 130"/>
          <p:cNvGraphicFramePr>
            <a:graphicFrameLocks noGrp="1"/>
          </p:cNvGraphicFramePr>
          <p:nvPr>
            <p:ph idx="1"/>
          </p:nvPr>
        </p:nvGraphicFramePr>
        <p:xfrm>
          <a:off x="0" y="692696"/>
          <a:ext cx="9144001" cy="6065645"/>
        </p:xfrm>
        <a:graphic>
          <a:graphicData uri="http://schemas.openxmlformats.org/drawingml/2006/table">
            <a:tbl>
              <a:tblPr/>
              <a:tblGrid>
                <a:gridCol w="2483768"/>
                <a:gridCol w="2806150"/>
                <a:gridCol w="3854083"/>
              </a:tblGrid>
              <a:tr h="6523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Automatska misao 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Pitanja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Adaptivni odgovor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499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Pasti ću ispit (80%).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Kognitivna distorzija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Dokazi da je AM točna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Dokazi da AM nije točna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4.Najgori ishod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Najbolji ishod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 Najvjerojatnija posljedica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 Učinak vjerovanja u AM?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 Učinak promjene u razmišljanju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 Što bi trebala poduzeti u vezi toga?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1" dirty="0" smtClean="0"/>
                        <a:t>(%) – Koliko</a:t>
                      </a:r>
                      <a:r>
                        <a:rPr lang="hr-HR" b="1" baseline="0" dirty="0" smtClean="0"/>
                        <a:t> vjerujte u svaki odgovor?</a:t>
                      </a:r>
                      <a:endParaRPr lang="hr-HR" b="1" dirty="0" smtClean="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sr-Latn-C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Katastrofiziranje</a:t>
                      </a:r>
                      <a:endParaRPr kumimoji="0" lang="sr-Latn-C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</a:t>
                      </a:r>
                      <a:r>
                        <a:rPr kumimoji="0" lang="sr-Latn-C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Malo sam učila i nisam stigla ponoviti. (80%)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Dosta sam slušala na predavanju (90%).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</a:t>
                      </a:r>
                      <a:r>
                        <a:rPr kumimoji="0" lang="sr-Latn-C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Najgore što se može dogoditi je da odem na idući rok i kasnije krenem na odmor. (70%)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</a:t>
                      </a:r>
                      <a:r>
                        <a:rPr kumimoji="0" lang="sr-Latn-C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Najbolje što se može dogoditi je da prođem i dobijem više od 2. (100%)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 Najvjerovatnije ću dobiti 2 i tako mirno otići na putovanje. (80%)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 Ako tako razmišljam, neću dobro odgovarati, </a:t>
                      </a:r>
                      <a:r>
                        <a:rPr kumimoji="0" lang="sr-Latn-C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uspaničit</a:t>
                      </a:r>
                      <a:r>
                        <a:rPr kumimoji="0" lang="sr-Latn-C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ću se. (90%)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8./9. Trebala bih svejedno pokušati odgovarati. (100%)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74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EMOCIJA</a:t>
                      </a:r>
                      <a:r>
                        <a:rPr kumimoji="0" lang="hr-H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Anksioznost (85%)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sr-Latn-C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0" y="260648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i="1" dirty="0" smtClean="0"/>
              <a:t>Situacija: Razmišljam o tome kako nisam učila za ispit.</a:t>
            </a:r>
            <a:endParaRPr lang="hr-HR" dirty="0"/>
          </a:p>
        </p:txBody>
      </p:sp>
      <p:cxnSp>
        <p:nvCxnSpPr>
          <p:cNvPr id="5" name="Ravni poveznik sa strelicom 4"/>
          <p:cNvCxnSpPr/>
          <p:nvPr/>
        </p:nvCxnSpPr>
        <p:spPr>
          <a:xfrm>
            <a:off x="1043608" y="2132856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trelica udesno 6"/>
          <p:cNvSpPr/>
          <p:nvPr/>
        </p:nvSpPr>
        <p:spPr>
          <a:xfrm>
            <a:off x="4716016" y="836712"/>
            <a:ext cx="108012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5 L 2.5E-6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22" name="Group 130"/>
          <p:cNvGraphicFramePr>
            <a:graphicFrameLocks noGrp="1"/>
          </p:cNvGraphicFramePr>
          <p:nvPr>
            <p:ph idx="1"/>
          </p:nvPr>
        </p:nvGraphicFramePr>
        <p:xfrm>
          <a:off x="-1" y="1484784"/>
          <a:ext cx="9144001" cy="4488868"/>
        </p:xfrm>
        <a:graphic>
          <a:graphicData uri="http://schemas.openxmlformats.org/drawingml/2006/table">
            <a:tbl>
              <a:tblPr/>
              <a:tblGrid>
                <a:gridCol w="2483768"/>
                <a:gridCol w="2806150"/>
                <a:gridCol w="3854083"/>
              </a:tblGrid>
              <a:tr h="5061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Automatska misao 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Pitanja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Posljedica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562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Pasti ću ispit (80%).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hr-H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hr-H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Koliko sada vjerujete u automatsku misao?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hr-H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hr-H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Koje sada emocije osjećate i koliko su intenzivne?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sr-Latn-C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sr-Latn-C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sr-Latn-C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sr-Latn-C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Automatska misao  – 50%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sr-Latn-C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sr-Latn-C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 </a:t>
                      </a:r>
                      <a:r>
                        <a:rPr kumimoji="0" lang="sr-Latn-C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Anksioznost</a:t>
                      </a:r>
                      <a:r>
                        <a:rPr kumimoji="0" lang="sr-Latn-C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15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EMOCIJA</a:t>
                      </a:r>
                      <a:r>
                        <a:rPr kumimoji="0" lang="hr-H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Anksioznost - 85%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sr-Latn-C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kstniOkvir 2"/>
          <p:cNvSpPr txBox="1"/>
          <p:nvPr/>
        </p:nvSpPr>
        <p:spPr>
          <a:xfrm>
            <a:off x="0" y="76470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b="1" i="1" dirty="0" smtClean="0"/>
              <a:t>Situacija: Razmišljam o tome kako nisam učila za ispit.</a:t>
            </a:r>
            <a:endParaRPr lang="hr-HR" dirty="0"/>
          </a:p>
        </p:txBody>
      </p:sp>
      <p:cxnSp>
        <p:nvCxnSpPr>
          <p:cNvPr id="5" name="Ravni poveznik sa strelicom 4"/>
          <p:cNvCxnSpPr/>
          <p:nvPr/>
        </p:nvCxnSpPr>
        <p:spPr>
          <a:xfrm>
            <a:off x="1115616" y="3429000"/>
            <a:ext cx="0" cy="720080"/>
          </a:xfrm>
          <a:prstGeom prst="straightConnector1">
            <a:avLst/>
          </a:prstGeom>
          <a:ln w="60325">
            <a:solidFill>
              <a:schemeClr val="bg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trelica udesno 6"/>
          <p:cNvSpPr/>
          <p:nvPr/>
        </p:nvSpPr>
        <p:spPr>
          <a:xfrm>
            <a:off x="4788024" y="1556792"/>
            <a:ext cx="108012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5 L 2.5E-6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Motiviranje klijenta za korištenje ZDM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Prijedlog eksperimenta:</a:t>
            </a:r>
          </a:p>
          <a:p>
            <a:pPr>
              <a:buNone/>
            </a:pPr>
            <a:endParaRPr lang="hr-HR" i="1" dirty="0" smtClean="0"/>
          </a:p>
          <a:p>
            <a:pPr>
              <a:buNone/>
            </a:pPr>
            <a:r>
              <a:rPr lang="hr-HR" i="1" dirty="0" smtClean="0"/>
              <a:t>Barem jedanput kroz ovaj tjedan pokušajte u mislima adaptivno odgovoriti na svoje misli. Vidite kako to utječe na vaše raspoloženje. Nakon toga to možete zapisati u ZDM i vidjeti hoćete li se osjećati bolje.</a:t>
            </a:r>
            <a:endParaRPr lang="hr-HR" i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Kada ZDM nije učinkovit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/>
              <a:t>i</a:t>
            </a:r>
            <a:r>
              <a:rPr lang="hr-HR" sz="2400" dirty="0" smtClean="0"/>
              <a:t>zbjegavati prenaglašavati važnost ZDM</a:t>
            </a:r>
          </a:p>
          <a:p>
            <a:r>
              <a:rPr lang="hr-HR" sz="2400" dirty="0" smtClean="0"/>
              <a:t>Isticati korisnost ZDM i obznaniti prepreke i poteškoće kao mogućnost za učenje</a:t>
            </a:r>
          </a:p>
          <a:p>
            <a:endParaRPr lang="hr-HR" sz="2400" dirty="0"/>
          </a:p>
          <a:p>
            <a:r>
              <a:rPr lang="hr-HR" sz="2400" dirty="0" smtClean="0"/>
              <a:t>ZDM nije efikasan ako:</a:t>
            </a:r>
          </a:p>
          <a:p>
            <a:pPr>
              <a:buNone/>
            </a:pPr>
            <a:r>
              <a:rPr lang="hr-HR" sz="2400" dirty="0" smtClean="0"/>
              <a:t>-   klijent ne uspije odgovoriti na svoju najviše uznemirujuću misao </a:t>
            </a:r>
          </a:p>
          <a:p>
            <a:pPr>
              <a:buFontTx/>
              <a:buChar char="-"/>
            </a:pPr>
            <a:r>
              <a:rPr lang="hr-HR" sz="2400" dirty="0" smtClean="0"/>
              <a:t>AM je ujedno i bazično vjerovanja/posredujuće vjerovanje</a:t>
            </a:r>
          </a:p>
          <a:p>
            <a:pPr>
              <a:buFontTx/>
              <a:buChar char="-"/>
            </a:pPr>
            <a:r>
              <a:rPr lang="hr-HR" sz="2400" dirty="0"/>
              <a:t>k</a:t>
            </a:r>
            <a:r>
              <a:rPr lang="hr-HR" sz="2400" dirty="0" smtClean="0"/>
              <a:t>lijent površno vrednuje AM</a:t>
            </a:r>
          </a:p>
          <a:p>
            <a:pPr>
              <a:buFontTx/>
              <a:buChar char="-"/>
            </a:pPr>
            <a:endParaRPr lang="hr-HR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/>
              <a:t>Dodatni načini odgovaranja na AM</a:t>
            </a: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  <a:ln w="73025">
            <a:solidFill>
              <a:srgbClr val="00B050"/>
            </a:solidFill>
            <a:prstDash val="sysDash"/>
          </a:ln>
        </p:spPr>
        <p:txBody>
          <a:bodyPr/>
          <a:lstStyle/>
          <a:p>
            <a:r>
              <a:rPr lang="hr-HR" dirty="0" smtClean="0"/>
              <a:t>Izvođenje ZDM- a u mislima.</a:t>
            </a:r>
          </a:p>
          <a:p>
            <a:r>
              <a:rPr lang="hr-HR" dirty="0" smtClean="0"/>
              <a:t>Čitanje prijašnjih ZDM-a ili bilježaka s terapije koje sadrže iste ili slične AM</a:t>
            </a:r>
          </a:p>
          <a:p>
            <a:r>
              <a:rPr lang="hr-HR" dirty="0" smtClean="0"/>
              <a:t>Korištenje kartica suočavanja</a:t>
            </a:r>
          </a:p>
          <a:p>
            <a:r>
              <a:rPr lang="hr-HR" dirty="0" smtClean="0"/>
              <a:t>Slušanje audio-snimke seanse ili dijela seanse </a:t>
            </a: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Povezana sli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980728"/>
            <a:ext cx="5544616" cy="4896544"/>
          </a:xfrm>
          <a:prstGeom prst="rect">
            <a:avLst/>
          </a:prstGeom>
          <a:noFill/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/>
              <a:t> </a:t>
            </a:r>
            <a:endParaRPr lang="hr-HR" dirty="0" smtClean="0"/>
          </a:p>
          <a:p>
            <a:pPr>
              <a:buNone/>
            </a:pPr>
            <a:endParaRPr lang="hr-HR" dirty="0"/>
          </a:p>
          <a:p>
            <a:pPr algn="ctr">
              <a:buNone/>
            </a:pPr>
            <a:r>
              <a:rPr lang="hr-HR" sz="4000" dirty="0" smtClean="0"/>
              <a:t>Hvala na pažnji!</a:t>
            </a:r>
            <a:endParaRPr lang="hr-HR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hr-HR" sz="4000"/>
              <a:t>Tehnike odgovaranja na automatske misli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3384550"/>
          </a:xfrm>
        </p:spPr>
        <p:txBody>
          <a:bodyPr/>
          <a:lstStyle/>
          <a:p>
            <a:pPr>
              <a:buFontTx/>
              <a:buNone/>
            </a:pPr>
            <a:endParaRPr lang="hr-HR"/>
          </a:p>
          <a:p>
            <a:pPr>
              <a:buFontTx/>
              <a:buChar char="-"/>
            </a:pPr>
            <a:r>
              <a:rPr lang="hr-HR"/>
              <a:t>verbalna interakcija/usmeno izražavanje</a:t>
            </a:r>
          </a:p>
          <a:p>
            <a:pPr>
              <a:buFontTx/>
              <a:buChar char="-"/>
            </a:pPr>
            <a:endParaRPr lang="hr-HR"/>
          </a:p>
          <a:p>
            <a:pPr>
              <a:buFontTx/>
              <a:buChar char="-"/>
            </a:pPr>
            <a:r>
              <a:rPr lang="hr-HR"/>
              <a:t>pismeno izražavanje – obrazac </a:t>
            </a:r>
            <a:r>
              <a:rPr lang="hr-HR" b="1"/>
              <a:t>Zapis disfunkcionalnih misli (ZDM)</a:t>
            </a:r>
            <a:r>
              <a:rPr lang="hr-HR"/>
              <a:t> ili </a:t>
            </a:r>
            <a:r>
              <a:rPr lang="hr-HR" i="1"/>
              <a:t>Dysfunctional Thought Record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492500" y="5734050"/>
            <a:ext cx="4175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/>
              <a:t>Beck i sur., 1979., prema Beck, 2011.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/>
              <a:t>Zapis disfunkcionalnih misli (ZDM)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organizirani obrazac putem kojem klijent u pisanoj formi odgovara na </a:t>
            </a:r>
            <a:r>
              <a:rPr lang="hr-HR" dirty="0" smtClean="0"/>
              <a:t>automatske </a:t>
            </a:r>
            <a:r>
              <a:rPr lang="hr-HR" dirty="0"/>
              <a:t>misli (AM)</a:t>
            </a:r>
          </a:p>
          <a:p>
            <a:pPr>
              <a:buFontTx/>
              <a:buNone/>
            </a:pPr>
            <a:endParaRPr lang="hr-HR" dirty="0"/>
          </a:p>
          <a:p>
            <a:pPr>
              <a:buFontTx/>
              <a:buNone/>
            </a:pPr>
            <a:r>
              <a:rPr lang="hr-HR" dirty="0"/>
              <a:t>Svrha uporabe ZDM:</a:t>
            </a:r>
          </a:p>
          <a:p>
            <a:pPr>
              <a:buFontTx/>
              <a:buNone/>
            </a:pPr>
            <a:r>
              <a:rPr lang="hr-HR" dirty="0"/>
              <a:t>- efikasnije odgovaranje na AM</a:t>
            </a:r>
          </a:p>
          <a:p>
            <a:pPr>
              <a:buFontTx/>
              <a:buChar char="-"/>
            </a:pPr>
            <a:r>
              <a:rPr lang="hr-HR" dirty="0"/>
              <a:t>bolje razumijevanje kognitivnog modela</a:t>
            </a:r>
          </a:p>
          <a:p>
            <a:pPr>
              <a:buFontTx/>
              <a:buChar char="-"/>
            </a:pPr>
            <a:r>
              <a:rPr lang="hr-HR" dirty="0"/>
              <a:t>mogućnost kasnijeg čitanja 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Uputa klijentu:</a:t>
            </a:r>
            <a:endParaRPr lang="hr-H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435975" cy="2549525"/>
          </a:xfrm>
        </p:spPr>
        <p:txBody>
          <a:bodyPr/>
          <a:lstStyle/>
          <a:p>
            <a:pPr>
              <a:buFontTx/>
              <a:buNone/>
            </a:pPr>
            <a:r>
              <a:rPr lang="hr-HR" b="1" dirty="0"/>
              <a:t>Kada zamijetite da se vaše raspoloženje pogoršalo, upitajte se</a:t>
            </a:r>
            <a:r>
              <a:rPr lang="hr-HR" b="1" i="1" dirty="0"/>
              <a:t>:”Što mi je upravo prošlo kroz glavu?”</a:t>
            </a:r>
            <a:r>
              <a:rPr lang="hr-HR" b="1" dirty="0"/>
              <a:t> i što prije zapišite misao ili predodžbu u </a:t>
            </a:r>
            <a:r>
              <a:rPr lang="hr-HR" b="1" dirty="0" smtClean="0"/>
              <a:t>stupac ‘Automatska misao’</a:t>
            </a:r>
            <a:endParaRPr lang="hr-HR" b="1" dirty="0"/>
          </a:p>
          <a:p>
            <a:endParaRPr lang="hr-H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22" name="Group 130"/>
          <p:cNvGraphicFramePr>
            <a:graphicFrameLocks noGrp="1"/>
          </p:cNvGraphicFramePr>
          <p:nvPr>
            <p:ph idx="1"/>
          </p:nvPr>
        </p:nvGraphicFramePr>
        <p:xfrm>
          <a:off x="179388" y="404813"/>
          <a:ext cx="8713787" cy="5903913"/>
        </p:xfrm>
        <a:graphic>
          <a:graphicData uri="http://schemas.openxmlformats.org/drawingml/2006/table">
            <a:tbl>
              <a:tblPr/>
              <a:tblGrid>
                <a:gridCol w="676275"/>
                <a:gridCol w="1727200"/>
                <a:gridCol w="1728787"/>
                <a:gridCol w="1501775"/>
                <a:gridCol w="1651000"/>
                <a:gridCol w="1428750"/>
              </a:tblGrid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Dan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Situacija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Automatska misao 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Emocije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Adaptivni odgovor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Posljedice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3879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Koji aktualni događaj, tijek misli ili sanjarenje izaziva neugodnu emociju?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Koje neugodne fizičke simptome ste imali?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misli ili predodžbe su vam prošle kroz glavu?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Koliko ste tada vjerovali u svaku automatsku misao?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ste emocije osjetili u tom trenutku?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Koliko je intenzivna (0-100%) bila emocija</a:t>
                      </a:r>
                      <a:r>
                        <a:rPr kumimoji="0" lang="hr-H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ste kognitivne distorzije napravili?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Koristite pitanja kako biste odgovorili na 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Koliko vjerujete u adaptivni odgovor?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Koliko sada vjerujete u svaku AM?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Koje emocije sada osjećate i koliko su intenzivne (0-100%)?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Što ćete napraviti?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5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Petak 3.4.,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Učim za ispit. Hvata me panika.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Nikad to neću naučiti. (90%)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Neću proći. (100%)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Tuga (80%)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Anksioznost (90%)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5 L 2.5E-6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-1188640" y="0"/>
            <a:ext cx="8229600" cy="1143000"/>
          </a:xfrm>
        </p:spPr>
        <p:txBody>
          <a:bodyPr/>
          <a:lstStyle/>
          <a:p>
            <a:r>
              <a:rPr lang="hr-HR" sz="3600" dirty="0" smtClean="0"/>
              <a:t>Prije upoznavanja sa ZDM</a:t>
            </a:r>
            <a:endParaRPr lang="hr-HR" sz="3600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>
          <a:xfrm>
            <a:off x="395536" y="2852936"/>
            <a:ext cx="8229600" cy="3816424"/>
          </a:xfrm>
          <a:ln w="44450">
            <a:solidFill>
              <a:srgbClr val="00B050"/>
            </a:solidFill>
            <a:prstDash val="dash"/>
          </a:ln>
        </p:spPr>
        <p:txBody>
          <a:bodyPr/>
          <a:lstStyle/>
          <a:p>
            <a:pPr marL="457200" indent="-457200">
              <a:buNone/>
            </a:pPr>
            <a:endParaRPr lang="hr-HR" sz="2400" dirty="0" smtClean="0"/>
          </a:p>
          <a:p>
            <a:pPr marL="457200" indent="-457200">
              <a:buFont typeface="+mj-lt"/>
              <a:buAutoNum type="alphaLcParenR"/>
            </a:pPr>
            <a:r>
              <a:rPr lang="hr-HR" sz="2400" dirty="0" smtClean="0"/>
              <a:t>terapeut bi trebao savladati primjenu ZDM-a na sebi</a:t>
            </a:r>
          </a:p>
          <a:p>
            <a:pPr marL="457200" indent="-457200">
              <a:buFont typeface="+mj-lt"/>
              <a:buAutoNum type="alphaLcParenR"/>
            </a:pPr>
            <a:r>
              <a:rPr lang="hr-HR" sz="2400" dirty="0"/>
              <a:t>p</a:t>
            </a:r>
            <a:r>
              <a:rPr lang="hr-HR" sz="2400" dirty="0" smtClean="0"/>
              <a:t>acijent  bi trebao razumjeti i vjerovati u kognitivni model</a:t>
            </a:r>
          </a:p>
          <a:p>
            <a:pPr marL="457200" indent="-457200">
              <a:buFont typeface="+mj-lt"/>
              <a:buAutoNum type="alphaLcParenR"/>
            </a:pPr>
            <a:r>
              <a:rPr lang="hr-HR" sz="2400" dirty="0"/>
              <a:t>p</a:t>
            </a:r>
            <a:r>
              <a:rPr lang="hr-HR" sz="2400" dirty="0" smtClean="0"/>
              <a:t>acijent  bi trebao znati identificirati svoje automatske misli i emocije, u stanju je odrediti situaciju, emocije i tjelesne reakcije</a:t>
            </a:r>
          </a:p>
          <a:p>
            <a:pPr marL="457200" indent="-457200">
              <a:buFont typeface="+mj-lt"/>
              <a:buAutoNum type="alphaLcParenR"/>
            </a:pPr>
            <a:r>
              <a:rPr lang="hr-HR" sz="2400" dirty="0"/>
              <a:t>t</a:t>
            </a:r>
            <a:r>
              <a:rPr lang="hr-HR" sz="2400" dirty="0" smtClean="0"/>
              <a:t>erapeut treba navesti </a:t>
            </a:r>
            <a:r>
              <a:rPr lang="hr-HR" sz="2400" b="1" dirty="0" smtClean="0"/>
              <a:t>nekoliko jasnih primjera </a:t>
            </a:r>
            <a:r>
              <a:rPr lang="hr-HR" sz="2400" dirty="0" smtClean="0"/>
              <a:t>specifičnih situacija sa združenim AM i emocijama</a:t>
            </a:r>
          </a:p>
          <a:p>
            <a:pPr>
              <a:buFontTx/>
              <a:buChar char="-"/>
            </a:pPr>
            <a:endParaRPr lang="hr-HR" sz="2400" dirty="0"/>
          </a:p>
        </p:txBody>
      </p:sp>
      <p:pic>
        <p:nvPicPr>
          <p:cNvPr id="13314" name="Picture 2" descr="Slikovni rezultat za therapist and client wri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836712"/>
            <a:ext cx="3168352" cy="2232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kstniOkvir 5"/>
          <p:cNvSpPr txBox="1"/>
          <p:nvPr/>
        </p:nvSpPr>
        <p:spPr>
          <a:xfrm>
            <a:off x="683568" y="1772816"/>
            <a:ext cx="35283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Preporuke (</a:t>
            </a:r>
            <a:r>
              <a:rPr lang="hr-HR" sz="2400" dirty="0" err="1" smtClean="0"/>
              <a:t>Beck</a:t>
            </a:r>
            <a:r>
              <a:rPr lang="hr-HR" sz="2400" dirty="0" smtClean="0"/>
              <a:t>, 2011):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22" name="Group 130"/>
          <p:cNvGraphicFramePr>
            <a:graphicFrameLocks noGrp="1"/>
          </p:cNvGraphicFramePr>
          <p:nvPr>
            <p:ph idx="1"/>
          </p:nvPr>
        </p:nvGraphicFramePr>
        <p:xfrm>
          <a:off x="179388" y="404813"/>
          <a:ext cx="8713787" cy="5903913"/>
        </p:xfrm>
        <a:graphic>
          <a:graphicData uri="http://schemas.openxmlformats.org/drawingml/2006/table">
            <a:tbl>
              <a:tblPr/>
              <a:tblGrid>
                <a:gridCol w="676275"/>
                <a:gridCol w="1727200"/>
                <a:gridCol w="1728787"/>
                <a:gridCol w="1501775"/>
                <a:gridCol w="1651000"/>
                <a:gridCol w="1428750"/>
              </a:tblGrid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Dan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Situacija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Automatska misao 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Emocije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Adaptivni odgovor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Posljedice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3879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Koji aktualni događaj, tijek misli ili sanjarenje izaziva neugodnu emociju?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Koje neugodne fizičke simptome ste imali?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misli ili predodžbe su vam prošle kroz glavu?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Koliko ste tada vjerovali u svaku automatsku misao?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ste emocije osjetili u tom trenutku?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Koliko je intenzivna (0-100%) bila emocija</a:t>
                      </a: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ste kognitivne distorzije napravili?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Koristite pitanja kako biste odgovorili na 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Koliko vjerujete u adaptivni odgovor?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Koliko sada vjerujete u svaku AM?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Koje emocije sada osjećate i koliko su intenzivne (0-100%)?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Što ćete napraviti?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5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Petak 3.4.,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Učim za ispit. Hvata me panika.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Nikad to neću naučiti. (90%)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Neću proći. (100%)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Tuga (80%)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Anksioznost (90%)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5 L 2.5E-6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22" name="Group 130"/>
          <p:cNvGraphicFramePr>
            <a:graphicFrameLocks noGrp="1"/>
          </p:cNvGraphicFramePr>
          <p:nvPr>
            <p:ph idx="1"/>
          </p:nvPr>
        </p:nvGraphicFramePr>
        <p:xfrm>
          <a:off x="179388" y="404813"/>
          <a:ext cx="8713787" cy="5903913"/>
        </p:xfrm>
        <a:graphic>
          <a:graphicData uri="http://schemas.openxmlformats.org/drawingml/2006/table">
            <a:tbl>
              <a:tblPr/>
              <a:tblGrid>
                <a:gridCol w="676275"/>
                <a:gridCol w="1727200"/>
                <a:gridCol w="1728787"/>
                <a:gridCol w="1501775"/>
                <a:gridCol w="1651000"/>
                <a:gridCol w="1428750"/>
              </a:tblGrid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Dan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Situacija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Automatska misao 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Emocije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Adaptivni odgovor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Posljedice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3879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Koji aktualni događaj, tijek misli ili sanjarenje izaziva neugodnu emociju?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Koje neugodne fizičke simptome ste imali?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misli ili predodžbe su vam prošle kroz glavu?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Koliko ste tada vjerovali u svaku automatsku misao?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ste emocije osjetili u tom trenutku?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Koliko je intenzivna (0-100%) bila emocija</a:t>
                      </a:r>
                      <a:r>
                        <a:rPr kumimoji="0" lang="hr-H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Koje ste kognitivne distorzije napravili?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Koristite pitanja kako biste odgovorili na 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Koliko vjerujete u adaptivni odgovor?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Koliko sada vjerujete u svaku AM?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Koje emocije sada osjećate i koliko su intenzivne (0-100%)?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Što ćete napraviti?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335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Petak 3.4.,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Učim za ispit. Hvata me panika.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Nikad to neću naučiti. (90%)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Neću proći. (100%)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Tuga (80%)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Anksioznost (90%)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5 L 2.5E-6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ZDM kao domaća zadaća</a:t>
            </a:r>
            <a:endParaRPr lang="hr-HR" b="1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>
          <a:xfrm>
            <a:off x="323528" y="4581128"/>
            <a:ext cx="8568952" cy="1944216"/>
          </a:xfrm>
          <a:noFill/>
          <a:ln w="73025">
            <a:solidFill>
              <a:srgbClr val="00B050"/>
            </a:solidFill>
            <a:prstDash val="sysDash"/>
          </a:ln>
        </p:spPr>
        <p:txBody>
          <a:bodyPr/>
          <a:lstStyle/>
          <a:p>
            <a:pPr>
              <a:buNone/>
            </a:pPr>
            <a:endParaRPr lang="hr-HR" sz="1000" b="1" i="1" dirty="0" smtClean="0"/>
          </a:p>
          <a:p>
            <a:pPr>
              <a:buNone/>
            </a:pPr>
            <a:r>
              <a:rPr lang="hr-HR" sz="2400" b="1" i="1" dirty="0" smtClean="0"/>
              <a:t>Probajte ispuniti nekoliko puta ovog tjedna prva četiri stupca ovog obrasca. Koristit ćete promjene u svom raspoloženju kao znak kada se trebate pitati što vam upravo sada prolazi kroz glavu, kao što i piše ovdje.</a:t>
            </a:r>
            <a:endParaRPr lang="hr-HR" sz="2400" b="1" i="1" dirty="0"/>
          </a:p>
        </p:txBody>
      </p:sp>
      <p:pic>
        <p:nvPicPr>
          <p:cNvPr id="29698" name="Picture 2" descr="Slikovni rezultat za therapist and client wri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484784"/>
            <a:ext cx="4176464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2422</Words>
  <Application>Microsoft Office PowerPoint</Application>
  <PresentationFormat>Prikaz na zaslonu (4:3)</PresentationFormat>
  <Paragraphs>302</Paragraphs>
  <Slides>19</Slides>
  <Notes>17</Notes>
  <HiddenSlides>0</HiddenSlides>
  <MMClips>0</MMClips>
  <ScaleCrop>false</ScaleCrop>
  <HeadingPairs>
    <vt:vector size="6" baseType="variant">
      <vt:variant>
        <vt:lpstr>Korišteni fontovi</vt:lpstr>
      </vt:variant>
      <vt:variant>
        <vt:i4>1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19</vt:i4>
      </vt:variant>
    </vt:vector>
  </HeadingPairs>
  <TitlesOfParts>
    <vt:vector size="21" baseType="lpstr">
      <vt:lpstr>Arial</vt:lpstr>
      <vt:lpstr>Default Design</vt:lpstr>
      <vt:lpstr>Reagiranje na automatske misli</vt:lpstr>
      <vt:lpstr>Tehnike odgovaranja na automatske misli</vt:lpstr>
      <vt:lpstr>Zapis disfunkcionalnih misli (ZDM)</vt:lpstr>
      <vt:lpstr>Uputa klijentu:</vt:lpstr>
      <vt:lpstr>Slajd 5</vt:lpstr>
      <vt:lpstr>Prije upoznavanja sa ZDM</vt:lpstr>
      <vt:lpstr>Slajd 7</vt:lpstr>
      <vt:lpstr>Slajd 8</vt:lpstr>
      <vt:lpstr>ZDM kao domaća zadaća</vt:lpstr>
      <vt:lpstr>Slajd 10</vt:lpstr>
      <vt:lpstr>Poteškoće u DZ</vt:lpstr>
      <vt:lpstr>Druga faza u uporabi ZDM</vt:lpstr>
      <vt:lpstr>Slajd 13</vt:lpstr>
      <vt:lpstr>Slajd 14</vt:lpstr>
      <vt:lpstr>Slajd 15</vt:lpstr>
      <vt:lpstr>Motiviranje klijenta za korištenje ZDM</vt:lpstr>
      <vt:lpstr>Kada ZDM nije učinkovit</vt:lpstr>
      <vt:lpstr>Dodatni načini odgovaranja na AM</vt:lpstr>
      <vt:lpstr>Slajd 19</vt:lpstr>
    </vt:vector>
  </TitlesOfParts>
  <Company>KBC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aratkovi</dc:creator>
  <cp:lastModifiedBy>Ena PC</cp:lastModifiedBy>
  <cp:revision>12</cp:revision>
  <dcterms:created xsi:type="dcterms:W3CDTF">2018-05-08T10:19:02Z</dcterms:created>
  <dcterms:modified xsi:type="dcterms:W3CDTF">2018-05-08T21:51:30Z</dcterms:modified>
</cp:coreProperties>
</file>