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7" r:id="rId9"/>
    <p:sldId id="264" r:id="rId10"/>
    <p:sldId id="265" r:id="rId11"/>
    <p:sldId id="271" r:id="rId12"/>
    <p:sldId id="268" r:id="rId13"/>
    <p:sldId id="260" r:id="rId14"/>
    <p:sldId id="270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77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94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3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217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698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739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974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517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8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456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7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657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84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55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3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01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609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2EF252-77B6-474D-BB77-D3D210DA35ED}" type="datetimeFigureOut">
              <a:rPr lang="hr-HR" smtClean="0"/>
              <a:t>28.2.2018.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683A03-38B0-41DC-B36B-9D6D67F3B6E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662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185578"/>
          </a:xfrm>
        </p:spPr>
        <p:txBody>
          <a:bodyPr/>
          <a:lstStyle/>
          <a:p>
            <a:r>
              <a:rPr lang="hr-HR" sz="3200" b="1" dirty="0"/>
              <a:t>I</a:t>
            </a:r>
            <a:r>
              <a:rPr lang="hr-HR" sz="3200" b="1" dirty="0" smtClean="0"/>
              <a:t>dentificiranje emocija</a:t>
            </a:r>
            <a:endParaRPr lang="hr-HR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709851"/>
            <a:ext cx="6815669" cy="1268547"/>
          </a:xfrm>
        </p:spPr>
        <p:txBody>
          <a:bodyPr>
            <a:normAutofit lnSpcReduction="10000"/>
          </a:bodyPr>
          <a:lstStyle/>
          <a:p>
            <a:r>
              <a:rPr lang="hr-HR" dirty="0"/>
              <a:t>Jadrana </a:t>
            </a:r>
            <a:r>
              <a:rPr lang="hr-HR" dirty="0" smtClean="0"/>
              <a:t>Bekavac</a:t>
            </a:r>
          </a:p>
          <a:p>
            <a:r>
              <a:rPr lang="hr-HR" dirty="0" smtClean="0"/>
              <a:t>7. radionica, Praktikum II, grupa A</a:t>
            </a:r>
          </a:p>
          <a:p>
            <a:r>
              <a:rPr lang="hr-HR" dirty="0" smtClean="0"/>
              <a:t>03.03.2018.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01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Teškoće </a:t>
            </a:r>
            <a:r>
              <a:rPr lang="hr-HR" sz="3200" b="1" dirty="0"/>
              <a:t>u procjenjivanju intenziteta emocija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Prisutne teškoće u procjenjivanju intenziteta emocija - prijedlog skale:	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53313"/>
              </p:ext>
            </p:extLst>
          </p:nvPr>
        </p:nvGraphicFramePr>
        <p:xfrm>
          <a:off x="1936207" y="3549952"/>
          <a:ext cx="8128000" cy="101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1695171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9479662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8033433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073998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20628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0%	</a:t>
                      </a:r>
                      <a:endParaRPr lang="hr-H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25%</a:t>
                      </a:r>
                      <a:endParaRPr lang="hr-H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50%</a:t>
                      </a:r>
                      <a:endParaRPr lang="hr-H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75%</a:t>
                      </a:r>
                      <a:endParaRPr lang="hr-H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100%</a:t>
                      </a:r>
                      <a:endParaRPr lang="hr-H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101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uopće ne</a:t>
                      </a:r>
                      <a:endParaRPr lang="hr-H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donekle</a:t>
                      </a:r>
                      <a:endParaRPr lang="hr-H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srednje</a:t>
                      </a:r>
                      <a:endParaRPr lang="hr-H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prilično</a:t>
                      </a:r>
                      <a:endParaRPr lang="hr-H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najintenzivniji</a:t>
                      </a:r>
                      <a:r>
                        <a:rPr lang="hr-HR" baseline="0" dirty="0" smtClean="0"/>
                        <a:t> doživljaj</a:t>
                      </a:r>
                      <a:endParaRPr lang="hr-H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571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Teškoće </a:t>
            </a:r>
            <a:r>
              <a:rPr lang="hr-HR" sz="3200" b="1" dirty="0"/>
              <a:t>u procjenjivanju intenziteta emocija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Prisutne teškoće u procjenjivanju intenziteta emocija - prijedlog </a:t>
            </a:r>
            <a:r>
              <a:rPr lang="hr-HR" b="1" dirty="0"/>
              <a:t>skale emocionalnog intenziteta</a:t>
            </a:r>
            <a:r>
              <a:rPr lang="hr-HR" dirty="0"/>
              <a:t>: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686870"/>
              </p:ext>
            </p:extLst>
          </p:nvPr>
        </p:nvGraphicFramePr>
        <p:xfrm>
          <a:off x="2328091" y="3549952"/>
          <a:ext cx="6946538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3085">
                  <a:extLst>
                    <a:ext uri="{9D8B030D-6E8A-4147-A177-3AD203B41FA5}">
                      <a16:colId xmlns:a16="http://schemas.microsoft.com/office/drawing/2014/main" val="3452916566"/>
                    </a:ext>
                  </a:extLst>
                </a:gridCol>
                <a:gridCol w="5073453">
                  <a:extLst>
                    <a:ext uri="{9D8B030D-6E8A-4147-A177-3AD203B41FA5}">
                      <a16:colId xmlns:a16="http://schemas.microsoft.com/office/drawing/2014/main" val="297921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Stupanj emocije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Situacija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80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Gledanje filma na TV-u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863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586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22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008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Očeva prometna nesreća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435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7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Korištenje </a:t>
            </a:r>
            <a:r>
              <a:rPr lang="hr-HR" sz="3200" b="1" dirty="0"/>
              <a:t>emocionalnog intenziteta za vođenje terapije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Terapeut:</a:t>
            </a:r>
          </a:p>
          <a:p>
            <a:pPr lvl="1">
              <a:buFontTx/>
              <a:buChar char="-"/>
            </a:pPr>
            <a:r>
              <a:rPr lang="hr-HR" sz="2200" dirty="0" smtClean="0"/>
              <a:t>traži od pacijenta procjenu stupnja uznemirenosti kako bi odlučio hoće li diskusija o određenoj situaciji pacijentu donijeti olakšanje</a:t>
            </a:r>
          </a:p>
          <a:p>
            <a:pPr lvl="1">
              <a:buFontTx/>
              <a:buChar char="-"/>
            </a:pPr>
            <a:r>
              <a:rPr lang="hr-HR" sz="2200" dirty="0" smtClean="0"/>
              <a:t>nastoji dobiti jasnu sliku situacije koja uznemiruje pacijenta</a:t>
            </a:r>
          </a:p>
          <a:p>
            <a:pPr lvl="1">
              <a:buFontTx/>
              <a:buChar char="-"/>
            </a:pPr>
            <a:r>
              <a:rPr lang="hr-HR" sz="2200" dirty="0"/>
              <a:t>p</a:t>
            </a:r>
            <a:r>
              <a:rPr lang="hr-HR" sz="2200" dirty="0" smtClean="0"/>
              <a:t>omaže pacijentu razlikovati misli od emocija</a:t>
            </a:r>
          </a:p>
          <a:p>
            <a:pPr lvl="1">
              <a:buFontTx/>
              <a:buChar char="-"/>
            </a:pPr>
            <a:r>
              <a:rPr lang="hr-HR" sz="2200" dirty="0"/>
              <a:t>s</a:t>
            </a:r>
            <a:r>
              <a:rPr lang="hr-HR" sz="2200" dirty="0" smtClean="0"/>
              <a:t>uosjeća s pacijentovim emocijama i pomaže mu evaluirati disfunkcionalno mišljenje koje utječe na njegove emocije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16320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Literatura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Beck, J. (2011). Kognitivna terapija: osnove, educiranje i uvježbavanje. Jastrebarsko: Naklada Slap. - 7. poglavlje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39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447110"/>
            <a:ext cx="9609668" cy="853440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Hvala na pažnji! </a:t>
            </a:r>
            <a:r>
              <a:rPr lang="hr-HR" b="1" dirty="0">
                <a:sym typeface="Wingdings" panose="05000000000000000000" pitchFamily="2" charset="2"/>
              </a:rPr>
              <a:t>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2254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Identificiranje emocija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>
                <a:solidFill>
                  <a:schemeClr val="tx1"/>
                </a:solidFill>
              </a:rPr>
              <a:t>Razlikovanje automatskih misli od emocija</a:t>
            </a:r>
          </a:p>
          <a:p>
            <a:pPr algn="just"/>
            <a:r>
              <a:rPr lang="hr-HR" dirty="0" smtClean="0">
                <a:solidFill>
                  <a:schemeClr val="tx1"/>
                </a:solidFill>
              </a:rPr>
              <a:t>Važnost razlikovanja emocija</a:t>
            </a:r>
          </a:p>
          <a:p>
            <a:pPr algn="just"/>
            <a:r>
              <a:rPr lang="hr-HR" dirty="0" smtClean="0">
                <a:solidFill>
                  <a:schemeClr val="tx1"/>
                </a:solidFill>
              </a:rPr>
              <a:t>Teškoće u imenovanju emocija</a:t>
            </a:r>
          </a:p>
          <a:p>
            <a:pPr algn="just"/>
            <a:r>
              <a:rPr lang="hr-HR" dirty="0" smtClean="0">
                <a:solidFill>
                  <a:schemeClr val="tx1"/>
                </a:solidFill>
              </a:rPr>
              <a:t>Teškoće u procjenjivanju intenziteta emocija</a:t>
            </a:r>
          </a:p>
          <a:p>
            <a:pPr algn="just"/>
            <a:r>
              <a:rPr lang="hr-HR" dirty="0" smtClean="0">
                <a:solidFill>
                  <a:schemeClr val="tx1"/>
                </a:solidFill>
              </a:rPr>
              <a:t>Korištenje </a:t>
            </a:r>
            <a:r>
              <a:rPr lang="hr-HR" dirty="0" smtClean="0"/>
              <a:t>emocionalnog intenziteta za vođenje terapije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76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Identificiranje emocija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7445"/>
          </a:xfrm>
        </p:spPr>
        <p:txBody>
          <a:bodyPr/>
          <a:lstStyle/>
          <a:p>
            <a:pPr algn="just"/>
            <a:r>
              <a:rPr lang="hr-HR" dirty="0" smtClean="0"/>
              <a:t>Emocije - od iznimne važnosti kognitivnim terapeutima</a:t>
            </a:r>
          </a:p>
          <a:p>
            <a:pPr algn="just"/>
            <a:r>
              <a:rPr lang="hr-HR" dirty="0" smtClean="0"/>
              <a:t>Glavni cilj terapije - smanjivanje pacijentove razine uznemirenosti mijenjanjem disfunkcionalnog mišljenja - doživljavanje olakšanja</a:t>
            </a:r>
          </a:p>
          <a:p>
            <a:pPr algn="just"/>
            <a:r>
              <a:rPr lang="hr-HR" dirty="0" smtClean="0"/>
              <a:t>Intenzivna negativna emocija - bolna i disfunkcionalna - ako ometa pacijentovu sposobnost jasnog razmišljanja</a:t>
            </a:r>
          </a:p>
          <a:p>
            <a:pPr algn="just"/>
            <a:r>
              <a:rPr lang="hr-HR" dirty="0"/>
              <a:t>I</a:t>
            </a:r>
            <a:r>
              <a:rPr lang="hr-HR" dirty="0" smtClean="0"/>
              <a:t>ntenzitet emocija pacijenata - pretjeran ili neadekvatan situaciji - terapeut ih ne karakterizira kao takve</a:t>
            </a:r>
          </a:p>
          <a:p>
            <a:r>
              <a:rPr lang="hr-HR" dirty="0" smtClean="0"/>
              <a:t>Negativne emocije - imaju svoju funkciju - upozoravaju na problem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91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1" y="999551"/>
            <a:ext cx="9601196" cy="846668"/>
          </a:xfrm>
        </p:spPr>
        <p:txBody>
          <a:bodyPr>
            <a:normAutofit/>
          </a:bodyPr>
          <a:lstStyle/>
          <a:p>
            <a:r>
              <a:rPr lang="hr-HR" sz="3200" b="1" dirty="0"/>
              <a:t>Identificiranje emocija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76846"/>
            <a:ext cx="9601196" cy="3899022"/>
          </a:xfrm>
        </p:spPr>
        <p:txBody>
          <a:bodyPr>
            <a:normAutofit fontScale="92500" lnSpcReduction="10000"/>
          </a:bodyPr>
          <a:lstStyle/>
          <a:p>
            <a:r>
              <a:rPr lang="hr-HR" sz="2600" dirty="0" smtClean="0"/>
              <a:t>Uloga terapeuta:</a:t>
            </a:r>
          </a:p>
          <a:p>
            <a:pPr marL="0" indent="0" algn="just">
              <a:buNone/>
            </a:pPr>
            <a:r>
              <a:rPr lang="hr-HR" dirty="0"/>
              <a:t>	</a:t>
            </a:r>
            <a:r>
              <a:rPr lang="hr-HR" dirty="0" smtClean="0"/>
              <a:t>- </a:t>
            </a:r>
            <a:r>
              <a:rPr lang="hr-HR" sz="2600" dirty="0" smtClean="0"/>
              <a:t>suosjeća </a:t>
            </a:r>
            <a:r>
              <a:rPr lang="hr-HR" sz="2600" dirty="0"/>
              <a:t>s pacijentovim </a:t>
            </a:r>
            <a:r>
              <a:rPr lang="hr-HR" sz="2600" dirty="0" smtClean="0"/>
              <a:t>emocijama, ne evaluira pacijentove emocije</a:t>
            </a:r>
          </a:p>
          <a:p>
            <a:pPr marL="0" indent="0" algn="just">
              <a:buNone/>
            </a:pPr>
            <a:r>
              <a:rPr lang="hr-HR" sz="2600" dirty="0"/>
              <a:t>	</a:t>
            </a:r>
            <a:r>
              <a:rPr lang="hr-HR" sz="2600" dirty="0" smtClean="0"/>
              <a:t>- evaluira disfunkcionalne misli i vjerovanja koji su u podlozi emocija</a:t>
            </a:r>
          </a:p>
          <a:p>
            <a:pPr marL="0" indent="0" algn="just">
              <a:buNone/>
            </a:pPr>
            <a:r>
              <a:rPr lang="hr-HR" sz="2600" dirty="0" smtClean="0"/>
              <a:t>	- teži smanjiti emocionalnu neugodu koja je povezana s </a:t>
            </a:r>
            <a:r>
              <a:rPr lang="hr-HR" sz="2600" b="1" dirty="0" smtClean="0"/>
              <a:t>pogrešnom 	interpretacijom </a:t>
            </a:r>
            <a:r>
              <a:rPr lang="hr-HR" sz="2600" dirty="0" smtClean="0"/>
              <a:t>situacije</a:t>
            </a:r>
          </a:p>
          <a:p>
            <a:pPr marL="0" indent="0" algn="just">
              <a:buNone/>
            </a:pPr>
            <a:r>
              <a:rPr lang="hr-HR" sz="2600" dirty="0"/>
              <a:t>	</a:t>
            </a:r>
            <a:r>
              <a:rPr lang="hr-HR" sz="2600" dirty="0" smtClean="0"/>
              <a:t>- nastoji povećati pacijentove pozitivne emocije razgovorom o njegovim 	interesima, pozitivnim događajima i sjećanjima </a:t>
            </a:r>
          </a:p>
          <a:p>
            <a:pPr marL="0" indent="0" algn="just">
              <a:buNone/>
            </a:pPr>
            <a:r>
              <a:rPr lang="hr-HR" sz="2600" dirty="0"/>
              <a:t>	</a:t>
            </a:r>
            <a:r>
              <a:rPr lang="hr-HR" sz="2600" dirty="0" smtClean="0"/>
              <a:t>- predlaže domaće zadaće usmjerene na povećanje broja aktivnosti u kojima 	će pacijent vjerojatno iskusiti zadovoljstvo i uspjeh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65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Razlikovanje automatskih misli od </a:t>
            </a:r>
            <a:r>
              <a:rPr lang="hr-HR" sz="3200" b="1" dirty="0" smtClean="0"/>
              <a:t>emocija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Terapeut - razvrstava sadržaj koji pacijent prezentira u kategorije kognitivnog modela: </a:t>
            </a:r>
            <a:r>
              <a:rPr lang="hr-HR" b="1" dirty="0" smtClean="0"/>
              <a:t>situacija, automatska misao, reakcija </a:t>
            </a:r>
            <a:r>
              <a:rPr lang="hr-HR" dirty="0" smtClean="0"/>
              <a:t>(emocionalni, ponašajni i fiziološki odgovor)</a:t>
            </a:r>
          </a:p>
          <a:p>
            <a:pPr algn="just"/>
            <a:r>
              <a:rPr lang="hr-HR" dirty="0" smtClean="0"/>
              <a:t>Pacijenti - ne razumiju jasno razliku između onoga što misle i onoga što osjećaju</a:t>
            </a:r>
          </a:p>
          <a:p>
            <a:pPr algn="just"/>
            <a:r>
              <a:rPr lang="hr-HR" dirty="0" smtClean="0"/>
              <a:t>Konfuzija - ovisno o tijeku i ciljevima seanse, terapeut odlučuje hoće li je u potpunosti ignorirati, spomenuti je poslije ili u tom trenutku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40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Važnost </a:t>
            </a:r>
            <a:r>
              <a:rPr lang="hr-HR" sz="3200" b="1" dirty="0"/>
              <a:t>razlikovanja emocija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Uloga terapeuta - otkriti kako pacijentova </a:t>
            </a:r>
            <a:r>
              <a:rPr lang="hr-HR" b="1" dirty="0" smtClean="0"/>
              <a:t>bazična vjerovanja </a:t>
            </a:r>
            <a:r>
              <a:rPr lang="hr-HR" dirty="0" smtClean="0"/>
              <a:t>uvjetuju nastanak </a:t>
            </a:r>
            <a:r>
              <a:rPr lang="hr-HR" b="1" dirty="0" smtClean="0"/>
              <a:t>specifičnih automatskih misli </a:t>
            </a:r>
            <a:r>
              <a:rPr lang="hr-HR" dirty="0" smtClean="0"/>
              <a:t>u specifičnim situacijama i utječu na </a:t>
            </a:r>
            <a:r>
              <a:rPr lang="hr-HR" b="1" dirty="0" smtClean="0"/>
              <a:t>pacijentove emocije i ponašanje</a:t>
            </a:r>
          </a:p>
          <a:p>
            <a:r>
              <a:rPr lang="hr-HR" dirty="0" smtClean="0"/>
              <a:t>Ukoliko pacijent opiše emociju koja se ne podudara sa sadržajem automatske misli - terapeut nastavlja ispitivati</a:t>
            </a:r>
          </a:p>
          <a:p>
            <a:r>
              <a:rPr lang="hr-HR" dirty="0" smtClean="0"/>
              <a:t> Pronalazak i rad na ključnoj automatskoj misli - ubrzava tijek terapije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21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Teškoće </a:t>
            </a:r>
            <a:r>
              <a:rPr lang="hr-HR" sz="3200" b="1" dirty="0"/>
              <a:t>u imenovanju emocija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722395"/>
            <a:ext cx="9601196" cy="3318936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acijenti - lako i točno imenuju svoje emocije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- imaju siromašan rječnik za emocije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- imaju teškoće u imenovanju vlastitih emocija</a:t>
            </a:r>
          </a:p>
          <a:p>
            <a:r>
              <a:rPr lang="hr-HR" dirty="0" smtClean="0"/>
              <a:t>Terapeut - od pacijenta traži da povezuje svoje emocionalne reakcije u specifičnim situacijama s njihovim nazivima</a:t>
            </a:r>
          </a:p>
          <a:p>
            <a:r>
              <a:rPr lang="hr-HR" b="1" dirty="0" smtClean="0"/>
              <a:t>Emocionalna karta </a:t>
            </a:r>
            <a:r>
              <a:rPr lang="hr-HR" dirty="0" smtClean="0"/>
              <a:t>-</a:t>
            </a:r>
            <a:r>
              <a:rPr lang="hr-HR" b="1" dirty="0" smtClean="0"/>
              <a:t> </a:t>
            </a:r>
            <a:r>
              <a:rPr lang="hr-HR" dirty="0" smtClean="0"/>
              <a:t>pomaže pacijentu efikasnije imenovati svoje emocije - navođenje situacija i imenovanje emocija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14425"/>
            <a:ext cx="9601196" cy="82054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Teškoće </a:t>
            </a:r>
            <a:r>
              <a:rPr lang="hr-HR" sz="3200" b="1" dirty="0"/>
              <a:t>u imenovanju emocija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54926"/>
            <a:ext cx="9601196" cy="4020942"/>
          </a:xfrm>
        </p:spPr>
        <p:txBody>
          <a:bodyPr/>
          <a:lstStyle/>
          <a:p>
            <a:r>
              <a:rPr lang="hr-HR" dirty="0" smtClean="0"/>
              <a:t>Emocionalna karta: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08976"/>
              </p:ext>
            </p:extLst>
          </p:nvPr>
        </p:nvGraphicFramePr>
        <p:xfrm>
          <a:off x="1840412" y="2635550"/>
          <a:ext cx="8128000" cy="28334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646531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457654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983087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79061716"/>
                    </a:ext>
                  </a:extLst>
                </a:gridCol>
              </a:tblGrid>
              <a:tr h="708358">
                <a:tc>
                  <a:txBody>
                    <a:bodyPr/>
                    <a:lstStyle/>
                    <a:p>
                      <a:pPr algn="ctr"/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Ljutnja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Tuga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Anksioznost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008112"/>
                  </a:ext>
                </a:extLst>
              </a:tr>
              <a:tr h="708358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1. situacija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1719558"/>
                  </a:ext>
                </a:extLst>
              </a:tr>
              <a:tr h="708358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2. situacija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119695"/>
                  </a:ext>
                </a:extLst>
              </a:tr>
              <a:tr h="708358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3. situacija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963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9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Teškoće </a:t>
            </a:r>
            <a:r>
              <a:rPr lang="hr-HR" sz="3200" b="1" dirty="0"/>
              <a:t>u procjenjivanju intenziteta emocija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Važno - procijeniti intenzitet doživljene emocije</a:t>
            </a:r>
          </a:p>
          <a:p>
            <a:r>
              <a:rPr lang="hr-HR" dirty="0" smtClean="0"/>
              <a:t>Važno - procijeniti je li ispitivanje i adaptivno odgovaranje na misao ili vjerovanje bilo učinkovito</a:t>
            </a:r>
          </a:p>
          <a:p>
            <a:r>
              <a:rPr lang="hr-HR" dirty="0" smtClean="0"/>
              <a:t>Procjenjivanje intenziteta emocija - pomaže pacijentu i terapeutu odrediti opravdava li situacija detaljnije istraživanje</a:t>
            </a:r>
          </a:p>
          <a:p>
            <a:r>
              <a:rPr lang="hr-HR" dirty="0" smtClean="0"/>
              <a:t>Većina pacijenata - procjenjuje intenzitet emocija vrlo lako, bez vizualne pomoći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62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707</TotalTime>
  <Words>468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Wingdings</vt:lpstr>
      <vt:lpstr>Organic</vt:lpstr>
      <vt:lpstr>Identificiranje emocija</vt:lpstr>
      <vt:lpstr>Identificiranje emocija</vt:lpstr>
      <vt:lpstr>Identificiranje emocija</vt:lpstr>
      <vt:lpstr>Identificiranje emocija</vt:lpstr>
      <vt:lpstr>Razlikovanje automatskih misli od emocija</vt:lpstr>
      <vt:lpstr>Važnost razlikovanja emocija</vt:lpstr>
      <vt:lpstr>Teškoće u imenovanju emocija</vt:lpstr>
      <vt:lpstr>Teškoće u imenovanju emocija</vt:lpstr>
      <vt:lpstr>Teškoće u procjenjivanju intenziteta emocija</vt:lpstr>
      <vt:lpstr>Teškoće u procjenjivanju intenziteta emocija</vt:lpstr>
      <vt:lpstr>Teškoće u procjenjivanju intenziteta emocija</vt:lpstr>
      <vt:lpstr>Korištenje emocionalnog intenziteta za vođenje terapije</vt:lpstr>
      <vt:lpstr>Literatura</vt:lpstr>
      <vt:lpstr>Hvala na pažnji!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Identificiranje emocija</dc:title>
  <dc:creator>Jadrana Bekavac</dc:creator>
  <cp:lastModifiedBy>Jadrana Bekavac</cp:lastModifiedBy>
  <cp:revision>57</cp:revision>
  <dcterms:created xsi:type="dcterms:W3CDTF">2018-02-19T07:56:03Z</dcterms:created>
  <dcterms:modified xsi:type="dcterms:W3CDTF">2018-02-28T14:11:19Z</dcterms:modified>
</cp:coreProperties>
</file>