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5" r:id="rId21"/>
    <p:sldId id="276" r:id="rId2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04DBC5-D8BD-4825-87C4-8656311B77C1}" type="datetimeFigureOut">
              <a:rPr lang="hr-HR" smtClean="0"/>
              <a:t>6.6.2018.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B7872FB-5132-411B-8BA4-609BD02989F5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4000" dirty="0" smtClean="0"/>
              <a:t>KOMUNIKACIJA U PARTNERSKIM ODNOSIMA</a:t>
            </a:r>
            <a:endParaRPr lang="hr-H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2181418"/>
          </a:xfrm>
        </p:spPr>
        <p:txBody>
          <a:bodyPr>
            <a:normAutofit fontScale="92500" lnSpcReduction="20000"/>
          </a:bodyPr>
          <a:lstStyle/>
          <a:p>
            <a:r>
              <a:rPr lang="hr-HR" sz="3200" dirty="0" smtClean="0"/>
              <a:t>PREPREKE U KOMUNIKACIJI</a:t>
            </a:r>
          </a:p>
          <a:p>
            <a:pPr algn="r"/>
            <a:r>
              <a:rPr lang="hr-HR" dirty="0" smtClean="0"/>
              <a:t>Beck, A. T. (1989). Love is never enough. Harper Perennial</a:t>
            </a:r>
          </a:p>
          <a:p>
            <a:pPr algn="r"/>
            <a:endParaRPr lang="hr-HR" dirty="0"/>
          </a:p>
          <a:p>
            <a:pPr algn="r"/>
            <a:endParaRPr lang="hr-HR" dirty="0" smtClean="0"/>
          </a:p>
          <a:p>
            <a:pPr algn="l"/>
            <a:r>
              <a:rPr lang="hr-HR" dirty="0" smtClean="0"/>
              <a:t>Marija Udiljak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8221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Dobra komunikacija </a:t>
            </a:r>
            <a:r>
              <a:rPr lang="hr-HR" dirty="0" smtClean="0"/>
              <a:t>uključuje i razumijevanje </a:t>
            </a:r>
            <a:r>
              <a:rPr lang="hr-HR" dirty="0"/>
              <a:t>sugovornika. </a:t>
            </a:r>
            <a:endParaRPr lang="hr-HR" dirty="0" smtClean="0"/>
          </a:p>
          <a:p>
            <a:endParaRPr lang="hr-HR" dirty="0"/>
          </a:p>
          <a:p>
            <a:r>
              <a:rPr lang="hr-HR" dirty="0" smtClean="0"/>
              <a:t>Osobe </a:t>
            </a:r>
            <a:r>
              <a:rPr lang="hr-HR" dirty="0"/>
              <a:t>koje su učestalo nejasne i indirektne u svojem izražaju navode svojeg partnera na netočne interpretacije ili partner ignorira ono što su rekli. 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/>
              <a:t>IZGUBLJENE PORUKE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334417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Istraživanje psihologinje Noller – parovi koji imaju nesretan brak su manje točni u interpretiranju onoga što njihov supružnik/ca misli od onih parova koji izvještavaju kako imaju sretan brak.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Zanimljivo </a:t>
            </a:r>
            <a:r>
              <a:rPr lang="hr-HR" dirty="0"/>
              <a:t>je da su parovi u nesretnom braku jednako uspješni u interpretaciji poruka stranaca kao i parovi u sretnom braku</a:t>
            </a:r>
            <a:r>
              <a:rPr lang="hr-HR" dirty="0" smtClean="0"/>
              <a:t>.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/>
              <a:t>IZGUBLJENE PORUKE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154201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76997"/>
          </a:xfrm>
        </p:spPr>
        <p:txBody>
          <a:bodyPr>
            <a:normAutofit/>
          </a:bodyPr>
          <a:lstStyle/>
          <a:p>
            <a:r>
              <a:rPr lang="hr-HR" dirty="0"/>
              <a:t>Neki problemi u komunikaciji izviru zbog različitih stilova komunikacije </a:t>
            </a:r>
            <a:r>
              <a:rPr lang="hr-HR" dirty="0" smtClean="0"/>
              <a:t>partnera</a:t>
            </a:r>
            <a:r>
              <a:rPr lang="hr-HR" dirty="0"/>
              <a:t>: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lvl="1"/>
            <a:r>
              <a:rPr lang="hr-HR" dirty="0"/>
              <a:t>vrijeme potrebno za davanje odgovora</a:t>
            </a:r>
          </a:p>
          <a:p>
            <a:pPr lvl="1"/>
            <a:r>
              <a:rPr lang="hr-HR" dirty="0"/>
              <a:t>pauze u govoru</a:t>
            </a:r>
          </a:p>
          <a:p>
            <a:pPr lvl="1"/>
            <a:r>
              <a:rPr lang="hr-HR" dirty="0"/>
              <a:t>„long talkers“</a:t>
            </a:r>
          </a:p>
          <a:p>
            <a:pPr lvl="1"/>
            <a:r>
              <a:rPr lang="hr-HR" dirty="0"/>
              <a:t>„beživotni“ slušatelj</a:t>
            </a:r>
          </a:p>
          <a:p>
            <a:pPr lvl="1"/>
            <a:r>
              <a:rPr lang="hr-HR" dirty="0"/>
              <a:t>neverbalni signali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570156"/>
            <a:ext cx="8568952" cy="1054250"/>
          </a:xfrm>
        </p:spPr>
        <p:txBody>
          <a:bodyPr/>
          <a:lstStyle/>
          <a:p>
            <a:r>
              <a:rPr lang="hr-HR" sz="2800" dirty="0"/>
              <a:t>MONOLOZI, PREKIDANJA, TIHO SLUŠANJE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pic>
        <p:nvPicPr>
          <p:cNvPr id="3074" name="Picture 2" descr="C:\Users\Marija\Desktop\say-it-with-snap-long-winded-talkers-waste-time-for-themselves-2447066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05064"/>
            <a:ext cx="1589162" cy="2113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92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04989"/>
          </a:xfrm>
        </p:spPr>
        <p:txBody>
          <a:bodyPr>
            <a:normAutofit/>
          </a:bodyPr>
          <a:lstStyle/>
          <a:p>
            <a:r>
              <a:rPr lang="hr-HR" dirty="0" smtClean="0"/>
              <a:t>Postavljenje seta </a:t>
            </a:r>
            <a:r>
              <a:rPr lang="hr-HR" i="1" dirty="0"/>
              <a:t>pravila komunikacijskih etiketa</a:t>
            </a:r>
            <a:r>
              <a:rPr lang="hr-HR" i="1" dirty="0" smtClean="0"/>
              <a:t>. </a:t>
            </a:r>
            <a:r>
              <a:rPr lang="hr-HR" dirty="0" smtClean="0"/>
              <a:t>Npr.:</a:t>
            </a:r>
          </a:p>
          <a:p>
            <a:endParaRPr lang="hr-HR" dirty="0"/>
          </a:p>
          <a:p>
            <a:pPr lvl="1"/>
            <a:r>
              <a:rPr lang="hr-HR" dirty="0"/>
              <a:t>osobe sklone dugim pauzama u govoru mogu naučiti da nije uvreda ukoliko druga strana prekida njihov </a:t>
            </a:r>
            <a:r>
              <a:rPr lang="hr-HR" dirty="0" smtClean="0"/>
              <a:t>govor</a:t>
            </a:r>
          </a:p>
          <a:p>
            <a:pPr marL="411480" lvl="1" indent="0">
              <a:buNone/>
            </a:pPr>
            <a:endParaRPr lang="hr-HR" dirty="0"/>
          </a:p>
          <a:p>
            <a:pPr lvl="1"/>
            <a:r>
              <a:rPr lang="hr-HR" dirty="0" smtClean="0"/>
              <a:t>„</a:t>
            </a:r>
            <a:r>
              <a:rPr lang="hr-HR" dirty="0"/>
              <a:t>overtalkers“ mogu naučiti biti sažetiji u govoru, a „undertalkers“ kako proširiti govor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dirty="0"/>
              <a:t>MONOLOZI, PREKIDANJA, TIHO SLUŠANJE</a:t>
            </a:r>
          </a:p>
        </p:txBody>
      </p:sp>
    </p:spTree>
    <p:extLst>
      <p:ext uri="{BB962C8B-B14F-4D97-AF65-F5344CB8AC3E}">
        <p14:creationId xmlns:p14="http://schemas.microsoft.com/office/powerpoint/2010/main" val="334821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609653"/>
          </a:xfrm>
        </p:spPr>
        <p:txBody>
          <a:bodyPr>
            <a:normAutofit/>
          </a:bodyPr>
          <a:lstStyle/>
          <a:p>
            <a:r>
              <a:rPr lang="hr-HR" dirty="0" smtClean="0"/>
              <a:t>Kada jedan </a:t>
            </a:r>
            <a:r>
              <a:rPr lang="hr-HR" dirty="0"/>
              <a:t>od partnera nije u mogućnosti mentalno predočiti što im partner zbilja govori kroz svoje riječi, </a:t>
            </a:r>
            <a:r>
              <a:rPr lang="hr-HR" dirty="0" smtClean="0"/>
              <a:t>geste...</a:t>
            </a:r>
            <a:endParaRPr lang="hr-HR" dirty="0"/>
          </a:p>
          <a:p>
            <a:pPr lvl="1"/>
            <a:r>
              <a:rPr lang="hr-HR" i="1" dirty="0"/>
              <a:t>„Ti nemaš pojma što ja želim ili što te pitam“</a:t>
            </a:r>
          </a:p>
          <a:p>
            <a:pPr lvl="1"/>
            <a:r>
              <a:rPr lang="hr-HR" i="1" dirty="0"/>
              <a:t>„Uopće me ne poznaješ!“</a:t>
            </a:r>
          </a:p>
          <a:p>
            <a:pPr lvl="0"/>
            <a:endParaRPr lang="hr-HR" dirty="0" smtClean="0"/>
          </a:p>
          <a:p>
            <a:pPr lvl="0"/>
            <a:endParaRPr lang="hr-HR" dirty="0"/>
          </a:p>
          <a:p>
            <a:pPr lvl="0"/>
            <a:r>
              <a:rPr lang="hr-HR" dirty="0" smtClean="0"/>
              <a:t>Povezano </a:t>
            </a:r>
            <a:r>
              <a:rPr lang="hr-HR" dirty="0"/>
              <a:t>s međusobnom neosjetljivošću, preosjetljivošću partnera ili obrambenim stavom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dirty="0"/>
              <a:t>GLUHA TOČKA I SLIJEPA TOČKA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pic>
        <p:nvPicPr>
          <p:cNvPr id="2050" name="Picture 2" descr="C:\Users\Marija\Desktop\50097-prekid_te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091" y="3789041"/>
            <a:ext cx="2684909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986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349005"/>
          </a:xfrm>
        </p:spPr>
        <p:txBody>
          <a:bodyPr>
            <a:normAutofit/>
          </a:bodyPr>
          <a:lstStyle/>
          <a:p>
            <a:r>
              <a:rPr lang="hr-HR" dirty="0" smtClean="0"/>
              <a:t>Postavljanje </a:t>
            </a:r>
            <a:r>
              <a:rPr lang="hr-HR" dirty="0"/>
              <a:t>previše pitanja ili postavljanje pogrešnih pitanja može partneru poslati poruku nepovjerenja ili indicirati nedostatak prisnosti među partnerima. </a:t>
            </a:r>
            <a:endParaRPr lang="hr-HR" dirty="0" smtClean="0"/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Pitanje </a:t>
            </a:r>
            <a:r>
              <a:rPr lang="hr-HR" i="1" dirty="0"/>
              <a:t>„Zašto?“ </a:t>
            </a:r>
            <a:r>
              <a:rPr lang="hr-HR" dirty="0"/>
              <a:t>– često </a:t>
            </a:r>
            <a:r>
              <a:rPr lang="hr-HR" dirty="0" smtClean="0"/>
              <a:t>implicira </a:t>
            </a:r>
            <a:r>
              <a:rPr lang="hr-HR" dirty="0"/>
              <a:t>sumnju i nepovjerenje</a:t>
            </a:r>
          </a:p>
          <a:p>
            <a:pPr lvl="1"/>
            <a:r>
              <a:rPr lang="hr-HR" i="1" dirty="0"/>
              <a:t>Zašto si došao tako kasno?</a:t>
            </a:r>
          </a:p>
          <a:p>
            <a:pPr lvl="1"/>
            <a:r>
              <a:rPr lang="hr-HR" i="1" dirty="0"/>
              <a:t>Zašto se nisi javila?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/>
              <a:t>KORIŠTENJE PITANJA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pic>
        <p:nvPicPr>
          <p:cNvPr id="1026" name="Picture 2" descr="C:\Users\Marija\Desktop\kerd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97152"/>
            <a:ext cx="1471712" cy="1471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rija\Desktop\upitnik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307207" cy="1494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239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421013"/>
          </a:xfrm>
        </p:spPr>
        <p:txBody>
          <a:bodyPr>
            <a:normAutofit/>
          </a:bodyPr>
          <a:lstStyle/>
          <a:p>
            <a:r>
              <a:rPr lang="hr-HR" dirty="0"/>
              <a:t>Malz i Borker</a:t>
            </a:r>
            <a:r>
              <a:rPr lang="hr-HR" dirty="0" smtClean="0"/>
              <a:t>:– </a:t>
            </a:r>
            <a:r>
              <a:rPr lang="hr-HR" dirty="0"/>
              <a:t>muškarci i žene imaju različite komunikacijske stilove</a:t>
            </a:r>
          </a:p>
          <a:p>
            <a:pPr lvl="1"/>
            <a:r>
              <a:rPr lang="hr-HR" dirty="0"/>
              <a:t>žene češće postavljaju pitanja</a:t>
            </a:r>
          </a:p>
          <a:p>
            <a:pPr lvl="1"/>
            <a:r>
              <a:rPr lang="hr-HR" dirty="0"/>
              <a:t>muškarci postavljaju manje osobna pitanja</a:t>
            </a:r>
          </a:p>
          <a:p>
            <a:pPr lvl="1"/>
            <a:r>
              <a:rPr lang="hr-HR" dirty="0"/>
              <a:t>žene sklonije poticanju davanja odgovora sugovornika</a:t>
            </a:r>
          </a:p>
          <a:p>
            <a:pPr lvl="1"/>
            <a:r>
              <a:rPr lang="hr-HR" dirty="0"/>
              <a:t>muškarci češće komentiraju tijekom razgovora</a:t>
            </a:r>
          </a:p>
          <a:p>
            <a:pPr lvl="1"/>
            <a:r>
              <a:rPr lang="hr-HR" dirty="0"/>
              <a:t>žene češće koriste izraz </a:t>
            </a:r>
            <a:r>
              <a:rPr lang="hr-HR" i="1" dirty="0"/>
              <a:t>ti </a:t>
            </a:r>
            <a:r>
              <a:rPr lang="hr-HR" dirty="0"/>
              <a:t>i </a:t>
            </a:r>
            <a:r>
              <a:rPr lang="hr-HR" i="1" dirty="0"/>
              <a:t>mi – </a:t>
            </a:r>
            <a:r>
              <a:rPr lang="hr-HR" dirty="0"/>
              <a:t>daju osjećaj zajedništva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/>
              <a:t>RAZLIKE MEĐU SPOLOVIMA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pic>
        <p:nvPicPr>
          <p:cNvPr id="4098" name="Picture 2" descr="C:\Users\Marija\Desktop\seks_spolovi_shutterstoc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085184"/>
            <a:ext cx="2253233" cy="1687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512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Važno je da partneri osvijeste razlike u stilovima komuniciranja </a:t>
            </a:r>
            <a:endParaRPr lang="hr-HR" dirty="0" smtClean="0"/>
          </a:p>
          <a:p>
            <a:endParaRPr lang="hr-HR" dirty="0"/>
          </a:p>
          <a:p>
            <a:r>
              <a:rPr lang="hr-HR" dirty="0" smtClean="0"/>
              <a:t>Osim </a:t>
            </a:r>
            <a:r>
              <a:rPr lang="hr-HR" dirty="0"/>
              <a:t>komunikacijskih stilova, muškarci i žene iskazuju razlike u samom konceptu prijateljskih razgovora, pravilima uključivanja u komunikaciju, načinima interpretiranja što je partner htio reći itd. 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/>
              <a:t>RAZLIKE MEĐU SPOLOVIMA</a:t>
            </a:r>
          </a:p>
        </p:txBody>
      </p:sp>
      <p:pic>
        <p:nvPicPr>
          <p:cNvPr id="5122" name="Picture 2" descr="C:\Users\Marija\Desktop\br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301208"/>
            <a:ext cx="3336032" cy="139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22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421013"/>
          </a:xfrm>
        </p:spPr>
        <p:txBody>
          <a:bodyPr>
            <a:normAutofit/>
          </a:bodyPr>
          <a:lstStyle/>
          <a:p>
            <a:r>
              <a:rPr lang="hr-HR" dirty="0"/>
              <a:t>DRUŠTVO DJEVOJAKA – temelji se na razgovoru; davanju potpore; dijeljenju tajni; otvorenije izražavaju osjećaje; manje </a:t>
            </a:r>
            <a:r>
              <a:rPr lang="hr-HR" dirty="0" smtClean="0"/>
              <a:t>grupe</a:t>
            </a:r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DRUŠTVA MLADIĆA – skloniji većim grupama u kojima su izraženi statusi članova i odnosi dominacije; razgovori sadrže naredbe; skloniji </a:t>
            </a:r>
            <a:r>
              <a:rPr lang="hr-HR" dirty="0" smtClean="0"/>
              <a:t>polemiziranju</a:t>
            </a:r>
            <a:endParaRPr lang="hr-HR" dirty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/>
              <a:t>RAZLIKE MEĐU SPOLOVIMA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376515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349005"/>
          </a:xfrm>
        </p:spPr>
        <p:txBody>
          <a:bodyPr>
            <a:normAutofit lnSpcReduction="10000"/>
          </a:bodyPr>
          <a:lstStyle/>
          <a:p>
            <a:r>
              <a:rPr lang="hr-HR" dirty="0"/>
              <a:t>„Kome se najviše povjeravate?“, muškarci odgovaraju – svojoj ženi/partnerici, a žene – svojoj prijateljici. </a:t>
            </a:r>
            <a:endParaRPr lang="hr-HR" dirty="0" smtClean="0"/>
          </a:p>
          <a:p>
            <a:endParaRPr lang="hr-HR" dirty="0"/>
          </a:p>
          <a:p>
            <a:r>
              <a:rPr lang="hr-HR" dirty="0"/>
              <a:t>Žene su sklonije razgovarati o problemima u odnosu – muškarci razgovor o problemima često vide kao problem! </a:t>
            </a:r>
            <a:endParaRPr lang="hr-HR" dirty="0" smtClean="0"/>
          </a:p>
          <a:p>
            <a:endParaRPr lang="hr-HR" dirty="0"/>
          </a:p>
          <a:p>
            <a:r>
              <a:rPr lang="hr-HR" dirty="0" smtClean="0"/>
              <a:t>Žene </a:t>
            </a:r>
            <a:r>
              <a:rPr lang="hr-HR" dirty="0"/>
              <a:t>se trude dati podršku, empatiju i </a:t>
            </a:r>
            <a:r>
              <a:rPr lang="hr-HR" dirty="0" smtClean="0"/>
              <a:t>razumijevanje, </a:t>
            </a:r>
            <a:r>
              <a:rPr lang="hr-HR" dirty="0"/>
              <a:t>dok muškarci nude konkretna rješenja problema. 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/>
              <a:t>RAZLIKE MEĐU SPOLOVIMA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3699460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0602" y="2852936"/>
            <a:ext cx="7745505" cy="3877815"/>
          </a:xfrm>
        </p:spPr>
        <p:txBody>
          <a:bodyPr/>
          <a:lstStyle/>
          <a:p>
            <a:r>
              <a:rPr lang="hr-HR" dirty="0"/>
              <a:t>„Moj muž je gluh. Nikada ne sluša ono što mu govorim.“</a:t>
            </a:r>
          </a:p>
          <a:p>
            <a:r>
              <a:rPr lang="hr-HR" dirty="0"/>
              <a:t>„Ona raspravlja svaku stvar do besvijesti.“</a:t>
            </a:r>
          </a:p>
          <a:p>
            <a:r>
              <a:rPr lang="hr-HR" dirty="0"/>
              <a:t>„</a:t>
            </a:r>
            <a:r>
              <a:rPr lang="hr-HR" dirty="0" smtClean="0"/>
              <a:t>Uvrijedi </a:t>
            </a:r>
            <a:r>
              <a:rPr lang="hr-HR" dirty="0"/>
              <a:t>se kada ga nešto pitam.“</a:t>
            </a:r>
          </a:p>
          <a:p>
            <a:r>
              <a:rPr lang="hr-HR" dirty="0"/>
              <a:t>„Ona sve pretvara u svađu.“</a:t>
            </a:r>
          </a:p>
          <a:p>
            <a:r>
              <a:rPr lang="hr-HR" dirty="0"/>
              <a:t>„On je tvrdoglav... neće niti razmotriti što ja kažem.“</a:t>
            </a:r>
          </a:p>
          <a:p>
            <a:r>
              <a:rPr lang="hr-HR" dirty="0"/>
              <a:t>„Nikada ne govori ono što misli.“</a:t>
            </a:r>
          </a:p>
          <a:p>
            <a:r>
              <a:rPr lang="hr-HR" dirty="0"/>
              <a:t>„To nije ono što sam mislio/la.“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1026" name="Picture 2" descr="C:\Users\Marija\Desktop\da-si-ti-moj-suprug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1202"/>
            <a:ext cx="5040560" cy="2794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76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hr-HR" dirty="0" smtClean="0"/>
          </a:p>
          <a:p>
            <a:pPr lvl="0"/>
            <a:endParaRPr lang="hr-HR" dirty="0"/>
          </a:p>
          <a:p>
            <a:pPr lvl="0"/>
            <a:endParaRPr lang="hr-HR" dirty="0" smtClean="0"/>
          </a:p>
          <a:p>
            <a:pPr lvl="0"/>
            <a:r>
              <a:rPr lang="hr-HR" dirty="0" smtClean="0"/>
              <a:t>Problemi </a:t>
            </a:r>
            <a:r>
              <a:rPr lang="hr-HR" dirty="0"/>
              <a:t>u stilovima komunikacije </a:t>
            </a:r>
            <a:r>
              <a:rPr lang="hr-HR" dirty="0" smtClean="0"/>
              <a:t>partnera</a:t>
            </a:r>
          </a:p>
          <a:p>
            <a:pPr lvl="0"/>
            <a:endParaRPr lang="hr-HR" dirty="0"/>
          </a:p>
          <a:p>
            <a:pPr lvl="0"/>
            <a:r>
              <a:rPr lang="hr-HR" dirty="0"/>
              <a:t>Psihološki problemi u komunikaciji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/>
              <a:t>ČEK - LISTE</a:t>
            </a:r>
            <a:endParaRPr lang="hr-HR" sz="3600" dirty="0"/>
          </a:p>
        </p:txBody>
      </p:sp>
      <p:pic>
        <p:nvPicPr>
          <p:cNvPr id="4098" name="Picture 2" descr="C:\Users\Marija\Desktop\ceklista-za-merenje-napretka-dijet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060848"/>
            <a:ext cx="2471936" cy="1378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336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hr-HR" dirty="0" smtClean="0"/>
          </a:p>
          <a:p>
            <a:pPr algn="ctr"/>
            <a:endParaRPr lang="hr-HR" dirty="0"/>
          </a:p>
          <a:p>
            <a:pPr algn="ctr"/>
            <a:r>
              <a:rPr lang="hr-HR" sz="4000" dirty="0" smtClean="0"/>
              <a:t>HVALA! </a:t>
            </a:r>
            <a:r>
              <a:rPr lang="hr-HR" sz="4000" dirty="0" smtClean="0">
                <a:sym typeface="Wingdings" panose="05000000000000000000" pitchFamily="2" charset="2"/>
              </a:rPr>
              <a:t></a:t>
            </a:r>
            <a:endParaRPr lang="hr-HR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1157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060847"/>
            <a:ext cx="7905201" cy="4797153"/>
          </a:xfrm>
        </p:spPr>
        <p:txBody>
          <a:bodyPr>
            <a:normAutofit/>
          </a:bodyPr>
          <a:lstStyle/>
          <a:p>
            <a:r>
              <a:rPr lang="hr-HR" dirty="0"/>
              <a:t>Ovakve </a:t>
            </a:r>
            <a:r>
              <a:rPr lang="hr-HR" dirty="0" smtClean="0"/>
              <a:t>izjave reflektiraju </a:t>
            </a:r>
            <a:r>
              <a:rPr lang="hr-HR" dirty="0"/>
              <a:t>neadekvatnu komunikaciju između partnera, ali mogu ukazivati i na duboke probleme u odnosu.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Često uzrokuju </a:t>
            </a:r>
            <a:r>
              <a:rPr lang="hr-HR" dirty="0" smtClean="0"/>
              <a:t>frustraciju </a:t>
            </a:r>
            <a:r>
              <a:rPr lang="hr-HR" dirty="0"/>
              <a:t>i hostilnost, a posljedično i u značajnije/dublje poremećaje u komunikaciji. </a:t>
            </a:r>
            <a:endParaRPr lang="hr-HR" dirty="0" smtClean="0"/>
          </a:p>
          <a:p>
            <a:endParaRPr lang="hr-HR" dirty="0"/>
          </a:p>
          <a:p>
            <a:endParaRPr lang="hr-HR" dirty="0"/>
          </a:p>
          <a:p>
            <a:r>
              <a:rPr lang="hr-HR" dirty="0" smtClean="0"/>
              <a:t>Riječi </a:t>
            </a:r>
            <a:r>
              <a:rPr lang="hr-HR" dirty="0"/>
              <a:t>postaju oružje, razgovori postaju bitke. 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6146" name="Picture 2" descr="C:\Users\Marija\Desktop\Screen_Shot_2018-02-07_at_5.32.05_P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1808386" cy="1662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749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NEIZRAVNOST I DVOSMISLENOST</a:t>
            </a:r>
          </a:p>
          <a:p>
            <a:r>
              <a:rPr lang="hr-HR" dirty="0"/>
              <a:t>OBRAMBENI STAV</a:t>
            </a:r>
          </a:p>
          <a:p>
            <a:r>
              <a:rPr lang="hr-HR" dirty="0"/>
              <a:t>IZGUBLJENE PORUKE</a:t>
            </a:r>
          </a:p>
          <a:p>
            <a:r>
              <a:rPr lang="hr-HR" dirty="0"/>
              <a:t>MONOLOZI, PREKIDANJA, TIHO SLUŠANJE</a:t>
            </a:r>
          </a:p>
          <a:p>
            <a:r>
              <a:rPr lang="hr-HR" dirty="0"/>
              <a:t>GLUHA TOČKA I SLIJEPA TOČKA</a:t>
            </a:r>
          </a:p>
          <a:p>
            <a:r>
              <a:rPr lang="hr-HR" dirty="0"/>
              <a:t>KORIŠTENJE PITANJA</a:t>
            </a:r>
          </a:p>
          <a:p>
            <a:r>
              <a:rPr lang="hr-HR"/>
              <a:t>RAZLIKE MEĐU SPOLOVIMA</a:t>
            </a:r>
          </a:p>
          <a:p>
            <a:endParaRPr lang="hr-HR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Prepreke u komunikaciji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642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76997"/>
          </a:xfrm>
        </p:spPr>
        <p:txBody>
          <a:bodyPr>
            <a:normAutofit/>
          </a:bodyPr>
          <a:lstStyle/>
          <a:p>
            <a:r>
              <a:rPr lang="hr-HR" dirty="0" smtClean="0"/>
              <a:t>Mnogi </a:t>
            </a:r>
            <a:r>
              <a:rPr lang="hr-HR" dirty="0"/>
              <a:t>parovi imaju teškoće u komuniciranju svojih želja, potreba i osjećaja svojem partneru. </a:t>
            </a:r>
            <a:endParaRPr lang="hr-HR" dirty="0" smtClean="0"/>
          </a:p>
          <a:p>
            <a:endParaRPr lang="hr-HR" dirty="0"/>
          </a:p>
          <a:p>
            <a:r>
              <a:rPr lang="hr-HR" dirty="0" smtClean="0"/>
              <a:t>Partneri često koriste </a:t>
            </a:r>
            <a:r>
              <a:rPr lang="hr-HR" dirty="0"/>
              <a:t>iste riječi, no poruka koja se odašilje je u potpunosti različita od one </a:t>
            </a:r>
            <a:r>
              <a:rPr lang="hr-HR" dirty="0" smtClean="0"/>
              <a:t>koju drugi </a:t>
            </a:r>
            <a:r>
              <a:rPr lang="hr-HR" dirty="0"/>
              <a:t>partner prima. </a:t>
            </a:r>
            <a:endParaRPr lang="hr-HR" dirty="0" smtClean="0"/>
          </a:p>
          <a:p>
            <a:endParaRPr lang="hr-HR" dirty="0"/>
          </a:p>
          <a:p>
            <a:r>
              <a:rPr lang="hr-HR" dirty="0" smtClean="0"/>
              <a:t>Jasna i precizna komunikacija vs. </a:t>
            </a:r>
            <a:r>
              <a:rPr lang="hr-HR" dirty="0"/>
              <a:t>d</a:t>
            </a:r>
            <a:r>
              <a:rPr lang="hr-HR" dirty="0" smtClean="0"/>
              <a:t>vosmislenost u komunikaciji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dirty="0"/>
              <a:t>NEIZRAVNOST I DVOSMISLENOST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1703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Problemi </a:t>
            </a:r>
            <a:r>
              <a:rPr lang="hr-HR" dirty="0"/>
              <a:t>u partnerskom odnosu leže zapravo </a:t>
            </a:r>
            <a:r>
              <a:rPr lang="hr-HR" b="1" dirty="0"/>
              <a:t>iza</a:t>
            </a:r>
            <a:r>
              <a:rPr lang="hr-HR" dirty="0"/>
              <a:t> izgovorenih riječi. </a:t>
            </a:r>
            <a:endParaRPr lang="hr-HR" dirty="0" smtClean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2050" name="Picture 2" descr="C:\Users\Marija\Desktop\razvod-657x3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412776"/>
            <a:ext cx="3777034" cy="206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323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Parovi u neadekvatnim odnosima su često neprecizni u komunikaciji kako bi zaštitili sebe od kritiziranja ili odbijanja. 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Takav </a:t>
            </a:r>
            <a:r>
              <a:rPr lang="hr-HR" dirty="0"/>
              <a:t>obrambeni stav čini njihove poruke nejasnima i često krivo protumačenima. </a:t>
            </a:r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/>
              <a:t>OBRAMBENI STAV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0084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Primjer</a:t>
            </a:r>
            <a:r>
              <a:rPr lang="hr-HR" dirty="0"/>
              <a:t>:</a:t>
            </a:r>
          </a:p>
          <a:p>
            <a:pPr lvl="1"/>
            <a:r>
              <a:rPr lang="hr-HR" dirty="0" smtClean="0"/>
              <a:t>On: </a:t>
            </a:r>
            <a:r>
              <a:rPr lang="hr-HR" dirty="0"/>
              <a:t>Hoćemo li posjetiti moju majku ovaj vikend?</a:t>
            </a:r>
          </a:p>
          <a:p>
            <a:pPr lvl="1"/>
            <a:r>
              <a:rPr lang="hr-HR" dirty="0"/>
              <a:t>O</a:t>
            </a:r>
            <a:r>
              <a:rPr lang="hr-HR" dirty="0" smtClean="0"/>
              <a:t>na</a:t>
            </a:r>
            <a:r>
              <a:rPr lang="hr-HR" dirty="0"/>
              <a:t>: Ne bih rekla, imam mnogo posla. </a:t>
            </a:r>
          </a:p>
          <a:p>
            <a:pPr lvl="1"/>
            <a:r>
              <a:rPr lang="hr-HR" dirty="0" smtClean="0"/>
              <a:t>On: </a:t>
            </a:r>
            <a:r>
              <a:rPr lang="hr-HR" dirty="0"/>
              <a:t>(ljutit) Ne želiš nikada ići u posjet mojoj majci. </a:t>
            </a:r>
          </a:p>
          <a:p>
            <a:pPr lvl="1"/>
            <a:r>
              <a:rPr lang="hr-HR" dirty="0" smtClean="0"/>
              <a:t>(Ona </a:t>
            </a:r>
            <a:r>
              <a:rPr lang="hr-HR" dirty="0"/>
              <a:t>nije prepoznala stvarno značenje </a:t>
            </a:r>
            <a:r>
              <a:rPr lang="hr-HR" dirty="0" smtClean="0"/>
              <a:t>njegove </a:t>
            </a:r>
            <a:r>
              <a:rPr lang="hr-HR" dirty="0"/>
              <a:t>poruke – </a:t>
            </a:r>
            <a:r>
              <a:rPr lang="hr-HR" i="1" dirty="0"/>
              <a:t>Želio bih posjetiti svoju majku ovaj vikend</a:t>
            </a:r>
            <a:r>
              <a:rPr lang="hr-HR" dirty="0"/>
              <a:t>.)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/>
              <a:t>OBRAMBENI STAV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271692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Mogući </a:t>
            </a:r>
            <a:r>
              <a:rPr lang="hr-HR" dirty="0"/>
              <a:t>problemi u podlozi mogu se odnositi na npr. osjećaj jednog partnera da je inferiorniji u društvu, potreba dokazivanja socijalne poželjnosti, kompetitivnost s partnerom, strah od odbijanja...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/>
              <a:t>OBRAMBENI STAV</a:t>
            </a:r>
            <a:endParaRPr lang="hr-HR" sz="3600" dirty="0"/>
          </a:p>
        </p:txBody>
      </p:sp>
      <p:pic>
        <p:nvPicPr>
          <p:cNvPr id="3074" name="Picture 2" descr="C:\Users\Marija\Desktop\bor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045024"/>
            <a:ext cx="2019672" cy="186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976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100</TotalTime>
  <Words>802</Words>
  <Application>Microsoft Office PowerPoint</Application>
  <PresentationFormat>On-screen Show (4:3)</PresentationFormat>
  <Paragraphs>120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Hardcover</vt:lpstr>
      <vt:lpstr>KOMUNIKACIJA U PARTNERSKIM ODNOSIMA</vt:lpstr>
      <vt:lpstr>PowerPoint Presentation</vt:lpstr>
      <vt:lpstr>PowerPoint Presentation</vt:lpstr>
      <vt:lpstr>Prepreke u komunikaciji</vt:lpstr>
      <vt:lpstr>NEIZRAVNOST I DVOSMISLENOST </vt:lpstr>
      <vt:lpstr>PowerPoint Presentation</vt:lpstr>
      <vt:lpstr>OBRAMBENI STAV </vt:lpstr>
      <vt:lpstr>OBRAMBENI STAV</vt:lpstr>
      <vt:lpstr>OBRAMBENI STAV</vt:lpstr>
      <vt:lpstr>IZGUBLJENE PORUKE</vt:lpstr>
      <vt:lpstr>IZGUBLJENE PORUKE</vt:lpstr>
      <vt:lpstr>MONOLOZI, PREKIDANJA, TIHO SLUŠANJE </vt:lpstr>
      <vt:lpstr>MONOLOZI, PREKIDANJA, TIHO SLUŠANJE</vt:lpstr>
      <vt:lpstr>GLUHA TOČKA I SLIJEPA TOČKA </vt:lpstr>
      <vt:lpstr>KORIŠTENJE PITANJA </vt:lpstr>
      <vt:lpstr>RAZLIKE MEĐU SPOLOVIMA </vt:lpstr>
      <vt:lpstr>RAZLIKE MEĐU SPOLOVIMA</vt:lpstr>
      <vt:lpstr>RAZLIKE MEĐU SPOLOVIMA</vt:lpstr>
      <vt:lpstr>RAZLIKE MEĐU SPOLOVIMA</vt:lpstr>
      <vt:lpstr>ČEK - LISTE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 PARTNERSKIM ODNOSIMA</dc:title>
  <dc:creator>Windows User</dc:creator>
  <cp:lastModifiedBy>Windows User</cp:lastModifiedBy>
  <cp:revision>26</cp:revision>
  <dcterms:created xsi:type="dcterms:W3CDTF">2018-05-25T22:22:41Z</dcterms:created>
  <dcterms:modified xsi:type="dcterms:W3CDTF">2018-06-06T11:55:15Z</dcterms:modified>
</cp:coreProperties>
</file>