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1" r:id="rId5"/>
    <p:sldId id="260" r:id="rId6"/>
    <p:sldId id="263" r:id="rId7"/>
    <p:sldId id="259" r:id="rId8"/>
    <p:sldId id="262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5EE27B-5726-4A17-B773-34BCD8CDAE7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0E1105-B159-4382-B11C-41058984C1DB}">
      <dgm:prSet phldrT="[Text]"/>
      <dgm:spPr/>
      <dgm:t>
        <a:bodyPr/>
        <a:lstStyle/>
        <a:p>
          <a:r>
            <a:rPr lang="hr-HR" dirty="0" smtClean="0"/>
            <a:t>Prepoznavanje posredujućeg vjerovanja u AM</a:t>
          </a:r>
          <a:endParaRPr lang="en-US" dirty="0"/>
        </a:p>
      </dgm:t>
    </dgm:pt>
    <dgm:pt modelId="{DF29C8F0-B6B0-44E5-9FAB-618CA5FD866A}" type="parTrans" cxnId="{FB993683-C6AD-46A6-AED2-4981550E8625}">
      <dgm:prSet/>
      <dgm:spPr/>
      <dgm:t>
        <a:bodyPr/>
        <a:lstStyle/>
        <a:p>
          <a:endParaRPr lang="en-US"/>
        </a:p>
      </dgm:t>
    </dgm:pt>
    <dgm:pt modelId="{6B2778A0-BB58-452E-A01C-CF254CE9EC9B}" type="sibTrans" cxnId="{FB993683-C6AD-46A6-AED2-4981550E8625}">
      <dgm:prSet/>
      <dgm:spPr/>
      <dgm:t>
        <a:bodyPr/>
        <a:lstStyle/>
        <a:p>
          <a:endParaRPr lang="en-US"/>
        </a:p>
      </dgm:t>
    </dgm:pt>
    <dgm:pt modelId="{4B6C14E0-5C35-484B-9C48-DE91A3982926}">
      <dgm:prSet phldrT="[Text]"/>
      <dgm:spPr/>
      <dgm:t>
        <a:bodyPr/>
        <a:lstStyle/>
        <a:p>
          <a:r>
            <a:rPr lang="hr-HR" dirty="0" smtClean="0"/>
            <a:t>Terapeut nudi prvi dio pretpostavke</a:t>
          </a:r>
          <a:endParaRPr lang="en-US" dirty="0"/>
        </a:p>
      </dgm:t>
    </dgm:pt>
    <dgm:pt modelId="{27369EEB-0A07-4D25-8BB7-5A2ED3FBD3D8}" type="parTrans" cxnId="{4BB7F4AB-3317-4806-9AFB-558D9B3FF8BB}">
      <dgm:prSet/>
      <dgm:spPr/>
      <dgm:t>
        <a:bodyPr/>
        <a:lstStyle/>
        <a:p>
          <a:endParaRPr lang="en-US"/>
        </a:p>
      </dgm:t>
    </dgm:pt>
    <dgm:pt modelId="{8E2D4CBF-3FC1-4BD4-980B-70F58D890960}" type="sibTrans" cxnId="{4BB7F4AB-3317-4806-9AFB-558D9B3FF8BB}">
      <dgm:prSet/>
      <dgm:spPr/>
      <dgm:t>
        <a:bodyPr/>
        <a:lstStyle/>
        <a:p>
          <a:endParaRPr lang="en-US"/>
        </a:p>
      </dgm:t>
    </dgm:pt>
    <dgm:pt modelId="{825DABF7-E2BD-4D8C-A525-2DCA1F8E152B}">
      <dgm:prSet phldrT="[Text]"/>
      <dgm:spPr/>
      <dgm:t>
        <a:bodyPr/>
        <a:lstStyle/>
        <a:p>
          <a:r>
            <a:rPr lang="hr-HR" dirty="0" smtClean="0"/>
            <a:t>Direktno izazivanje pravila ili stava</a:t>
          </a:r>
          <a:endParaRPr lang="en-US" dirty="0"/>
        </a:p>
      </dgm:t>
    </dgm:pt>
    <dgm:pt modelId="{6744459D-FCDD-46FB-A724-9A57B3DF6049}" type="parTrans" cxnId="{0945E943-E3E7-45DB-A767-EE2A87671C64}">
      <dgm:prSet/>
      <dgm:spPr/>
      <dgm:t>
        <a:bodyPr/>
        <a:lstStyle/>
        <a:p>
          <a:endParaRPr lang="en-US"/>
        </a:p>
      </dgm:t>
    </dgm:pt>
    <dgm:pt modelId="{099F3E4E-A4E8-4CEF-9FEF-8EA59D6A7548}" type="sibTrans" cxnId="{0945E943-E3E7-45DB-A767-EE2A87671C64}">
      <dgm:prSet/>
      <dgm:spPr/>
      <dgm:t>
        <a:bodyPr/>
        <a:lstStyle/>
        <a:p>
          <a:endParaRPr lang="en-US"/>
        </a:p>
      </dgm:t>
    </dgm:pt>
    <dgm:pt modelId="{8052FF22-B452-4273-AB72-8EFC1384182B}">
      <dgm:prSet phldrT="[Text]"/>
      <dgm:spPr/>
      <dgm:t>
        <a:bodyPr/>
        <a:lstStyle/>
        <a:p>
          <a:r>
            <a:rPr lang="hr-HR" dirty="0" smtClean="0"/>
            <a:t>Tehnika silazne strelice</a:t>
          </a:r>
          <a:endParaRPr lang="en-US" dirty="0"/>
        </a:p>
      </dgm:t>
    </dgm:pt>
    <dgm:pt modelId="{748B43C7-7E56-4741-8A5C-14D9F158F7E2}" type="parTrans" cxnId="{6D2745AF-10E4-4EFC-9B85-0DF728BA7FD3}">
      <dgm:prSet/>
      <dgm:spPr/>
      <dgm:t>
        <a:bodyPr/>
        <a:lstStyle/>
        <a:p>
          <a:endParaRPr lang="en-US"/>
        </a:p>
      </dgm:t>
    </dgm:pt>
    <dgm:pt modelId="{6A91B792-CA42-4A2C-BF0D-84E772AA8016}" type="sibTrans" cxnId="{6D2745AF-10E4-4EFC-9B85-0DF728BA7FD3}">
      <dgm:prSet/>
      <dgm:spPr/>
      <dgm:t>
        <a:bodyPr/>
        <a:lstStyle/>
        <a:p>
          <a:endParaRPr lang="en-US"/>
        </a:p>
      </dgm:t>
    </dgm:pt>
    <dgm:pt modelId="{FB9B94CC-3155-460B-A612-80BCF1ED6571}">
      <dgm:prSet phldrT="[Text]"/>
      <dgm:spPr/>
      <dgm:t>
        <a:bodyPr/>
        <a:lstStyle/>
        <a:p>
          <a:r>
            <a:rPr lang="hr-HR" dirty="0" smtClean="0"/>
            <a:t>Traženje uobičajenih tema u AM</a:t>
          </a:r>
          <a:endParaRPr lang="en-US" dirty="0"/>
        </a:p>
      </dgm:t>
    </dgm:pt>
    <dgm:pt modelId="{C7E416D0-347C-4D60-BB86-9FB9FE4C9396}" type="parTrans" cxnId="{E392E518-0C5F-4D6E-AEF7-20776DD46A63}">
      <dgm:prSet/>
      <dgm:spPr/>
      <dgm:t>
        <a:bodyPr/>
        <a:lstStyle/>
        <a:p>
          <a:endParaRPr lang="en-US"/>
        </a:p>
      </dgm:t>
    </dgm:pt>
    <dgm:pt modelId="{764B7873-04FF-43FF-9FB2-03D2DD287BD0}" type="sibTrans" cxnId="{E392E518-0C5F-4D6E-AEF7-20776DD46A63}">
      <dgm:prSet/>
      <dgm:spPr/>
      <dgm:t>
        <a:bodyPr/>
        <a:lstStyle/>
        <a:p>
          <a:endParaRPr lang="en-US"/>
        </a:p>
      </dgm:t>
    </dgm:pt>
    <dgm:pt modelId="{5AE886AE-7510-4E4E-A941-D4A648F0B2BF}">
      <dgm:prSet phldrT="[Text]"/>
      <dgm:spPr/>
      <dgm:t>
        <a:bodyPr/>
        <a:lstStyle/>
        <a:p>
          <a:r>
            <a:rPr lang="hr-HR" dirty="0" smtClean="0"/>
            <a:t>Upitnici vjerovanja</a:t>
          </a:r>
          <a:endParaRPr lang="en-US" dirty="0"/>
        </a:p>
      </dgm:t>
    </dgm:pt>
    <dgm:pt modelId="{3F6EDC62-16BC-44DF-AF94-69C671A1522D}" type="parTrans" cxnId="{F995E027-FA84-4FBD-824A-1D6E3602309C}">
      <dgm:prSet/>
      <dgm:spPr/>
      <dgm:t>
        <a:bodyPr/>
        <a:lstStyle/>
        <a:p>
          <a:endParaRPr lang="en-US"/>
        </a:p>
      </dgm:t>
    </dgm:pt>
    <dgm:pt modelId="{B3356947-069B-49BD-91B0-A490D00CD976}" type="sibTrans" cxnId="{F995E027-FA84-4FBD-824A-1D6E3602309C}">
      <dgm:prSet/>
      <dgm:spPr/>
      <dgm:t>
        <a:bodyPr/>
        <a:lstStyle/>
        <a:p>
          <a:endParaRPr lang="en-US"/>
        </a:p>
      </dgm:t>
    </dgm:pt>
    <dgm:pt modelId="{D81E34E2-6FC4-433C-B4A1-7B521402C7B2}" type="pres">
      <dgm:prSet presAssocID="{765EE27B-5726-4A17-B773-34BCD8CDAE75}" presName="diagram" presStyleCnt="0">
        <dgm:presLayoutVars>
          <dgm:dir/>
          <dgm:resizeHandles val="exact"/>
        </dgm:presLayoutVars>
      </dgm:prSet>
      <dgm:spPr/>
    </dgm:pt>
    <dgm:pt modelId="{E41BB2F6-D551-47D1-BD19-1FDD27F2C721}" type="pres">
      <dgm:prSet presAssocID="{410E1105-B159-4382-B11C-41058984C1D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34B404-84F0-47F8-86CB-0BCF3FEDFBEB}" type="pres">
      <dgm:prSet presAssocID="{6B2778A0-BB58-452E-A01C-CF254CE9EC9B}" presName="sibTrans" presStyleCnt="0"/>
      <dgm:spPr/>
    </dgm:pt>
    <dgm:pt modelId="{0CC4B091-DFB8-4E6D-B310-4E8FD6A36CE3}" type="pres">
      <dgm:prSet presAssocID="{4B6C14E0-5C35-484B-9C48-DE91A398292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21E53F-2F86-4E69-A803-69682E906515}" type="pres">
      <dgm:prSet presAssocID="{8E2D4CBF-3FC1-4BD4-980B-70F58D890960}" presName="sibTrans" presStyleCnt="0"/>
      <dgm:spPr/>
    </dgm:pt>
    <dgm:pt modelId="{FC522E17-42ED-4159-AB45-94EF1491BA2F}" type="pres">
      <dgm:prSet presAssocID="{825DABF7-E2BD-4D8C-A525-2DCA1F8E152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8AD2F1-A2F5-4B51-AEFA-1830A57670D0}" type="pres">
      <dgm:prSet presAssocID="{099F3E4E-A4E8-4CEF-9FEF-8EA59D6A7548}" presName="sibTrans" presStyleCnt="0"/>
      <dgm:spPr/>
    </dgm:pt>
    <dgm:pt modelId="{F385B86C-180A-4D68-9D05-D814740DFA56}" type="pres">
      <dgm:prSet presAssocID="{8052FF22-B452-4273-AB72-8EFC1384182B}" presName="node" presStyleLbl="node1" presStyleIdx="3" presStyleCnt="6">
        <dgm:presLayoutVars>
          <dgm:bulletEnabled val="1"/>
        </dgm:presLayoutVars>
      </dgm:prSet>
      <dgm:spPr/>
    </dgm:pt>
    <dgm:pt modelId="{76779F9A-5C1A-4594-A791-67F6A5324CBD}" type="pres">
      <dgm:prSet presAssocID="{6A91B792-CA42-4A2C-BF0D-84E772AA8016}" presName="sibTrans" presStyleCnt="0"/>
      <dgm:spPr/>
    </dgm:pt>
    <dgm:pt modelId="{D64C4FAB-2F74-4AFC-B1FF-D01DF33E2960}" type="pres">
      <dgm:prSet presAssocID="{FB9B94CC-3155-460B-A612-80BCF1ED657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8B1E61-89E7-44B8-938E-C8094DC762CF}" type="pres">
      <dgm:prSet presAssocID="{764B7873-04FF-43FF-9FB2-03D2DD287BD0}" presName="sibTrans" presStyleCnt="0"/>
      <dgm:spPr/>
    </dgm:pt>
    <dgm:pt modelId="{01E7A1B9-6CB3-41DE-B0B8-FB84324D92E1}" type="pres">
      <dgm:prSet presAssocID="{5AE886AE-7510-4E4E-A941-D4A648F0B2BF}" presName="node" presStyleLbl="node1" presStyleIdx="5" presStyleCnt="6">
        <dgm:presLayoutVars>
          <dgm:bulletEnabled val="1"/>
        </dgm:presLayoutVars>
      </dgm:prSet>
      <dgm:spPr/>
    </dgm:pt>
  </dgm:ptLst>
  <dgm:cxnLst>
    <dgm:cxn modelId="{0810F662-FE51-4577-A6B3-CED0D8D44040}" type="presOf" srcId="{8052FF22-B452-4273-AB72-8EFC1384182B}" destId="{F385B86C-180A-4D68-9D05-D814740DFA56}" srcOrd="0" destOrd="0" presId="urn:microsoft.com/office/officeart/2005/8/layout/default"/>
    <dgm:cxn modelId="{80C6AA5F-0FA2-403C-B052-467BD3D960D2}" type="presOf" srcId="{765EE27B-5726-4A17-B773-34BCD8CDAE75}" destId="{D81E34E2-6FC4-433C-B4A1-7B521402C7B2}" srcOrd="0" destOrd="0" presId="urn:microsoft.com/office/officeart/2005/8/layout/default"/>
    <dgm:cxn modelId="{FB993683-C6AD-46A6-AED2-4981550E8625}" srcId="{765EE27B-5726-4A17-B773-34BCD8CDAE75}" destId="{410E1105-B159-4382-B11C-41058984C1DB}" srcOrd="0" destOrd="0" parTransId="{DF29C8F0-B6B0-44E5-9FAB-618CA5FD866A}" sibTransId="{6B2778A0-BB58-452E-A01C-CF254CE9EC9B}"/>
    <dgm:cxn modelId="{F56991B4-082B-455F-84C1-0613B22624E4}" type="presOf" srcId="{825DABF7-E2BD-4D8C-A525-2DCA1F8E152B}" destId="{FC522E17-42ED-4159-AB45-94EF1491BA2F}" srcOrd="0" destOrd="0" presId="urn:microsoft.com/office/officeart/2005/8/layout/default"/>
    <dgm:cxn modelId="{AE16A741-6542-46A9-BDB7-19882A39A08B}" type="presOf" srcId="{410E1105-B159-4382-B11C-41058984C1DB}" destId="{E41BB2F6-D551-47D1-BD19-1FDD27F2C721}" srcOrd="0" destOrd="0" presId="urn:microsoft.com/office/officeart/2005/8/layout/default"/>
    <dgm:cxn modelId="{E392E518-0C5F-4D6E-AEF7-20776DD46A63}" srcId="{765EE27B-5726-4A17-B773-34BCD8CDAE75}" destId="{FB9B94CC-3155-460B-A612-80BCF1ED6571}" srcOrd="4" destOrd="0" parTransId="{C7E416D0-347C-4D60-BB86-9FB9FE4C9396}" sibTransId="{764B7873-04FF-43FF-9FB2-03D2DD287BD0}"/>
    <dgm:cxn modelId="{F995E027-FA84-4FBD-824A-1D6E3602309C}" srcId="{765EE27B-5726-4A17-B773-34BCD8CDAE75}" destId="{5AE886AE-7510-4E4E-A941-D4A648F0B2BF}" srcOrd="5" destOrd="0" parTransId="{3F6EDC62-16BC-44DF-AF94-69C671A1522D}" sibTransId="{B3356947-069B-49BD-91B0-A490D00CD976}"/>
    <dgm:cxn modelId="{1F864A61-2665-459F-8B9D-F1A07ECDD8C1}" type="presOf" srcId="{4B6C14E0-5C35-484B-9C48-DE91A3982926}" destId="{0CC4B091-DFB8-4E6D-B310-4E8FD6A36CE3}" srcOrd="0" destOrd="0" presId="urn:microsoft.com/office/officeart/2005/8/layout/default"/>
    <dgm:cxn modelId="{5D934C5E-D22D-446B-8AD2-487AFCE7CDE0}" type="presOf" srcId="{5AE886AE-7510-4E4E-A941-D4A648F0B2BF}" destId="{01E7A1B9-6CB3-41DE-B0B8-FB84324D92E1}" srcOrd="0" destOrd="0" presId="urn:microsoft.com/office/officeart/2005/8/layout/default"/>
    <dgm:cxn modelId="{3D14D901-254D-413E-995C-F6DE2A624602}" type="presOf" srcId="{FB9B94CC-3155-460B-A612-80BCF1ED6571}" destId="{D64C4FAB-2F74-4AFC-B1FF-D01DF33E2960}" srcOrd="0" destOrd="0" presId="urn:microsoft.com/office/officeart/2005/8/layout/default"/>
    <dgm:cxn modelId="{6D2745AF-10E4-4EFC-9B85-0DF728BA7FD3}" srcId="{765EE27B-5726-4A17-B773-34BCD8CDAE75}" destId="{8052FF22-B452-4273-AB72-8EFC1384182B}" srcOrd="3" destOrd="0" parTransId="{748B43C7-7E56-4741-8A5C-14D9F158F7E2}" sibTransId="{6A91B792-CA42-4A2C-BF0D-84E772AA8016}"/>
    <dgm:cxn modelId="{0945E943-E3E7-45DB-A767-EE2A87671C64}" srcId="{765EE27B-5726-4A17-B773-34BCD8CDAE75}" destId="{825DABF7-E2BD-4D8C-A525-2DCA1F8E152B}" srcOrd="2" destOrd="0" parTransId="{6744459D-FCDD-46FB-A724-9A57B3DF6049}" sibTransId="{099F3E4E-A4E8-4CEF-9FEF-8EA59D6A7548}"/>
    <dgm:cxn modelId="{4BB7F4AB-3317-4806-9AFB-558D9B3FF8BB}" srcId="{765EE27B-5726-4A17-B773-34BCD8CDAE75}" destId="{4B6C14E0-5C35-484B-9C48-DE91A3982926}" srcOrd="1" destOrd="0" parTransId="{27369EEB-0A07-4D25-8BB7-5A2ED3FBD3D8}" sibTransId="{8E2D4CBF-3FC1-4BD4-980B-70F58D890960}"/>
    <dgm:cxn modelId="{6518A960-14D7-451B-B052-B02C64C884D3}" type="presParOf" srcId="{D81E34E2-6FC4-433C-B4A1-7B521402C7B2}" destId="{E41BB2F6-D551-47D1-BD19-1FDD27F2C721}" srcOrd="0" destOrd="0" presId="urn:microsoft.com/office/officeart/2005/8/layout/default"/>
    <dgm:cxn modelId="{D2CCF227-6AB6-4EEF-9796-C1945706FCF1}" type="presParOf" srcId="{D81E34E2-6FC4-433C-B4A1-7B521402C7B2}" destId="{0934B404-84F0-47F8-86CB-0BCF3FEDFBEB}" srcOrd="1" destOrd="0" presId="urn:microsoft.com/office/officeart/2005/8/layout/default"/>
    <dgm:cxn modelId="{A4ED5C0C-51E4-4AD9-840D-7E80B5570217}" type="presParOf" srcId="{D81E34E2-6FC4-433C-B4A1-7B521402C7B2}" destId="{0CC4B091-DFB8-4E6D-B310-4E8FD6A36CE3}" srcOrd="2" destOrd="0" presId="urn:microsoft.com/office/officeart/2005/8/layout/default"/>
    <dgm:cxn modelId="{392AA54F-F408-41DB-AA71-D3BFF3203850}" type="presParOf" srcId="{D81E34E2-6FC4-433C-B4A1-7B521402C7B2}" destId="{4221E53F-2F86-4E69-A803-69682E906515}" srcOrd="3" destOrd="0" presId="urn:microsoft.com/office/officeart/2005/8/layout/default"/>
    <dgm:cxn modelId="{D0ABC73A-70EE-4C1D-8CB1-86DE497B3AD4}" type="presParOf" srcId="{D81E34E2-6FC4-433C-B4A1-7B521402C7B2}" destId="{FC522E17-42ED-4159-AB45-94EF1491BA2F}" srcOrd="4" destOrd="0" presId="urn:microsoft.com/office/officeart/2005/8/layout/default"/>
    <dgm:cxn modelId="{5C939212-565B-4D1F-9CF5-3EEB0A19E96B}" type="presParOf" srcId="{D81E34E2-6FC4-433C-B4A1-7B521402C7B2}" destId="{8E8AD2F1-A2F5-4B51-AEFA-1830A57670D0}" srcOrd="5" destOrd="0" presId="urn:microsoft.com/office/officeart/2005/8/layout/default"/>
    <dgm:cxn modelId="{94C3FF92-8FF7-403D-A302-BDEDE8739A3D}" type="presParOf" srcId="{D81E34E2-6FC4-433C-B4A1-7B521402C7B2}" destId="{F385B86C-180A-4D68-9D05-D814740DFA56}" srcOrd="6" destOrd="0" presId="urn:microsoft.com/office/officeart/2005/8/layout/default"/>
    <dgm:cxn modelId="{E5D12624-EBE9-4A46-8FBD-BA9C50AC05DA}" type="presParOf" srcId="{D81E34E2-6FC4-433C-B4A1-7B521402C7B2}" destId="{76779F9A-5C1A-4594-A791-67F6A5324CBD}" srcOrd="7" destOrd="0" presId="urn:microsoft.com/office/officeart/2005/8/layout/default"/>
    <dgm:cxn modelId="{D8E9E4B0-42F2-46F2-B5E9-5DC9AF8C84E5}" type="presParOf" srcId="{D81E34E2-6FC4-433C-B4A1-7B521402C7B2}" destId="{D64C4FAB-2F74-4AFC-B1FF-D01DF33E2960}" srcOrd="8" destOrd="0" presId="urn:microsoft.com/office/officeart/2005/8/layout/default"/>
    <dgm:cxn modelId="{EED952DB-AC66-4733-9FE2-0BD373FDB5D5}" type="presParOf" srcId="{D81E34E2-6FC4-433C-B4A1-7B521402C7B2}" destId="{C98B1E61-89E7-44B8-938E-C8094DC762CF}" srcOrd="9" destOrd="0" presId="urn:microsoft.com/office/officeart/2005/8/layout/default"/>
    <dgm:cxn modelId="{1E7F418D-B05D-4F34-962D-DACE47E1BE5B}" type="presParOf" srcId="{D81E34E2-6FC4-433C-B4A1-7B521402C7B2}" destId="{01E7A1B9-6CB3-41DE-B0B8-FB84324D92E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652C53-89D9-461D-9266-DE721AED505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D2C23C-FF21-4957-8D7C-482EBF36778A}">
      <dgm:prSet phldrT="[Text]"/>
      <dgm:spPr/>
      <dgm:t>
        <a:bodyPr/>
        <a:lstStyle/>
        <a:p>
          <a:r>
            <a:rPr lang="hr-HR" dirty="0" err="1" smtClean="0"/>
            <a:t>Sokratovski</a:t>
          </a:r>
          <a:r>
            <a:rPr lang="hr-HR" dirty="0" smtClean="0"/>
            <a:t> dijalog</a:t>
          </a:r>
          <a:endParaRPr lang="en-US" dirty="0"/>
        </a:p>
      </dgm:t>
    </dgm:pt>
    <dgm:pt modelId="{6DB27942-902C-49B2-9C12-D0F0C970F01A}" type="parTrans" cxnId="{94761457-A536-4D4D-80B1-B68EAC816D83}">
      <dgm:prSet/>
      <dgm:spPr/>
      <dgm:t>
        <a:bodyPr/>
        <a:lstStyle/>
        <a:p>
          <a:endParaRPr lang="en-US"/>
        </a:p>
      </dgm:t>
    </dgm:pt>
    <dgm:pt modelId="{07CFEC82-C39D-4199-BF56-05F89D7FACF0}" type="sibTrans" cxnId="{94761457-A536-4D4D-80B1-B68EAC816D83}">
      <dgm:prSet/>
      <dgm:spPr/>
      <dgm:t>
        <a:bodyPr/>
        <a:lstStyle/>
        <a:p>
          <a:endParaRPr lang="en-US"/>
        </a:p>
      </dgm:t>
    </dgm:pt>
    <dgm:pt modelId="{8BB08BD8-569C-4790-B7D1-3AAD940DE88F}">
      <dgm:prSet phldrT="[Text]"/>
      <dgm:spPr/>
      <dgm:t>
        <a:bodyPr/>
        <a:lstStyle/>
        <a:p>
          <a:r>
            <a:rPr lang="hr-HR" dirty="0" smtClean="0"/>
            <a:t>Bihevioralni eksperiment</a:t>
          </a:r>
          <a:endParaRPr lang="en-US" dirty="0"/>
        </a:p>
      </dgm:t>
    </dgm:pt>
    <dgm:pt modelId="{D734A6FB-9C5D-415C-B9DD-D768F8E766BE}" type="parTrans" cxnId="{C4D0CCE4-DAD1-4E4B-BDEF-4D8C25AC9A54}">
      <dgm:prSet/>
      <dgm:spPr/>
      <dgm:t>
        <a:bodyPr/>
        <a:lstStyle/>
        <a:p>
          <a:endParaRPr lang="en-US"/>
        </a:p>
      </dgm:t>
    </dgm:pt>
    <dgm:pt modelId="{15EE1703-D56E-4A7E-BB4B-B296DC794746}" type="sibTrans" cxnId="{C4D0CCE4-DAD1-4E4B-BDEF-4D8C25AC9A54}">
      <dgm:prSet/>
      <dgm:spPr/>
      <dgm:t>
        <a:bodyPr/>
        <a:lstStyle/>
        <a:p>
          <a:endParaRPr lang="en-US"/>
        </a:p>
      </dgm:t>
    </dgm:pt>
    <dgm:pt modelId="{CA37FDC3-41E0-4DFD-96B4-2B567BFA9750}">
      <dgm:prSet phldrT="[Text]"/>
      <dgm:spPr/>
      <dgm:t>
        <a:bodyPr/>
        <a:lstStyle/>
        <a:p>
          <a:r>
            <a:rPr lang="hr-HR" dirty="0" smtClean="0"/>
            <a:t>Kognitivni kontinuum</a:t>
          </a:r>
          <a:endParaRPr lang="en-US" dirty="0"/>
        </a:p>
      </dgm:t>
    </dgm:pt>
    <dgm:pt modelId="{BAE22574-86B8-4C91-B6C7-B84C47F448DD}" type="parTrans" cxnId="{86685213-C36E-4726-8C31-0E732A99A192}">
      <dgm:prSet/>
      <dgm:spPr/>
      <dgm:t>
        <a:bodyPr/>
        <a:lstStyle/>
        <a:p>
          <a:endParaRPr lang="en-US"/>
        </a:p>
      </dgm:t>
    </dgm:pt>
    <dgm:pt modelId="{B3BE771E-DCC1-484D-9AF1-F6B177BC210A}" type="sibTrans" cxnId="{86685213-C36E-4726-8C31-0E732A99A192}">
      <dgm:prSet/>
      <dgm:spPr/>
      <dgm:t>
        <a:bodyPr/>
        <a:lstStyle/>
        <a:p>
          <a:endParaRPr lang="en-US"/>
        </a:p>
      </dgm:t>
    </dgm:pt>
    <dgm:pt modelId="{C4C90D6F-780C-41D9-A9D1-5516C929CD09}">
      <dgm:prSet phldrT="[Text]"/>
      <dgm:spPr/>
      <dgm:t>
        <a:bodyPr/>
        <a:lstStyle/>
        <a:p>
          <a:r>
            <a:rPr lang="hr-HR" dirty="0" smtClean="0"/>
            <a:t>Racionalno-emocionalno igranje uloga</a:t>
          </a:r>
          <a:endParaRPr lang="en-US" dirty="0"/>
        </a:p>
      </dgm:t>
    </dgm:pt>
    <dgm:pt modelId="{0C0C75FA-C4F0-4762-AB71-9ECE288A3671}" type="parTrans" cxnId="{95B3EF42-328F-4F45-B9EE-5E6F9AD606DE}">
      <dgm:prSet/>
      <dgm:spPr/>
      <dgm:t>
        <a:bodyPr/>
        <a:lstStyle/>
        <a:p>
          <a:endParaRPr lang="en-US"/>
        </a:p>
      </dgm:t>
    </dgm:pt>
    <dgm:pt modelId="{CBCA192F-A3EB-4B16-A300-6C147A411159}" type="sibTrans" cxnId="{95B3EF42-328F-4F45-B9EE-5E6F9AD606DE}">
      <dgm:prSet/>
      <dgm:spPr/>
      <dgm:t>
        <a:bodyPr/>
        <a:lstStyle/>
        <a:p>
          <a:endParaRPr lang="en-US"/>
        </a:p>
      </dgm:t>
    </dgm:pt>
    <dgm:pt modelId="{DE27AC8C-6DB9-432B-A2C1-78804C635237}">
      <dgm:prSet phldrT="[Text]"/>
      <dgm:spPr/>
      <dgm:t>
        <a:bodyPr/>
        <a:lstStyle/>
        <a:p>
          <a:r>
            <a:rPr lang="hr-HR" dirty="0" smtClean="0"/>
            <a:t>Korištenje drugih kao referentnih točaka</a:t>
          </a:r>
          <a:endParaRPr lang="en-US" dirty="0"/>
        </a:p>
      </dgm:t>
    </dgm:pt>
    <dgm:pt modelId="{6274C27D-3ADB-4225-B008-C6877C3051D9}" type="parTrans" cxnId="{0CC44E6B-C975-4BA4-A5B1-AE53FBBED02E}">
      <dgm:prSet/>
      <dgm:spPr/>
      <dgm:t>
        <a:bodyPr/>
        <a:lstStyle/>
        <a:p>
          <a:endParaRPr lang="en-US"/>
        </a:p>
      </dgm:t>
    </dgm:pt>
    <dgm:pt modelId="{603A8F4B-C73E-4C4F-8C1C-1D3BDAD0673A}" type="sibTrans" cxnId="{0CC44E6B-C975-4BA4-A5B1-AE53FBBED02E}">
      <dgm:prSet/>
      <dgm:spPr/>
      <dgm:t>
        <a:bodyPr/>
        <a:lstStyle/>
        <a:p>
          <a:endParaRPr lang="en-US"/>
        </a:p>
      </dgm:t>
    </dgm:pt>
    <dgm:pt modelId="{B040A273-9962-44BC-8CE1-BD7AA941224D}">
      <dgm:prSet phldrT="[Text]"/>
      <dgm:spPr/>
      <dgm:t>
        <a:bodyPr/>
        <a:lstStyle/>
        <a:p>
          <a:r>
            <a:rPr lang="hr-HR" dirty="0" smtClean="0"/>
            <a:t>Ponašanje “kao da”</a:t>
          </a:r>
          <a:endParaRPr lang="en-US" dirty="0"/>
        </a:p>
      </dgm:t>
    </dgm:pt>
    <dgm:pt modelId="{04234B17-67FE-49E2-96D0-D642063D2B11}" type="parTrans" cxnId="{456C94F8-89EE-45B7-8D13-EA4AE897FA85}">
      <dgm:prSet/>
      <dgm:spPr/>
      <dgm:t>
        <a:bodyPr/>
        <a:lstStyle/>
        <a:p>
          <a:endParaRPr lang="en-US"/>
        </a:p>
      </dgm:t>
    </dgm:pt>
    <dgm:pt modelId="{D883AE2A-8FEB-4828-B0DD-9874A1086F3D}" type="sibTrans" cxnId="{456C94F8-89EE-45B7-8D13-EA4AE897FA85}">
      <dgm:prSet/>
      <dgm:spPr/>
      <dgm:t>
        <a:bodyPr/>
        <a:lstStyle/>
        <a:p>
          <a:endParaRPr lang="en-US"/>
        </a:p>
      </dgm:t>
    </dgm:pt>
    <dgm:pt modelId="{93DC00E6-B0AB-4812-8A6C-FE2D063138E0}">
      <dgm:prSet phldrT="[Text]"/>
      <dgm:spPr/>
      <dgm:t>
        <a:bodyPr/>
        <a:lstStyle/>
        <a:p>
          <a:r>
            <a:rPr lang="hr-HR" dirty="0" err="1" smtClean="0"/>
            <a:t>Samootkrivanje</a:t>
          </a:r>
          <a:endParaRPr lang="en-US" dirty="0"/>
        </a:p>
      </dgm:t>
    </dgm:pt>
    <dgm:pt modelId="{4724CBEF-14FF-48CD-BEDD-380984A9E7B9}" type="parTrans" cxnId="{6BA1C7E5-39A6-47AB-A231-3F0664AFF558}">
      <dgm:prSet/>
      <dgm:spPr/>
      <dgm:t>
        <a:bodyPr/>
        <a:lstStyle/>
        <a:p>
          <a:endParaRPr lang="en-US"/>
        </a:p>
      </dgm:t>
    </dgm:pt>
    <dgm:pt modelId="{6AE0432C-F454-4B11-9D33-D41204B5ADAA}" type="sibTrans" cxnId="{6BA1C7E5-39A6-47AB-A231-3F0664AFF558}">
      <dgm:prSet/>
      <dgm:spPr/>
      <dgm:t>
        <a:bodyPr/>
        <a:lstStyle/>
        <a:p>
          <a:endParaRPr lang="en-US"/>
        </a:p>
      </dgm:t>
    </dgm:pt>
    <dgm:pt modelId="{6063B1E8-C88A-46D7-8AB7-E8447CC54BED}" type="pres">
      <dgm:prSet presAssocID="{D8652C53-89D9-461D-9266-DE721AED505F}" presName="diagram" presStyleCnt="0">
        <dgm:presLayoutVars>
          <dgm:dir/>
          <dgm:resizeHandles val="exact"/>
        </dgm:presLayoutVars>
      </dgm:prSet>
      <dgm:spPr/>
    </dgm:pt>
    <dgm:pt modelId="{5695E0AF-5E22-4139-A2B1-2A0185AC361E}" type="pres">
      <dgm:prSet presAssocID="{24D2C23C-FF21-4957-8D7C-482EBF36778A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963691-57AD-4AB2-BBF0-D3E356D068EF}" type="pres">
      <dgm:prSet presAssocID="{07CFEC82-C39D-4199-BF56-05F89D7FACF0}" presName="sibTrans" presStyleCnt="0"/>
      <dgm:spPr/>
    </dgm:pt>
    <dgm:pt modelId="{FFFCA1DD-2C05-4AB4-939A-1CD2B1660404}" type="pres">
      <dgm:prSet presAssocID="{8BB08BD8-569C-4790-B7D1-3AAD940DE88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10F205-4355-4FED-8197-424ED4E9ACDB}" type="pres">
      <dgm:prSet presAssocID="{15EE1703-D56E-4A7E-BB4B-B296DC794746}" presName="sibTrans" presStyleCnt="0"/>
      <dgm:spPr/>
    </dgm:pt>
    <dgm:pt modelId="{D1121384-FEE7-4937-85E5-CD2E9E6774CB}" type="pres">
      <dgm:prSet presAssocID="{CA37FDC3-41E0-4DFD-96B4-2B567BFA975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9492D4-D729-4788-B872-079A4155E436}" type="pres">
      <dgm:prSet presAssocID="{B3BE771E-DCC1-484D-9AF1-F6B177BC210A}" presName="sibTrans" presStyleCnt="0"/>
      <dgm:spPr/>
    </dgm:pt>
    <dgm:pt modelId="{2F9DF3E0-D5DE-4099-875B-6D1F410BDEE6}" type="pres">
      <dgm:prSet presAssocID="{C4C90D6F-780C-41D9-A9D1-5516C929CD09}" presName="node" presStyleLbl="node1" presStyleIdx="3" presStyleCnt="7">
        <dgm:presLayoutVars>
          <dgm:bulletEnabled val="1"/>
        </dgm:presLayoutVars>
      </dgm:prSet>
      <dgm:spPr/>
    </dgm:pt>
    <dgm:pt modelId="{36184C34-A498-448C-A804-5662835D0B42}" type="pres">
      <dgm:prSet presAssocID="{CBCA192F-A3EB-4B16-A300-6C147A411159}" presName="sibTrans" presStyleCnt="0"/>
      <dgm:spPr/>
    </dgm:pt>
    <dgm:pt modelId="{9D23CE67-C247-42B2-B5B4-95E4572AC88E}" type="pres">
      <dgm:prSet presAssocID="{DE27AC8C-6DB9-432B-A2C1-78804C63523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973D96-8A06-4A99-B109-E3778797371D}" type="pres">
      <dgm:prSet presAssocID="{603A8F4B-C73E-4C4F-8C1C-1D3BDAD0673A}" presName="sibTrans" presStyleCnt="0"/>
      <dgm:spPr/>
    </dgm:pt>
    <dgm:pt modelId="{3825A443-A2E7-4ACA-8049-B185F47BD300}" type="pres">
      <dgm:prSet presAssocID="{B040A273-9962-44BC-8CE1-BD7AA941224D}" presName="node" presStyleLbl="node1" presStyleIdx="5" presStyleCnt="7">
        <dgm:presLayoutVars>
          <dgm:bulletEnabled val="1"/>
        </dgm:presLayoutVars>
      </dgm:prSet>
      <dgm:spPr/>
    </dgm:pt>
    <dgm:pt modelId="{6E638566-D9E1-48A2-A240-4DDD7EEDB543}" type="pres">
      <dgm:prSet presAssocID="{D883AE2A-8FEB-4828-B0DD-9874A1086F3D}" presName="sibTrans" presStyleCnt="0"/>
      <dgm:spPr/>
    </dgm:pt>
    <dgm:pt modelId="{85E60298-8AC8-43F0-B021-936B53F0230A}" type="pres">
      <dgm:prSet presAssocID="{93DC00E6-B0AB-4812-8A6C-FE2D063138E0}" presName="node" presStyleLbl="node1" presStyleIdx="6" presStyleCnt="7">
        <dgm:presLayoutVars>
          <dgm:bulletEnabled val="1"/>
        </dgm:presLayoutVars>
      </dgm:prSet>
      <dgm:spPr/>
    </dgm:pt>
  </dgm:ptLst>
  <dgm:cxnLst>
    <dgm:cxn modelId="{AF70B700-0EE7-40BC-8BB5-69528E546A57}" type="presOf" srcId="{8BB08BD8-569C-4790-B7D1-3AAD940DE88F}" destId="{FFFCA1DD-2C05-4AB4-939A-1CD2B1660404}" srcOrd="0" destOrd="0" presId="urn:microsoft.com/office/officeart/2005/8/layout/default"/>
    <dgm:cxn modelId="{C4D0CCE4-DAD1-4E4B-BDEF-4D8C25AC9A54}" srcId="{D8652C53-89D9-461D-9266-DE721AED505F}" destId="{8BB08BD8-569C-4790-B7D1-3AAD940DE88F}" srcOrd="1" destOrd="0" parTransId="{D734A6FB-9C5D-415C-B9DD-D768F8E766BE}" sibTransId="{15EE1703-D56E-4A7E-BB4B-B296DC794746}"/>
    <dgm:cxn modelId="{70839C54-4D19-4EF6-A1DF-5C149FE63E97}" type="presOf" srcId="{CA37FDC3-41E0-4DFD-96B4-2B567BFA9750}" destId="{D1121384-FEE7-4937-85E5-CD2E9E6774CB}" srcOrd="0" destOrd="0" presId="urn:microsoft.com/office/officeart/2005/8/layout/default"/>
    <dgm:cxn modelId="{0CC44E6B-C975-4BA4-A5B1-AE53FBBED02E}" srcId="{D8652C53-89D9-461D-9266-DE721AED505F}" destId="{DE27AC8C-6DB9-432B-A2C1-78804C635237}" srcOrd="4" destOrd="0" parTransId="{6274C27D-3ADB-4225-B008-C6877C3051D9}" sibTransId="{603A8F4B-C73E-4C4F-8C1C-1D3BDAD0673A}"/>
    <dgm:cxn modelId="{86685213-C36E-4726-8C31-0E732A99A192}" srcId="{D8652C53-89D9-461D-9266-DE721AED505F}" destId="{CA37FDC3-41E0-4DFD-96B4-2B567BFA9750}" srcOrd="2" destOrd="0" parTransId="{BAE22574-86B8-4C91-B6C7-B84C47F448DD}" sibTransId="{B3BE771E-DCC1-484D-9AF1-F6B177BC210A}"/>
    <dgm:cxn modelId="{D28B095D-33A1-454B-A4C7-87210F6FEDCC}" type="presOf" srcId="{D8652C53-89D9-461D-9266-DE721AED505F}" destId="{6063B1E8-C88A-46D7-8AB7-E8447CC54BED}" srcOrd="0" destOrd="0" presId="urn:microsoft.com/office/officeart/2005/8/layout/default"/>
    <dgm:cxn modelId="{456C94F8-89EE-45B7-8D13-EA4AE897FA85}" srcId="{D8652C53-89D9-461D-9266-DE721AED505F}" destId="{B040A273-9962-44BC-8CE1-BD7AA941224D}" srcOrd="5" destOrd="0" parTransId="{04234B17-67FE-49E2-96D0-D642063D2B11}" sibTransId="{D883AE2A-8FEB-4828-B0DD-9874A1086F3D}"/>
    <dgm:cxn modelId="{A184B65F-BB84-4649-B004-D61CF706EE5D}" type="presOf" srcId="{DE27AC8C-6DB9-432B-A2C1-78804C635237}" destId="{9D23CE67-C247-42B2-B5B4-95E4572AC88E}" srcOrd="0" destOrd="0" presId="urn:microsoft.com/office/officeart/2005/8/layout/default"/>
    <dgm:cxn modelId="{65D11F20-2EE3-43D9-84E2-5DC0FBA9E41B}" type="presOf" srcId="{24D2C23C-FF21-4957-8D7C-482EBF36778A}" destId="{5695E0AF-5E22-4139-A2B1-2A0185AC361E}" srcOrd="0" destOrd="0" presId="urn:microsoft.com/office/officeart/2005/8/layout/default"/>
    <dgm:cxn modelId="{94761457-A536-4D4D-80B1-B68EAC816D83}" srcId="{D8652C53-89D9-461D-9266-DE721AED505F}" destId="{24D2C23C-FF21-4957-8D7C-482EBF36778A}" srcOrd="0" destOrd="0" parTransId="{6DB27942-902C-49B2-9C12-D0F0C970F01A}" sibTransId="{07CFEC82-C39D-4199-BF56-05F89D7FACF0}"/>
    <dgm:cxn modelId="{6BA1C7E5-39A6-47AB-A231-3F0664AFF558}" srcId="{D8652C53-89D9-461D-9266-DE721AED505F}" destId="{93DC00E6-B0AB-4812-8A6C-FE2D063138E0}" srcOrd="6" destOrd="0" parTransId="{4724CBEF-14FF-48CD-BEDD-380984A9E7B9}" sibTransId="{6AE0432C-F454-4B11-9D33-D41204B5ADAA}"/>
    <dgm:cxn modelId="{069FF9EA-C5A9-4B15-8D73-A90F44EC434B}" type="presOf" srcId="{B040A273-9962-44BC-8CE1-BD7AA941224D}" destId="{3825A443-A2E7-4ACA-8049-B185F47BD300}" srcOrd="0" destOrd="0" presId="urn:microsoft.com/office/officeart/2005/8/layout/default"/>
    <dgm:cxn modelId="{95B3EF42-328F-4F45-B9EE-5E6F9AD606DE}" srcId="{D8652C53-89D9-461D-9266-DE721AED505F}" destId="{C4C90D6F-780C-41D9-A9D1-5516C929CD09}" srcOrd="3" destOrd="0" parTransId="{0C0C75FA-C4F0-4762-AB71-9ECE288A3671}" sibTransId="{CBCA192F-A3EB-4B16-A300-6C147A411159}"/>
    <dgm:cxn modelId="{409CAF70-2233-413B-849D-E25F57078053}" type="presOf" srcId="{C4C90D6F-780C-41D9-A9D1-5516C929CD09}" destId="{2F9DF3E0-D5DE-4099-875B-6D1F410BDEE6}" srcOrd="0" destOrd="0" presId="urn:microsoft.com/office/officeart/2005/8/layout/default"/>
    <dgm:cxn modelId="{6EDEB326-19AC-4948-8685-2C4A5AC9C9D2}" type="presOf" srcId="{93DC00E6-B0AB-4812-8A6C-FE2D063138E0}" destId="{85E60298-8AC8-43F0-B021-936B53F0230A}" srcOrd="0" destOrd="0" presId="urn:microsoft.com/office/officeart/2005/8/layout/default"/>
    <dgm:cxn modelId="{DE63F523-4DFF-4779-A353-65C048B8F047}" type="presParOf" srcId="{6063B1E8-C88A-46D7-8AB7-E8447CC54BED}" destId="{5695E0AF-5E22-4139-A2B1-2A0185AC361E}" srcOrd="0" destOrd="0" presId="urn:microsoft.com/office/officeart/2005/8/layout/default"/>
    <dgm:cxn modelId="{3121FF74-535D-4845-B1F2-504452E8E6AA}" type="presParOf" srcId="{6063B1E8-C88A-46D7-8AB7-E8447CC54BED}" destId="{6A963691-57AD-4AB2-BBF0-D3E356D068EF}" srcOrd="1" destOrd="0" presId="urn:microsoft.com/office/officeart/2005/8/layout/default"/>
    <dgm:cxn modelId="{F427C89F-F438-4172-86CD-96C767866555}" type="presParOf" srcId="{6063B1E8-C88A-46D7-8AB7-E8447CC54BED}" destId="{FFFCA1DD-2C05-4AB4-939A-1CD2B1660404}" srcOrd="2" destOrd="0" presId="urn:microsoft.com/office/officeart/2005/8/layout/default"/>
    <dgm:cxn modelId="{CBB6B831-59AF-4070-96F4-4348BA20589D}" type="presParOf" srcId="{6063B1E8-C88A-46D7-8AB7-E8447CC54BED}" destId="{1310F205-4355-4FED-8197-424ED4E9ACDB}" srcOrd="3" destOrd="0" presId="urn:microsoft.com/office/officeart/2005/8/layout/default"/>
    <dgm:cxn modelId="{38B19FFD-4D84-4BAD-919E-0D542DE0B112}" type="presParOf" srcId="{6063B1E8-C88A-46D7-8AB7-E8447CC54BED}" destId="{D1121384-FEE7-4937-85E5-CD2E9E6774CB}" srcOrd="4" destOrd="0" presId="urn:microsoft.com/office/officeart/2005/8/layout/default"/>
    <dgm:cxn modelId="{0DD38A72-8834-45F9-B4FF-1326B1813946}" type="presParOf" srcId="{6063B1E8-C88A-46D7-8AB7-E8447CC54BED}" destId="{BC9492D4-D729-4788-B872-079A4155E436}" srcOrd="5" destOrd="0" presId="urn:microsoft.com/office/officeart/2005/8/layout/default"/>
    <dgm:cxn modelId="{43EC59AC-CF02-4662-83D6-2ACEEE0F4C4F}" type="presParOf" srcId="{6063B1E8-C88A-46D7-8AB7-E8447CC54BED}" destId="{2F9DF3E0-D5DE-4099-875B-6D1F410BDEE6}" srcOrd="6" destOrd="0" presId="urn:microsoft.com/office/officeart/2005/8/layout/default"/>
    <dgm:cxn modelId="{E7ABA112-7FD3-4100-874A-6FB72461CD27}" type="presParOf" srcId="{6063B1E8-C88A-46D7-8AB7-E8447CC54BED}" destId="{36184C34-A498-448C-A804-5662835D0B42}" srcOrd="7" destOrd="0" presId="urn:microsoft.com/office/officeart/2005/8/layout/default"/>
    <dgm:cxn modelId="{785F03F0-2DA1-4823-B088-2411325986AF}" type="presParOf" srcId="{6063B1E8-C88A-46D7-8AB7-E8447CC54BED}" destId="{9D23CE67-C247-42B2-B5B4-95E4572AC88E}" srcOrd="8" destOrd="0" presId="urn:microsoft.com/office/officeart/2005/8/layout/default"/>
    <dgm:cxn modelId="{1C660B55-09A7-4E4C-853F-D3F99494E4C2}" type="presParOf" srcId="{6063B1E8-C88A-46D7-8AB7-E8447CC54BED}" destId="{96973D96-8A06-4A99-B109-E3778797371D}" srcOrd="9" destOrd="0" presId="urn:microsoft.com/office/officeart/2005/8/layout/default"/>
    <dgm:cxn modelId="{4FDA5932-6072-4EE9-B4F5-E35688B3225F}" type="presParOf" srcId="{6063B1E8-C88A-46D7-8AB7-E8447CC54BED}" destId="{3825A443-A2E7-4ACA-8049-B185F47BD300}" srcOrd="10" destOrd="0" presId="urn:microsoft.com/office/officeart/2005/8/layout/default"/>
    <dgm:cxn modelId="{129FCD9E-BD6A-46C5-B205-FB59ACAB46FA}" type="presParOf" srcId="{6063B1E8-C88A-46D7-8AB7-E8447CC54BED}" destId="{6E638566-D9E1-48A2-A240-4DDD7EEDB543}" srcOrd="11" destOrd="0" presId="urn:microsoft.com/office/officeart/2005/8/layout/default"/>
    <dgm:cxn modelId="{4E739B29-760E-4FD0-8F07-5BA93A3084D0}" type="presParOf" srcId="{6063B1E8-C88A-46D7-8AB7-E8447CC54BED}" destId="{85E60298-8AC8-43F0-B021-936B53F0230A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1BB2F6-D551-47D1-BD19-1FDD27F2C721}">
      <dsp:nvSpPr>
        <dsp:cNvPr id="0" name=""/>
        <dsp:cNvSpPr/>
      </dsp:nvSpPr>
      <dsp:spPr>
        <a:xfrm>
          <a:off x="0" y="686350"/>
          <a:ext cx="2070229" cy="1242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Prepoznavanje posredujućeg vjerovanja u AM</a:t>
          </a:r>
          <a:endParaRPr lang="en-US" sz="2200" kern="1200" dirty="0"/>
        </a:p>
      </dsp:txBody>
      <dsp:txXfrm>
        <a:off x="0" y="686350"/>
        <a:ext cx="2070229" cy="1242138"/>
      </dsp:txXfrm>
    </dsp:sp>
    <dsp:sp modelId="{0CC4B091-DFB8-4E6D-B310-4E8FD6A36CE3}">
      <dsp:nvSpPr>
        <dsp:cNvPr id="0" name=""/>
        <dsp:cNvSpPr/>
      </dsp:nvSpPr>
      <dsp:spPr>
        <a:xfrm>
          <a:off x="2277253" y="686350"/>
          <a:ext cx="2070229" cy="1242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Terapeut nudi prvi dio pretpostavke</a:t>
          </a:r>
          <a:endParaRPr lang="en-US" sz="2200" kern="1200" dirty="0"/>
        </a:p>
      </dsp:txBody>
      <dsp:txXfrm>
        <a:off x="2277253" y="686350"/>
        <a:ext cx="2070229" cy="1242138"/>
      </dsp:txXfrm>
    </dsp:sp>
    <dsp:sp modelId="{FC522E17-42ED-4159-AB45-94EF1491BA2F}">
      <dsp:nvSpPr>
        <dsp:cNvPr id="0" name=""/>
        <dsp:cNvSpPr/>
      </dsp:nvSpPr>
      <dsp:spPr>
        <a:xfrm>
          <a:off x="4554505" y="686350"/>
          <a:ext cx="2070229" cy="1242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Direktno izazivanje pravila ili stava</a:t>
          </a:r>
          <a:endParaRPr lang="en-US" sz="2200" kern="1200" dirty="0"/>
        </a:p>
      </dsp:txBody>
      <dsp:txXfrm>
        <a:off x="4554505" y="686350"/>
        <a:ext cx="2070229" cy="1242138"/>
      </dsp:txXfrm>
    </dsp:sp>
    <dsp:sp modelId="{F385B86C-180A-4D68-9D05-D814740DFA56}">
      <dsp:nvSpPr>
        <dsp:cNvPr id="0" name=""/>
        <dsp:cNvSpPr/>
      </dsp:nvSpPr>
      <dsp:spPr>
        <a:xfrm>
          <a:off x="0" y="2135511"/>
          <a:ext cx="2070229" cy="1242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Tehnika silazne strelice</a:t>
          </a:r>
          <a:endParaRPr lang="en-US" sz="2200" kern="1200" dirty="0"/>
        </a:p>
      </dsp:txBody>
      <dsp:txXfrm>
        <a:off x="0" y="2135511"/>
        <a:ext cx="2070229" cy="1242138"/>
      </dsp:txXfrm>
    </dsp:sp>
    <dsp:sp modelId="{D64C4FAB-2F74-4AFC-B1FF-D01DF33E2960}">
      <dsp:nvSpPr>
        <dsp:cNvPr id="0" name=""/>
        <dsp:cNvSpPr/>
      </dsp:nvSpPr>
      <dsp:spPr>
        <a:xfrm>
          <a:off x="2277253" y="2135511"/>
          <a:ext cx="2070229" cy="1242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Traženje uobičajenih tema u AM</a:t>
          </a:r>
          <a:endParaRPr lang="en-US" sz="2200" kern="1200" dirty="0"/>
        </a:p>
      </dsp:txBody>
      <dsp:txXfrm>
        <a:off x="2277253" y="2135511"/>
        <a:ext cx="2070229" cy="1242138"/>
      </dsp:txXfrm>
    </dsp:sp>
    <dsp:sp modelId="{01E7A1B9-6CB3-41DE-B0B8-FB84324D92E1}">
      <dsp:nvSpPr>
        <dsp:cNvPr id="0" name=""/>
        <dsp:cNvSpPr/>
      </dsp:nvSpPr>
      <dsp:spPr>
        <a:xfrm>
          <a:off x="4554505" y="2135511"/>
          <a:ext cx="2070229" cy="1242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Upitnici vjerovanja</a:t>
          </a:r>
          <a:endParaRPr lang="en-US" sz="2200" kern="1200" dirty="0"/>
        </a:p>
      </dsp:txBody>
      <dsp:txXfrm>
        <a:off x="4554505" y="2135511"/>
        <a:ext cx="2070229" cy="124213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95E0AF-5E22-4139-A2B1-2A0185AC361E}">
      <dsp:nvSpPr>
        <dsp:cNvPr id="0" name=""/>
        <dsp:cNvSpPr/>
      </dsp:nvSpPr>
      <dsp:spPr>
        <a:xfrm>
          <a:off x="347186" y="1934"/>
          <a:ext cx="2354758" cy="1412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err="1" smtClean="0"/>
            <a:t>Sokratovski</a:t>
          </a:r>
          <a:r>
            <a:rPr lang="hr-HR" sz="2400" kern="1200" dirty="0" smtClean="0"/>
            <a:t> dijalog</a:t>
          </a:r>
          <a:endParaRPr lang="en-US" sz="2400" kern="1200" dirty="0"/>
        </a:p>
      </dsp:txBody>
      <dsp:txXfrm>
        <a:off x="347186" y="1934"/>
        <a:ext cx="2354758" cy="1412855"/>
      </dsp:txXfrm>
    </dsp:sp>
    <dsp:sp modelId="{FFFCA1DD-2C05-4AB4-939A-1CD2B1660404}">
      <dsp:nvSpPr>
        <dsp:cNvPr id="0" name=""/>
        <dsp:cNvSpPr/>
      </dsp:nvSpPr>
      <dsp:spPr>
        <a:xfrm>
          <a:off x="2937420" y="1934"/>
          <a:ext cx="2354758" cy="1412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Bihevioralni eksperiment</a:t>
          </a:r>
          <a:endParaRPr lang="en-US" sz="2400" kern="1200" dirty="0"/>
        </a:p>
      </dsp:txBody>
      <dsp:txXfrm>
        <a:off x="2937420" y="1934"/>
        <a:ext cx="2354758" cy="1412855"/>
      </dsp:txXfrm>
    </dsp:sp>
    <dsp:sp modelId="{D1121384-FEE7-4937-85E5-CD2E9E6774CB}">
      <dsp:nvSpPr>
        <dsp:cNvPr id="0" name=""/>
        <dsp:cNvSpPr/>
      </dsp:nvSpPr>
      <dsp:spPr>
        <a:xfrm>
          <a:off x="5527655" y="1934"/>
          <a:ext cx="2354758" cy="1412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Kognitivni kontinuum</a:t>
          </a:r>
          <a:endParaRPr lang="en-US" sz="2400" kern="1200" dirty="0"/>
        </a:p>
      </dsp:txBody>
      <dsp:txXfrm>
        <a:off x="5527655" y="1934"/>
        <a:ext cx="2354758" cy="1412855"/>
      </dsp:txXfrm>
    </dsp:sp>
    <dsp:sp modelId="{2F9DF3E0-D5DE-4099-875B-6D1F410BDEE6}">
      <dsp:nvSpPr>
        <dsp:cNvPr id="0" name=""/>
        <dsp:cNvSpPr/>
      </dsp:nvSpPr>
      <dsp:spPr>
        <a:xfrm>
          <a:off x="347186" y="1650265"/>
          <a:ext cx="2354758" cy="1412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Racionalno-emocionalno igranje uloga</a:t>
          </a:r>
          <a:endParaRPr lang="en-US" sz="2400" kern="1200" dirty="0"/>
        </a:p>
      </dsp:txBody>
      <dsp:txXfrm>
        <a:off x="347186" y="1650265"/>
        <a:ext cx="2354758" cy="1412855"/>
      </dsp:txXfrm>
    </dsp:sp>
    <dsp:sp modelId="{9D23CE67-C247-42B2-B5B4-95E4572AC88E}">
      <dsp:nvSpPr>
        <dsp:cNvPr id="0" name=""/>
        <dsp:cNvSpPr/>
      </dsp:nvSpPr>
      <dsp:spPr>
        <a:xfrm>
          <a:off x="2937420" y="1650265"/>
          <a:ext cx="2354758" cy="1412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Korištenje drugih kao referentnih točaka</a:t>
          </a:r>
          <a:endParaRPr lang="en-US" sz="2400" kern="1200" dirty="0"/>
        </a:p>
      </dsp:txBody>
      <dsp:txXfrm>
        <a:off x="2937420" y="1650265"/>
        <a:ext cx="2354758" cy="1412855"/>
      </dsp:txXfrm>
    </dsp:sp>
    <dsp:sp modelId="{3825A443-A2E7-4ACA-8049-B185F47BD300}">
      <dsp:nvSpPr>
        <dsp:cNvPr id="0" name=""/>
        <dsp:cNvSpPr/>
      </dsp:nvSpPr>
      <dsp:spPr>
        <a:xfrm>
          <a:off x="5527655" y="1650265"/>
          <a:ext cx="2354758" cy="1412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Ponašanje “kao da”</a:t>
          </a:r>
          <a:endParaRPr lang="en-US" sz="2400" kern="1200" dirty="0"/>
        </a:p>
      </dsp:txBody>
      <dsp:txXfrm>
        <a:off x="5527655" y="1650265"/>
        <a:ext cx="2354758" cy="1412855"/>
      </dsp:txXfrm>
    </dsp:sp>
    <dsp:sp modelId="{85E60298-8AC8-43F0-B021-936B53F0230A}">
      <dsp:nvSpPr>
        <dsp:cNvPr id="0" name=""/>
        <dsp:cNvSpPr/>
      </dsp:nvSpPr>
      <dsp:spPr>
        <a:xfrm>
          <a:off x="2937420" y="3298596"/>
          <a:ext cx="2354758" cy="1412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err="1" smtClean="0"/>
            <a:t>Samootkrivanje</a:t>
          </a:r>
          <a:endParaRPr lang="en-US" sz="2400" kern="1200" dirty="0"/>
        </a:p>
      </dsp:txBody>
      <dsp:txXfrm>
        <a:off x="2937420" y="3298596"/>
        <a:ext cx="2354758" cy="1412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B260F-1C4B-4318-B0AC-2F14A13267F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B637B-0F99-4BD4-902E-4165AA823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POSREDUJUĆA VJEROVANJA</a:t>
            </a:r>
            <a:br>
              <a:rPr lang="hr-HR" dirty="0" smtClean="0"/>
            </a:br>
            <a:r>
              <a:rPr lang="hr-HR" dirty="0" smtClean="0"/>
              <a:t>Identifikacija i mijenjanje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861048"/>
            <a:ext cx="6400800" cy="1752600"/>
          </a:xfrm>
        </p:spPr>
        <p:txBody>
          <a:bodyPr/>
          <a:lstStyle/>
          <a:p>
            <a:pPr algn="r"/>
            <a:r>
              <a:rPr lang="hr-HR" dirty="0" smtClean="0"/>
              <a:t> Ivana Sušac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Drugi pacijent s istim bazičnim vjerovanjem o neadekvatnosti može razviti potpuno drugačiji set posredujućih vjerovanja i kompenzacijskih strategija:</a:t>
            </a:r>
          </a:p>
          <a:p>
            <a:r>
              <a:rPr lang="hr-HR" dirty="0" smtClean="0"/>
              <a:t>“Ako postavim niže ciljeve, možda ću ih moći ostvariti” ili “Ako se minimalno trudim i ne uspijem, onda je moj neuspjeh vezan za nedovoljan rad, a ne za moju nesposobnost”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Tipične kompenzacijske strategije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45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Izbjegni negativnu</a:t>
                      </a:r>
                      <a:r>
                        <a:rPr lang="hr-HR" baseline="0" dirty="0" smtClean="0"/>
                        <a:t> emociju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Pokaži snažnu emociju kako bi privukao</a:t>
                      </a:r>
                      <a:r>
                        <a:rPr lang="hr-HR" baseline="0" dirty="0" smtClean="0"/>
                        <a:t> pažnju na sebe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Pokušaj biti savršen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Namjerno</a:t>
                      </a:r>
                      <a:r>
                        <a:rPr lang="hr-HR" baseline="0" dirty="0" smtClean="0"/>
                        <a:t> se pokaži nekompetentnim ili bespomoćnim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Budi odgovoran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Izbjegavaj</a:t>
                      </a:r>
                      <a:r>
                        <a:rPr lang="hr-HR" baseline="0" dirty="0" smtClean="0"/>
                        <a:t> odgovornost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Izbjegavaj</a:t>
                      </a:r>
                      <a:r>
                        <a:rPr lang="hr-HR" baseline="0" dirty="0" smtClean="0"/>
                        <a:t> intimnost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Traži neprimjerenu intimnost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Traži da te zapaze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Izbjegavaj pažnju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Izbjegavaj konfrontaciju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Provociraj druge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Pokušaj kontrolirati situacije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Prepusti kontrolu</a:t>
                      </a:r>
                      <a:r>
                        <a:rPr lang="hr-HR" baseline="0" dirty="0" smtClean="0"/>
                        <a:t> drugima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Ponašaj se</a:t>
                      </a:r>
                      <a:r>
                        <a:rPr lang="hr-HR" baseline="0" dirty="0" smtClean="0"/>
                        <a:t> poput malog djeteta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Ponašaj se na autoritativan</a:t>
                      </a:r>
                      <a:r>
                        <a:rPr lang="hr-HR" baseline="0" dirty="0" smtClean="0"/>
                        <a:t> način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Pokušaj udovoljiti drugima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Distanciraj</a:t>
                      </a:r>
                      <a:r>
                        <a:rPr lang="hr-HR" baseline="0" dirty="0" smtClean="0"/>
                        <a:t> se od drugih i ugađaj samo sebi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411760" y="5949280"/>
            <a:ext cx="4166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 smtClean="0"/>
              <a:t>Slika 10.4 </a:t>
            </a:r>
            <a:r>
              <a:rPr lang="hr-HR" i="1" dirty="0" smtClean="0"/>
              <a:t>Osnove kognitivne teorije</a:t>
            </a:r>
            <a:r>
              <a:rPr lang="hr-HR" dirty="0" smtClean="0"/>
              <a:t>, </a:t>
            </a:r>
            <a:r>
              <a:rPr lang="hr-HR" dirty="0" err="1" smtClean="0"/>
              <a:t>J.Beck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Dijagram kognitivne konceptualizacije trebao bi imati smisla i pacijentu i terapeutu</a:t>
            </a:r>
          </a:p>
          <a:p>
            <a:r>
              <a:rPr lang="hr-HR" dirty="0" smtClean="0"/>
              <a:t>Treba biti kontinuirano vrednovan i dorađivan </a:t>
            </a:r>
          </a:p>
          <a:p>
            <a:r>
              <a:rPr lang="hr-HR" dirty="0" smtClean="0"/>
              <a:t>U početku terapeut može pokazati samo donju polovicu</a:t>
            </a:r>
          </a:p>
          <a:p>
            <a:r>
              <a:rPr lang="hr-HR" dirty="0" smtClean="0"/>
              <a:t>Neki pacijenti su već u ranoj fazi spremni vidjeti širu sliku, a neke bi trebalo upoznati s dijagramom tek kasnije (</a:t>
            </a:r>
            <a:r>
              <a:rPr lang="hr-HR" dirty="0" err="1" smtClean="0"/>
              <a:t>npr</a:t>
            </a:r>
            <a:r>
              <a:rPr lang="hr-HR" dirty="0" smtClean="0"/>
              <a:t>. ako nemaju čvrst terapijski odnos, ne vjeruju u kognitivni model)</a:t>
            </a:r>
          </a:p>
          <a:p>
            <a:r>
              <a:rPr lang="hr-HR" dirty="0" smtClean="0"/>
              <a:t>Terapeut traži potvrdu, neslaganje ili modifikaciju od pacijenta kada god izlaže konceptualizaciju</a:t>
            </a:r>
          </a:p>
          <a:p>
            <a:endParaRPr lang="hr-H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Identificiranje posredujućih vjerovanja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Tehnike i</a:t>
            </a:r>
            <a:r>
              <a:rPr lang="hr-HR" dirty="0" smtClean="0"/>
              <a:t>dentificiranja posredujućeg vjerovanja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619672" y="1772816"/>
          <a:ext cx="66247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1484784"/>
            <a:ext cx="8075240" cy="4824536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4000" dirty="0" smtClean="0"/>
              <a:t>1. Prepoznavanje posredujućeg vjerovanja izraženoga kao </a:t>
            </a:r>
            <a:r>
              <a:rPr lang="hr-HR" sz="4000" dirty="0" smtClean="0">
                <a:solidFill>
                  <a:schemeClr val="tx2"/>
                </a:solidFill>
              </a:rPr>
              <a:t>automatska misao</a:t>
            </a:r>
            <a:r>
              <a:rPr lang="hr-HR" sz="4000" dirty="0" smtClean="0"/>
              <a:t>:</a:t>
            </a:r>
            <a:br>
              <a:rPr lang="hr-HR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hr-HR" dirty="0" smtClean="0"/>
              <a:t>- Što vam je prošlo kroz glavu kad ste vidjeli rezultate?</a:t>
            </a:r>
          </a:p>
          <a:p>
            <a:pPr>
              <a:buNone/>
            </a:pPr>
            <a:r>
              <a:rPr lang="hr-HR" dirty="0" smtClean="0">
                <a:solidFill>
                  <a:schemeClr val="tx2"/>
                </a:solidFill>
              </a:rPr>
              <a:t>- Trebala sam to napraviti bolje.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sz="4000" dirty="0" smtClean="0"/>
              <a:t/>
            </a:r>
            <a:br>
              <a:rPr lang="hr-HR" sz="4000" dirty="0" smtClean="0"/>
            </a:br>
            <a:r>
              <a:rPr lang="hr-HR" sz="4000" dirty="0" smtClean="0"/>
              <a:t>2.  Terapeut nudi prvi dio pretpostavke, </a:t>
            </a:r>
            <a:r>
              <a:rPr lang="hr-HR" sz="4000" dirty="0" err="1" smtClean="0"/>
              <a:t>tj</a:t>
            </a:r>
            <a:r>
              <a:rPr lang="hr-HR" sz="4000" dirty="0" smtClean="0"/>
              <a:t>. posredujućeg vjerovanja:</a:t>
            </a:r>
            <a:r>
              <a:rPr lang="hr-HR" dirty="0" smtClean="0"/>
              <a:t/>
            </a:r>
            <a:br>
              <a:rPr lang="hr-H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hr-HR" dirty="0" smtClean="0"/>
          </a:p>
          <a:p>
            <a:pPr marL="514350" indent="-514350">
              <a:buNone/>
            </a:pPr>
            <a:r>
              <a:rPr lang="hr-HR" dirty="0" smtClean="0"/>
              <a:t>- Ako ne radite najviše što možete – </a:t>
            </a:r>
          </a:p>
          <a:p>
            <a:pPr marL="514350" indent="-514350">
              <a:buNone/>
            </a:pPr>
            <a:r>
              <a:rPr lang="hr-HR" dirty="0" smtClean="0">
                <a:solidFill>
                  <a:schemeClr val="tx2"/>
                </a:solidFill>
              </a:rPr>
              <a:t>- Tada se nisam potrudila. Nisam uspjela.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hr-HR" sz="3600" dirty="0" smtClean="0"/>
              <a:t> 3. Otkrivanje pravila ili stava direktnim izazivanjem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- Dakle, za vas je važno dobro obavljati taj posao. Imate li neko pravilo o tome?</a:t>
            </a:r>
          </a:p>
          <a:p>
            <a:pPr>
              <a:buFontTx/>
              <a:buChar char="-"/>
            </a:pPr>
            <a:r>
              <a:rPr lang="hr-HR" dirty="0" smtClean="0">
                <a:solidFill>
                  <a:schemeClr val="tx2"/>
                </a:solidFill>
              </a:rPr>
              <a:t>Što god radim, moram napraviti dobro.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14401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hr-HR" sz="3400" dirty="0" smtClean="0"/>
              <a:t/>
            </a:r>
            <a:br>
              <a:rPr lang="hr-HR" sz="3400" dirty="0" smtClean="0"/>
            </a:br>
            <a:r>
              <a:rPr lang="hr-HR" sz="3600" dirty="0" smtClean="0"/>
              <a:t>4. Korištenje </a:t>
            </a:r>
            <a:r>
              <a:rPr lang="hr-HR" sz="3600" dirty="0" smtClean="0">
                <a:solidFill>
                  <a:schemeClr val="tx2"/>
                </a:solidFill>
              </a:rPr>
              <a:t>tehnike silazne strelice </a:t>
            </a:r>
            <a:r>
              <a:rPr lang="hr-HR" sz="3600" dirty="0" smtClean="0"/>
              <a:t/>
            </a:r>
            <a:br>
              <a:rPr lang="hr-HR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Terapeut prvo identificira ključnu AM za koju sumnja da izravno potječe iz </a:t>
            </a:r>
            <a:r>
              <a:rPr lang="hr-HR" dirty="0" err="1" smtClean="0"/>
              <a:t>disfunkcionalnog</a:t>
            </a:r>
            <a:r>
              <a:rPr lang="hr-HR" dirty="0" smtClean="0"/>
              <a:t> vjerovanja</a:t>
            </a:r>
          </a:p>
          <a:p>
            <a:r>
              <a:rPr lang="hr-HR" dirty="0" smtClean="0"/>
              <a:t>Zatim od pacijenta traži značenje te AM</a:t>
            </a:r>
          </a:p>
          <a:p>
            <a:r>
              <a:rPr lang="hr-HR" dirty="0" smtClean="0"/>
              <a:t>Nastavlja tako sve dok ne otkrije jedno ili više važnih vjerovanja</a:t>
            </a:r>
          </a:p>
          <a:p>
            <a:r>
              <a:rPr lang="hr-HR" dirty="0" smtClean="0">
                <a:solidFill>
                  <a:schemeClr val="tx2"/>
                </a:solidFill>
              </a:rPr>
              <a:t>Pitanjem “Što AM znači pacijentu” često se izazove posredujuće vjerovanje</a:t>
            </a:r>
          </a:p>
          <a:p>
            <a:r>
              <a:rPr lang="hr-HR" dirty="0" smtClean="0">
                <a:solidFill>
                  <a:schemeClr val="tx2"/>
                </a:solidFill>
              </a:rPr>
              <a:t>Pitanjem “Što AM govori o pacijentu” obično se otkriva bazično vjerovanje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Automatska misao: “Neću proći ispit.”</a:t>
            </a:r>
          </a:p>
          <a:p>
            <a:pPr>
              <a:buNone/>
            </a:pPr>
            <a:endParaRPr lang="hr-HR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hr-HR" dirty="0" smtClean="0"/>
              <a:t>Da je to istina, što bi vam to značilo?</a:t>
            </a:r>
          </a:p>
          <a:p>
            <a:pPr>
              <a:buFontTx/>
              <a:buChar char="-"/>
            </a:pPr>
            <a:r>
              <a:rPr lang="hr-HR" dirty="0" smtClean="0">
                <a:solidFill>
                  <a:schemeClr val="tx2"/>
                </a:solidFill>
              </a:rPr>
              <a:t>Da se nisam dovoljno potrudila. (posredujuće vjerovanje)</a:t>
            </a:r>
          </a:p>
          <a:p>
            <a:pPr>
              <a:buFontTx/>
              <a:buChar char="-"/>
            </a:pPr>
            <a:r>
              <a:rPr lang="hr-HR" dirty="0" smtClean="0"/>
              <a:t>Što to govori o vama?</a:t>
            </a:r>
          </a:p>
          <a:p>
            <a:pPr>
              <a:buFontTx/>
              <a:buChar char="-"/>
            </a:pPr>
            <a:r>
              <a:rPr lang="hr-HR" dirty="0" smtClean="0">
                <a:solidFill>
                  <a:schemeClr val="tx2"/>
                </a:solidFill>
              </a:rPr>
              <a:t>Da sam loša studentica.</a:t>
            </a:r>
          </a:p>
          <a:p>
            <a:pPr>
              <a:buFontTx/>
              <a:buChar char="-"/>
            </a:pPr>
            <a:r>
              <a:rPr lang="hr-HR" dirty="0" smtClean="0"/>
              <a:t>Ako ste loša studentica, što to govori o vama?</a:t>
            </a:r>
          </a:p>
          <a:p>
            <a:pPr>
              <a:buFontTx/>
              <a:buChar char="-"/>
            </a:pPr>
            <a:r>
              <a:rPr lang="hr-HR" dirty="0" smtClean="0">
                <a:solidFill>
                  <a:schemeClr val="tx2"/>
                </a:solidFill>
              </a:rPr>
              <a:t>Nisam dovoljno dobra. (bazično vjerovanje)</a:t>
            </a:r>
          </a:p>
          <a:p>
            <a:pPr>
              <a:buFontTx/>
              <a:buChar char="-"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Posredujuća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Vjerovanja: dublje, često neizgovorene ideje ili shvaćanja o sebi, drugima i osobnom svijetu koja omogućuju nastanak specifičnih automatskih misli</a:t>
            </a:r>
          </a:p>
          <a:p>
            <a:r>
              <a:rPr lang="hr-HR" dirty="0" smtClean="0"/>
              <a:t>Posredujuća – pravila, stavovi i pretpostavke</a:t>
            </a:r>
          </a:p>
          <a:p>
            <a:r>
              <a:rPr lang="hr-HR" dirty="0" smtClean="0"/>
              <a:t>Bazična – apsolutna, rigidna, općenite ideje o sebi i drugima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Umjesto “što vam to znači” i “što to govori o vama”, varijacije: </a:t>
            </a:r>
          </a:p>
          <a:p>
            <a:pPr algn="ctr">
              <a:buNone/>
            </a:pPr>
            <a:r>
              <a:rPr lang="hr-HR" dirty="0" smtClean="0">
                <a:solidFill>
                  <a:schemeClr val="tx2"/>
                </a:solidFill>
              </a:rPr>
              <a:t>“Što ako je to i istina?”</a:t>
            </a:r>
          </a:p>
          <a:p>
            <a:pPr algn="ctr">
              <a:buNone/>
            </a:pPr>
            <a:r>
              <a:rPr lang="hr-HR" dirty="0" smtClean="0">
                <a:solidFill>
                  <a:schemeClr val="tx2"/>
                </a:solidFill>
              </a:rPr>
              <a:t>“Što je u tome loše?”</a:t>
            </a:r>
          </a:p>
          <a:p>
            <a:pPr algn="ctr">
              <a:buNone/>
            </a:pPr>
            <a:r>
              <a:rPr lang="hr-HR" dirty="0" smtClean="0">
                <a:solidFill>
                  <a:schemeClr val="tx2"/>
                </a:solidFill>
              </a:rPr>
              <a:t>“Koji je najgori dio u tome?”</a:t>
            </a:r>
          </a:p>
          <a:p>
            <a:r>
              <a:rPr lang="hr-HR" dirty="0" smtClean="0"/>
              <a:t>S tehnikom silazne strelice prekidamo kada pacijent pokaže negativni pomak u emocijama i/ili počne izjavljivati vjerovanje istim ili sličnim riječima.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hr-HR" sz="3400" dirty="0" smtClean="0"/>
              <a:t>5. Traženje uobičajenih tema u pacijentovim automatskim mislima kroz situacije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Terapeut može pacijenta pitati može li sam identificirati ponavljane teme ili terapeut može predložiti vjerovanje i tražiti od pacijenta da se izjasni o valjanosti predloženih tema.</a:t>
            </a:r>
          </a:p>
          <a:p>
            <a:pPr>
              <a:buNone/>
            </a:pP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   - Čini se kako u brojnim situacijama pomislite: “Ne mogu to napraviti.” Vjerujete li možda da ste nekompetentni?</a:t>
            </a:r>
          </a:p>
          <a:p>
            <a:pPr>
              <a:buNone/>
            </a:pPr>
            <a:r>
              <a:rPr lang="hr-HR" dirty="0" smtClean="0"/>
              <a:t>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hr-HR" sz="3600" dirty="0" smtClean="0"/>
              <a:t>6. Pregledavanje pacijentovog upitnika vjerovanja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npr</a:t>
            </a:r>
            <a:r>
              <a:rPr lang="hr-HR" dirty="0" smtClean="0"/>
              <a:t>. Skala </a:t>
            </a:r>
            <a:r>
              <a:rPr lang="hr-HR" dirty="0" err="1" smtClean="0"/>
              <a:t>disfunkcionalnih</a:t>
            </a:r>
            <a:r>
              <a:rPr lang="hr-HR" dirty="0" smtClean="0"/>
              <a:t> stavova – </a:t>
            </a:r>
            <a:r>
              <a:rPr lang="hr-HR" dirty="0" err="1" smtClean="0"/>
              <a:t>Dysfunctional</a:t>
            </a:r>
            <a:r>
              <a:rPr lang="hr-HR" dirty="0" smtClean="0"/>
              <a:t> </a:t>
            </a:r>
            <a:r>
              <a:rPr lang="hr-HR" dirty="0" err="1" smtClean="0"/>
              <a:t>Attitude</a:t>
            </a:r>
            <a:r>
              <a:rPr lang="hr-HR" dirty="0" smtClean="0"/>
              <a:t> </a:t>
            </a:r>
            <a:r>
              <a:rPr lang="hr-HR" dirty="0" err="1" smtClean="0"/>
              <a:t>Scale</a:t>
            </a:r>
            <a:r>
              <a:rPr lang="hr-HR" dirty="0" smtClean="0"/>
              <a:t> (</a:t>
            </a:r>
            <a:r>
              <a:rPr lang="hr-HR" dirty="0" err="1" smtClean="0"/>
              <a:t>Weissman</a:t>
            </a:r>
            <a:r>
              <a:rPr lang="hr-HR" dirty="0" smtClean="0"/>
              <a:t> i </a:t>
            </a:r>
            <a:r>
              <a:rPr lang="hr-HR" dirty="0" err="1" smtClean="0"/>
              <a:t>Beck</a:t>
            </a:r>
            <a:r>
              <a:rPr lang="hr-HR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Donošenje odluke o modifikaciji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Terapeut provjerava koliko je posredujuće vjerovanje centralno i koliko je snažno</a:t>
            </a:r>
          </a:p>
          <a:p>
            <a:r>
              <a:rPr lang="hr-HR" dirty="0" smtClean="0"/>
              <a:t>Usredotočuje se na najvažnija posredujuća vjerovanja</a:t>
            </a:r>
          </a:p>
          <a:p>
            <a:r>
              <a:rPr lang="hr-HR" dirty="0" smtClean="0"/>
              <a:t>Suzdržava se od modifikacije vjerovanja dok god pacijent ne nauči načine identificiranja i modificiranja AM i dok nije doživio određeno olakšanje od simptoma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Educiranje pacijenta o vjerovanjima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Nakon identifikacije važnog vjerovanja i provjere vjeruje li pacijent u njega snažno, terapeut može educirati pacijenta o prirodi vjerovanja koristeći njegovo vjerovanje kao primjer</a:t>
            </a:r>
          </a:p>
          <a:p>
            <a:r>
              <a:rPr lang="hr-HR" dirty="0" smtClean="0"/>
              <a:t>Vjerovanja su naučena, ne urođena i zbog toga se mogu promijeniti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Mijenjanje pravila i stavova u oblik pretpostavki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Pacijentu je lakše provjeriti posredujuće vjerovanje ako je ono u obliku pretpostavke, a ne pravila ili stava</a:t>
            </a:r>
          </a:p>
          <a:p>
            <a:r>
              <a:rPr lang="hr-HR" dirty="0" smtClean="0"/>
              <a:t>Stav: Strašno je pitati za pomoć.</a:t>
            </a:r>
          </a:p>
          <a:p>
            <a:r>
              <a:rPr lang="hr-HR" dirty="0" smtClean="0"/>
              <a:t>Pravilo: Sve trebam moći napraviti sama.</a:t>
            </a:r>
          </a:p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Pretpostavka: Ako tražim pomoć, znači da sam slaba/nekompetentna. </a:t>
            </a:r>
            <a:r>
              <a:rPr lang="hr-HR" dirty="0" smtClean="0"/>
              <a:t>- lakše uvidjeti distorziju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Istraživanje prednosti i nedostataka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Terapeut nastoji oslabiti prednosti, a naglasiti nedostatke zadržavanja određenog vjerovanja.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Oblikovanje novog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Terapeut se pita: “Koje bi vjerovanje bilo funkcionalnije za pacijenta?” i oblikuje listu razumnijih, manje rigidnih vjerovanja</a:t>
            </a:r>
          </a:p>
          <a:p>
            <a:r>
              <a:rPr lang="hr-HR" dirty="0" smtClean="0"/>
              <a:t>Ne nameće vjerovanja pacijentu, već ga vodi suradničkim načinom koristeći </a:t>
            </a:r>
            <a:r>
              <a:rPr lang="hr-HR" dirty="0" err="1" smtClean="0"/>
              <a:t>sokratovski</a:t>
            </a:r>
            <a:r>
              <a:rPr lang="hr-HR" dirty="0" smtClean="0"/>
              <a:t> dijalog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Sallyna</a:t>
                      </a:r>
                      <a:r>
                        <a:rPr lang="hr-HR" baseline="0" dirty="0" smtClean="0"/>
                        <a:t> stara vjerovanja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Funkcionalnija</a:t>
                      </a:r>
                      <a:r>
                        <a:rPr lang="hr-HR" baseline="0" dirty="0" smtClean="0"/>
                        <a:t> vjerovanja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Ako tražim pomoć, to je znak slabosti.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Ako tražim</a:t>
                      </a:r>
                      <a:r>
                        <a:rPr lang="hr-HR" baseline="0" dirty="0" smtClean="0"/>
                        <a:t> pomoć kad je trebam, to pokazuje dobru sposobnost rješavanja problema.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Ako ne uspijem na poslu, nisam uspjela ni kao osoba.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Neuspjeh</a:t>
                      </a:r>
                      <a:r>
                        <a:rPr lang="hr-HR" baseline="0" dirty="0" smtClean="0"/>
                        <a:t> nije stalno stanje i ne odražava se na sva područja.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Uvijek trebam naporno</a:t>
                      </a:r>
                      <a:r>
                        <a:rPr lang="hr-HR" baseline="0" dirty="0" smtClean="0"/>
                        <a:t> raditi i dati najbolje od sebe.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Većinu</a:t>
                      </a:r>
                      <a:r>
                        <a:rPr lang="hr-HR" baseline="0" dirty="0" smtClean="0"/>
                        <a:t> vremena trebam uložiti razumnu količinu napora.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mtClean="0"/>
              <a:t>Modificiranje </a:t>
            </a:r>
            <a:r>
              <a:rPr lang="hr-HR" dirty="0" smtClean="0"/>
              <a:t>vjerovanja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Kognitivna konceptualizacija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Strategije mijenjanja vjerovanja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12776"/>
          <a:ext cx="8229600" cy="4713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Modificiranje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Terapeut od klijenta stalno traži procjenu koliko trenutno vjeruje u određeno vjerovanje (0-100%) kako bi odredio je li potreban daljnji rad</a:t>
            </a:r>
          </a:p>
          <a:p>
            <a:r>
              <a:rPr lang="hr-HR" dirty="0" smtClean="0"/>
              <a:t>Općenito je vjerovanje uspješno oslabljeno kada je stupanj uvjerenja manji za oko 30% i kada je pacijent voljan mijenjati svoje </a:t>
            </a:r>
            <a:r>
              <a:rPr lang="hr-HR" dirty="0" err="1" smtClean="0"/>
              <a:t>disfunkcionalno</a:t>
            </a:r>
            <a:r>
              <a:rPr lang="hr-HR" dirty="0" smtClean="0"/>
              <a:t> ponašanje</a:t>
            </a:r>
          </a:p>
          <a:p>
            <a:r>
              <a:rPr lang="hr-HR" dirty="0" smtClean="0"/>
              <a:t>Tipična domaća zadaća je svakodnevno procjenjivanje koliko snažno pacijent vjeruje u staro (</a:t>
            </a:r>
            <a:r>
              <a:rPr lang="hr-HR" dirty="0" err="1" smtClean="0"/>
              <a:t>disfunkcionalno</a:t>
            </a:r>
            <a:r>
              <a:rPr lang="hr-HR" dirty="0" smtClean="0"/>
              <a:t>) i novo  (funkcionalnije) vjerovanje izraženo u postocima</a:t>
            </a:r>
          </a:p>
          <a:p>
            <a:endParaRPr lang="hr-HR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1. </a:t>
            </a:r>
            <a:r>
              <a:rPr lang="hr-HR" dirty="0" err="1" smtClean="0"/>
              <a:t>Sokratovski</a:t>
            </a:r>
            <a:r>
              <a:rPr lang="hr-HR" dirty="0" smtClean="0"/>
              <a:t> dijalog za modifikaciju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Ista vrsta pitanja kao i kod vrednovanja AM: terapeut i pacijent zajedno istražuju AM, testiraju njenu valjanost i korisnost i razvijaju adaptivnije odgovore</a:t>
            </a:r>
          </a:p>
          <a:p>
            <a:r>
              <a:rPr lang="hr-HR" dirty="0" smtClean="0"/>
              <a:t>Vrednovanje vjerovanja u kontekstu specifične situacije, čak i kada je ono općenito</a:t>
            </a:r>
          </a:p>
          <a:p>
            <a:r>
              <a:rPr lang="hr-HR" dirty="0" smtClean="0"/>
              <a:t>Terapeut vodi pacijenta alternativnoj točki gledišta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2. Bihevioralni eksperiment za provjeru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Slično kao i kod AM</a:t>
            </a:r>
          </a:p>
          <a:p>
            <a:r>
              <a:rPr lang="hr-HR" dirty="0" smtClean="0"/>
              <a:t>Terapeut pacijentu može pomoći osmisliti bihevioralni eksperiment za provjeru valjanosti vjerovanja</a:t>
            </a:r>
          </a:p>
          <a:p>
            <a:r>
              <a:rPr lang="hr-HR" dirty="0" smtClean="0"/>
              <a:t>Pravilno osmišljen i izveden, može snažnije promijeniti pacijentova vjerovanja od verbalnih tehnika</a:t>
            </a:r>
          </a:p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“Biste li htjeli testirati vjerovanje: Ako od drugih tražim pomoć, podcijenit će me. Kako bi bilo to napraviti ovaj tjedan?”</a:t>
            </a:r>
          </a:p>
          <a:p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Terapeut može napraviti probu ponašanja kako bi povećao vjerojatnost izvedbe eksperimenta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3. Kognitivni kontinuum za modifikaciju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Koristan kod AM i vjerovanja koja reflektiraju polarizirano mišljenje (“sve ili ništa”)</a:t>
            </a:r>
          </a:p>
          <a:p>
            <a:r>
              <a:rPr lang="hr-HR" dirty="0" smtClean="0"/>
              <a:t>Pojačava pacijentovo prepoznavanje sredine</a:t>
            </a:r>
          </a:p>
          <a:p>
            <a:endParaRPr lang="hr-HR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3568" y="3284984"/>
          <a:ext cx="7632848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16224"/>
                <a:gridCol w="3384376"/>
                <a:gridCol w="2232248"/>
              </a:tblGrid>
              <a:tr h="370840">
                <a:tc>
                  <a:txBody>
                    <a:bodyPr/>
                    <a:lstStyle/>
                    <a:p>
                      <a:endParaRPr lang="hr-HR" dirty="0" smtClean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  Početni graf uspješnosti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 smtClean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hr-HR" dirty="0" smtClean="0"/>
                        <a:t>0% uspjeha</a:t>
                      </a:r>
                      <a:r>
                        <a:rPr lang="hr-HR" baseline="0" dirty="0" smtClean="0"/>
                        <a:t>                                                                            </a:t>
                      </a:r>
                      <a:r>
                        <a:rPr lang="hr-HR" dirty="0" smtClean="0"/>
                        <a:t>90%         100% uspjeha</a:t>
                      </a:r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hr-HR" dirty="0" err="1" smtClean="0"/>
                        <a:t>Sally</a:t>
                      </a:r>
                      <a:r>
                        <a:rPr lang="hr-HR" dirty="0" smtClean="0"/>
                        <a:t>                                                                                         </a:t>
                      </a:r>
                      <a:r>
                        <a:rPr lang="hr-HR" dirty="0" err="1" smtClean="0"/>
                        <a:t>Superiroran</a:t>
                      </a:r>
                      <a:r>
                        <a:rPr lang="hr-HR" dirty="0" smtClean="0"/>
                        <a:t> student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539551" y="4869160"/>
          <a:ext cx="7776865" cy="1925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2661"/>
                <a:gridCol w="1701165"/>
                <a:gridCol w="1292886"/>
                <a:gridCol w="1633119"/>
                <a:gridCol w="184703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Revidirani graf uspjeh</a:t>
                      </a:r>
                      <a:r>
                        <a:rPr lang="hr-HR" baseline="0" dirty="0" smtClean="0"/>
                        <a:t> - neuspjeh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0%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50%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75%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90%</a:t>
                      </a:r>
                      <a:r>
                        <a:rPr lang="hr-HR" baseline="0" dirty="0" smtClean="0"/>
                        <a:t>               </a:t>
                      </a:r>
                      <a:r>
                        <a:rPr lang="hr-HR" dirty="0" smtClean="0"/>
                        <a:t>100%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Student koji ne radi ništa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Student koji se trudi, ali dobiva loše ocjene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Jack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Sally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Superiorni</a:t>
                      </a:r>
                      <a:r>
                        <a:rPr lang="hr-HR" baseline="0" dirty="0" smtClean="0"/>
                        <a:t> studenti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4. Racionalno-emocionalno igranje uloga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Naziva se i “stav – </a:t>
            </a:r>
            <a:r>
              <a:rPr lang="hr-HR" dirty="0" err="1" smtClean="0"/>
              <a:t>kontrastav</a:t>
            </a:r>
            <a:r>
              <a:rPr lang="hr-HR" dirty="0" smtClean="0"/>
              <a:t>” (</a:t>
            </a:r>
            <a:r>
              <a:rPr lang="hr-HR" dirty="0" err="1" smtClean="0"/>
              <a:t>Young</a:t>
            </a:r>
            <a:r>
              <a:rPr lang="hr-HR" dirty="0" smtClean="0"/>
              <a:t>, 1990)</a:t>
            </a:r>
          </a:p>
          <a:p>
            <a:r>
              <a:rPr lang="hr-HR" dirty="0" smtClean="0"/>
              <a:t>Posebno korisna tehnika kada pacijent izjavljuje kako intelektualno uviđa da je vjerovanje </a:t>
            </a:r>
            <a:r>
              <a:rPr lang="hr-HR" dirty="0" err="1" smtClean="0"/>
              <a:t>disfunkcionalno</a:t>
            </a:r>
            <a:r>
              <a:rPr lang="hr-HR" dirty="0" smtClean="0"/>
              <a:t>, ali ga emocionalno još osjeća istinitim</a:t>
            </a:r>
          </a:p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Igranje uloga: prvo pacijent “igra” emocionalni dio svoje svijesti koji snažno naglašava </a:t>
            </a:r>
            <a:r>
              <a:rPr lang="hr-HR" dirty="0" err="1" smtClean="0">
                <a:solidFill>
                  <a:schemeClr val="accent1">
                    <a:lumMod val="75000"/>
                  </a:schemeClr>
                </a:solidFill>
              </a:rPr>
              <a:t>disfunkcionalno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 vjerovanje, a terapeut “igra” racionalni dio</a:t>
            </a:r>
          </a:p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U drugom dijelu: zamjena uloga – terapeut je emocionalni, a pacijent racionalni dio</a:t>
            </a:r>
          </a:p>
          <a:p>
            <a:r>
              <a:rPr lang="hr-HR" dirty="0" smtClean="0"/>
              <a:t>U oba dijela i terapeut i pacijent govore kao pacijent, </a:t>
            </a:r>
            <a:r>
              <a:rPr lang="hr-HR" dirty="0" err="1" smtClean="0"/>
              <a:t>tj</a:t>
            </a:r>
            <a:r>
              <a:rPr lang="hr-HR" dirty="0" smtClean="0"/>
              <a:t>. u prvom licu (“ja”)</a:t>
            </a:r>
          </a:p>
          <a:p>
            <a:endParaRPr lang="hr-HR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Racionalno-emocionalno igranje uloga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Terapeut u drugom dijelu koristi iste emocionalne argumente koje je naveo pacijent, pokušavajući ih ponoviti istim riječima</a:t>
            </a:r>
          </a:p>
          <a:p>
            <a:r>
              <a:rPr lang="hr-HR" dirty="0" smtClean="0"/>
              <a:t>Pacijent može verbalizirati racionalne odgovore koje je modelirao terapeut</a:t>
            </a:r>
          </a:p>
          <a:p>
            <a:r>
              <a:rPr lang="hr-HR" dirty="0" smtClean="0"/>
              <a:t>Kao i kod ostalih tehnika, terapeut vrednuje efikasnost ove pitajući pacijenta koliko vjeruje u vjerovanje nakon intervencije</a:t>
            </a:r>
          </a:p>
          <a:p>
            <a:r>
              <a:rPr lang="hr-HR" dirty="0" smtClean="0"/>
              <a:t>Važno je pratiti neverbalne pacijentove reakcije jer bi ovu tehniku mogao shvatiti kao </a:t>
            </a:r>
            <a:r>
              <a:rPr lang="hr-HR" dirty="0" err="1" smtClean="0"/>
              <a:t>konfrontirajuću</a:t>
            </a:r>
            <a:endParaRPr lang="hr-HR" dirty="0" smtClean="0"/>
          </a:p>
          <a:p>
            <a:r>
              <a:rPr lang="hr-HR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5. Upotrebljavanje drugih ljudi kao </a:t>
            </a:r>
            <a:r>
              <a:rPr lang="hr-HR" dirty="0" err="1" smtClean="0"/>
              <a:t>refereničnih</a:t>
            </a:r>
            <a:r>
              <a:rPr lang="hr-HR" dirty="0" smtClean="0"/>
              <a:t> točaka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Kada pacijenti uvažavaju vjerovanja drugih ljudi, često se psihološki distanciraju od vlastitih </a:t>
            </a:r>
            <a:r>
              <a:rPr lang="hr-HR" dirty="0" err="1" smtClean="0"/>
              <a:t>disfunkcionalnih</a:t>
            </a:r>
            <a:r>
              <a:rPr lang="hr-HR" dirty="0" smtClean="0"/>
              <a:t> uvjerenja</a:t>
            </a:r>
          </a:p>
          <a:p>
            <a:r>
              <a:rPr lang="hr-HR" dirty="0" smtClean="0"/>
              <a:t>Počinju uviđati nedosljednost onoga što vjeruju da je za njih točno i objektivnijeg vjerovanja što je točno za druge ljude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Upotrebljavanje drugih ljudi kao </a:t>
            </a:r>
            <a:r>
              <a:rPr lang="hr-HR" dirty="0" err="1" smtClean="0"/>
              <a:t>refereničnih</a:t>
            </a:r>
            <a:r>
              <a:rPr lang="hr-HR" dirty="0" smtClean="0"/>
              <a:t> točaka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Pacijent navodi primjere ljudi s funkcionalnijim vjerovanjem </a:t>
            </a:r>
          </a:p>
          <a:p>
            <a:r>
              <a:rPr lang="hr-HR" dirty="0" smtClean="0"/>
              <a:t>Identificiranje drugih ljudi s istim </a:t>
            </a:r>
            <a:r>
              <a:rPr lang="hr-HR" dirty="0" err="1" smtClean="0"/>
              <a:t>disfunkcionalnim</a:t>
            </a:r>
            <a:r>
              <a:rPr lang="hr-HR" dirty="0" smtClean="0"/>
              <a:t> vjerovanjem – ponekad je lakše uvidjeti distorziju kod drugih</a:t>
            </a:r>
          </a:p>
          <a:p>
            <a:r>
              <a:rPr lang="hr-HR" dirty="0" smtClean="0"/>
              <a:t>Igranje uloga s pacijentom – pacijent treba uvjeriti drugu osoba kako je određeno vjerovanje loše za tu osobu</a:t>
            </a:r>
          </a:p>
          <a:p>
            <a:r>
              <a:rPr lang="hr-HR" dirty="0" smtClean="0"/>
              <a:t>Mnogi pacijenti mogu se distancirati od vjerovanja koristeći vlastitu djecu kao </a:t>
            </a:r>
            <a:r>
              <a:rPr lang="hr-HR" dirty="0" err="1" smtClean="0"/>
              <a:t>referenične</a:t>
            </a:r>
            <a:r>
              <a:rPr lang="hr-HR" dirty="0" smtClean="0"/>
              <a:t> točke, ili mogu zamišljati da imaju djecu: (Vrijedi li za njih isto pravilo, stav, pretpostavka?)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hr-HR" dirty="0" smtClean="0"/>
              <a:t>6. Ponašanje “Kao da”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Kada pacijent počne mijenjati svoje ponašanje, vjerovanje će postati oslabljeno</a:t>
            </a:r>
          </a:p>
          <a:p>
            <a:r>
              <a:rPr lang="hr-HR" dirty="0" smtClean="0"/>
              <a:t>Međutim, mnoga vjerovanja zahtijevaju modifikaciju prije nego što je pacijent voljan ponašajno se mijenjati</a:t>
            </a:r>
          </a:p>
          <a:p>
            <a:r>
              <a:rPr lang="hr-HR" dirty="0" smtClean="0"/>
              <a:t>Ipak, često je potrebna samo djelomična, a ne potpuna promjena vjerovanja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Kognitivna konceptualizacija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Terapeut počinje ispunjavati dijagram čim prikupi podatke o pacijentovim automatskim mislima, emocijama, ponašanju i/ili vjerovanjima</a:t>
            </a:r>
          </a:p>
          <a:p>
            <a:r>
              <a:rPr lang="hr-HR" dirty="0" err="1" smtClean="0"/>
              <a:t>Terapeutove</a:t>
            </a:r>
            <a:r>
              <a:rPr lang="hr-HR" dirty="0" smtClean="0"/>
              <a:t> interpretacije su </a:t>
            </a:r>
            <a:r>
              <a:rPr lang="hr-HR" b="1" dirty="0" smtClean="0"/>
              <a:t>hipoteze</a:t>
            </a:r>
          </a:p>
          <a:p>
            <a:r>
              <a:rPr lang="hr-HR" dirty="0" smtClean="0"/>
              <a:t>Provjerava ih s klijentom</a:t>
            </a:r>
          </a:p>
          <a:p>
            <a:r>
              <a:rPr lang="hr-HR" dirty="0" smtClean="0"/>
              <a:t>Obično je najbolje početi s donjom polovicom dijagrama: tri tipične situacije koje su uznemiravale pacijenta, ključna AM, njeno značenje, emocija i ponašanje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7. Korištenje </a:t>
            </a:r>
            <a:r>
              <a:rPr lang="hr-HR" dirty="0" err="1" smtClean="0"/>
              <a:t>samootkrivanja</a:t>
            </a:r>
            <a:r>
              <a:rPr lang="hr-HR" dirty="0" smtClean="0"/>
              <a:t> za mijenjanje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Primjereno i razumno otkrivanje od strane terapeuta može nekim pacijentima pomoći da svoje probleme ili vjerovanja promatraju na drugačiji način</a:t>
            </a:r>
          </a:p>
          <a:p>
            <a:r>
              <a:rPr lang="hr-HR" dirty="0" smtClean="0"/>
              <a:t>Mora biti relevantno i istinito</a:t>
            </a:r>
          </a:p>
          <a:p>
            <a:pPr>
              <a:buNone/>
            </a:pPr>
            <a:endParaRPr lang="hr-HR" dirty="0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Iste ove tehnike mogu se primijeniti i za modifikaciju bazičnih vjerovanja</a:t>
            </a:r>
          </a:p>
          <a:p>
            <a:endParaRPr lang="hr-HR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Beck, J. (2007). </a:t>
            </a:r>
            <a:r>
              <a:rPr lang="en-US" dirty="0" err="1" smtClean="0"/>
              <a:t>Kognitivna</a:t>
            </a:r>
            <a:r>
              <a:rPr lang="en-US" dirty="0" smtClean="0"/>
              <a:t> </a:t>
            </a:r>
            <a:r>
              <a:rPr lang="en-US" dirty="0" err="1" smtClean="0"/>
              <a:t>terapija</a:t>
            </a:r>
            <a:r>
              <a:rPr lang="en-US" dirty="0" smtClean="0"/>
              <a:t>: </a:t>
            </a:r>
            <a:r>
              <a:rPr lang="en-US" dirty="0" err="1" smtClean="0"/>
              <a:t>Osnove</a:t>
            </a:r>
            <a:r>
              <a:rPr lang="en-US" dirty="0" smtClean="0"/>
              <a:t>, </a:t>
            </a:r>
            <a:r>
              <a:rPr lang="en-US" dirty="0" err="1" smtClean="0"/>
              <a:t>educiranje</a:t>
            </a:r>
            <a:r>
              <a:rPr lang="en-US" dirty="0" smtClean="0"/>
              <a:t>, </a:t>
            </a:r>
            <a:r>
              <a:rPr lang="en-US" dirty="0" err="1" smtClean="0"/>
              <a:t>uvježbavanje</a:t>
            </a:r>
            <a:r>
              <a:rPr lang="en-US" dirty="0" smtClean="0"/>
              <a:t>. </a:t>
            </a:r>
            <a:r>
              <a:rPr lang="en-US" dirty="0" err="1" smtClean="0"/>
              <a:t>Jastrebarsko</a:t>
            </a:r>
            <a:r>
              <a:rPr lang="en-US" dirty="0" smtClean="0"/>
              <a:t>: </a:t>
            </a:r>
            <a:r>
              <a:rPr lang="en-US" dirty="0" err="1" smtClean="0"/>
              <a:t>Naklada</a:t>
            </a:r>
            <a:r>
              <a:rPr lang="en-US" dirty="0" smtClean="0"/>
              <a:t> Slap.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b="1" dirty="0" smtClean="0"/>
              <a:t>Značenje automatskih misli</a:t>
            </a:r>
          </a:p>
          <a:p>
            <a:r>
              <a:rPr lang="hr-HR" dirty="0" smtClean="0"/>
              <a:t>Ako terapeut nije izravno pitao za značenje AM, on može pretpostaviti ili na sljedećoj seansi upotrijebiti tehniku silazne strelice radi otkrivanja značenja svake AM</a:t>
            </a:r>
          </a:p>
          <a:p>
            <a:r>
              <a:rPr lang="hr-HR" dirty="0" smtClean="0"/>
              <a:t>Značenje AM za svaku situaciju trebalo bi biti logički povezano s </a:t>
            </a:r>
            <a:r>
              <a:rPr lang="hr-HR" b="1" dirty="0" smtClean="0"/>
              <a:t>bazičnim vjerovanjem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 anchor="ctr">
            <a:normAutofit fontScale="62500" lnSpcReduction="20000"/>
          </a:bodyPr>
          <a:lstStyle/>
          <a:p>
            <a:pPr>
              <a:buNone/>
            </a:pPr>
            <a:r>
              <a:rPr lang="hr-HR" b="1" dirty="0"/>
              <a:t>R</a:t>
            </a:r>
            <a:r>
              <a:rPr lang="hr-HR" b="1" dirty="0" smtClean="0"/>
              <a:t>elevantni podaci iz djetinjstva </a:t>
            </a:r>
          </a:p>
          <a:p>
            <a:r>
              <a:rPr lang="hr-HR" dirty="0" smtClean="0"/>
              <a:t>Kako je bazično vjerovanje nastalo i održalo se? – životni uvjeti, ali i dječja percepcija koja može i ne mora biti valjana</a:t>
            </a:r>
          </a:p>
          <a:p>
            <a:endParaRPr lang="en-US" dirty="0" smtClean="0"/>
          </a:p>
          <a:p>
            <a:pPr>
              <a:buNone/>
            </a:pPr>
            <a:r>
              <a:rPr lang="hr-HR" b="1" dirty="0" smtClean="0"/>
              <a:t>Posredujuća vjerovanja</a:t>
            </a:r>
          </a:p>
          <a:p>
            <a:r>
              <a:rPr lang="hr-HR" dirty="0" smtClean="0"/>
              <a:t>Kako se pacijent nosi s bolnim bazičnim vjerovanjem? Koja je posredujuća vjerovanja razvio (pretpostavke, stavove, pravila)?</a:t>
            </a:r>
          </a:p>
          <a:p>
            <a:r>
              <a:rPr lang="hr-HR" dirty="0" smtClean="0"/>
              <a:t>Pretpostavke – </a:t>
            </a:r>
            <a:r>
              <a:rPr lang="hr-HR" u="sng" dirty="0" smtClean="0"/>
              <a:t>pozitivne</a:t>
            </a:r>
            <a:r>
              <a:rPr lang="hr-HR" dirty="0" smtClean="0"/>
              <a:t>: “Ako vrlo naporno radim, moći ću to dobro napraviti”, i </a:t>
            </a:r>
            <a:r>
              <a:rPr lang="hr-HR" u="sng" dirty="0" smtClean="0"/>
              <a:t>negativn</a:t>
            </a:r>
            <a:r>
              <a:rPr lang="hr-HR" dirty="0" smtClean="0"/>
              <a:t>e: “Ako ne radim naporno, neću uspjeti”</a:t>
            </a:r>
          </a:p>
          <a:p>
            <a:endParaRPr lang="hr-HR" dirty="0" smtClean="0"/>
          </a:p>
          <a:p>
            <a:pPr>
              <a:buNone/>
            </a:pPr>
            <a:r>
              <a:rPr lang="hr-HR" b="1" dirty="0"/>
              <a:t>K</a:t>
            </a:r>
            <a:r>
              <a:rPr lang="hr-HR" b="1" dirty="0" smtClean="0"/>
              <a:t>ompenzacijske strategije</a:t>
            </a:r>
            <a:endParaRPr lang="hr-HR" b="1" dirty="0"/>
          </a:p>
          <a:p>
            <a:r>
              <a:rPr lang="hr-HR" dirty="0" smtClean="0"/>
              <a:t>Koje je ponašajne strategije pacijent razvio kako bi se nosio s bazičnim vjerovanjem? – funkcija zaštite</a:t>
            </a:r>
          </a:p>
          <a:p>
            <a:r>
              <a:rPr lang="hr-HR" dirty="0" smtClean="0"/>
              <a:t>Pacijentove pretpostavke često povezuju kompenzacijske strategije s bazičnim vjerovanjem: </a:t>
            </a:r>
          </a:p>
          <a:p>
            <a:pPr>
              <a:buNone/>
            </a:pPr>
            <a:r>
              <a:rPr lang="hr-HR" dirty="0" smtClean="0"/>
              <a:t>      “Ako ja </a:t>
            </a:r>
            <a:r>
              <a:rPr lang="hr-HR" i="1" dirty="0" smtClean="0"/>
              <a:t>(kompenzacijska strategija), </a:t>
            </a:r>
            <a:r>
              <a:rPr lang="hr-HR" dirty="0" smtClean="0"/>
              <a:t>tada</a:t>
            </a:r>
            <a:r>
              <a:rPr lang="hr-HR" i="1" dirty="0" smtClean="0"/>
              <a:t> (moje bazično vjerovanje možda ne bude točno)</a:t>
            </a:r>
            <a:r>
              <a:rPr lang="hr-HR" dirty="0" smtClean="0"/>
              <a:t>”</a:t>
            </a:r>
            <a:r>
              <a:rPr lang="hr-HR" i="1" dirty="0" smtClean="0"/>
              <a:t> </a:t>
            </a:r>
            <a:r>
              <a:rPr lang="hr-HR" dirty="0" smtClean="0"/>
              <a:t>ili “Ako ja </a:t>
            </a:r>
            <a:r>
              <a:rPr lang="hr-HR" i="1" dirty="0" smtClean="0"/>
              <a:t>(nije vezano s kompenzacijskom strategijom, </a:t>
            </a:r>
            <a:r>
              <a:rPr lang="hr-HR" dirty="0" smtClean="0"/>
              <a:t>tada</a:t>
            </a:r>
            <a:r>
              <a:rPr lang="hr-HR" i="1" dirty="0" smtClean="0"/>
              <a:t> (moje bazično vjerovanje može biti točno)”</a:t>
            </a:r>
            <a:r>
              <a:rPr lang="hr-HR" dirty="0" smtClean="0"/>
              <a:t/>
            </a:r>
            <a:br>
              <a:rPr lang="hr-H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836712"/>
          </a:xfrm>
        </p:spPr>
        <p:txBody>
          <a:bodyPr>
            <a:normAutofit fontScale="90000"/>
          </a:bodyPr>
          <a:lstStyle/>
          <a:p>
            <a:pPr algn="l"/>
            <a:r>
              <a:rPr lang="hr-HR" sz="1800" dirty="0" smtClean="0"/>
              <a:t>                                              DIJAGRAM KOGNITIVNE KONCEPTUALIZACIJE</a:t>
            </a:r>
            <a:br>
              <a:rPr lang="hr-HR" sz="1800" dirty="0" smtClean="0"/>
            </a:br>
            <a:r>
              <a:rPr lang="hr-HR" sz="1800" dirty="0" smtClean="0"/>
              <a:t>Pacijentovo ime: _____________________________________________Datum:___________</a:t>
            </a:r>
            <a:br>
              <a:rPr lang="hr-HR" sz="1800" dirty="0" smtClean="0"/>
            </a:br>
            <a:r>
              <a:rPr lang="hr-HR" sz="1800" dirty="0" smtClean="0"/>
              <a:t>Dijagnoza: Os 1______________________________________________ Os 2 _____________</a:t>
            </a:r>
            <a:endParaRPr lang="en-US" sz="18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11560" y="836712"/>
          <a:ext cx="7992888" cy="2534384"/>
        </p:xfrm>
        <a:graphic>
          <a:graphicData uri="http://schemas.openxmlformats.org/drawingml/2006/table">
            <a:tbl>
              <a:tblPr bandRow="1">
                <a:effectLst>
                  <a:outerShdw blurRad="50800" dist="50800" dir="5400000" sx="82000" sy="82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5184576"/>
                <a:gridCol w="648072"/>
                <a:gridCol w="576064"/>
                <a:gridCol w="720080"/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1"/>
                          </a:solidFill>
                        </a:rPr>
                        <a:t>Relevantni</a:t>
                      </a:r>
                      <a:r>
                        <a:rPr lang="hr-HR" b="1" baseline="0" dirty="0" smtClean="0">
                          <a:solidFill>
                            <a:schemeClr val="tx1"/>
                          </a:solidFill>
                        </a:rPr>
                        <a:t> podaci iz djetinjstva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/>
                          </a:solidFill>
                        </a:rPr>
                        <a:t>Koja iskustva su doprinijela razvoju i održavanju bazičnih vjerovanja?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2528">
                <a:tc gridSpan="2">
                  <a:txBody>
                    <a:bodyPr/>
                    <a:lstStyle/>
                    <a:p>
                      <a:r>
                        <a:rPr lang="hr-HR" b="1" dirty="0" smtClean="0"/>
                        <a:t>Bazično</a:t>
                      </a:r>
                      <a:r>
                        <a:rPr lang="hr-HR" b="1" baseline="0" dirty="0" smtClean="0"/>
                        <a:t> vjerovanje/a</a:t>
                      </a:r>
                    </a:p>
                    <a:p>
                      <a:r>
                        <a:rPr lang="hr-HR" sz="1400" b="0" baseline="0" dirty="0" smtClean="0"/>
                        <a:t>Koje je središnje vjerovanje o sebi?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7024">
                <a:tc gridSpan="3">
                  <a:txBody>
                    <a:bodyPr/>
                    <a:lstStyle/>
                    <a:p>
                      <a:r>
                        <a:rPr lang="hr-HR" b="1" dirty="0" err="1" smtClean="0"/>
                        <a:t>Kondicionirane</a:t>
                      </a:r>
                      <a:r>
                        <a:rPr lang="hr-HR" b="1" dirty="0" smtClean="0"/>
                        <a:t> pretpostavke/vjerovanja/pravila</a:t>
                      </a:r>
                    </a:p>
                    <a:p>
                      <a:r>
                        <a:rPr lang="hr-HR" sz="1400" b="0" dirty="0" smtClean="0"/>
                        <a:t>Koja pozitivna pretpostavka je pomogla da se suoči s bazičnim</a:t>
                      </a:r>
                      <a:r>
                        <a:rPr lang="hr-HR" sz="1400" b="0" baseline="0" dirty="0" smtClean="0"/>
                        <a:t> vjerovanjima? </a:t>
                      </a:r>
                    </a:p>
                    <a:p>
                      <a:r>
                        <a:rPr lang="hr-HR" sz="1400" b="0" baseline="0" dirty="0" smtClean="0"/>
                        <a:t>Koja je negativna strana te pretpostavke?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2791">
                <a:tc gridSpan="4">
                  <a:txBody>
                    <a:bodyPr/>
                    <a:lstStyle/>
                    <a:p>
                      <a:r>
                        <a:rPr lang="hr-HR" b="1" dirty="0" smtClean="0"/>
                        <a:t>Kompenzacijske</a:t>
                      </a:r>
                      <a:r>
                        <a:rPr lang="hr-HR" b="1" baseline="0" dirty="0" smtClean="0"/>
                        <a:t> strategija/e</a:t>
                      </a:r>
                    </a:p>
                    <a:p>
                      <a:r>
                        <a:rPr lang="hr-HR" sz="1400" b="0" baseline="0" dirty="0" smtClean="0"/>
                        <a:t>Koja ponašanja pomažu da se suoči s vjerovanjima?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611561" y="3645024"/>
          <a:ext cx="720080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8079"/>
                <a:gridCol w="2510718"/>
                <a:gridCol w="1722003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Situacija 1. 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/>
                          </a:solidFill>
                        </a:rPr>
                        <a:t>Koja</a:t>
                      </a:r>
                      <a:r>
                        <a:rPr lang="hr-HR" sz="1400" b="0" baseline="0" dirty="0" smtClean="0">
                          <a:solidFill>
                            <a:schemeClr val="tx1"/>
                          </a:solidFill>
                        </a:rPr>
                        <a:t> je bila </a:t>
                      </a:r>
                      <a:r>
                        <a:rPr lang="hr-HR" sz="1400" b="0" baseline="0" dirty="0" err="1" smtClean="0">
                          <a:solidFill>
                            <a:schemeClr val="tx1"/>
                          </a:solidFill>
                        </a:rPr>
                        <a:t>problemna</a:t>
                      </a:r>
                      <a:r>
                        <a:rPr lang="hr-HR" sz="1400" b="0" baseline="0" dirty="0" smtClean="0">
                          <a:solidFill>
                            <a:schemeClr val="tx1"/>
                          </a:solidFill>
                        </a:rPr>
                        <a:t> situacija?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Situacija 2.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Situacija 3.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Automatske misli</a:t>
                      </a:r>
                    </a:p>
                    <a:p>
                      <a:r>
                        <a:rPr lang="hr-HR" sz="1400" b="0" dirty="0" smtClean="0"/>
                        <a:t>Što je pacijentu prošlo</a:t>
                      </a:r>
                      <a:r>
                        <a:rPr lang="hr-HR" sz="1400" b="0" baseline="0" dirty="0" smtClean="0"/>
                        <a:t> kroz glavu?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AM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AM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Značenje automatske</a:t>
                      </a:r>
                      <a:r>
                        <a:rPr lang="hr-HR" sz="1600" b="1" baseline="0" dirty="0" smtClean="0"/>
                        <a:t> misli</a:t>
                      </a:r>
                      <a:endParaRPr lang="hr-HR" sz="1600" b="1" dirty="0" smtClean="0"/>
                    </a:p>
                    <a:p>
                      <a:r>
                        <a:rPr lang="hr-HR" sz="1400" dirty="0" smtClean="0"/>
                        <a:t>Što</a:t>
                      </a:r>
                      <a:r>
                        <a:rPr lang="hr-HR" sz="1400" baseline="0" dirty="0" smtClean="0"/>
                        <a:t> je pacijentu značila AM?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Značenje</a:t>
                      </a:r>
                      <a:r>
                        <a:rPr lang="hr-HR" sz="1600" baseline="0" dirty="0" smtClean="0"/>
                        <a:t> AM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Značenje AM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Emocija</a:t>
                      </a:r>
                    </a:p>
                    <a:p>
                      <a:r>
                        <a:rPr lang="hr-HR" sz="1400" dirty="0" smtClean="0"/>
                        <a:t>Koje emocije su bile povezane s AM?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Emocije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Emocije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Ponašanje</a:t>
                      </a:r>
                    </a:p>
                    <a:p>
                      <a:r>
                        <a:rPr lang="hr-HR" sz="1400" dirty="0" smtClean="0"/>
                        <a:t>Što je pacijent uradio?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Ponašanje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Ponašanje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3" name="Straight Arrow Connector 62"/>
          <p:cNvCxnSpPr/>
          <p:nvPr/>
        </p:nvCxnSpPr>
        <p:spPr>
          <a:xfrm>
            <a:off x="323528" y="1772816"/>
            <a:ext cx="288032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23528" y="1772816"/>
            <a:ext cx="0" cy="3312368"/>
          </a:xfrm>
          <a:prstGeom prst="line">
            <a:avLst/>
          </a:prstGeom>
          <a:ln w="222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323528" y="508518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796136" y="105273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6084168" y="105273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444208" y="1700808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6732240" y="170080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020272" y="249289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7380312" y="249289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4499992" y="335699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2339752" y="3501008"/>
            <a:ext cx="4536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2339752" y="350100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6876256" y="3501008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836712"/>
          </a:xfrm>
        </p:spPr>
        <p:txBody>
          <a:bodyPr>
            <a:normAutofit fontScale="90000"/>
          </a:bodyPr>
          <a:lstStyle/>
          <a:p>
            <a:pPr algn="l"/>
            <a:r>
              <a:rPr lang="hr-HR" sz="1800" dirty="0" smtClean="0"/>
              <a:t>                                              DIJAGRAM KOGNITIVNE KONCEPTUALIZACIJE</a:t>
            </a:r>
            <a:br>
              <a:rPr lang="hr-HR" sz="1800" dirty="0" smtClean="0"/>
            </a:br>
            <a:r>
              <a:rPr lang="hr-HR" sz="1800" dirty="0" smtClean="0"/>
              <a:t>Pacijentovo ime: ____</a:t>
            </a:r>
            <a:r>
              <a:rPr lang="hr-HR" sz="1800" u="sng" dirty="0" err="1" smtClean="0"/>
              <a:t>Sally</a:t>
            </a:r>
            <a:r>
              <a:rPr lang="hr-HR" sz="1800" dirty="0" smtClean="0"/>
              <a:t>_______________________Datum:_____</a:t>
            </a:r>
            <a:r>
              <a:rPr lang="hr-HR" sz="1800" u="sng" dirty="0" smtClean="0"/>
              <a:t>2/22</a:t>
            </a:r>
            <a:r>
              <a:rPr lang="hr-HR" sz="1800" dirty="0" smtClean="0"/>
              <a:t>______</a:t>
            </a:r>
            <a:br>
              <a:rPr lang="hr-HR" sz="1800" dirty="0" smtClean="0"/>
            </a:br>
            <a:r>
              <a:rPr lang="hr-HR" sz="1800" dirty="0" smtClean="0"/>
              <a:t>Dijagnoza: Os 1__</a:t>
            </a:r>
            <a:r>
              <a:rPr lang="hr-HR" sz="1800" u="sng" dirty="0" smtClean="0"/>
              <a:t>Velika depresivna epizoda</a:t>
            </a:r>
            <a:r>
              <a:rPr lang="hr-HR" sz="1800" dirty="0" smtClean="0"/>
              <a:t>_________ Os 2 _</a:t>
            </a:r>
            <a:r>
              <a:rPr lang="hr-HR" sz="1800" u="sng" dirty="0" smtClean="0"/>
              <a:t>nema</a:t>
            </a:r>
            <a:r>
              <a:rPr lang="hr-HR" sz="1800" dirty="0" smtClean="0"/>
              <a:t>___________</a:t>
            </a:r>
            <a:endParaRPr lang="en-US" sz="18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11560" y="836712"/>
          <a:ext cx="7992888" cy="2683728"/>
        </p:xfrm>
        <a:graphic>
          <a:graphicData uri="http://schemas.openxmlformats.org/drawingml/2006/table">
            <a:tbl>
              <a:tblPr bandRow="1">
                <a:effectLst>
                  <a:outerShdw blurRad="50800" dist="50800" dir="5400000" sx="82000" sy="82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5184576"/>
                <a:gridCol w="648072"/>
                <a:gridCol w="576064"/>
                <a:gridCol w="720080"/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/>
                          </a:solidFill>
                        </a:rPr>
                        <a:t>Relevantni</a:t>
                      </a:r>
                      <a:r>
                        <a:rPr lang="hr-HR" sz="1600" b="1" baseline="0" dirty="0" smtClean="0">
                          <a:solidFill>
                            <a:schemeClr val="tx1"/>
                          </a:solidFill>
                        </a:rPr>
                        <a:t> podaci iz djetinjstva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/>
                          </a:solidFill>
                        </a:rPr>
                        <a:t>Uspoređivala je sebe s bratom i vršnjacima. </a:t>
                      </a:r>
                      <a:r>
                        <a:rPr lang="hr-HR" sz="1400" b="0" baseline="0" dirty="0" err="1" smtClean="0">
                          <a:solidFill>
                            <a:schemeClr val="tx1"/>
                          </a:solidFill>
                        </a:rPr>
                        <a:t>Kritizirajuća</a:t>
                      </a:r>
                      <a:r>
                        <a:rPr lang="hr-HR" sz="1400" b="0" baseline="0" dirty="0" smtClean="0">
                          <a:solidFill>
                            <a:schemeClr val="tx1"/>
                          </a:solidFill>
                        </a:rPr>
                        <a:t> majka.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2528">
                <a:tc gridSpan="2">
                  <a:txBody>
                    <a:bodyPr/>
                    <a:lstStyle/>
                    <a:p>
                      <a:r>
                        <a:rPr lang="hr-HR" sz="1600" b="1" dirty="0" smtClean="0"/>
                        <a:t>Bazično</a:t>
                      </a:r>
                      <a:r>
                        <a:rPr lang="hr-HR" sz="1600" b="1" baseline="0" dirty="0" smtClean="0"/>
                        <a:t> vjerovanje/a</a:t>
                      </a:r>
                    </a:p>
                    <a:p>
                      <a:r>
                        <a:rPr lang="hr-HR" sz="1400" b="0" baseline="0" dirty="0" smtClean="0"/>
                        <a:t>Ja sam neadekvatna.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7024">
                <a:tc gridSpan="3">
                  <a:txBody>
                    <a:bodyPr/>
                    <a:lstStyle/>
                    <a:p>
                      <a:r>
                        <a:rPr lang="hr-HR" sz="1600" b="1" dirty="0" err="1" smtClean="0"/>
                        <a:t>Kondicionirane</a:t>
                      </a:r>
                      <a:r>
                        <a:rPr lang="hr-HR" sz="1600" b="1" dirty="0" smtClean="0"/>
                        <a:t> pretpostavke/vjerovanja/pravila</a:t>
                      </a:r>
                    </a:p>
                    <a:p>
                      <a:r>
                        <a:rPr lang="hr-HR" sz="1400" b="0" dirty="0" smtClean="0"/>
                        <a:t>(pozitivna) Ako radim naporno, mogu napraviti</a:t>
                      </a:r>
                      <a:r>
                        <a:rPr lang="hr-HR" sz="1400" b="0" baseline="0" dirty="0" smtClean="0"/>
                        <a:t> dobro.</a:t>
                      </a:r>
                    </a:p>
                    <a:p>
                      <a:r>
                        <a:rPr lang="hr-HR" sz="1400" b="0" baseline="0" dirty="0" smtClean="0"/>
                        <a:t>(negativna) Ako ne napravim najbolje, onda nisam uspjela.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2791">
                <a:tc gridSpan="4">
                  <a:txBody>
                    <a:bodyPr/>
                    <a:lstStyle/>
                    <a:p>
                      <a:r>
                        <a:rPr lang="hr-HR" sz="1600" b="1" dirty="0" smtClean="0"/>
                        <a:t>Kompenzacijske</a:t>
                      </a:r>
                      <a:r>
                        <a:rPr lang="hr-HR" sz="1600" b="1" baseline="0" dirty="0" smtClean="0"/>
                        <a:t> strategija/e</a:t>
                      </a:r>
                    </a:p>
                    <a:p>
                      <a:r>
                        <a:rPr lang="hr-HR" sz="1400" b="0" baseline="0" dirty="0" smtClean="0"/>
                        <a:t>Razvija visoke standarde. Radi naporno. Pretjerano se priprema. Traži  nedostatke i ispravke. Izbjegava traženje pomoći.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611561" y="3681020"/>
          <a:ext cx="8064896" cy="3060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5642"/>
                <a:gridCol w="2978925"/>
                <a:gridCol w="2470329"/>
              </a:tblGrid>
              <a:tr h="787393"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Situacija 1. 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/>
                          </a:solidFill>
                        </a:rPr>
                        <a:t>Razgovor  o naprednim tečajevima</a:t>
                      </a:r>
                      <a:r>
                        <a:rPr lang="hr-HR" sz="1400" b="0" baseline="0" dirty="0" smtClean="0">
                          <a:solidFill>
                            <a:schemeClr val="tx1"/>
                          </a:solidFill>
                        </a:rPr>
                        <a:t> s kolegama.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Situacija 2.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smtClean="0">
                          <a:solidFill>
                            <a:schemeClr val="tx1"/>
                          </a:solidFill>
                        </a:rPr>
                        <a:t>Razgovor o zahtjevima</a:t>
                      </a:r>
                      <a:r>
                        <a:rPr lang="hr-HR" sz="1400" b="0" baseline="0" dirty="0" smtClean="0">
                          <a:solidFill>
                            <a:schemeClr val="tx1"/>
                          </a:solidFill>
                        </a:rPr>
                        <a:t> kolegija.</a:t>
                      </a:r>
                      <a:endParaRPr lang="hr-HR" sz="18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1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Situacija 3.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smtClean="0">
                          <a:solidFill>
                            <a:schemeClr val="tx1"/>
                          </a:solidFill>
                        </a:rPr>
                        <a:t>Razmišljanje o matematičkim problemima.</a:t>
                      </a:r>
                      <a:endParaRPr lang="en-US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4928"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Automatske misli</a:t>
                      </a:r>
                    </a:p>
                    <a:p>
                      <a:r>
                        <a:rPr lang="hr-HR" sz="1400" b="0" dirty="0" smtClean="0"/>
                        <a:t>Oni su pametniji od mene.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AM</a:t>
                      </a:r>
                    </a:p>
                    <a:p>
                      <a:r>
                        <a:rPr lang="hr-HR" sz="1400" dirty="0" smtClean="0"/>
                        <a:t>Neću moći to napraviti.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dirty="0" smtClean="0"/>
                        <a:t>AM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Neću uspjeti to savladati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0988"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Značenje automatske</a:t>
                      </a:r>
                      <a:r>
                        <a:rPr lang="hr-HR" sz="1600" b="1" baseline="0" dirty="0" smtClean="0"/>
                        <a:t> misli</a:t>
                      </a:r>
                      <a:endParaRPr lang="hr-HR" sz="1600" b="1" dirty="0" smtClean="0"/>
                    </a:p>
                    <a:p>
                      <a:r>
                        <a:rPr lang="hr-HR" sz="1400" dirty="0" smtClean="0"/>
                        <a:t>Ja sam neadekvatna.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Značenje</a:t>
                      </a:r>
                      <a:r>
                        <a:rPr lang="hr-HR" sz="1600" b="1" baseline="0" dirty="0" smtClean="0"/>
                        <a:t> AM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Ja sam neadekvatna.</a:t>
                      </a:r>
                      <a:endParaRPr lang="en-US" sz="140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dirty="0" smtClean="0"/>
                        <a:t>Značenje AM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Ja sam neadekvatna.</a:t>
                      </a:r>
                      <a:endParaRPr lang="en-US" sz="140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4928"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Emocija</a:t>
                      </a:r>
                    </a:p>
                    <a:p>
                      <a:r>
                        <a:rPr lang="hr-HR" sz="1400" dirty="0" smtClean="0"/>
                        <a:t>Tuga.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Emocije</a:t>
                      </a:r>
                    </a:p>
                    <a:p>
                      <a:r>
                        <a:rPr lang="hr-HR" sz="1400" b="0" dirty="0" smtClean="0"/>
                        <a:t>Tuga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Emocije</a:t>
                      </a:r>
                    </a:p>
                    <a:p>
                      <a:r>
                        <a:rPr lang="hr-HR" sz="1400" b="0" dirty="0" smtClean="0"/>
                        <a:t>Tuga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4091"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Ponašanje</a:t>
                      </a:r>
                    </a:p>
                    <a:p>
                      <a:r>
                        <a:rPr lang="hr-HR" sz="1600" b="1" baseline="0" dirty="0" smtClean="0"/>
                        <a:t>      </a:t>
                      </a:r>
                      <a:r>
                        <a:rPr lang="hr-HR" sz="1600" b="0" baseline="0" dirty="0" smtClean="0"/>
                        <a:t>-</a:t>
                      </a:r>
                      <a:endParaRPr lang="hr-HR" sz="1600" b="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Ponašanje</a:t>
                      </a:r>
                    </a:p>
                    <a:p>
                      <a:r>
                        <a:rPr lang="hr-HR" sz="1400" dirty="0" smtClean="0"/>
                        <a:t>Plač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Ponašanje</a:t>
                      </a:r>
                    </a:p>
                    <a:p>
                      <a:r>
                        <a:rPr lang="hr-HR" sz="1400" dirty="0" smtClean="0"/>
                        <a:t>Prestanak učenja.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3" name="Straight Arrow Connector 62"/>
          <p:cNvCxnSpPr/>
          <p:nvPr/>
        </p:nvCxnSpPr>
        <p:spPr>
          <a:xfrm>
            <a:off x="251520" y="1772816"/>
            <a:ext cx="360040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51520" y="1772816"/>
            <a:ext cx="0" cy="3672408"/>
          </a:xfrm>
          <a:prstGeom prst="line">
            <a:avLst/>
          </a:prstGeom>
          <a:ln w="222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251520" y="544522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796136" y="105273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6084168" y="105273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444208" y="1700808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6732240" y="170080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020272" y="2420888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7380312" y="242088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4499992" y="350100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2195736" y="3573016"/>
            <a:ext cx="46805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2195736" y="3573016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6876256" y="3573016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hr-HR" sz="3000" dirty="0" smtClean="0"/>
              <a:t>Hijerarhija vjerovanja i automatskih misli </a:t>
            </a:r>
            <a:endParaRPr lang="en-US" sz="30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67544" y="1052736"/>
          <a:ext cx="8230388" cy="51640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30624"/>
                <a:gridCol w="1944216"/>
                <a:gridCol w="3755548"/>
              </a:tblGrid>
              <a:tr h="620556">
                <a:tc>
                  <a:txBody>
                    <a:bodyPr/>
                    <a:lstStyle/>
                    <a:p>
                      <a:endParaRPr lang="hr-HR" dirty="0" smtClean="0"/>
                    </a:p>
                    <a:p>
                      <a:r>
                        <a:rPr lang="hr-HR" dirty="0" smtClean="0"/>
                        <a:t>Bazično vjerovanje</a:t>
                      </a:r>
                      <a:endParaRPr lang="en-US" dirty="0"/>
                    </a:p>
                  </a:txBody>
                  <a:tcPr marL="140315" marR="140315"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 smtClean="0"/>
                    </a:p>
                    <a:p>
                      <a:endParaRPr lang="en-US" dirty="0"/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 smtClean="0"/>
                    </a:p>
                    <a:p>
                      <a:r>
                        <a:rPr lang="hr-HR" dirty="0" smtClean="0"/>
                        <a:t>Ja sam neadekvatna.</a:t>
                      </a:r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6632">
                <a:tc>
                  <a:txBody>
                    <a:bodyPr/>
                    <a:lstStyle/>
                    <a:p>
                      <a:endParaRPr lang="hr-HR" dirty="0" smtClean="0"/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</a:tr>
              <a:tr h="22162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Posredujuća</a:t>
                      </a:r>
                      <a:r>
                        <a:rPr lang="hr-HR" baseline="0" dirty="0" smtClean="0"/>
                        <a:t> vjerovanja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 marL="140315" marR="140315"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hr-HR" dirty="0" smtClean="0"/>
                        <a:t>Stav </a:t>
                      </a:r>
                    </a:p>
                    <a:p>
                      <a:pPr marL="342900" indent="-342900">
                        <a:buNone/>
                      </a:pPr>
                      <a:endParaRPr lang="hr-HR" dirty="0" smtClean="0"/>
                    </a:p>
                    <a:p>
                      <a:pPr marL="342900" indent="-342900">
                        <a:buNone/>
                      </a:pPr>
                      <a:r>
                        <a:rPr lang="hr-HR" dirty="0" smtClean="0"/>
                        <a:t>2.</a:t>
                      </a:r>
                      <a:r>
                        <a:rPr lang="hr-HR" baseline="0" dirty="0" smtClean="0"/>
                        <a:t>   </a:t>
                      </a:r>
                      <a:r>
                        <a:rPr lang="hr-HR" dirty="0" smtClean="0"/>
                        <a:t>Pretpostavke</a:t>
                      </a:r>
                      <a:r>
                        <a:rPr lang="hr-HR" baseline="0" dirty="0" smtClean="0"/>
                        <a:t> :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hr-HR" baseline="0" dirty="0" smtClean="0"/>
                        <a:t>       (pozitivne)</a:t>
                      </a:r>
                    </a:p>
                    <a:p>
                      <a:pPr marL="342900" indent="-342900">
                        <a:buNone/>
                      </a:pPr>
                      <a:endParaRPr lang="hr-HR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hr-HR" baseline="0" dirty="0" smtClean="0"/>
                        <a:t>       (negativne)</a:t>
                      </a:r>
                    </a:p>
                    <a:p>
                      <a:pPr marL="342900" indent="-342900">
                        <a:buNone/>
                      </a:pPr>
                      <a:endParaRPr lang="hr-HR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hr-HR" baseline="0" dirty="0" smtClean="0"/>
                        <a:t>3. Pravila</a:t>
                      </a:r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Strašno</a:t>
                      </a:r>
                      <a:r>
                        <a:rPr lang="hr-HR" baseline="0" dirty="0" smtClean="0"/>
                        <a:t> je biti neadekvatan.</a:t>
                      </a:r>
                    </a:p>
                    <a:p>
                      <a:endParaRPr lang="hr-HR" baseline="0" dirty="0" smtClean="0"/>
                    </a:p>
                    <a:p>
                      <a:endParaRPr lang="hr-HR" baseline="0" dirty="0" smtClean="0"/>
                    </a:p>
                    <a:p>
                      <a:r>
                        <a:rPr lang="hr-HR" baseline="0" dirty="0" smtClean="0"/>
                        <a:t>Ako naporno radim, moći ću to napraviti kako treba.</a:t>
                      </a:r>
                    </a:p>
                    <a:p>
                      <a:r>
                        <a:rPr lang="hr-HR" dirty="0" smtClean="0"/>
                        <a:t>Ako ne radim naporno, neću uspjeti.</a:t>
                      </a:r>
                    </a:p>
                    <a:p>
                      <a:endParaRPr lang="hr-HR" dirty="0" smtClean="0"/>
                    </a:p>
                    <a:p>
                      <a:r>
                        <a:rPr lang="hr-HR" dirty="0" smtClean="0"/>
                        <a:t>Uvijek</a:t>
                      </a:r>
                      <a:r>
                        <a:rPr lang="hr-HR" baseline="0" dirty="0" smtClean="0"/>
                        <a:t> trebam dati sve od sebe. </a:t>
                      </a:r>
                    </a:p>
                    <a:p>
                      <a:r>
                        <a:rPr lang="hr-HR" baseline="0" dirty="0" smtClean="0"/>
                        <a:t>U svemu što pokušam moram biti izvrstan.</a:t>
                      </a:r>
                      <a:endParaRPr lang="en-US" dirty="0"/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82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</a:tr>
              <a:tr h="886509">
                <a:tc>
                  <a:txBody>
                    <a:bodyPr/>
                    <a:lstStyle/>
                    <a:p>
                      <a:endParaRPr lang="hr-HR" dirty="0" smtClean="0"/>
                    </a:p>
                    <a:p>
                      <a:r>
                        <a:rPr lang="hr-HR" dirty="0" smtClean="0"/>
                        <a:t>Automatske</a:t>
                      </a:r>
                      <a:r>
                        <a:rPr lang="hr-HR" baseline="0" dirty="0" smtClean="0"/>
                        <a:t> misli kad je depresivna</a:t>
                      </a:r>
                      <a:endParaRPr lang="en-US" dirty="0"/>
                    </a:p>
                  </a:txBody>
                  <a:tcPr marL="140315" marR="140315"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Ne mogu to napraviti.</a:t>
                      </a:r>
                    </a:p>
                    <a:p>
                      <a:r>
                        <a:rPr lang="hr-HR" dirty="0" smtClean="0"/>
                        <a:t>Ovo</a:t>
                      </a:r>
                      <a:r>
                        <a:rPr lang="hr-HR" baseline="0" dirty="0" smtClean="0"/>
                        <a:t> je preteško.</a:t>
                      </a:r>
                    </a:p>
                    <a:p>
                      <a:r>
                        <a:rPr lang="hr-HR" baseline="0" dirty="0" smtClean="0"/>
                        <a:t>Nikad ovo neću naučiti.</a:t>
                      </a:r>
                      <a:endParaRPr lang="en-US" dirty="0"/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923928" y="170080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923928" y="48691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195736" y="6309320"/>
            <a:ext cx="4166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 smtClean="0"/>
              <a:t>Slika 10.3 </a:t>
            </a:r>
            <a:r>
              <a:rPr lang="hr-HR" i="1" dirty="0" smtClean="0"/>
              <a:t>Osnove kognitivne teorije</a:t>
            </a:r>
            <a:r>
              <a:rPr lang="hr-HR" dirty="0" smtClean="0"/>
              <a:t>, </a:t>
            </a:r>
            <a:r>
              <a:rPr lang="hr-HR" dirty="0" err="1" smtClean="0"/>
              <a:t>J.Beck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3080</TotalTime>
  <Words>2177</Words>
  <Application>Microsoft Office PowerPoint</Application>
  <PresentationFormat>On-screen Show (4:3)</PresentationFormat>
  <Paragraphs>292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POSREDUJUĆA VJEROVANJA Identifikacija i mijenjanje</vt:lpstr>
      <vt:lpstr>Posredujuća vjerovanja</vt:lpstr>
      <vt:lpstr>Kognitivna konceptualizacija</vt:lpstr>
      <vt:lpstr>Kognitivna konceptualizacija</vt:lpstr>
      <vt:lpstr>Slide 5</vt:lpstr>
      <vt:lpstr>Slide 6</vt:lpstr>
      <vt:lpstr>                                              DIJAGRAM KOGNITIVNE KONCEPTUALIZACIJE Pacijentovo ime: _____________________________________________Datum:___________ Dijagnoza: Os 1______________________________________________ Os 2 _____________</vt:lpstr>
      <vt:lpstr>                                              DIJAGRAM KOGNITIVNE KONCEPTUALIZACIJE Pacijentovo ime: ____Sally_______________________Datum:_____2/22______ Dijagnoza: Os 1__Velika depresivna epizoda_________ Os 2 _nema___________</vt:lpstr>
      <vt:lpstr>Hijerarhija vjerovanja i automatskih misli </vt:lpstr>
      <vt:lpstr>Slide 10</vt:lpstr>
      <vt:lpstr>Tipične kompenzacijske strategije</vt:lpstr>
      <vt:lpstr>Slide 12</vt:lpstr>
      <vt:lpstr>Identificiranje posredujućih vjerovanja</vt:lpstr>
      <vt:lpstr>Tehnike identificiranja posredujućeg vjerovanja</vt:lpstr>
      <vt:lpstr> 1. Prepoznavanje posredujućeg vjerovanja izraženoga kao automatska misao: </vt:lpstr>
      <vt:lpstr> 2.  Terapeut nudi prvi dio pretpostavke, tj. posredujućeg vjerovanja: </vt:lpstr>
      <vt:lpstr> 3. Otkrivanje pravila ili stava direktnim izazivanjem</vt:lpstr>
      <vt:lpstr> 4. Korištenje tehnike silazne strelice  </vt:lpstr>
      <vt:lpstr>Slide 19</vt:lpstr>
      <vt:lpstr>Slide 20</vt:lpstr>
      <vt:lpstr>5. Traženje uobičajenih tema u pacijentovim automatskim mislima kroz situacije</vt:lpstr>
      <vt:lpstr>6. Pregledavanje pacijentovog upitnika vjerovanja</vt:lpstr>
      <vt:lpstr>Donošenje odluke o modifikaciji vjerovanja</vt:lpstr>
      <vt:lpstr>Educiranje pacijenta o vjerovanjima</vt:lpstr>
      <vt:lpstr>Mijenjanje pravila i stavova u oblik pretpostavki</vt:lpstr>
      <vt:lpstr>Istraživanje prednosti i nedostataka vjerovanja</vt:lpstr>
      <vt:lpstr>Oblikovanje novog vjerovanja</vt:lpstr>
      <vt:lpstr>Slide 28</vt:lpstr>
      <vt:lpstr>Modificiranje vjerovanja</vt:lpstr>
      <vt:lpstr>Strategije mijenjanja vjerovanja</vt:lpstr>
      <vt:lpstr>Modificiranje vjerovanja</vt:lpstr>
      <vt:lpstr>1. Sokratovski dijalog za modifikaciju vjerovanja</vt:lpstr>
      <vt:lpstr>2. Bihevioralni eksperiment za provjeru vjerovanja</vt:lpstr>
      <vt:lpstr>3. Kognitivni kontinuum za modifikaciju vjerovanja</vt:lpstr>
      <vt:lpstr>4. Racionalno-emocionalno igranje uloga</vt:lpstr>
      <vt:lpstr>Racionalno-emocionalno igranje uloga</vt:lpstr>
      <vt:lpstr>5. Upotrebljavanje drugih ljudi kao refereničnih točaka</vt:lpstr>
      <vt:lpstr>Upotrebljavanje drugih ljudi kao refereničnih točaka</vt:lpstr>
      <vt:lpstr>6. Ponašanje “Kao da” </vt:lpstr>
      <vt:lpstr>7. Korištenje samootkrivanja za mijenjanje vjerovanja</vt:lpstr>
      <vt:lpstr>Slide 41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POSREDUJUĆA VJEROVANJA</dc:title>
  <dc:creator>Ivan</dc:creator>
  <cp:lastModifiedBy>Ivan</cp:lastModifiedBy>
  <cp:revision>18</cp:revision>
  <dcterms:created xsi:type="dcterms:W3CDTF">2018-05-22T07:26:15Z</dcterms:created>
  <dcterms:modified xsi:type="dcterms:W3CDTF">2018-05-25T13:38:04Z</dcterms:modified>
</cp:coreProperties>
</file>