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2" r:id="rId2"/>
  </p:sldMasterIdLst>
  <p:sldIdLst>
    <p:sldId id="256" r:id="rId3"/>
    <p:sldId id="258" r:id="rId4"/>
    <p:sldId id="317" r:id="rId5"/>
    <p:sldId id="257" r:id="rId6"/>
    <p:sldId id="262" r:id="rId7"/>
    <p:sldId id="316" r:id="rId8"/>
    <p:sldId id="263" r:id="rId9"/>
    <p:sldId id="265" r:id="rId10"/>
    <p:sldId id="284" r:id="rId11"/>
    <p:sldId id="285" r:id="rId12"/>
    <p:sldId id="300" r:id="rId13"/>
    <p:sldId id="268" r:id="rId14"/>
    <p:sldId id="269" r:id="rId15"/>
    <p:sldId id="270" r:id="rId16"/>
    <p:sldId id="271" r:id="rId17"/>
    <p:sldId id="272" r:id="rId18"/>
    <p:sldId id="267" r:id="rId19"/>
    <p:sldId id="273" r:id="rId20"/>
    <p:sldId id="315" r:id="rId21"/>
    <p:sldId id="274" r:id="rId22"/>
    <p:sldId id="275" r:id="rId23"/>
    <p:sldId id="276" r:id="rId24"/>
    <p:sldId id="277" r:id="rId25"/>
    <p:sldId id="278" r:id="rId26"/>
    <p:sldId id="279" r:id="rId27"/>
    <p:sldId id="319" r:id="rId28"/>
    <p:sldId id="280" r:id="rId2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59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5/25/2018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5/25/2018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5/25/2018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5/25/2018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5/25/2018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15616" y="16778"/>
            <a:ext cx="8028384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5/25/2018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5/25/2018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5/25/2018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5/25/2018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5/25/2018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5/25/2018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pPr/>
              <a:t>5/25/2018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1987550" y="5243830"/>
            <a:ext cx="8091170" cy="64516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/>
            <a:r>
              <a:rPr lang="hr-HR" altLang="en-US" sz="3600" b="1" dirty="0" smtClean="0">
                <a:solidFill>
                  <a:schemeClr val="tx1"/>
                </a:solidFill>
                <a:latin typeface="Arial" panose="020B0604020202020204" pitchFamily="34" charset="0"/>
                <a:ea typeface="Malgun Gothic" panose="020B0503020000020004" pitchFamily="50" charset="-127"/>
                <a:cs typeface="Arial" panose="020B0604020202020204" pitchFamily="34" charset="0"/>
              </a:rPr>
              <a:t>Posredujuća vjerovanja</a:t>
            </a:r>
          </a:p>
        </p:txBody>
      </p:sp>
      <p:sp>
        <p:nvSpPr>
          <p:cNvPr id="2" name="Text Box 1"/>
          <p:cNvSpPr txBox="1"/>
          <p:nvPr/>
        </p:nvSpPr>
        <p:spPr>
          <a:xfrm>
            <a:off x="5882640" y="6276340"/>
            <a:ext cx="290893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altLang="en-US"/>
              <a:t>Josipa Milović, mag.psych.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6780" y="727711"/>
            <a:ext cx="8229600" cy="460648"/>
          </a:xfrm>
        </p:spPr>
        <p:txBody>
          <a:bodyPr/>
          <a:lstStyle/>
          <a:p>
            <a:r>
              <a:rPr lang="hr-HR" altLang="en-US"/>
              <a:t>Poteškoće u korištenju tehnike silazne strelice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457200" y="1629410"/>
            <a:ext cx="8229600" cy="1553210"/>
          </a:xfrm>
        </p:spPr>
        <p:txBody>
          <a:bodyPr/>
          <a:lstStyle/>
          <a:p>
            <a:r>
              <a:rPr lang="hr-HR" altLang="en-US" sz="1600"/>
              <a:t>Najčešće u slučajevima kada pacijent odgovara s “osjećajnim” odgovorima:</a:t>
            </a:r>
          </a:p>
          <a:p>
            <a:endParaRPr lang="hr-HR" altLang="en-US" sz="1600"/>
          </a:p>
          <a:p>
            <a:r>
              <a:rPr lang="hr-HR" altLang="en-US" sz="1600"/>
              <a:t>“To bi bilo strašno.”</a:t>
            </a:r>
          </a:p>
          <a:p>
            <a:r>
              <a:rPr lang="hr-HR" altLang="en-US" sz="1600"/>
              <a:t>“Bio bih jako anksiozan.”</a:t>
            </a:r>
          </a:p>
          <a:p>
            <a:r>
              <a:rPr lang="hr-HR" altLang="en-US" sz="1600"/>
              <a:t>“Poludio bih.”</a:t>
            </a:r>
          </a:p>
        </p:txBody>
      </p:sp>
      <p:sp>
        <p:nvSpPr>
          <p:cNvPr id="5" name="Text Box 4"/>
          <p:cNvSpPr txBox="1"/>
          <p:nvPr/>
        </p:nvSpPr>
        <p:spPr>
          <a:xfrm>
            <a:off x="2143760" y="3528060"/>
            <a:ext cx="4855845" cy="11988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r-HR" altLang="en-US"/>
              <a:t>Što ako je to i istina?</a:t>
            </a:r>
          </a:p>
          <a:p>
            <a:pPr algn="ctr"/>
            <a:r>
              <a:rPr lang="hr-HR" altLang="en-US"/>
              <a:t>Što je u tome loše?</a:t>
            </a:r>
          </a:p>
          <a:p>
            <a:pPr algn="ctr"/>
            <a:r>
              <a:rPr lang="hr-HR" altLang="en-US"/>
              <a:t>Koji je najgori dio u-?</a:t>
            </a:r>
          </a:p>
          <a:p>
            <a:pPr algn="ctr"/>
            <a:r>
              <a:rPr lang="hr-HR" altLang="en-US"/>
              <a:t>Što to govori o vama?</a:t>
            </a:r>
          </a:p>
        </p:txBody>
      </p:sp>
      <p:sp>
        <p:nvSpPr>
          <p:cNvPr id="6" name="Text Box 5"/>
          <p:cNvSpPr txBox="1"/>
          <p:nvPr/>
        </p:nvSpPr>
        <p:spPr>
          <a:xfrm>
            <a:off x="887730" y="5153025"/>
            <a:ext cx="791781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altLang="en-US"/>
              <a:t>Terapeut je otkrio važna posredujuća i/ili bazična vjerovanja kada pacijent pokaže negativni pomak u emocijama i /ili počne izjavljivati vjerovanje</a:t>
            </a:r>
          </a:p>
          <a:p>
            <a:r>
              <a:rPr lang="hr-HR" altLang="en-US"/>
              <a:t>istim ili sličnim riječima.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3090" y="742950"/>
            <a:ext cx="7860665" cy="2652395"/>
          </a:xfrm>
        </p:spPr>
        <p:txBody>
          <a:bodyPr/>
          <a:lstStyle/>
          <a:p>
            <a:r>
              <a:rPr lang="hr-HR" altLang="en-US" sz="1800" b="1" u="sng"/>
              <a:t>5. Prepoznavanje uobičajnih tema u automatskim mislima</a:t>
            </a:r>
          </a:p>
          <a:p>
            <a:endParaRPr lang="hr-HR" altLang="en-US" sz="1800"/>
          </a:p>
          <a:p>
            <a:r>
              <a:rPr lang="hr-HR" altLang="en-US" sz="1800"/>
              <a:t>T: Čini mi se da u brojnim situacijama pomislite: “Ne mogu to </a:t>
            </a:r>
          </a:p>
          <a:p>
            <a:r>
              <a:rPr lang="hr-HR" altLang="en-US" sz="1800"/>
              <a:t>napraviti” ili “To je preteško”. Zanima me vjerujete li kako ste </a:t>
            </a:r>
          </a:p>
          <a:p>
            <a:r>
              <a:rPr lang="hr-HR" altLang="en-US" sz="1800"/>
              <a:t>možda neadekvatni ili nekompetentni.</a:t>
            </a:r>
          </a:p>
          <a:p>
            <a:endParaRPr lang="hr-HR" altLang="en-US" sz="1800"/>
          </a:p>
          <a:p>
            <a:r>
              <a:rPr lang="hr-HR" altLang="en-US" sz="1800"/>
              <a:t>P: Da, mislim da vjerujem.</a:t>
            </a:r>
          </a:p>
          <a:p>
            <a:endParaRPr lang="hr-HR" altLang="en-US"/>
          </a:p>
        </p:txBody>
      </p:sp>
      <p:sp>
        <p:nvSpPr>
          <p:cNvPr id="5" name="Text Box 4"/>
          <p:cNvSpPr txBox="1"/>
          <p:nvPr/>
        </p:nvSpPr>
        <p:spPr>
          <a:xfrm>
            <a:off x="593090" y="3501390"/>
            <a:ext cx="7724140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altLang="en-US" b="1" u="sng"/>
              <a:t>6. Izravno upitati pacijenta koje je njegovo vjerovanja?</a:t>
            </a:r>
          </a:p>
          <a:p>
            <a:endParaRPr lang="hr-HR" altLang="en-US"/>
          </a:p>
          <a:p>
            <a:r>
              <a:rPr lang="hr-HR" altLang="en-US"/>
              <a:t>T: Koje je vaše vjerovanje u vezi traženja pomoći?</a:t>
            </a:r>
          </a:p>
          <a:p>
            <a:endParaRPr lang="hr-HR" altLang="en-US"/>
          </a:p>
          <a:p>
            <a:r>
              <a:rPr lang="hr-HR" altLang="en-US"/>
              <a:t>P: Pa, traženje pomoći je znak slabosti.</a:t>
            </a:r>
          </a:p>
        </p:txBody>
      </p:sp>
      <p:sp>
        <p:nvSpPr>
          <p:cNvPr id="6" name="Text Box 5"/>
          <p:cNvSpPr txBox="1"/>
          <p:nvPr/>
        </p:nvSpPr>
        <p:spPr>
          <a:xfrm>
            <a:off x="650240" y="5509895"/>
            <a:ext cx="852995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altLang="en-US" b="1" u="sng"/>
              <a:t>7. Upitnik vjerovanja -Dysfunctional Attitude Scale </a:t>
            </a:r>
            <a:r>
              <a:rPr lang="hr-HR" altLang="en-US"/>
              <a:t>(Weissman i Beck, 1978.)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en-US" sz="2800"/>
              <a:t>Donošenje odluke o modifikaciji vjerovanja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9285" y="1589405"/>
            <a:ext cx="8686800" cy="935990"/>
          </a:xfrm>
        </p:spPr>
        <p:txBody>
          <a:bodyPr/>
          <a:lstStyle/>
          <a:p>
            <a:r>
              <a:rPr lang="hr-HR" altLang="en-US" sz="1600"/>
              <a:t>T: Ako vas ljudi ne prihvate, onda ste manje vrijedni. Koliko u to vjerujete?</a:t>
            </a:r>
          </a:p>
          <a:p>
            <a:endParaRPr lang="hr-HR" altLang="en-US" sz="1600"/>
          </a:p>
          <a:p>
            <a:r>
              <a:rPr lang="hr-HR" altLang="en-US" sz="1600"/>
              <a:t>P: Ne baš puno, možda 25%.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431800" y="2920365"/>
            <a:ext cx="8018145" cy="3059430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altLang="en-US" sz="1800"/>
              <a:t>Koje je vjerovanje?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altLang="en-US" sz="1800">
                <a:ln>
                  <a:noFill/>
                </a:ln>
              </a:rPr>
              <a:t>Koliko </a:t>
            </a:r>
            <a:r>
              <a:rPr lang="hr-HR" altLang="en-US" sz="1800"/>
              <a:t>snažno pacijent u njega vjeruje?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altLang="en-US" sz="1800"/>
              <a:t>Ako je snažno, u kojoj mjeri utječe na njegov život?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altLang="en-US" sz="1800"/>
              <a:t>Ako je snažno, trebam li na njemu raditi sada? Je li pacijent spreman raditi na njemu?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altLang="en-US" sz="1800"/>
              <a:t>Koliko je vjerojatno da će ga u tom trenutku biti u stanju objektivno vrednovati?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altLang="en-US" sz="1800"/>
              <a:t>Imamo li dovoljno vremena na seansi za početak rada na njemu?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457384" y="1311037"/>
            <a:ext cx="8229600" cy="3600400"/>
          </a:xfrm>
        </p:spPr>
        <p:txBody>
          <a:bodyPr/>
          <a:lstStyle/>
          <a:p>
            <a:r>
              <a:rPr lang="hr-HR" altLang="en-US" sz="1600"/>
              <a:t>T: Identificirali smo neka od vaših vjerovanja. što mislite, gdje ste naučili ove ideje?</a:t>
            </a:r>
          </a:p>
          <a:p>
            <a:endParaRPr lang="hr-HR" altLang="en-US" sz="1600"/>
          </a:p>
          <a:p>
            <a:r>
              <a:rPr lang="hr-HR" altLang="en-US" sz="1600"/>
              <a:t>P: Odrastajući...</a:t>
            </a:r>
          </a:p>
          <a:p>
            <a:endParaRPr lang="hr-HR" altLang="en-US" sz="1600"/>
          </a:p>
          <a:p>
            <a:r>
              <a:rPr lang="hr-HR" altLang="en-US" sz="1600"/>
              <a:t>T: Imaju li svi takva vjerovanja?</a:t>
            </a:r>
          </a:p>
          <a:p>
            <a:endParaRPr lang="hr-HR" altLang="en-US" sz="1600"/>
          </a:p>
          <a:p>
            <a:r>
              <a:rPr lang="hr-HR" altLang="en-US" sz="1600"/>
              <a:t>P: Ne</a:t>
            </a:r>
          </a:p>
          <a:p>
            <a:endParaRPr lang="hr-HR" altLang="en-US" sz="1600"/>
          </a:p>
          <a:p>
            <a:r>
              <a:rPr lang="hr-HR" altLang="en-US" sz="1600"/>
              <a:t>T: Trenutno imate set vjerovanja koja vam baš ne donose zadovoljstvo, zar ne? </a:t>
            </a:r>
          </a:p>
          <a:p>
            <a:r>
              <a:rPr lang="hr-HR" altLang="en-US" sz="1600"/>
              <a:t>Ovakav trenutni set vjerovanja ste naučili, stoga možete odlučiti i naučiti druga </a:t>
            </a:r>
          </a:p>
          <a:p>
            <a:r>
              <a:rPr lang="hr-HR" altLang="en-US" sz="1600"/>
              <a:t>vjerovanja koja neće biti tako ekstremna. Kako vam se to čini?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en-US" sz="2800" dirty="0"/>
              <a:t>Educiranje pacijenta o vjerovanjima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457200" y="1933575"/>
            <a:ext cx="8335010" cy="3600450"/>
          </a:xfrm>
        </p:spPr>
        <p:txBody>
          <a:bodyPr/>
          <a:lstStyle/>
          <a:p>
            <a:r>
              <a:rPr lang="hr-HR" altLang="en-US" sz="1800" b="1"/>
              <a:t>T:</a:t>
            </a:r>
            <a:r>
              <a:rPr lang="hr-HR" altLang="en-US" sz="1800"/>
              <a:t> Znači prilično snažno vjerujete da sve trebate raditi sami (pravilo) i da je strašno tražiti pomoć (stav). Što za vas znači tražiti pomoć? Što to govori o vama?</a:t>
            </a:r>
          </a:p>
          <a:p>
            <a:endParaRPr lang="hr-HR" altLang="en-US" sz="1800"/>
          </a:p>
          <a:p>
            <a:r>
              <a:rPr lang="hr-HR" altLang="en-US" sz="1800" b="1"/>
              <a:t>P:</a:t>
            </a:r>
            <a:r>
              <a:rPr lang="hr-HR" altLang="en-US" sz="1800"/>
              <a:t> Da sam slaba.</a:t>
            </a:r>
          </a:p>
          <a:p>
            <a:endParaRPr lang="hr-HR" altLang="en-US" sz="1800"/>
          </a:p>
          <a:p>
            <a:r>
              <a:rPr lang="hr-HR" altLang="en-US" sz="1800" b="1"/>
              <a:t>T:</a:t>
            </a:r>
            <a:r>
              <a:rPr lang="hr-HR" altLang="en-US" sz="1800"/>
              <a:t> Koliko sada vjerujete u pretpostavku: “</a:t>
            </a:r>
            <a:r>
              <a:rPr lang="hr-HR" altLang="en-US" sz="1800" i="1"/>
              <a:t>Ako tražim pomoć, znači da sam </a:t>
            </a:r>
          </a:p>
          <a:p>
            <a:r>
              <a:rPr lang="hr-HR" altLang="en-US" sz="1800" i="1"/>
              <a:t>slaba.”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33425" y="126365"/>
            <a:ext cx="8361680" cy="1069340"/>
          </a:xfrm>
        </p:spPr>
        <p:txBody>
          <a:bodyPr/>
          <a:lstStyle/>
          <a:p>
            <a:r>
              <a:rPr lang="hr-HR" altLang="en-US" sz="2800" dirty="0"/>
              <a:t>Mijenjanje pravila i stavova u oblik pretpostavki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altLang="en-US"/>
              <a:t>Prednosti i nedostaci zadržavanja određenog vjerovanja.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467360" y="2277110"/>
            <a:ext cx="8229600" cy="1631950"/>
          </a:xfrm>
        </p:spPr>
        <p:txBody>
          <a:bodyPr/>
          <a:lstStyle/>
          <a:p>
            <a:pPr fontAlgn="auto">
              <a:spcBef>
                <a:spcPts val="0"/>
              </a:spcBef>
            </a:pPr>
            <a:r>
              <a:rPr lang="hr-HR" altLang="en-US" sz="1800" b="1"/>
              <a:t>T:</a:t>
            </a:r>
            <a:r>
              <a:rPr lang="hr-HR" altLang="en-US" sz="1800"/>
              <a:t> Koje su prednosti tog vjerovanja?</a:t>
            </a:r>
          </a:p>
          <a:p>
            <a:pPr fontAlgn="auto">
              <a:spcBef>
                <a:spcPts val="0"/>
              </a:spcBef>
            </a:pPr>
            <a:endParaRPr lang="hr-HR" altLang="en-US" sz="1800"/>
          </a:p>
          <a:p>
            <a:pPr fontAlgn="auto">
              <a:spcBef>
                <a:spcPts val="0"/>
              </a:spcBef>
            </a:pPr>
            <a:r>
              <a:rPr lang="hr-HR" altLang="en-US" sz="1800" b="1"/>
              <a:t>P:</a:t>
            </a:r>
            <a:r>
              <a:rPr lang="hr-HR" altLang="en-US" sz="1800"/>
              <a:t> Tjera me na veći rad, da budem najbolja.</a:t>
            </a:r>
          </a:p>
          <a:p>
            <a:pPr fontAlgn="auto">
              <a:spcBef>
                <a:spcPts val="0"/>
              </a:spcBef>
            </a:pPr>
            <a:endParaRPr lang="hr-HR" altLang="en-US" sz="1800"/>
          </a:p>
          <a:p>
            <a:pPr fontAlgn="auto">
              <a:spcBef>
                <a:spcPts val="0"/>
              </a:spcBef>
            </a:pPr>
            <a:r>
              <a:rPr lang="hr-HR" altLang="en-US" sz="1800" b="1"/>
              <a:t>T:</a:t>
            </a:r>
            <a:r>
              <a:rPr lang="hr-HR" altLang="en-US" sz="1800"/>
              <a:t> Koji su nedostaci tog vjerovanja?</a:t>
            </a:r>
          </a:p>
          <a:p>
            <a:endParaRPr lang="hr-HR" altLang="en-US"/>
          </a:p>
          <a:p>
            <a:endParaRPr lang="hr-HR" alt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45210" y="16510"/>
            <a:ext cx="8170545" cy="1069340"/>
          </a:xfrm>
        </p:spPr>
        <p:txBody>
          <a:bodyPr/>
          <a:lstStyle/>
          <a:p>
            <a:r>
              <a:rPr lang="hr-HR" altLang="en-US" sz="2800" dirty="0"/>
              <a:t>Istraživanje prednosti i nedostataka vjerovanja</a:t>
            </a:r>
          </a:p>
        </p:txBody>
      </p:sp>
      <p:sp>
        <p:nvSpPr>
          <p:cNvPr id="2" name="Text Box 1"/>
          <p:cNvSpPr txBox="1"/>
          <p:nvPr/>
        </p:nvSpPr>
        <p:spPr>
          <a:xfrm>
            <a:off x="673735" y="4225290"/>
            <a:ext cx="7360285" cy="64516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r-HR" altLang="en-US"/>
              <a:t>Terapeut nastoji smanjiti ili oslabiti prednosti vjerovanja, a pojačati i  </a:t>
            </a:r>
          </a:p>
          <a:p>
            <a:r>
              <a:rPr lang="hr-HR" altLang="en-US"/>
              <a:t>naglasiti nedostatke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en-US" sz="2800" dirty="0"/>
              <a:t>Oblikovanje novog vjerovanja</a:t>
            </a:r>
          </a:p>
        </p:txBody>
      </p:sp>
      <p:graphicFrame>
        <p:nvGraphicFramePr>
          <p:cNvPr id="6" name="Table 5"/>
          <p:cNvGraphicFramePr/>
          <p:nvPr/>
        </p:nvGraphicFramePr>
        <p:xfrm>
          <a:off x="484505" y="1719580"/>
          <a:ext cx="7995920" cy="3419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7960"/>
                <a:gridCol w="3997960"/>
              </a:tblGrid>
              <a:tr h="3657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altLang="en-US" sz="1600"/>
                        <a:t>Stara vjerovanja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altLang="en-US" sz="1600"/>
                        <a:t>Funkcionalna vjerovanja</a:t>
                      </a:r>
                    </a:p>
                  </a:txBody>
                  <a:tcPr/>
                </a:tc>
              </a:tr>
              <a:tr h="8153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altLang="en-US" sz="1600"/>
                        <a:t>1. Ako ne radim dobro kao ostali, nisam uspješna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altLang="en-US" sz="1600"/>
                        <a:t>Ako ne radim dobro kao drugi, nisam </a:t>
                      </a:r>
                    </a:p>
                    <a:p>
                      <a:pPr>
                        <a:buNone/>
                      </a:pPr>
                      <a:r>
                        <a:rPr lang="hr-HR" altLang="en-US" sz="1600"/>
                        <a:t>neuspješna već samo čovjek.</a:t>
                      </a:r>
                    </a:p>
                  </a:txBody>
                  <a:tcPr/>
                </a:tc>
              </a:tr>
              <a:tr h="59245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altLang="en-US" sz="1600"/>
                        <a:t>2. Ako tražim pomoć, to je znak slabosti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altLang="en-US" sz="1600"/>
                        <a:t>Ako tražim pomoć kad je trebam, pokaz-ujem dobru sposobnost rješavanja problema.</a:t>
                      </a:r>
                    </a:p>
                  </a:txBody>
                  <a:tcPr/>
                </a:tc>
              </a:tr>
              <a:tr h="59182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altLang="en-US" sz="1600"/>
                        <a:t>3. Ako ne uspijem u školi/poslu, nisam </a:t>
                      </a:r>
                    </a:p>
                    <a:p>
                      <a:pPr>
                        <a:buNone/>
                      </a:pPr>
                      <a:r>
                        <a:rPr lang="hr-HR" altLang="en-US" sz="1600"/>
                        <a:t>uspjela ni kao osoba.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altLang="en-US" sz="1600"/>
                        <a:t>Ako ne uspijem u školi/poslu, to se ne </a:t>
                      </a:r>
                    </a:p>
                    <a:p>
                      <a:pPr>
                        <a:buNone/>
                      </a:pPr>
                      <a:r>
                        <a:rPr lang="hr-HR" altLang="en-US" sz="1600"/>
                        <a:t>odražava na sve ostalo. Neuspjeh također nije stalno stanje.</a:t>
                      </a:r>
                    </a:p>
                  </a:txBody>
                  <a:tcPr/>
                </a:tc>
              </a:tr>
              <a:tr h="59245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altLang="en-US" sz="1600"/>
                        <a:t>4. Uvijek trebam naporno raditi i dati </a:t>
                      </a:r>
                    </a:p>
                    <a:p>
                      <a:pPr>
                        <a:buNone/>
                      </a:pPr>
                      <a:r>
                        <a:rPr lang="hr-HR" altLang="en-US" sz="1600"/>
                        <a:t>najbolje.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altLang="en-US" sz="1600"/>
                        <a:t>Većinu vremena trebam uložiti razumnu količinu napora.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en-US" sz="2800"/>
              <a:t>Modificiranje vjerovanja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altLang="en-US"/>
              <a:t>Strategije za mijenjanje posredujućih vjerovanja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457384" y="2538492"/>
            <a:ext cx="8229600" cy="360040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altLang="en-US" sz="1800" dirty="0" err="1"/>
              <a:t>Sokratovski</a:t>
            </a:r>
            <a:r>
              <a:rPr lang="hr-HR" altLang="en-US" sz="1800" dirty="0"/>
              <a:t> dijalog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altLang="en-US" sz="1800" dirty="0"/>
              <a:t>Bihevioralni eksperiment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altLang="en-US" sz="1800" dirty="0"/>
              <a:t>Kognitivni kontinuum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altLang="en-US" sz="1800" dirty="0"/>
              <a:t>Racionalno-emocionalno igranje uloga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altLang="en-US" sz="1800" dirty="0"/>
              <a:t>Korištenje drugih kao </a:t>
            </a:r>
            <a:r>
              <a:rPr lang="hr-HR" altLang="en-US" sz="1800" dirty="0" err="1"/>
              <a:t>refereničnih</a:t>
            </a:r>
            <a:r>
              <a:rPr lang="hr-HR" altLang="en-US" sz="1800" dirty="0"/>
              <a:t> točaka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altLang="en-US" sz="1800" dirty="0"/>
              <a:t>Ponašanje “kao da”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altLang="en-US" sz="1800" dirty="0" err="1"/>
              <a:t>Samootkrivanje</a:t>
            </a:r>
            <a:endParaRPr lang="hr-HR" altLang="en-US" sz="1800" dirty="0"/>
          </a:p>
        </p:txBody>
      </p:sp>
      <p:pic>
        <p:nvPicPr>
          <p:cNvPr id="6" name="Picture 5" descr="120px-Ambox_important.sv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37635" y="4756785"/>
            <a:ext cx="1842770" cy="1842770"/>
          </a:xfrm>
          <a:prstGeom prst="rect">
            <a:avLst/>
          </a:prstGeom>
        </p:spPr>
      </p:pic>
      <p:sp>
        <p:nvSpPr>
          <p:cNvPr id="7" name="Text Box 6"/>
          <p:cNvSpPr txBox="1"/>
          <p:nvPr/>
        </p:nvSpPr>
        <p:spPr>
          <a:xfrm>
            <a:off x="5780405" y="5217160"/>
            <a:ext cx="309880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altLang="en-US"/>
              <a:t>Vjerovanje je uspješno </a:t>
            </a:r>
          </a:p>
          <a:p>
            <a:r>
              <a:rPr lang="hr-HR" altLang="en-US"/>
              <a:t>oslabljeno kada je stupanj uvjerenja manji za oko 30%.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360" y="1235076"/>
            <a:ext cx="8229600" cy="460648"/>
          </a:xfrm>
        </p:spPr>
        <p:txBody>
          <a:bodyPr/>
          <a:lstStyle/>
          <a:p>
            <a:r>
              <a:rPr lang="hr-HR" altLang="en-US" dirty="0"/>
              <a:t>Vrednovanje posredujućih vjerovanja u kontekstu specifične </a:t>
            </a:r>
            <a:r>
              <a:rPr lang="hr-HR" altLang="en-US" dirty="0" smtClean="0"/>
              <a:t>situacije. </a:t>
            </a:r>
            <a:endParaRPr lang="hr-HR" alt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457200" y="1991360"/>
            <a:ext cx="8229600" cy="4599940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hr-HR" altLang="en-US" sz="1600"/>
              <a:t>1. Što je dokaz?</a:t>
            </a:r>
          </a:p>
          <a:p>
            <a:r>
              <a:rPr lang="hr-HR" altLang="en-US" sz="1600"/>
              <a:t>   Što je dokaz koji podržava tu ideju?</a:t>
            </a:r>
          </a:p>
          <a:p>
            <a:r>
              <a:rPr lang="hr-HR" altLang="en-US" sz="1600"/>
              <a:t>   Što je dokaz protiv te ideje?</a:t>
            </a:r>
          </a:p>
          <a:p>
            <a:endParaRPr lang="hr-HR" altLang="en-US" sz="1600"/>
          </a:p>
          <a:p>
            <a:r>
              <a:rPr lang="hr-HR" altLang="en-US" sz="1600"/>
              <a:t>2. Postoji li alternativno rješenje?</a:t>
            </a:r>
          </a:p>
          <a:p>
            <a:endParaRPr lang="hr-HR" altLang="en-US" sz="1600"/>
          </a:p>
          <a:p>
            <a:r>
              <a:rPr lang="hr-HR" altLang="en-US" sz="1600"/>
              <a:t>3. Što je najgore što se može dogoditi?</a:t>
            </a:r>
          </a:p>
          <a:p>
            <a:r>
              <a:rPr lang="hr-HR" altLang="en-US" sz="1600"/>
              <a:t>   Što je najbolje što se može dogoditi?</a:t>
            </a:r>
          </a:p>
          <a:p>
            <a:r>
              <a:rPr lang="hr-HR" altLang="en-US" sz="1600"/>
              <a:t>   Što je najrealističnija posljedica?</a:t>
            </a:r>
          </a:p>
          <a:p>
            <a:endParaRPr lang="hr-HR" altLang="en-US" sz="1600"/>
          </a:p>
          <a:p>
            <a:r>
              <a:rPr lang="hr-HR" altLang="en-US" sz="1600"/>
              <a:t>4. Koje su posljedice mog vjerovanja u automatsku misao?</a:t>
            </a:r>
          </a:p>
          <a:p>
            <a:r>
              <a:rPr lang="hr-HR" altLang="en-US" sz="1600"/>
              <a:t>   Što bi mogle biti posljedice promjene u mom mišljenju?</a:t>
            </a:r>
          </a:p>
          <a:p>
            <a:r>
              <a:rPr lang="hr-HR" altLang="en-US" sz="1600"/>
              <a:t>5. Što ću u vezi s tim poduzeti?</a:t>
            </a:r>
          </a:p>
          <a:p>
            <a:endParaRPr lang="hr-HR" altLang="en-US" sz="1600"/>
          </a:p>
          <a:p>
            <a:r>
              <a:rPr lang="hr-HR" altLang="en-US" sz="1600"/>
              <a:t>6. Što bih ja rekao________(prijatelju) kad bi on ili ona bili u istoj situaciji?</a:t>
            </a:r>
          </a:p>
          <a:p>
            <a:endParaRPr lang="hr-HR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en-US" sz="2800">
                <a:sym typeface="+mn-ea"/>
              </a:rPr>
              <a:t>Sokratovski dijalog</a:t>
            </a:r>
            <a:endParaRPr lang="hr-HR" altLang="en-US" sz="28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/>
          <p:nvPr/>
        </p:nvGraphicFramePr>
        <p:xfrm>
          <a:off x="672465" y="1427480"/>
          <a:ext cx="8049895" cy="3901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3020"/>
                <a:gridCol w="1534795"/>
                <a:gridCol w="2306320"/>
                <a:gridCol w="1635760"/>
              </a:tblGrid>
              <a:tr h="762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hr-HR" altLang="en-US" dirty="0"/>
                    </a:p>
                    <a:p>
                      <a:pPr algn="ctr">
                        <a:buNone/>
                      </a:pPr>
                      <a:r>
                        <a:rPr lang="hr-HR" altLang="en-US" dirty="0" err="1"/>
                        <a:t>Disfunkcionalna</a:t>
                      </a:r>
                      <a:r>
                        <a:rPr lang="hr-HR" altLang="en-US" dirty="0"/>
                        <a:t> </a:t>
                      </a:r>
                    </a:p>
                    <a:p>
                      <a:pPr algn="ctr">
                        <a:buNone/>
                      </a:pPr>
                      <a:r>
                        <a:rPr lang="hr-HR" altLang="en-US" dirty="0"/>
                        <a:t>pretpostavka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altLang="en-US"/>
                        <a:t>Stupanj </a:t>
                      </a:r>
                    </a:p>
                    <a:p>
                      <a:pPr>
                        <a:buNone/>
                      </a:pPr>
                      <a:r>
                        <a:rPr lang="hr-HR" altLang="en-US"/>
                        <a:t>uvjerenosti</a:t>
                      </a:r>
                      <a:r>
                        <a:rPr lang="en-US"/>
                        <a:t> (0-100%)?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hr-HR" altLang="en-US"/>
                    </a:p>
                    <a:p>
                      <a:pPr algn="ctr">
                        <a:buNone/>
                      </a:pPr>
                      <a:r>
                        <a:rPr lang="hr-HR" altLang="en-US"/>
                        <a:t>Novo vjerovanje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altLang="en-US" sz="1800">
                          <a:sym typeface="+mn-ea"/>
                        </a:rPr>
                        <a:t>Stupanj </a:t>
                      </a:r>
                    </a:p>
                    <a:p>
                      <a:pPr>
                        <a:buNone/>
                      </a:pPr>
                      <a:r>
                        <a:rPr lang="hr-HR" altLang="en-US" sz="1800">
                          <a:sym typeface="+mn-ea"/>
                        </a:rPr>
                        <a:t>uvjerenosti</a:t>
                      </a:r>
                      <a:r>
                        <a:rPr lang="en-US" sz="1800">
                          <a:sym typeface="+mn-ea"/>
                        </a:rPr>
                        <a:t> (0-100%)?</a:t>
                      </a:r>
                    </a:p>
                    <a:p>
                      <a:pPr>
                        <a:buNone/>
                      </a:pPr>
                      <a:endParaRPr lang="en-US"/>
                    </a:p>
                  </a:txBody>
                  <a:tcPr/>
                </a:tc>
              </a:tr>
              <a:tr h="7620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altLang="en-US" dirty="0"/>
                        <a:t>Ako ne postignem </a:t>
                      </a:r>
                      <a:endParaRPr lang="hr-HR" altLang="en-US" dirty="0" smtClean="0"/>
                    </a:p>
                    <a:p>
                      <a:pPr>
                        <a:buNone/>
                      </a:pPr>
                      <a:r>
                        <a:rPr lang="hr-HR" altLang="en-US" dirty="0" smtClean="0"/>
                        <a:t>najviše</a:t>
                      </a:r>
                      <a:r>
                        <a:rPr lang="hr-HR" altLang="en-US" dirty="0"/>
                        <a:t>, onda sam </a:t>
                      </a:r>
                      <a:endParaRPr lang="hr-HR" altLang="en-US" dirty="0" smtClean="0"/>
                    </a:p>
                    <a:p>
                      <a:pPr>
                        <a:buNone/>
                      </a:pPr>
                      <a:r>
                        <a:rPr lang="hr-HR" altLang="en-US" dirty="0" smtClean="0"/>
                        <a:t>gubitnik</a:t>
                      </a:r>
                      <a:r>
                        <a:rPr lang="hr-HR" altLang="en-US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altLang="en-US"/>
                        <a:t>55%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altLang="en-US"/>
                        <a:t>Potpuni sam </a:t>
                      </a:r>
                    </a:p>
                    <a:p>
                      <a:pPr>
                        <a:buNone/>
                      </a:pPr>
                      <a:r>
                        <a:rPr lang="hr-HR" altLang="en-US"/>
                        <a:t>gubitnik samo ako </a:t>
                      </a:r>
                    </a:p>
                    <a:p>
                      <a:pPr>
                        <a:buNone/>
                      </a:pPr>
                      <a:r>
                        <a:rPr lang="hr-HR" altLang="en-US"/>
                        <a:t>sam neuspješan na svim područjima.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altLang="en-US"/>
                        <a:t>80%</a:t>
                      </a:r>
                    </a:p>
                  </a:txBody>
                  <a:tcPr/>
                </a:tc>
              </a:tr>
              <a:tr h="76200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/>
                    </a:p>
                  </a:txBody>
                  <a:tcPr/>
                </a:tc>
              </a:tr>
              <a:tr h="76200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2800" dirty="0" smtClean="0"/>
              <a:t>Posredujuća vjerovanja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1691640" y="2277110"/>
            <a:ext cx="5328285" cy="50419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altLang="en-US" sz="2400" b="1"/>
              <a:t>Vjerovanja</a:t>
            </a:r>
          </a:p>
        </p:txBody>
      </p:sp>
      <p:sp>
        <p:nvSpPr>
          <p:cNvPr id="8" name="Rectangle 7"/>
          <p:cNvSpPr/>
          <p:nvPr/>
        </p:nvSpPr>
        <p:spPr>
          <a:xfrm>
            <a:off x="697230" y="3815080"/>
            <a:ext cx="3410585" cy="87757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altLang="en-US" b="1"/>
              <a:t>Posredujuća vjerovanja</a:t>
            </a:r>
          </a:p>
          <a:p>
            <a:pPr algn="ctr"/>
            <a:r>
              <a:rPr lang="hr-HR" altLang="en-US"/>
              <a:t>(pravila, stavovi i pretpostavke)</a:t>
            </a:r>
          </a:p>
        </p:txBody>
      </p:sp>
      <p:sp>
        <p:nvSpPr>
          <p:cNvPr id="9" name="Rectangle 8"/>
          <p:cNvSpPr/>
          <p:nvPr/>
        </p:nvSpPr>
        <p:spPr>
          <a:xfrm>
            <a:off x="4766945" y="4773930"/>
            <a:ext cx="3940810" cy="93853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altLang="en-US" b="1"/>
              <a:t>Bazična vjerovanja</a:t>
            </a:r>
          </a:p>
          <a:p>
            <a:pPr algn="ctr"/>
            <a:r>
              <a:rPr lang="hr-HR" altLang="en-US"/>
              <a:t>(apsolutna rigidna, općenite ideje o sebi i drugima)</a:t>
            </a:r>
          </a:p>
        </p:txBody>
      </p:sp>
      <p:cxnSp>
        <p:nvCxnSpPr>
          <p:cNvPr id="10" name="Straight Arrow Connector 9"/>
          <p:cNvCxnSpPr>
            <a:stCxn id="7" idx="2"/>
          </p:cNvCxnSpPr>
          <p:nvPr/>
        </p:nvCxnSpPr>
        <p:spPr>
          <a:xfrm flipH="1">
            <a:off x="2627630" y="2781300"/>
            <a:ext cx="1728470" cy="9359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434840" y="2781300"/>
            <a:ext cx="2176780" cy="17449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143000"/>
          </a:xfrm>
        </p:spPr>
        <p:txBody>
          <a:bodyPr/>
          <a:lstStyle/>
          <a:p>
            <a:r>
              <a:rPr lang="hr-HR" altLang="en-US"/>
              <a:t>- provjera valjanosti vjerovanja</a:t>
            </a:r>
          </a:p>
          <a:p>
            <a:r>
              <a:rPr lang="hr-HR" altLang="en-US"/>
              <a:t>- koristi se samostalno ili združena sa sokratovskim dijalogom.</a:t>
            </a:r>
          </a:p>
          <a:p>
            <a:endParaRPr lang="hr-HR" alt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en-US" sz="2800">
                <a:sym typeface="+mn-ea"/>
              </a:rPr>
              <a:t>Bihevioralni eksperiment</a:t>
            </a:r>
            <a:endParaRPr lang="hr-HR" altLang="en-US" sz="2800"/>
          </a:p>
        </p:txBody>
      </p:sp>
      <p:graphicFrame>
        <p:nvGraphicFramePr>
          <p:cNvPr id="6" name="Table 5"/>
          <p:cNvGraphicFramePr/>
          <p:nvPr/>
        </p:nvGraphicFramePr>
        <p:xfrm>
          <a:off x="1115695" y="3587115"/>
          <a:ext cx="6399530" cy="2164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99765"/>
                <a:gridCol w="3199765"/>
              </a:tblGrid>
              <a:tr h="3810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altLang="en-US"/>
                        <a:t>Posredujuće vjerovanje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altLang="en-US"/>
                        <a:t>Bihevioralni eksperiment</a:t>
                      </a: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altLang="en-US"/>
                        <a:t>“Ako tražim pomoć, drugi će me podcijeniti”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altLang="en-US"/>
                        <a:t>Odlazak po pomoć savjetnici na fakultetu</a:t>
                      </a: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en-US" sz="2800"/>
              <a:t>Kognitivni kontinuum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285750" y="2489835"/>
            <a:ext cx="8390890" cy="5080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6"/>
          <p:cNvSpPr txBox="1"/>
          <p:nvPr/>
        </p:nvSpPr>
        <p:spPr>
          <a:xfrm>
            <a:off x="3131185" y="1811020"/>
            <a:ext cx="340614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altLang="en-US"/>
              <a:t>Početni graf uspješnosti</a:t>
            </a:r>
          </a:p>
        </p:txBody>
      </p:sp>
      <p:sp>
        <p:nvSpPr>
          <p:cNvPr id="8" name="Text Box 7"/>
          <p:cNvSpPr txBox="1"/>
          <p:nvPr/>
        </p:nvSpPr>
        <p:spPr>
          <a:xfrm>
            <a:off x="81915" y="2694305"/>
            <a:ext cx="13436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altLang="en-US" sz="1400"/>
              <a:t>0% uspjeha</a:t>
            </a:r>
          </a:p>
          <a:p>
            <a:r>
              <a:rPr lang="hr-HR" altLang="en-US" sz="1400"/>
              <a:t>Pacijent</a:t>
            </a:r>
          </a:p>
        </p:txBody>
      </p:sp>
      <p:sp>
        <p:nvSpPr>
          <p:cNvPr id="9" name="Text Box 8"/>
          <p:cNvSpPr txBox="1"/>
          <p:nvPr/>
        </p:nvSpPr>
        <p:spPr>
          <a:xfrm>
            <a:off x="7704455" y="2694305"/>
            <a:ext cx="147510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altLang="en-US" sz="1400"/>
              <a:t>100% uspjeha</a:t>
            </a:r>
          </a:p>
        </p:txBody>
      </p:sp>
      <p:sp>
        <p:nvSpPr>
          <p:cNvPr id="10" name="Text Box 9"/>
          <p:cNvSpPr txBox="1"/>
          <p:nvPr/>
        </p:nvSpPr>
        <p:spPr>
          <a:xfrm>
            <a:off x="6111240" y="2566670"/>
            <a:ext cx="1593215" cy="737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altLang="en-US" sz="1400"/>
              <a:t>90% </a:t>
            </a:r>
          </a:p>
          <a:p>
            <a:r>
              <a:rPr lang="hr-HR" altLang="en-US" sz="1400"/>
              <a:t>Superioran </a:t>
            </a:r>
          </a:p>
          <a:p>
            <a:r>
              <a:rPr lang="hr-HR" altLang="en-US" sz="1400"/>
              <a:t>student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245745" y="5009515"/>
            <a:ext cx="8390890" cy="5080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Box 11"/>
          <p:cNvSpPr txBox="1"/>
          <p:nvPr/>
        </p:nvSpPr>
        <p:spPr>
          <a:xfrm>
            <a:off x="2702560" y="4330700"/>
            <a:ext cx="373951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altLang="en-US"/>
              <a:t>Revidirani graf uspjeh-neuspjeh</a:t>
            </a:r>
          </a:p>
        </p:txBody>
      </p:sp>
      <p:sp>
        <p:nvSpPr>
          <p:cNvPr id="13" name="Text Box 12"/>
          <p:cNvSpPr txBox="1"/>
          <p:nvPr/>
        </p:nvSpPr>
        <p:spPr>
          <a:xfrm>
            <a:off x="41910" y="5213985"/>
            <a:ext cx="15176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altLang="en-US" sz="1400"/>
              <a:t>0% Student koji ne radi ništa</a:t>
            </a:r>
          </a:p>
        </p:txBody>
      </p:sp>
      <p:sp>
        <p:nvSpPr>
          <p:cNvPr id="14" name="Text Box 13"/>
          <p:cNvSpPr txBox="1"/>
          <p:nvPr/>
        </p:nvSpPr>
        <p:spPr>
          <a:xfrm>
            <a:off x="7664450" y="5213985"/>
            <a:ext cx="147510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altLang="en-US" sz="1400"/>
              <a:t>100% uspjeha</a:t>
            </a:r>
          </a:p>
        </p:txBody>
      </p:sp>
      <p:sp>
        <p:nvSpPr>
          <p:cNvPr id="15" name="Text Box 14"/>
          <p:cNvSpPr txBox="1"/>
          <p:nvPr/>
        </p:nvSpPr>
        <p:spPr>
          <a:xfrm>
            <a:off x="6430010" y="5086350"/>
            <a:ext cx="1593215" cy="737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altLang="en-US" sz="1400"/>
              <a:t>90% </a:t>
            </a:r>
          </a:p>
          <a:p>
            <a:r>
              <a:rPr lang="hr-HR" altLang="en-US" sz="1400"/>
              <a:t>Superioran </a:t>
            </a:r>
          </a:p>
          <a:p>
            <a:r>
              <a:rPr lang="hr-HR" altLang="en-US" sz="1400"/>
              <a:t>student</a:t>
            </a:r>
          </a:p>
        </p:txBody>
      </p:sp>
      <p:sp>
        <p:nvSpPr>
          <p:cNvPr id="2" name="Text Box 1"/>
          <p:cNvSpPr txBox="1"/>
          <p:nvPr/>
        </p:nvSpPr>
        <p:spPr>
          <a:xfrm>
            <a:off x="5177790" y="5126990"/>
            <a:ext cx="104965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altLang="en-US" sz="1400"/>
              <a:t>75% </a:t>
            </a:r>
          </a:p>
          <a:p>
            <a:r>
              <a:rPr lang="hr-HR" altLang="en-US" sz="1400"/>
              <a:t>Pacijent</a:t>
            </a:r>
          </a:p>
        </p:txBody>
      </p:sp>
      <p:sp>
        <p:nvSpPr>
          <p:cNvPr id="3" name="Text Box 2"/>
          <p:cNvSpPr txBox="1"/>
          <p:nvPr/>
        </p:nvSpPr>
        <p:spPr>
          <a:xfrm>
            <a:off x="1927860" y="5111115"/>
            <a:ext cx="142240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altLang="en-US" sz="1400"/>
              <a:t>20% </a:t>
            </a:r>
          </a:p>
          <a:p>
            <a:r>
              <a:rPr lang="hr-HR" altLang="en-US" sz="1400"/>
              <a:t>Student koji se trudi, ali dobiva loše ocjene</a:t>
            </a:r>
          </a:p>
        </p:txBody>
      </p:sp>
      <p:sp>
        <p:nvSpPr>
          <p:cNvPr id="4" name="Text Box 3"/>
          <p:cNvSpPr txBox="1"/>
          <p:nvPr/>
        </p:nvSpPr>
        <p:spPr>
          <a:xfrm>
            <a:off x="607695" y="1264285"/>
            <a:ext cx="741553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altLang="en-US" b="1"/>
              <a:t>Koristi se kad pacijent iskazuje sve-ili-ništa (dihotomno) mišljenje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457200" y="2832735"/>
            <a:ext cx="8229600" cy="2932430"/>
          </a:xfrm>
        </p:spPr>
        <p:txBody>
          <a:bodyPr/>
          <a:lstStyle/>
          <a:p>
            <a:r>
              <a:rPr lang="hr-HR" altLang="en-US" sz="1600"/>
              <a:t>1. Terapeut traži od pacijenta igranje “emocionalnog” dijela svoje svijesti koji </a:t>
            </a:r>
          </a:p>
          <a:p>
            <a:r>
              <a:rPr lang="hr-HR" altLang="en-US" sz="1600"/>
              <a:t>snažno naglašava disfunkcionalnno vjerovanje, dok terapeut igra “racionalni ”dio”.</a:t>
            </a:r>
          </a:p>
          <a:p>
            <a:endParaRPr lang="hr-HR" altLang="en-US" sz="1600"/>
          </a:p>
          <a:p>
            <a:r>
              <a:rPr lang="hr-HR" altLang="en-US" sz="1600"/>
              <a:t>2. Zamjena uloga.</a:t>
            </a:r>
          </a:p>
          <a:p>
            <a:endParaRPr lang="hr-HR" altLang="en-US" sz="16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altLang="en-US" sz="1600"/>
              <a:t>I pacijent i terapeut koriste zamjenicu “ja”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altLang="en-US" sz="1600"/>
              <a:t>Zamjena uloga omogućava pacijentu verbalizirati racionalne argumente.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altLang="en-US" sz="1600"/>
              <a:t>Terapeut koristi iste emocionalne argumente koje je zagovarao pacijent.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altLang="en-US" sz="1600"/>
              <a:t>Paziti da pacijent arumentiranje ne doživi kao napad.</a:t>
            </a:r>
          </a:p>
          <a:p>
            <a:endParaRPr lang="hr-HR" altLang="en-US" sz="1600"/>
          </a:p>
          <a:p>
            <a:endParaRPr lang="hr-HR" altLang="en-US" sz="1600"/>
          </a:p>
          <a:p>
            <a:endParaRPr lang="hr-HR" alt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en-US" sz="2800">
                <a:sym typeface="+mn-ea"/>
              </a:rPr>
              <a:t>Racionalno-emocionalno igranje uloga </a:t>
            </a:r>
            <a:br>
              <a:rPr lang="hr-HR" altLang="en-US" sz="2800">
                <a:sym typeface="+mn-ea"/>
              </a:rPr>
            </a:br>
            <a:r>
              <a:rPr lang="hr-HR" altLang="en-US" sz="2800">
                <a:sym typeface="+mn-ea"/>
              </a:rPr>
              <a:t>(stav-kontrastav)</a:t>
            </a:r>
            <a:endParaRPr lang="hr-HR" altLang="en-US" sz="2800"/>
          </a:p>
        </p:txBody>
      </p:sp>
      <p:sp>
        <p:nvSpPr>
          <p:cNvPr id="2" name="Text Box 1"/>
          <p:cNvSpPr txBox="1"/>
          <p:nvPr/>
        </p:nvSpPr>
        <p:spPr>
          <a:xfrm>
            <a:off x="575945" y="1803400"/>
            <a:ext cx="811085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altLang="en-US" b="1">
                <a:sym typeface="+mn-ea"/>
              </a:rPr>
              <a:t>Koristi se kada pacijent izjavljuje kako intelektualno može vidjeti da </a:t>
            </a:r>
          </a:p>
          <a:p>
            <a:r>
              <a:rPr lang="hr-HR" altLang="en-US" b="1">
                <a:sym typeface="+mn-ea"/>
              </a:rPr>
              <a:t>je vjerovanje disfunkcionalnno, ali ga emocionalo još “osjeća” istinitim.</a:t>
            </a:r>
            <a:endParaRPr lang="en-US" b="1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360" y="1343025"/>
            <a:ext cx="8229600" cy="676910"/>
          </a:xfrm>
        </p:spPr>
        <p:txBody>
          <a:bodyPr/>
          <a:lstStyle/>
          <a:p>
            <a:r>
              <a:rPr lang="hr-HR" altLang="en-US"/>
              <a:t>Korisno da se pacijenti psihološki distanciraju od vlastitih </a:t>
            </a:r>
          </a:p>
          <a:p>
            <a:r>
              <a:rPr lang="hr-HR" altLang="en-US"/>
              <a:t>disfunkcionalnih vjerovanja.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457200" y="2165985"/>
            <a:ext cx="8229600" cy="4425950"/>
          </a:xfrm>
        </p:spPr>
        <p:txBody>
          <a:bodyPr/>
          <a:lstStyle/>
          <a:p>
            <a:r>
              <a:rPr lang="hr-HR" altLang="en-US" b="1" dirty="0"/>
              <a:t>Primjer 1:</a:t>
            </a:r>
          </a:p>
          <a:p>
            <a:r>
              <a:rPr lang="hr-HR" altLang="en-US" dirty="0"/>
              <a:t>P: Moja prijateljica misli kako sve ne treba napraviti najbolje.</a:t>
            </a:r>
          </a:p>
          <a:p>
            <a:r>
              <a:rPr lang="hr-HR" altLang="en-US" dirty="0"/>
              <a:t>T: Vjerujete li da je ona u pravu? Kako ona ne treba sve napraviti najbolje da bi </a:t>
            </a:r>
          </a:p>
          <a:p>
            <a:r>
              <a:rPr lang="hr-HR" altLang="en-US" dirty="0"/>
              <a:t>bila dobra osoba?</a:t>
            </a:r>
          </a:p>
          <a:p>
            <a:endParaRPr lang="hr-HR" altLang="en-US" dirty="0"/>
          </a:p>
          <a:p>
            <a:r>
              <a:rPr lang="hr-HR" altLang="en-US" b="1" dirty="0"/>
              <a:t>Primjer 2:</a:t>
            </a:r>
          </a:p>
          <a:p>
            <a:r>
              <a:rPr lang="hr-HR" altLang="en-US" dirty="0"/>
              <a:t>Da je ___________(ime prijatelja) bio u takvoj situaciji i pomislio, što bih mu tada savjetovao?</a:t>
            </a:r>
          </a:p>
          <a:p>
            <a:endParaRPr lang="hr-HR" altLang="en-US" dirty="0"/>
          </a:p>
          <a:p>
            <a:r>
              <a:rPr lang="hr-HR" altLang="en-US" b="1" dirty="0"/>
              <a:t>Primjer 3:</a:t>
            </a:r>
          </a:p>
          <a:p>
            <a:r>
              <a:rPr lang="hr-HR" altLang="en-US" dirty="0"/>
              <a:t>Igranje uloga- Pacijent pokušava uvjeriti drugu osobu (terapeut) da je vjerovanje koje ima loše za nju.</a:t>
            </a:r>
          </a:p>
          <a:p>
            <a:endParaRPr lang="hr-HR" altLang="en-US" dirty="0"/>
          </a:p>
          <a:p>
            <a:r>
              <a:rPr lang="hr-HR" altLang="en-US" b="1" dirty="0"/>
              <a:t>Primjer 4:</a:t>
            </a:r>
          </a:p>
          <a:p>
            <a:r>
              <a:rPr lang="hr-HR" altLang="en-US" dirty="0"/>
              <a:t>Korištenje vlastite djece kao </a:t>
            </a:r>
            <a:r>
              <a:rPr lang="hr-HR" altLang="en-US" dirty="0" err="1"/>
              <a:t>referenične</a:t>
            </a:r>
            <a:r>
              <a:rPr lang="hr-HR" altLang="en-US" dirty="0"/>
              <a:t> točke.</a:t>
            </a:r>
          </a:p>
          <a:p>
            <a:r>
              <a:rPr lang="hr-HR" altLang="en-US" dirty="0"/>
              <a:t>T:Možete li zamisliti da imate kćer i da ona ima 10 godina. Ide u 5. razred i jednoga dana </a:t>
            </a:r>
          </a:p>
          <a:p>
            <a:r>
              <a:rPr lang="hr-HR" altLang="en-US" dirty="0"/>
              <a:t>dolazi kući vrlo uznemirena jer je njena prijateljica dobila 5, a ona 3. </a:t>
            </a:r>
          </a:p>
          <a:p>
            <a:r>
              <a:rPr lang="hr-HR" altLang="en-US" dirty="0"/>
              <a:t>Biste li htjeli da </a:t>
            </a:r>
            <a:r>
              <a:rPr lang="hr-HR" altLang="en-US" i="1" dirty="0"/>
              <a:t>misli</a:t>
            </a:r>
            <a:r>
              <a:rPr lang="hr-HR" altLang="en-US" dirty="0"/>
              <a:t> kako je neuspješna?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en-US" sz="2800">
                <a:sym typeface="+mn-ea"/>
              </a:rPr>
              <a:t>Korištenje drugih kao refereničnih točaka</a:t>
            </a:r>
            <a:endParaRPr lang="hr-HR" altLang="en-US" sz="28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9095"/>
            <a:ext cx="3499485" cy="1973580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endParaRPr lang="hr-HR" altLang="en-US"/>
          </a:p>
          <a:p>
            <a:r>
              <a:rPr lang="hr-HR" altLang="en-US">
                <a:solidFill>
                  <a:schemeClr val="tx1"/>
                </a:solidFill>
              </a:rPr>
              <a:t>Promjene u vjerovanju često vode do odgovarajućih </a:t>
            </a:r>
          </a:p>
          <a:p>
            <a:r>
              <a:rPr lang="hr-HR" altLang="en-US">
                <a:solidFill>
                  <a:schemeClr val="tx1"/>
                </a:solidFill>
              </a:rPr>
              <a:t>promjena u ponašanju.</a:t>
            </a:r>
          </a:p>
          <a:p>
            <a:endParaRPr lang="hr-HR" alt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en-US" sz="2800">
                <a:sym typeface="+mn-ea"/>
              </a:rPr>
              <a:t>Ponašanje “kao da”</a:t>
            </a:r>
            <a:endParaRPr lang="hr-HR" altLang="en-US" sz="2800"/>
          </a:p>
        </p:txBody>
      </p:sp>
      <p:sp>
        <p:nvSpPr>
          <p:cNvPr id="2" name="Text Box 1"/>
          <p:cNvSpPr txBox="1"/>
          <p:nvPr/>
        </p:nvSpPr>
        <p:spPr>
          <a:xfrm>
            <a:off x="5135245" y="1649095"/>
            <a:ext cx="3720465" cy="18764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endParaRPr lang="hr-HR" altLang="en-US" sz="2000"/>
          </a:p>
          <a:p>
            <a:r>
              <a:rPr lang="hr-HR" altLang="en-US" sz="2000"/>
              <a:t>Promjene u ponašanju </a:t>
            </a:r>
          </a:p>
          <a:p>
            <a:r>
              <a:rPr lang="hr-HR" altLang="en-US" sz="2000"/>
              <a:t>često vode do odgovarajućih </a:t>
            </a:r>
          </a:p>
          <a:p>
            <a:r>
              <a:rPr lang="hr-HR" altLang="en-US" sz="2000"/>
              <a:t>promjena u vjerovanju.</a:t>
            </a:r>
          </a:p>
          <a:p>
            <a:endParaRPr lang="hr-HR" altLang="en-US"/>
          </a:p>
          <a:p>
            <a:endParaRPr lang="hr-HR" altLang="en-US"/>
          </a:p>
        </p:txBody>
      </p:sp>
      <p:sp>
        <p:nvSpPr>
          <p:cNvPr id="6" name="Text Box 5"/>
          <p:cNvSpPr txBox="1"/>
          <p:nvPr/>
        </p:nvSpPr>
        <p:spPr>
          <a:xfrm>
            <a:off x="452120" y="4126230"/>
            <a:ext cx="8296910" cy="2030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altLang="en-US" b="1"/>
              <a:t>T: </a:t>
            </a:r>
            <a:r>
              <a:rPr lang="hr-HR" altLang="en-US"/>
              <a:t>Da niste vjerovali da traženje pomoći znak slabosti i da ste vjerovali da je dobro tražiti pomoć, što ste mogli raditi ovaj tjedan?</a:t>
            </a:r>
          </a:p>
          <a:p>
            <a:endParaRPr lang="hr-HR" altLang="en-US"/>
          </a:p>
          <a:p>
            <a:r>
              <a:rPr lang="hr-HR" altLang="en-US" b="1"/>
              <a:t>P:</a:t>
            </a:r>
            <a:r>
              <a:rPr lang="hr-HR" altLang="en-US"/>
              <a:t> Mogla sam se potruditi naći mentora za ekonomije, mogla sam posuditi </a:t>
            </a:r>
          </a:p>
          <a:p>
            <a:r>
              <a:rPr lang="hr-HR" altLang="en-US"/>
              <a:t>bilješke od dečka s fakulteta.</a:t>
            </a:r>
          </a:p>
          <a:p>
            <a:endParaRPr lang="hr-HR" altLang="en-US"/>
          </a:p>
          <a:p>
            <a:r>
              <a:rPr lang="hr-HR" altLang="en-US" b="1"/>
              <a:t>T: </a:t>
            </a:r>
            <a:r>
              <a:rPr lang="hr-HR" altLang="en-US"/>
              <a:t>A što bi se pozitivno dogodilo da ste to napravili?</a:t>
            </a:r>
          </a:p>
        </p:txBody>
      </p:sp>
      <p:sp>
        <p:nvSpPr>
          <p:cNvPr id="7" name="Right Arrow 6"/>
          <p:cNvSpPr/>
          <p:nvPr/>
        </p:nvSpPr>
        <p:spPr>
          <a:xfrm>
            <a:off x="4068445" y="2205990"/>
            <a:ext cx="863600" cy="21590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 Arrow 7"/>
          <p:cNvSpPr/>
          <p:nvPr/>
        </p:nvSpPr>
        <p:spPr>
          <a:xfrm>
            <a:off x="3996055" y="2926080"/>
            <a:ext cx="1008380" cy="215900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111250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hr-HR" altLang="en-US" dirty="0"/>
              <a:t>Primjereno i razumno </a:t>
            </a:r>
            <a:r>
              <a:rPr lang="hr-HR" altLang="en-US" dirty="0" err="1"/>
              <a:t>samootkrivanje</a:t>
            </a:r>
            <a:r>
              <a:rPr lang="hr-HR" altLang="en-US" dirty="0"/>
              <a:t> od strane terapeuta može </a:t>
            </a:r>
            <a:endParaRPr lang="hr-HR" altLang="en-US" dirty="0" smtClean="0"/>
          </a:p>
          <a:p>
            <a:r>
              <a:rPr lang="hr-HR" altLang="en-US" dirty="0" smtClean="0"/>
              <a:t>nekim </a:t>
            </a:r>
            <a:r>
              <a:rPr lang="hr-HR" altLang="en-US" dirty="0"/>
              <a:t>pacijentima pomoći da svoje probleme ili vjerovanja </a:t>
            </a:r>
            <a:endParaRPr lang="hr-HR" altLang="en-US" dirty="0" smtClean="0"/>
          </a:p>
          <a:p>
            <a:r>
              <a:rPr lang="hr-HR" altLang="en-US" dirty="0" smtClean="0"/>
              <a:t>promatraju </a:t>
            </a:r>
            <a:r>
              <a:rPr lang="hr-HR" altLang="en-US" dirty="0"/>
              <a:t>na drugačiji način.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en-US" sz="2800">
                <a:sym typeface="+mn-ea"/>
              </a:rPr>
              <a:t>Samootkrivanje</a:t>
            </a:r>
            <a:endParaRPr lang="hr-HR" altLang="en-US" sz="28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4294967295"/>
          </p:nvPr>
        </p:nvGraphicFramePr>
        <p:xfrm>
          <a:off x="179512" y="623976"/>
          <a:ext cx="3024336" cy="5469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336"/>
              </a:tblGrid>
              <a:tr h="104362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altLang="en-US" dirty="0" smtClean="0"/>
                        <a:t>Identificiranje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altLang="en-US" dirty="0" smtClean="0"/>
                        <a:t>posredujućih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altLang="en-US" dirty="0" smtClean="0"/>
                        <a:t>vjerovanja </a:t>
                      </a:r>
                    </a:p>
                  </a:txBody>
                  <a:tcPr/>
                </a:tc>
              </a:tr>
              <a:tr h="3230107">
                <a:tc>
                  <a:txBody>
                    <a:bodyPr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5000"/>
                        </a:spcAft>
                        <a:buFont typeface="Arial" pitchFamily="34" charset="0"/>
                        <a:buChar char="•"/>
                      </a:pPr>
                      <a:r>
                        <a:rPr lang="hr-HR" altLang="en-US" sz="1600" dirty="0" smtClean="0">
                          <a:sym typeface="+mn-ea"/>
                        </a:rPr>
                        <a:t>Prepoznati kada je posredujuće vjerovanje</a:t>
                      </a:r>
                      <a:r>
                        <a:rPr lang="hr-HR" altLang="en-US" sz="1600" baseline="0" dirty="0" smtClean="0">
                          <a:sym typeface="+mn-ea"/>
                        </a:rPr>
                        <a:t> </a:t>
                      </a:r>
                      <a:r>
                        <a:rPr lang="hr-HR" altLang="en-US" sz="1600" dirty="0" smtClean="0">
                          <a:sym typeface="+mn-ea"/>
                        </a:rPr>
                        <a:t>izraženo kao</a:t>
                      </a:r>
                      <a:r>
                        <a:rPr lang="hr-HR" altLang="en-US" sz="1600" baseline="0" dirty="0" smtClean="0">
                          <a:sym typeface="+mn-ea"/>
                        </a:rPr>
                        <a:t> </a:t>
                      </a:r>
                      <a:r>
                        <a:rPr lang="hr-HR" altLang="en-US" sz="1600" dirty="0" smtClean="0">
                          <a:sym typeface="+mn-ea"/>
                        </a:rPr>
                        <a:t>automatska misao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5000"/>
                        </a:spcAft>
                        <a:buFont typeface="Arial" pitchFamily="34" charset="0"/>
                        <a:buChar char="•"/>
                      </a:pPr>
                      <a:endParaRPr lang="hr-HR" altLang="en-US" sz="1600" dirty="0" smtClean="0">
                        <a:sym typeface="+mn-ea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5000"/>
                        </a:spcAft>
                        <a:buFont typeface="Arial" pitchFamily="34" charset="0"/>
                        <a:buChar char="•"/>
                      </a:pPr>
                      <a:r>
                        <a:rPr lang="hr-HR" altLang="en-US" sz="1600" dirty="0" smtClean="0">
                          <a:sym typeface="+mn-ea"/>
                        </a:rPr>
                        <a:t>Ponuditi prvi dio pretpostavke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5000"/>
                        </a:spcAft>
                        <a:buFont typeface="Arial" pitchFamily="34" charset="0"/>
                        <a:buChar char="•"/>
                      </a:pPr>
                      <a:endParaRPr lang="hr-HR" altLang="en-US" sz="1600" dirty="0" smtClean="0">
                        <a:sym typeface="+mn-ea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5000"/>
                        </a:spcAft>
                        <a:buFont typeface="Arial" pitchFamily="34" charset="0"/>
                        <a:buChar char="•"/>
                      </a:pPr>
                      <a:r>
                        <a:rPr lang="hr-HR" altLang="en-US" sz="1600" dirty="0" smtClean="0">
                          <a:sym typeface="+mn-ea"/>
                        </a:rPr>
                        <a:t>Direktno izazvati pravilo ili pretpostavku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5000"/>
                        </a:spcAft>
                        <a:buFont typeface="Arial" pitchFamily="34" charset="0"/>
                        <a:buChar char="•"/>
                      </a:pPr>
                      <a:endParaRPr lang="hr-HR" altLang="en-US" sz="1600" dirty="0" smtClean="0">
                        <a:sym typeface="+mn-ea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5000"/>
                        </a:spcAft>
                        <a:buFont typeface="Arial" pitchFamily="34" charset="0"/>
                        <a:buChar char="•"/>
                      </a:pPr>
                      <a:r>
                        <a:rPr lang="hr-HR" altLang="en-US" sz="1600" dirty="0" smtClean="0">
                          <a:sym typeface="+mn-ea"/>
                        </a:rPr>
                        <a:t>Koristiti tehniku silazne strelice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5000"/>
                        </a:spcAft>
                        <a:buFont typeface="Arial" pitchFamily="34" charset="0"/>
                        <a:buChar char="•"/>
                      </a:pPr>
                      <a:endParaRPr lang="hr-HR" altLang="en-US" sz="1600" dirty="0" smtClean="0">
                        <a:sym typeface="+mn-ea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5000"/>
                        </a:spcAft>
                        <a:buFont typeface="Arial" pitchFamily="34" charset="0"/>
                        <a:buChar char="•"/>
                      </a:pPr>
                      <a:r>
                        <a:rPr lang="hr-HR" altLang="en-US" sz="1600" dirty="0" smtClean="0">
                          <a:sym typeface="+mn-ea"/>
                        </a:rPr>
                        <a:t>Istražiti pacijentove automatske misli i prepoznati </a:t>
                      </a:r>
                      <a:r>
                        <a:rPr lang="hr-HR" altLang="en-US" sz="1600" dirty="0" err="1" smtClean="0">
                          <a:sym typeface="+mn-ea"/>
                        </a:rPr>
                        <a:t>uobičajne</a:t>
                      </a:r>
                      <a:r>
                        <a:rPr lang="hr-HR" altLang="en-US" sz="1600" dirty="0" smtClean="0">
                          <a:sym typeface="+mn-ea"/>
                        </a:rPr>
                        <a:t> </a:t>
                      </a:r>
                      <a:r>
                        <a:rPr lang="hr-HR" altLang="en-US" sz="1600" baseline="0" dirty="0" smtClean="0">
                          <a:sym typeface="+mn-ea"/>
                        </a:rPr>
                        <a:t> </a:t>
                      </a:r>
                      <a:r>
                        <a:rPr lang="hr-HR" altLang="en-US" sz="1600" dirty="0" smtClean="0">
                          <a:sym typeface="+mn-ea"/>
                        </a:rPr>
                        <a:t>teme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5000"/>
                        </a:spcAft>
                        <a:buFont typeface="Arial" pitchFamily="34" charset="0"/>
                        <a:buChar char="•"/>
                      </a:pPr>
                      <a:endParaRPr lang="hr-HR" altLang="en-US" sz="1600" dirty="0" smtClean="0">
                        <a:sym typeface="+mn-ea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5000"/>
                        </a:spcAft>
                        <a:buFont typeface="Arial" pitchFamily="34" charset="0"/>
                        <a:buChar char="•"/>
                      </a:pPr>
                      <a:r>
                        <a:rPr lang="hr-HR" altLang="en-US" sz="1600" dirty="0" smtClean="0">
                          <a:sym typeface="+mn-ea"/>
                        </a:rPr>
                        <a:t>Upitnik vjerovanja</a:t>
                      </a:r>
                      <a:endParaRPr lang="en-US" sz="1600" dirty="0" smtClean="0"/>
                    </a:p>
                    <a:p>
                      <a:endParaRPr lang="hr-H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Content Placeholder 4"/>
          <p:cNvGraphicFramePr>
            <a:graphicFrameLocks noGrp="1"/>
          </p:cNvGraphicFramePr>
          <p:nvPr>
            <p:ph idx="4294967295"/>
          </p:nvPr>
        </p:nvGraphicFramePr>
        <p:xfrm>
          <a:off x="3419872" y="619813"/>
          <a:ext cx="2808312" cy="54734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312"/>
              </a:tblGrid>
              <a:tr h="103375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altLang="en-US" dirty="0" smtClean="0"/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altLang="en-US" dirty="0" smtClean="0"/>
                        <a:t>Modifikacija vjerovanja</a:t>
                      </a:r>
                    </a:p>
                    <a:p>
                      <a:pPr algn="ctr"/>
                      <a:endParaRPr lang="hr-HR" dirty="0"/>
                    </a:p>
                  </a:txBody>
                  <a:tcPr/>
                </a:tc>
              </a:tr>
              <a:tr h="443973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hr-HR" altLang="en-US" sz="1800" dirty="0" smtClean="0"/>
                        <a:t>Educiranje pacijenta o vjerovanjima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lang="hr-HR" altLang="en-US" sz="1800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hr-HR" altLang="en-US" sz="1800" dirty="0" smtClean="0"/>
                        <a:t>Mijenjanje pravila i stavova u oblik pretpostavki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lang="hr-HR" altLang="en-US" sz="1800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hr-HR" altLang="en-US" sz="1800" dirty="0" smtClean="0"/>
                        <a:t>Istraživanje prednosti i nedostataka vjerovanja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lang="hr-HR" altLang="en-US" sz="1800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hr-HR" altLang="en-US" sz="1800" dirty="0" smtClean="0"/>
                        <a:t>Oblikovanje novog vjerovanja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endParaRPr lang="hr-H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Content Placeholder 4"/>
          <p:cNvGraphicFramePr>
            <a:graphicFrameLocks/>
          </p:cNvGraphicFramePr>
          <p:nvPr/>
        </p:nvGraphicFramePr>
        <p:xfrm>
          <a:off x="6444208" y="658280"/>
          <a:ext cx="2520280" cy="54350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280"/>
              </a:tblGrid>
              <a:tr h="102937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altLang="en-US" dirty="0" smtClean="0"/>
                        <a:t>Tehnike za modificiranje vjerovanja</a:t>
                      </a:r>
                    </a:p>
                  </a:txBody>
                  <a:tcPr/>
                </a:tc>
              </a:tr>
              <a:tr h="4405639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r-HR" altLang="en-US" sz="1800" dirty="0" err="1" smtClean="0"/>
                        <a:t>Sokratovski</a:t>
                      </a:r>
                      <a:r>
                        <a:rPr lang="hr-HR" altLang="en-US" sz="1800" dirty="0" smtClean="0"/>
                        <a:t> dijalog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r-HR" altLang="en-US" sz="1800" dirty="0" smtClean="0"/>
                        <a:t>Bihevioralni eksperiment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r-HR" altLang="en-US" sz="1800" dirty="0" smtClean="0"/>
                        <a:t>Kognitivni kontinuum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r-HR" altLang="en-US" sz="1800" dirty="0" smtClean="0"/>
                        <a:t>Racionalno-emocionalno igranje uloga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r-HR" altLang="en-US" sz="1800" dirty="0" smtClean="0"/>
                        <a:t>Korištenje drugih kao </a:t>
                      </a:r>
                      <a:r>
                        <a:rPr lang="hr-HR" altLang="en-US" sz="1800" dirty="0" err="1" smtClean="0"/>
                        <a:t>refereničnih</a:t>
                      </a:r>
                      <a:r>
                        <a:rPr lang="hr-HR" altLang="en-US" sz="1800" dirty="0" smtClean="0"/>
                        <a:t> točaka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r-HR" altLang="en-US" sz="1800" dirty="0" smtClean="0"/>
                        <a:t>Ponašanje “kao da”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r-HR" altLang="en-US" sz="1800" dirty="0" err="1" smtClean="0"/>
                        <a:t>Samootkrivanje</a:t>
                      </a:r>
                      <a:endParaRPr lang="hr-HR" altLang="en-US" sz="1800" dirty="0" smtClean="0"/>
                    </a:p>
                    <a:p>
                      <a:endParaRPr lang="hr-H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461" y="2695843"/>
            <a:ext cx="8028384" cy="1069514"/>
          </a:xfrm>
        </p:spPr>
        <p:txBody>
          <a:bodyPr/>
          <a:lstStyle/>
          <a:p>
            <a:r>
              <a:rPr lang="hr-HR" altLang="en-US"/>
              <a:t>Hvala na pažnji :)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en-US" sz="3200"/>
              <a:t>Odnos između kognitivnih razina</a:t>
            </a:r>
          </a:p>
        </p:txBody>
      </p:sp>
      <p:graphicFrame>
        <p:nvGraphicFramePr>
          <p:cNvPr id="8" name="Table 7"/>
          <p:cNvGraphicFramePr/>
          <p:nvPr/>
        </p:nvGraphicFramePr>
        <p:xfrm>
          <a:off x="255270" y="1985010"/>
          <a:ext cx="8681085" cy="2129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4975"/>
                <a:gridCol w="2388870"/>
                <a:gridCol w="2416810"/>
                <a:gridCol w="2170430"/>
              </a:tblGrid>
              <a:tr h="106489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altLang="en-US" dirty="0"/>
                        <a:t>Događaj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altLang="en-US"/>
                        <a:t>Automatska misao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altLang="en-US"/>
                        <a:t>Disfunkcionalna </a:t>
                      </a:r>
                    </a:p>
                    <a:p>
                      <a:pPr>
                        <a:buNone/>
                      </a:pPr>
                      <a:r>
                        <a:rPr lang="hr-HR" altLang="en-US"/>
                        <a:t>pretpostavka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altLang="en-US"/>
                        <a:t>Bazično </a:t>
                      </a:r>
                    </a:p>
                    <a:p>
                      <a:pPr>
                        <a:buNone/>
                      </a:pPr>
                      <a:r>
                        <a:rPr lang="hr-HR" altLang="en-US"/>
                        <a:t>vjerovanje</a:t>
                      </a:r>
                    </a:p>
                    <a:p>
                      <a:pPr>
                        <a:buNone/>
                      </a:pPr>
                      <a:r>
                        <a:rPr lang="hr-HR" altLang="en-US"/>
                        <a:t> (Shema)</a:t>
                      </a:r>
                    </a:p>
                  </a:txBody>
                  <a:tcPr/>
                </a:tc>
              </a:tr>
              <a:tr h="106489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altLang="en-US" dirty="0"/>
                        <a:t>Pristupanje </a:t>
                      </a:r>
                    </a:p>
                    <a:p>
                      <a:pPr>
                        <a:buNone/>
                      </a:pPr>
                      <a:r>
                        <a:rPr lang="hr-HR" altLang="en-US" dirty="0"/>
                        <a:t>muškarcu na </a:t>
                      </a:r>
                    </a:p>
                    <a:p>
                      <a:pPr>
                        <a:buNone/>
                      </a:pPr>
                      <a:r>
                        <a:rPr lang="hr-HR" altLang="en-US" dirty="0" smtClean="0"/>
                        <a:t>Zabavi.</a:t>
                      </a:r>
                      <a:endParaRPr lang="hr-H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altLang="en-US" dirty="0"/>
                        <a:t>Odbacit će </a:t>
                      </a:r>
                      <a:r>
                        <a:rPr lang="hr-HR" altLang="en-US" dirty="0" smtClean="0"/>
                        <a:t>me.</a:t>
                      </a:r>
                      <a:endParaRPr lang="hr-H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altLang="en-US"/>
                        <a:t>Treba mi potvrda </a:t>
                      </a:r>
                    </a:p>
                    <a:p>
                      <a:pPr>
                        <a:buNone/>
                      </a:pPr>
                      <a:r>
                        <a:rPr lang="hr-HR" altLang="en-US"/>
                        <a:t>muškarca da bih se </a:t>
                      </a:r>
                    </a:p>
                    <a:p>
                      <a:pPr>
                        <a:buNone/>
                      </a:pPr>
                      <a:r>
                        <a:rPr lang="hr-HR" altLang="en-US"/>
                        <a:t>sviđala sama sebi.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altLang="en-US"/>
                        <a:t>Nisam vrijedna</a:t>
                      </a:r>
                    </a:p>
                    <a:p>
                      <a:pPr>
                        <a:buNone/>
                      </a:pPr>
                      <a:r>
                        <a:rPr lang="hr-HR" altLang="en-US"/>
                        <a:t>ljubavi. Muškarci </a:t>
                      </a:r>
                    </a:p>
                    <a:p>
                      <a:pPr>
                        <a:buNone/>
                      </a:pPr>
                      <a:r>
                        <a:rPr lang="hr-HR" altLang="en-US"/>
                        <a:t>su odbijajući.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1115616" y="16778"/>
            <a:ext cx="8028384" cy="819934"/>
          </a:xfrm>
        </p:spPr>
        <p:txBody>
          <a:bodyPr/>
          <a:lstStyle/>
          <a:p>
            <a:r>
              <a:rPr lang="hr-HR" altLang="en-US" sz="2800" dirty="0"/>
              <a:t>Dijagram kognitivne konceptualizacije</a:t>
            </a:r>
          </a:p>
        </p:txBody>
      </p:sp>
      <p:pic>
        <p:nvPicPr>
          <p:cNvPr id="40" name="Content Placeholder 39" descr="Untitled2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52780" y="722630"/>
            <a:ext cx="5088255" cy="5768975"/>
          </a:xfrm>
          <a:prstGeom prst="rect">
            <a:avLst/>
          </a:prstGeom>
        </p:spPr>
      </p:pic>
      <p:sp>
        <p:nvSpPr>
          <p:cNvPr id="41" name="Text Box 40"/>
          <p:cNvSpPr txBox="1"/>
          <p:nvPr/>
        </p:nvSpPr>
        <p:spPr>
          <a:xfrm>
            <a:off x="1003300" y="1761490"/>
            <a:ext cx="134556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altLang="en-US" sz="1000"/>
              <a:t>Ja sam neadekvatna</a:t>
            </a:r>
          </a:p>
        </p:txBody>
      </p:sp>
      <p:sp>
        <p:nvSpPr>
          <p:cNvPr id="42" name="Text Box 41"/>
          <p:cNvSpPr txBox="1"/>
          <p:nvPr/>
        </p:nvSpPr>
        <p:spPr>
          <a:xfrm>
            <a:off x="923925" y="5151120"/>
            <a:ext cx="134556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altLang="en-US" sz="1000"/>
              <a:t>Ja sam neadekvatna</a:t>
            </a:r>
          </a:p>
        </p:txBody>
      </p:sp>
      <p:sp>
        <p:nvSpPr>
          <p:cNvPr id="43" name="Text Box 42"/>
          <p:cNvSpPr txBox="1"/>
          <p:nvPr/>
        </p:nvSpPr>
        <p:spPr>
          <a:xfrm>
            <a:off x="1003300" y="2655570"/>
            <a:ext cx="254317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altLang="en-US" sz="800"/>
              <a:t> Ako radim naporno, mogu napraviti dobro</a:t>
            </a:r>
          </a:p>
          <a:p>
            <a:r>
              <a:rPr lang="hr-HR" altLang="en-US" sz="800"/>
              <a:t>Ako ne napravim najbolje, onda nisam uspjela</a:t>
            </a:r>
          </a:p>
        </p:txBody>
      </p:sp>
      <p:sp>
        <p:nvSpPr>
          <p:cNvPr id="45" name="Text Box 44"/>
          <p:cNvSpPr txBox="1"/>
          <p:nvPr/>
        </p:nvSpPr>
        <p:spPr>
          <a:xfrm>
            <a:off x="1003300" y="3407410"/>
            <a:ext cx="459295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altLang="en-US" sz="1000"/>
              <a:t>Razvija visoke standarde, radi naporno, pretjerano pripremanje, izbjegava intimnost, kontrolira situaciju, izbjegava traženje pomoći</a:t>
            </a:r>
          </a:p>
        </p:txBody>
      </p:sp>
      <p:sp>
        <p:nvSpPr>
          <p:cNvPr id="49" name="Text Box 48"/>
          <p:cNvSpPr txBox="1"/>
          <p:nvPr/>
        </p:nvSpPr>
        <p:spPr>
          <a:xfrm>
            <a:off x="5596255" y="1665605"/>
            <a:ext cx="3547110" cy="2461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r-HR" altLang="en-US" sz="1400" b="1" u="sng"/>
              <a:t>Pretpostavke povezuju bazična </a:t>
            </a:r>
          </a:p>
          <a:p>
            <a:pPr algn="just"/>
            <a:r>
              <a:rPr lang="hr-HR" altLang="en-US" sz="1400" b="1" u="sng"/>
              <a:t>vjerovanja i kompenzacijske strategije:</a:t>
            </a:r>
          </a:p>
          <a:p>
            <a:pPr algn="just"/>
            <a:endParaRPr lang="hr-HR" altLang="en-US" sz="1400"/>
          </a:p>
          <a:p>
            <a:pPr algn="just"/>
            <a:r>
              <a:rPr lang="hr-HR" altLang="en-US" sz="1400"/>
              <a:t> “</a:t>
            </a:r>
            <a:r>
              <a:rPr lang="hr-HR" altLang="en-US" sz="1400" b="1"/>
              <a:t>Ako ja</a:t>
            </a:r>
            <a:r>
              <a:rPr lang="hr-HR" altLang="en-US" sz="1400"/>
              <a:t> (kompenzacijaka strategija)</a:t>
            </a:r>
          </a:p>
          <a:p>
            <a:pPr algn="just"/>
            <a:r>
              <a:rPr lang="hr-HR" altLang="en-US" sz="1400" b="1"/>
              <a:t>tada</a:t>
            </a:r>
            <a:r>
              <a:rPr lang="hr-HR" altLang="en-US" sz="1400"/>
              <a:t> (moje bazično vjerovanje možda ne bude točno)”</a:t>
            </a:r>
          </a:p>
          <a:p>
            <a:pPr algn="just"/>
            <a:endParaRPr lang="hr-HR" altLang="en-US" sz="1400"/>
          </a:p>
          <a:p>
            <a:pPr algn="just"/>
            <a:r>
              <a:rPr lang="hr-HR" altLang="en-US" sz="1400"/>
              <a:t>“</a:t>
            </a:r>
            <a:r>
              <a:rPr lang="hr-HR" altLang="en-US" sz="1400" b="1"/>
              <a:t>Ako ja</a:t>
            </a:r>
            <a:r>
              <a:rPr lang="hr-HR" altLang="en-US" sz="1400"/>
              <a:t>(nije vezanano uz kompenzacijsku strategiju) </a:t>
            </a:r>
          </a:p>
          <a:p>
            <a:pPr algn="just"/>
            <a:r>
              <a:rPr lang="hr-HR" altLang="en-US" sz="1400" b="1"/>
              <a:t>tada</a:t>
            </a:r>
            <a:r>
              <a:rPr lang="hr-HR" altLang="en-US" sz="1400"/>
              <a:t> (moje bazično vjerovanje može biti točno).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en-US" sz="2800"/>
              <a:t>Hijerarhija vjerovanja i automatskih misli</a:t>
            </a:r>
          </a:p>
        </p:txBody>
      </p:sp>
      <p:sp>
        <p:nvSpPr>
          <p:cNvPr id="5" name="Rectangle 4"/>
          <p:cNvSpPr/>
          <p:nvPr/>
        </p:nvSpPr>
        <p:spPr>
          <a:xfrm>
            <a:off x="527050" y="1385570"/>
            <a:ext cx="2376170" cy="446341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504565" y="1385570"/>
            <a:ext cx="237617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98895" y="1385570"/>
            <a:ext cx="237617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Box 7"/>
          <p:cNvSpPr txBox="1"/>
          <p:nvPr/>
        </p:nvSpPr>
        <p:spPr>
          <a:xfrm>
            <a:off x="726440" y="1527810"/>
            <a:ext cx="212090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altLang="en-US" sz="1600" b="1"/>
              <a:t>Bazično vjerovanje</a:t>
            </a:r>
          </a:p>
        </p:txBody>
      </p:sp>
      <p:sp>
        <p:nvSpPr>
          <p:cNvPr id="9" name="Text Box 8"/>
          <p:cNvSpPr txBox="1"/>
          <p:nvPr/>
        </p:nvSpPr>
        <p:spPr>
          <a:xfrm>
            <a:off x="3503930" y="1527810"/>
            <a:ext cx="255841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altLang="en-US" sz="1600" b="1"/>
              <a:t>Posredujuća vjerovanja</a:t>
            </a:r>
          </a:p>
        </p:txBody>
      </p:sp>
      <p:sp>
        <p:nvSpPr>
          <p:cNvPr id="10" name="Text Box 9"/>
          <p:cNvSpPr txBox="1"/>
          <p:nvPr/>
        </p:nvSpPr>
        <p:spPr>
          <a:xfrm>
            <a:off x="6585585" y="1527810"/>
            <a:ext cx="255841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altLang="en-US" sz="1600" b="1"/>
              <a:t>Automatske misli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3030220" y="3496945"/>
            <a:ext cx="389890" cy="38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5944870" y="3569335"/>
            <a:ext cx="389890" cy="38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Box 12"/>
          <p:cNvSpPr txBox="1"/>
          <p:nvPr/>
        </p:nvSpPr>
        <p:spPr>
          <a:xfrm>
            <a:off x="600075" y="3073400"/>
            <a:ext cx="2230120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altLang="en-US" sz="1400"/>
              <a:t>Ja sam neadekvatna</a:t>
            </a:r>
          </a:p>
          <a:p>
            <a:r>
              <a:rPr lang="hr-HR" altLang="en-US" sz="1400"/>
              <a:t>Ja sam neuspješna</a:t>
            </a:r>
          </a:p>
          <a:p>
            <a:r>
              <a:rPr lang="hr-HR" altLang="en-US" sz="1400"/>
              <a:t>Ja sam bezvrijedna</a:t>
            </a:r>
          </a:p>
          <a:p>
            <a:pPr algn="just"/>
            <a:r>
              <a:rPr lang="hr-HR" altLang="en-US" sz="1400"/>
              <a:t>Ja sam slaba</a:t>
            </a:r>
          </a:p>
          <a:p>
            <a:pPr algn="just"/>
            <a:r>
              <a:rPr lang="hr-HR" altLang="en-US" sz="1400"/>
              <a:t>Nemam kontrolu</a:t>
            </a:r>
          </a:p>
          <a:p>
            <a:pPr algn="just"/>
            <a:r>
              <a:rPr lang="hr-HR" altLang="en-US" sz="1400"/>
              <a:t>Ja sam neprivlačna</a:t>
            </a:r>
          </a:p>
        </p:txBody>
      </p:sp>
      <p:sp>
        <p:nvSpPr>
          <p:cNvPr id="14" name="Text Box 13"/>
          <p:cNvSpPr txBox="1"/>
          <p:nvPr/>
        </p:nvSpPr>
        <p:spPr>
          <a:xfrm>
            <a:off x="3504565" y="2188210"/>
            <a:ext cx="2440305" cy="35450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altLang="en-US" sz="1200" b="1" u="sng" dirty="0"/>
              <a:t>Stav:</a:t>
            </a:r>
            <a:r>
              <a:rPr lang="hr-HR" altLang="en-US" sz="1200" dirty="0"/>
              <a:t> Strašno je biti neuspješan</a:t>
            </a:r>
          </a:p>
          <a:p>
            <a:r>
              <a:rPr lang="hr-HR" altLang="en-US" sz="1200" dirty="0"/>
              <a:t>Užasno je biti odbijen.</a:t>
            </a:r>
          </a:p>
          <a:p>
            <a:endParaRPr lang="hr-HR" altLang="en-US" sz="1200" dirty="0"/>
          </a:p>
          <a:p>
            <a:r>
              <a:rPr lang="hr-HR" altLang="en-US" sz="1200" b="1" u="sng" dirty="0"/>
              <a:t>Pretpostavke:</a:t>
            </a:r>
          </a:p>
          <a:p>
            <a:r>
              <a:rPr lang="hr-HR" altLang="en-US" sz="1200" i="1" dirty="0"/>
              <a:t>Pozitivne:</a:t>
            </a:r>
            <a:r>
              <a:rPr lang="hr-HR" altLang="en-US" sz="1200" dirty="0"/>
              <a:t> Ako radim vrlo napor-no, onda ću biti uspješna kao </a:t>
            </a:r>
            <a:endParaRPr lang="hr-HR" altLang="en-US" sz="1200" dirty="0" smtClean="0"/>
          </a:p>
          <a:p>
            <a:r>
              <a:rPr lang="hr-HR" altLang="en-US" sz="1200" dirty="0" smtClean="0"/>
              <a:t>osoba</a:t>
            </a:r>
            <a:endParaRPr lang="hr-HR" altLang="en-US" sz="1200" dirty="0"/>
          </a:p>
          <a:p>
            <a:endParaRPr lang="hr-HR" altLang="en-US" sz="1200" dirty="0"/>
          </a:p>
          <a:p>
            <a:r>
              <a:rPr lang="hr-HR" altLang="en-US" sz="1200" i="1" dirty="0"/>
              <a:t>Negativne: </a:t>
            </a:r>
            <a:r>
              <a:rPr lang="hr-HR" altLang="en-US" sz="1200" dirty="0"/>
              <a:t>Ako ne radim </a:t>
            </a:r>
            <a:r>
              <a:rPr lang="hr-HR" altLang="en-US" sz="1200" dirty="0" smtClean="0"/>
              <a:t>napor-no</a:t>
            </a:r>
            <a:r>
              <a:rPr lang="hr-HR" altLang="en-US" sz="1200" dirty="0"/>
              <a:t>, neuspješna sam kao osoba</a:t>
            </a:r>
          </a:p>
          <a:p>
            <a:endParaRPr lang="hr-HR" altLang="en-US" sz="1200" dirty="0"/>
          </a:p>
          <a:p>
            <a:r>
              <a:rPr lang="hr-HR" altLang="en-US" sz="1200" b="1" u="sng" dirty="0" smtClean="0"/>
              <a:t>Pravila</a:t>
            </a:r>
            <a:r>
              <a:rPr lang="hr-HR" altLang="en-US" sz="1200" b="1" u="sng" dirty="0"/>
              <a:t>: </a:t>
            </a:r>
          </a:p>
          <a:p>
            <a:r>
              <a:rPr lang="hr-HR" altLang="en-US" sz="1200" dirty="0"/>
              <a:t>Uvijek trebam dati sve od sebe</a:t>
            </a:r>
          </a:p>
          <a:p>
            <a:r>
              <a:rPr lang="hr-HR" altLang="en-US" sz="1200" dirty="0"/>
              <a:t>U svemu što pokušam moram </a:t>
            </a:r>
          </a:p>
          <a:p>
            <a:r>
              <a:rPr lang="hr-HR" altLang="en-US" sz="1200" dirty="0"/>
              <a:t>biti izvrsna</a:t>
            </a:r>
          </a:p>
          <a:p>
            <a:r>
              <a:rPr lang="hr-HR" altLang="en-US" sz="1200" dirty="0"/>
              <a:t>Moram raditi naporno</a:t>
            </a:r>
          </a:p>
          <a:p>
            <a:r>
              <a:rPr lang="hr-HR" altLang="en-US" sz="1200" dirty="0"/>
              <a:t>Moram se isticati</a:t>
            </a:r>
          </a:p>
          <a:p>
            <a:r>
              <a:rPr lang="hr-HR" altLang="en-US" sz="1200" dirty="0"/>
              <a:t>Svi me moraju prihvatiti</a:t>
            </a:r>
          </a:p>
        </p:txBody>
      </p:sp>
      <p:sp>
        <p:nvSpPr>
          <p:cNvPr id="15" name="Text Box 14"/>
          <p:cNvSpPr txBox="1"/>
          <p:nvPr/>
        </p:nvSpPr>
        <p:spPr>
          <a:xfrm>
            <a:off x="6399530" y="2743200"/>
            <a:ext cx="2375535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hr-HR" altLang="en-US" sz="1400" dirty="0"/>
              <a:t>Ne mogu ovo napraviti</a:t>
            </a:r>
          </a:p>
          <a:p>
            <a:pPr>
              <a:buFont typeface="Arial" pitchFamily="34" charset="0"/>
              <a:buChar char="•"/>
            </a:pPr>
            <a:r>
              <a:rPr lang="hr-HR" altLang="en-US" sz="1400" dirty="0"/>
              <a:t>Ovo je preteško</a:t>
            </a:r>
          </a:p>
          <a:p>
            <a:pPr>
              <a:buFont typeface="Arial" pitchFamily="34" charset="0"/>
              <a:buChar char="•"/>
            </a:pPr>
            <a:r>
              <a:rPr lang="hr-HR" altLang="en-US" sz="1400" dirty="0"/>
              <a:t>Nikad ovo neću naučiti</a:t>
            </a:r>
          </a:p>
          <a:p>
            <a:pPr>
              <a:buFont typeface="Arial" pitchFamily="34" charset="0"/>
              <a:buChar char="•"/>
            </a:pPr>
            <a:r>
              <a:rPr lang="hr-HR" altLang="en-US" sz="1400" dirty="0"/>
              <a:t>Nikad neću uspjeti to </a:t>
            </a:r>
            <a:endParaRPr lang="hr-HR" altLang="en-US" sz="1400" dirty="0" smtClean="0"/>
          </a:p>
          <a:p>
            <a:r>
              <a:rPr lang="hr-HR" altLang="en-US" sz="1400" dirty="0" smtClean="0"/>
              <a:t>napraviti</a:t>
            </a:r>
            <a:endParaRPr lang="hr-HR" altLang="en-US" sz="1400" dirty="0"/>
          </a:p>
          <a:p>
            <a:pPr>
              <a:buFont typeface="Arial" pitchFamily="34" charset="0"/>
              <a:buChar char="•"/>
            </a:pPr>
            <a:r>
              <a:rPr lang="hr-HR" altLang="en-US" sz="1400" dirty="0"/>
              <a:t>Svi su bolji od mene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en-US"/>
              <a:t>Posredujuća vjerovanja</a:t>
            </a:r>
          </a:p>
        </p:txBody>
      </p:sp>
      <p:graphicFrame>
        <p:nvGraphicFramePr>
          <p:cNvPr id="5" name="Table 4"/>
          <p:cNvGraphicFramePr/>
          <p:nvPr/>
        </p:nvGraphicFramePr>
        <p:xfrm>
          <a:off x="251521" y="1698625"/>
          <a:ext cx="8712966" cy="4000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2787"/>
                <a:gridCol w="2903836"/>
                <a:gridCol w="3096343"/>
              </a:tblGrid>
              <a:tr h="66675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altLang="en-US" dirty="0"/>
                        <a:t>Stav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altLang="en-US"/>
                        <a:t>Pretpostavke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altLang="en-US"/>
                        <a:t>Pravila</a:t>
                      </a:r>
                    </a:p>
                  </a:txBody>
                  <a:tcPr/>
                </a:tc>
              </a:tr>
              <a:tr h="66675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altLang="en-US" sz="1600"/>
                        <a:t>Užasno je biti odbijen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altLang="en-US" sz="1600" dirty="0"/>
                        <a:t>Ako me drugi upoznaju, </a:t>
                      </a:r>
                      <a:endParaRPr lang="hr-HR" altLang="en-US" sz="1600" dirty="0" smtClean="0"/>
                    </a:p>
                    <a:p>
                      <a:pPr>
                        <a:buNone/>
                      </a:pPr>
                      <a:r>
                        <a:rPr lang="hr-HR" altLang="en-US" sz="1600" dirty="0" smtClean="0"/>
                        <a:t>odbacit </a:t>
                      </a:r>
                      <a:r>
                        <a:rPr lang="hr-HR" altLang="en-US" sz="1600" dirty="0"/>
                        <a:t>će 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altLang="en-US" sz="1600" dirty="0"/>
                        <a:t>Znam što je </a:t>
                      </a:r>
                      <a:r>
                        <a:rPr lang="hr-HR" altLang="en-US" sz="1600" dirty="0" smtClean="0"/>
                        <a:t>najbolje.</a:t>
                      </a:r>
                      <a:endParaRPr lang="hr-HR" altLang="en-US" sz="1600" dirty="0"/>
                    </a:p>
                  </a:txBody>
                  <a:tcPr/>
                </a:tc>
              </a:tr>
              <a:tr h="66675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sz="1600" dirty="0" smtClean="0"/>
                        <a:t>Strašno je biti neuspješan.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sz="1600" dirty="0" smtClean="0"/>
                        <a:t>Ako ne napravim najbolje, </a:t>
                      </a:r>
                    </a:p>
                    <a:p>
                      <a:pPr>
                        <a:buNone/>
                      </a:pPr>
                      <a:r>
                        <a:rPr lang="hr-HR" sz="1600" dirty="0" smtClean="0"/>
                        <a:t>onda nisam uspjela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altLang="en-US" sz="1600" dirty="0"/>
                        <a:t>Ljudi bi trebali biti </a:t>
                      </a:r>
                      <a:r>
                        <a:rPr lang="hr-HR" altLang="en-US" sz="1600" dirty="0" smtClean="0"/>
                        <a:t>bolji.</a:t>
                      </a:r>
                      <a:endParaRPr lang="hr-HR" altLang="en-US" sz="1600" dirty="0"/>
                    </a:p>
                  </a:txBody>
                  <a:tcPr/>
                </a:tc>
              </a:tr>
              <a:tr h="66675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sz="1600" dirty="0" smtClean="0"/>
                        <a:t>Detalji</a:t>
                      </a:r>
                      <a:r>
                        <a:rPr lang="hr-HR" sz="1600" baseline="0" dirty="0" smtClean="0"/>
                        <a:t> su ključni.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sz="1600" dirty="0" smtClean="0"/>
                        <a:t>Ako ne uspijem u školi,</a:t>
                      </a:r>
                    </a:p>
                    <a:p>
                      <a:pPr>
                        <a:buNone/>
                      </a:pPr>
                      <a:r>
                        <a:rPr lang="hr-HR" sz="1600" dirty="0" smtClean="0"/>
                        <a:t>neuspješna sam kao osoba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altLang="en-US" sz="1600" dirty="0"/>
                        <a:t>Trebaju mi ljudi da bih </a:t>
                      </a:r>
                    </a:p>
                    <a:p>
                      <a:pPr>
                        <a:buNone/>
                      </a:pPr>
                      <a:r>
                        <a:rPr lang="hr-HR" altLang="en-US" sz="1600" dirty="0" smtClean="0"/>
                        <a:t>preživjela.</a:t>
                      </a:r>
                      <a:endParaRPr lang="hr-HR" altLang="en-US" sz="1600" dirty="0"/>
                    </a:p>
                  </a:txBody>
                  <a:tcPr/>
                </a:tc>
              </a:tr>
              <a:tr h="66675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sz="1600" dirty="0" smtClean="0"/>
                        <a:t>Grozno</a:t>
                      </a:r>
                      <a:r>
                        <a:rPr lang="hr-HR" sz="1600" baseline="0" dirty="0" smtClean="0"/>
                        <a:t> je kada osoba</a:t>
                      </a: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baseline="0" dirty="0" smtClean="0"/>
                        <a:t>izgubi kontrolu.</a:t>
                      </a:r>
                      <a:r>
                        <a:rPr lang="hr-HR" sz="1600" dirty="0" smtClean="0"/>
                        <a:t>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sz="1600" dirty="0" smtClean="0"/>
                        <a:t>Ako nemam sve pod </a:t>
                      </a:r>
                    </a:p>
                    <a:p>
                      <a:pPr>
                        <a:buNone/>
                      </a:pPr>
                      <a:r>
                        <a:rPr lang="hr-HR" sz="1600" dirty="0" smtClean="0"/>
                        <a:t>kontrolom, </a:t>
                      </a:r>
                      <a:r>
                        <a:rPr lang="hr-HR" sz="1600" dirty="0" err="1" smtClean="0"/>
                        <a:t>poludit</a:t>
                      </a:r>
                      <a:r>
                        <a:rPr lang="hr-HR" sz="1600" dirty="0" smtClean="0"/>
                        <a:t> ću.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sz="1600" dirty="0" smtClean="0"/>
                        <a:t>Moram raditi jako</a:t>
                      </a:r>
                      <a:r>
                        <a:rPr lang="hr-HR" sz="1600" baseline="0" dirty="0" smtClean="0"/>
                        <a:t> </a:t>
                      </a:r>
                      <a:r>
                        <a:rPr lang="hr-HR" sz="1600" dirty="0" smtClean="0"/>
                        <a:t>naporno.</a:t>
                      </a:r>
                      <a:endParaRPr lang="en-US" sz="1600" dirty="0"/>
                    </a:p>
                  </a:txBody>
                  <a:tcPr/>
                </a:tc>
              </a:tr>
              <a:tr h="66675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sz="1600" dirty="0" smtClean="0"/>
                        <a:t>Najgore je</a:t>
                      </a:r>
                      <a:r>
                        <a:rPr lang="hr-HR" sz="1600" baseline="0" dirty="0" smtClean="0"/>
                        <a:t> tražiti pomoć.</a:t>
                      </a:r>
                      <a:endParaRPr lang="en-US" sz="1600" dirty="0" smtClean="0"/>
                    </a:p>
                    <a:p>
                      <a:pPr>
                        <a:buNone/>
                      </a:pP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sz="1600" dirty="0" smtClean="0"/>
                        <a:t>Ako</a:t>
                      </a:r>
                      <a:r>
                        <a:rPr lang="hr-HR" sz="1600" baseline="0" dirty="0" smtClean="0"/>
                        <a:t> tražim pomoć, znači da sam slaba.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sz="1600" dirty="0" smtClean="0"/>
                        <a:t>Moram se isticati.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160288"/>
            <a:ext cx="8028384" cy="1069514"/>
          </a:xfrm>
        </p:spPr>
        <p:txBody>
          <a:bodyPr/>
          <a:lstStyle/>
          <a:p>
            <a:r>
              <a:rPr lang="hr-HR" altLang="en-US" sz="3200"/>
              <a:t>Identificiranje posredujućih vjerovanja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480695" y="2033270"/>
            <a:ext cx="8574405" cy="360045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altLang="en-US" sz="2000"/>
              <a:t>Prepoznati kada je posredujuće vjerovanje izraženo kao </a:t>
            </a:r>
          </a:p>
          <a:p>
            <a:pPr>
              <a:buFont typeface="Arial" panose="020B0604020202020204" pitchFamily="34" charset="0"/>
            </a:pPr>
            <a:r>
              <a:rPr lang="hr-HR" altLang="en-US" sz="2000"/>
              <a:t>   automatska misao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altLang="en-US" sz="2000"/>
              <a:t>Ponuditi prvi dio pretpostavke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altLang="en-US" sz="2000"/>
              <a:t>Direktno izazvati pravilo ili pretpostavku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altLang="en-US" sz="2000"/>
              <a:t>Koristiti tehniku silazne strelice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altLang="en-US" sz="2000"/>
              <a:t>Istražiti pacijentove automatske misli i prepoznati uobičajne teme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altLang="en-US" sz="2000"/>
              <a:t>Upitnik vjerovanja</a:t>
            </a:r>
          </a:p>
        </p:txBody>
      </p:sp>
      <p:sp>
        <p:nvSpPr>
          <p:cNvPr id="3" name="Text Box 2"/>
          <p:cNvSpPr txBox="1"/>
          <p:nvPr/>
        </p:nvSpPr>
        <p:spPr>
          <a:xfrm>
            <a:off x="852170" y="1202055"/>
            <a:ext cx="77520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altLang="en-US"/>
              <a:t>Utvrđivanje sadržaja pacijentove “knjige pravila”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7991" y="338088"/>
            <a:ext cx="8028384" cy="1069514"/>
          </a:xfrm>
        </p:spPr>
        <p:txBody>
          <a:bodyPr/>
          <a:lstStyle/>
          <a:p>
            <a:r>
              <a:rPr lang="hr-HR" altLang="en-US" sz="2800">
                <a:sym typeface="+mn-ea"/>
              </a:rPr>
              <a:t>Identificiranje posredujućih vjerovanja</a:t>
            </a:r>
            <a:r>
              <a:rPr lang="hr-HR" altLang="en-US"/>
              <a:t/>
            </a:r>
            <a:br>
              <a:rPr lang="hr-HR" altLang="en-US"/>
            </a:br>
            <a:endParaRPr lang="en-US"/>
          </a:p>
        </p:txBody>
      </p:sp>
      <p:sp>
        <p:nvSpPr>
          <p:cNvPr id="5" name="Text Box 4"/>
          <p:cNvSpPr txBox="1"/>
          <p:nvPr/>
        </p:nvSpPr>
        <p:spPr>
          <a:xfrm>
            <a:off x="179512" y="1340768"/>
            <a:ext cx="936815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>
              <a:buFont typeface="Arial" panose="020B0604020202020204" pitchFamily="34" charset="0"/>
              <a:buNone/>
            </a:pPr>
            <a:r>
              <a:rPr lang="hr-HR" altLang="en-US" b="1" u="sng" dirty="0">
                <a:sym typeface="+mn-ea"/>
              </a:rPr>
              <a:t>1. Prepoznavanje kada je posredujuće vjerovanje izraženo kao automatska misao</a:t>
            </a:r>
            <a:endParaRPr lang="hr-HR" altLang="en-US" b="1" u="sng" dirty="0"/>
          </a:p>
          <a:p>
            <a:endParaRPr lang="hr-HR" altLang="en-US" u="sng" dirty="0"/>
          </a:p>
          <a:p>
            <a:r>
              <a:rPr lang="hr-HR" altLang="en-US" dirty="0"/>
              <a:t>T: što vam je prošlo kroz glavu kada ste dobili rezultate testa?</a:t>
            </a:r>
          </a:p>
          <a:p>
            <a:r>
              <a:rPr lang="hr-HR" altLang="en-US" dirty="0"/>
              <a:t>P: Tako sam neuspješna.</a:t>
            </a:r>
          </a:p>
        </p:txBody>
      </p:sp>
      <p:sp>
        <p:nvSpPr>
          <p:cNvPr id="6" name="Text Box 5"/>
          <p:cNvSpPr txBox="1"/>
          <p:nvPr/>
        </p:nvSpPr>
        <p:spPr>
          <a:xfrm>
            <a:off x="251520" y="2852936"/>
            <a:ext cx="8152130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altLang="en-US" b="1" u="sng" dirty="0"/>
              <a:t>2. Ponuditi prvi dio pretpostavke</a:t>
            </a:r>
          </a:p>
          <a:p>
            <a:endParaRPr lang="hr-HR" altLang="en-US" dirty="0"/>
          </a:p>
          <a:p>
            <a:r>
              <a:rPr lang="hr-HR" altLang="en-US" dirty="0"/>
              <a:t>T: Dakle, pomislili ste:” Morat ću cijelu noć raditi.”</a:t>
            </a:r>
          </a:p>
          <a:p>
            <a:r>
              <a:rPr lang="hr-HR" altLang="en-US" dirty="0"/>
              <a:t>P: Da</a:t>
            </a:r>
          </a:p>
          <a:p>
            <a:r>
              <a:rPr lang="hr-HR" altLang="en-US" dirty="0"/>
              <a:t>T: I </a:t>
            </a:r>
            <a:r>
              <a:rPr lang="hr-HR" altLang="en-US" i="1" dirty="0"/>
              <a:t>ako ne radite najviše što možete</a:t>
            </a:r>
            <a:r>
              <a:rPr lang="hr-HR" altLang="en-US" dirty="0"/>
              <a:t>-</a:t>
            </a:r>
          </a:p>
          <a:p>
            <a:r>
              <a:rPr lang="hr-HR" altLang="en-US" dirty="0"/>
              <a:t>P: Tada se nisam najviše potrudila i nisam uspjela.</a:t>
            </a:r>
          </a:p>
        </p:txBody>
      </p:sp>
      <p:sp>
        <p:nvSpPr>
          <p:cNvPr id="7" name="Text Box 5"/>
          <p:cNvSpPr txBox="1"/>
          <p:nvPr/>
        </p:nvSpPr>
        <p:spPr>
          <a:xfrm>
            <a:off x="251520" y="4797152"/>
            <a:ext cx="8623935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altLang="en-US" b="1" u="sng" dirty="0"/>
              <a:t>3. Direktno izazvati pravilo ili pretpostavku</a:t>
            </a:r>
          </a:p>
          <a:p>
            <a:endParaRPr lang="hr-HR" altLang="en-US" dirty="0"/>
          </a:p>
          <a:p>
            <a:r>
              <a:rPr lang="hr-HR" altLang="en-US" b="1" dirty="0"/>
              <a:t>T:</a:t>
            </a:r>
            <a:r>
              <a:rPr lang="hr-HR" altLang="en-US" dirty="0"/>
              <a:t>Dakle, za vas je prilično važno dobro raditi svoj posao?</a:t>
            </a:r>
          </a:p>
          <a:p>
            <a:r>
              <a:rPr lang="hr-HR" altLang="en-US" dirty="0"/>
              <a:t>  Imate li neko pravilo o tome?</a:t>
            </a:r>
          </a:p>
          <a:p>
            <a:endParaRPr lang="hr-HR" altLang="en-US" dirty="0"/>
          </a:p>
          <a:p>
            <a:r>
              <a:rPr lang="hr-HR" altLang="en-US" b="1" dirty="0"/>
              <a:t>P:</a:t>
            </a:r>
            <a:r>
              <a:rPr lang="hr-HR" altLang="en-US" dirty="0"/>
              <a:t> Pa što god radim, moram to napraviti jako dobro.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7610" y="332741"/>
            <a:ext cx="8229600" cy="460648"/>
          </a:xfrm>
        </p:spPr>
        <p:txBody>
          <a:bodyPr/>
          <a:lstStyle/>
          <a:p>
            <a:r>
              <a:rPr lang="hr-HR" altLang="en-US"/>
              <a:t>4. Korištenje tehnike silazne strelice</a:t>
            </a:r>
          </a:p>
        </p:txBody>
      </p:sp>
      <p:pic>
        <p:nvPicPr>
          <p:cNvPr id="40" name="Content Placeholder 39" descr="Untitled2"/>
          <p:cNvPicPr>
            <a:picLocks noGrp="1" noChangeAspect="1"/>
          </p:cNvPicPr>
          <p:nvPr>
            <p:ph idx="10"/>
          </p:nvPr>
        </p:nvPicPr>
        <p:blipFill>
          <a:blip r:embed="rId2" cstate="print"/>
          <a:stretch>
            <a:fillRect/>
          </a:stretch>
        </p:blipFill>
        <p:spPr>
          <a:xfrm>
            <a:off x="711200" y="901700"/>
            <a:ext cx="4820285" cy="5688965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882650" y="4671060"/>
            <a:ext cx="1271270" cy="363220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lt1"/>
                </a:solidFill>
              </a14:hiddenFill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882650" y="5034280"/>
            <a:ext cx="1271270" cy="363220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lt1"/>
                </a:solidFill>
              </a14:hiddenFill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Bent Arrow 8"/>
          <p:cNvSpPr/>
          <p:nvPr/>
        </p:nvSpPr>
        <p:spPr>
          <a:xfrm>
            <a:off x="711200" y="1790065"/>
            <a:ext cx="215900" cy="335407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Text Box 9"/>
          <p:cNvSpPr txBox="1"/>
          <p:nvPr/>
        </p:nvSpPr>
        <p:spPr>
          <a:xfrm>
            <a:off x="5685790" y="1484630"/>
            <a:ext cx="3406140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altLang="en-US"/>
              <a:t>T: Ako su vaše bilješke stvarno loše, </a:t>
            </a:r>
            <a:r>
              <a:rPr lang="hr-HR" altLang="en-US" i="1"/>
              <a:t>što bi vam to značilo</a:t>
            </a:r>
            <a:r>
              <a:rPr lang="hr-HR" altLang="en-US"/>
              <a:t>?</a:t>
            </a:r>
          </a:p>
          <a:p>
            <a:endParaRPr lang="hr-HR" altLang="en-US"/>
          </a:p>
          <a:p>
            <a:r>
              <a:rPr lang="hr-HR" altLang="en-US"/>
              <a:t>P: Kako nisam napravila dobar posao.</a:t>
            </a:r>
          </a:p>
          <a:p>
            <a:endParaRPr lang="hr-HR" altLang="en-US"/>
          </a:p>
          <a:p>
            <a:r>
              <a:rPr lang="hr-HR" altLang="en-US"/>
              <a:t>T: Ako je istina da niste </a:t>
            </a:r>
          </a:p>
          <a:p>
            <a:r>
              <a:rPr lang="hr-HR" altLang="en-US"/>
              <a:t>napravili dobar posao, </a:t>
            </a:r>
            <a:r>
              <a:rPr lang="hr-HR" altLang="en-US" i="1"/>
              <a:t>što bi</a:t>
            </a:r>
          </a:p>
          <a:p>
            <a:r>
              <a:rPr lang="hr-HR" altLang="en-US" i="1"/>
              <a:t>vam to značilo</a:t>
            </a:r>
            <a:r>
              <a:rPr lang="hr-HR" altLang="en-US"/>
              <a:t>?</a:t>
            </a:r>
          </a:p>
          <a:p>
            <a:endParaRPr lang="hr-HR" altLang="en-US"/>
          </a:p>
          <a:p>
            <a:r>
              <a:rPr lang="hr-HR" altLang="en-US"/>
              <a:t>P: Da sam loš student.</a:t>
            </a:r>
          </a:p>
          <a:p>
            <a:endParaRPr lang="hr-HR" altLang="en-US"/>
          </a:p>
          <a:p>
            <a:r>
              <a:rPr lang="hr-HR" altLang="en-US"/>
              <a:t>T: Dobro, ako ste loš student, </a:t>
            </a:r>
            <a:r>
              <a:rPr lang="hr-HR" altLang="en-US" i="1"/>
              <a:t>što to govori o vama</a:t>
            </a:r>
            <a:r>
              <a:rPr lang="hr-HR" altLang="en-US"/>
              <a:t>?</a:t>
            </a:r>
          </a:p>
          <a:p>
            <a:endParaRPr lang="hr-HR" altLang="en-US"/>
          </a:p>
          <a:p>
            <a:r>
              <a:rPr lang="hr-HR" altLang="en-US"/>
              <a:t>P: Nisam dovoljno dobra.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1921</Words>
  <Application>Microsoft Office PowerPoint</Application>
  <PresentationFormat>On-screen Show (4:3)</PresentationFormat>
  <Paragraphs>368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Office Theme</vt:lpstr>
      <vt:lpstr>Custom Design</vt:lpstr>
      <vt:lpstr>Slide 1</vt:lpstr>
      <vt:lpstr>Posredujuća vjerovanja</vt:lpstr>
      <vt:lpstr>Odnos između kognitivnih razina</vt:lpstr>
      <vt:lpstr>Dijagram kognitivne konceptualizacije</vt:lpstr>
      <vt:lpstr>Hijerarhija vjerovanja i automatskih misli</vt:lpstr>
      <vt:lpstr>Posredujuća vjerovanja</vt:lpstr>
      <vt:lpstr>Identificiranje posredujućih vjerovanja</vt:lpstr>
      <vt:lpstr>Identificiranje posredujućih vjerovanja </vt:lpstr>
      <vt:lpstr>Slide 9</vt:lpstr>
      <vt:lpstr>Slide 10</vt:lpstr>
      <vt:lpstr>Slide 11</vt:lpstr>
      <vt:lpstr>Donošenje odluke o modifikaciji vjerovanja</vt:lpstr>
      <vt:lpstr>Educiranje pacijenta o vjerovanjima</vt:lpstr>
      <vt:lpstr>Mijenjanje pravila i stavova u oblik pretpostavki</vt:lpstr>
      <vt:lpstr>Istraživanje prednosti i nedostataka vjerovanja</vt:lpstr>
      <vt:lpstr>Oblikovanje novog vjerovanja</vt:lpstr>
      <vt:lpstr>Modificiranje vjerovanja</vt:lpstr>
      <vt:lpstr>Sokratovski dijalog</vt:lpstr>
      <vt:lpstr>Slide 19</vt:lpstr>
      <vt:lpstr>Bihevioralni eksperiment</vt:lpstr>
      <vt:lpstr>Kognitivni kontinuum</vt:lpstr>
      <vt:lpstr>Racionalno-emocionalno igranje uloga  (stav-kontrastav)</vt:lpstr>
      <vt:lpstr>Korištenje drugih kao refereničnih točaka</vt:lpstr>
      <vt:lpstr>Ponašanje “kao da”</vt:lpstr>
      <vt:lpstr>Samootkrivanje</vt:lpstr>
      <vt:lpstr>Slide 26</vt:lpstr>
      <vt:lpstr>Hvala na pažnji :)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Guest</cp:lastModifiedBy>
  <cp:revision>101</cp:revision>
  <dcterms:created xsi:type="dcterms:W3CDTF">2014-04-01T16:35:00Z</dcterms:created>
  <dcterms:modified xsi:type="dcterms:W3CDTF">2018-05-25T12:31:09Z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1033-10.2.0.6020</vt:lpwstr>
  </property>
</Properties>
</file>