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3" r:id="rId10"/>
    <p:sldId id="264" r:id="rId11"/>
    <p:sldId id="265" r:id="rId12"/>
    <p:sldId id="266" r:id="rId13"/>
    <p:sldId id="267" r:id="rId14"/>
    <p:sldId id="268" r:id="rId15"/>
    <p:sldId id="275" r:id="rId16"/>
    <p:sldId id="269" r:id="rId17"/>
    <p:sldId id="271" r:id="rId18"/>
    <p:sldId id="272" r:id="rId19"/>
    <p:sldId id="276" r:id="rId20"/>
    <p:sldId id="277" r:id="rId21"/>
    <p:sldId id="287" r:id="rId22"/>
    <p:sldId id="279" r:id="rId23"/>
    <p:sldId id="284" r:id="rId24"/>
    <p:sldId id="285" r:id="rId25"/>
    <p:sldId id="286" r:id="rId26"/>
    <p:sldId id="288" r:id="rId2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96" d="100"/>
          <a:sy n="96" d="100"/>
        </p:scale>
        <p:origin x="28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C096-1A68-4CB6-B89E-282DF0F6104A}" type="datetimeFigureOut">
              <a:rPr lang="hr-HR" smtClean="0"/>
              <a:t>27.6.2018.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27FF-E8CE-4518-840C-12937EB09D6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92290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C096-1A68-4CB6-B89E-282DF0F6104A}" type="datetimeFigureOut">
              <a:rPr lang="hr-HR" smtClean="0"/>
              <a:t>27.6.2018.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27FF-E8CE-4518-840C-12937EB09D6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14330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C096-1A68-4CB6-B89E-282DF0F6104A}" type="datetimeFigureOut">
              <a:rPr lang="hr-HR" smtClean="0"/>
              <a:t>27.6.2018.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27FF-E8CE-4518-840C-12937EB09D6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4790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C096-1A68-4CB6-B89E-282DF0F6104A}" type="datetimeFigureOut">
              <a:rPr lang="hr-HR" smtClean="0"/>
              <a:t>27.6.2018.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27FF-E8CE-4518-840C-12937EB09D6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408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C096-1A68-4CB6-B89E-282DF0F6104A}" type="datetimeFigureOut">
              <a:rPr lang="hr-HR" smtClean="0"/>
              <a:t>27.6.2018.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27FF-E8CE-4518-840C-12937EB09D6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53128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C096-1A68-4CB6-B89E-282DF0F6104A}" type="datetimeFigureOut">
              <a:rPr lang="hr-HR" smtClean="0"/>
              <a:t>27.6.2018.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27FF-E8CE-4518-840C-12937EB09D6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69732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C096-1A68-4CB6-B89E-282DF0F6104A}" type="datetimeFigureOut">
              <a:rPr lang="hr-HR" smtClean="0"/>
              <a:t>27.6.2018.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27FF-E8CE-4518-840C-12937EB09D6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03849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C096-1A68-4CB6-B89E-282DF0F6104A}" type="datetimeFigureOut">
              <a:rPr lang="hr-HR" smtClean="0"/>
              <a:t>27.6.2018.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27FF-E8CE-4518-840C-12937EB09D6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6981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C096-1A68-4CB6-B89E-282DF0F6104A}" type="datetimeFigureOut">
              <a:rPr lang="hr-HR" smtClean="0"/>
              <a:t>27.6.2018.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27FF-E8CE-4518-840C-12937EB09D6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64677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C096-1A68-4CB6-B89E-282DF0F6104A}" type="datetimeFigureOut">
              <a:rPr lang="hr-HR" smtClean="0"/>
              <a:t>27.6.2018.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27FF-E8CE-4518-840C-12937EB09D6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86431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C096-1A68-4CB6-B89E-282DF0F6104A}" type="datetimeFigureOut">
              <a:rPr lang="hr-HR" smtClean="0"/>
              <a:t>27.6.2018.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27FF-E8CE-4518-840C-12937EB09D6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52948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EC096-1A68-4CB6-B89E-282DF0F6104A}" type="datetimeFigureOut">
              <a:rPr lang="hr-HR" smtClean="0"/>
              <a:t>27.6.2018.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927FF-E8CE-4518-840C-12937EB09D6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94122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5400" b="1" dirty="0" smtClean="0">
                <a:solidFill>
                  <a:schemeClr val="accent1">
                    <a:lumMod val="75000"/>
                  </a:schemeClr>
                </a:solidFill>
              </a:rPr>
              <a:t>IDENTIFICIRANJE I MIJENJANJE POSREDUJUĆIH VJEROVANJA</a:t>
            </a:r>
            <a:endParaRPr lang="hr-HR" sz="5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24130"/>
            <a:ext cx="9144000" cy="1709531"/>
          </a:xfrm>
        </p:spPr>
        <p:txBody>
          <a:bodyPr>
            <a:normAutofit lnSpcReduction="10000"/>
          </a:bodyPr>
          <a:lstStyle/>
          <a:p>
            <a:pPr algn="r"/>
            <a:r>
              <a:rPr lang="hr-HR" dirty="0" smtClean="0"/>
              <a:t>10. </a:t>
            </a:r>
            <a:r>
              <a:rPr lang="hr-HR" dirty="0" smtClean="0"/>
              <a:t>RADIONICA</a:t>
            </a:r>
            <a:endParaRPr lang="hr-HR" dirty="0" smtClean="0"/>
          </a:p>
          <a:p>
            <a:pPr algn="r"/>
            <a:endParaRPr lang="hr-HR" dirty="0" smtClean="0"/>
          </a:p>
          <a:p>
            <a:pPr algn="r"/>
            <a:r>
              <a:rPr lang="hr-HR" dirty="0" smtClean="0"/>
              <a:t>Ana </a:t>
            </a:r>
            <a:r>
              <a:rPr lang="hr-HR" dirty="0" smtClean="0"/>
              <a:t>Šola, mag. </a:t>
            </a:r>
            <a:r>
              <a:rPr lang="hr-HR" dirty="0" smtClean="0"/>
              <a:t>p</a:t>
            </a:r>
            <a:r>
              <a:rPr lang="hr-HR" dirty="0" smtClean="0"/>
              <a:t>sihologije</a:t>
            </a:r>
          </a:p>
          <a:p>
            <a:pPr algn="r"/>
            <a:r>
              <a:rPr lang="hr-HR" dirty="0" smtClean="0"/>
              <a:t>30. lipnja 2018.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86812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600" b="1" dirty="0"/>
              <a:t>IDENTIFICIRANJE POSREDUJUĆIH </a:t>
            </a:r>
            <a:r>
              <a:rPr lang="hr-HR" sz="3600" b="1" dirty="0" smtClean="0"/>
              <a:t>VJEROVANJA</a:t>
            </a: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hr-HR" sz="2600" b="1" dirty="0" smtClean="0"/>
              <a:t>Terapeut </a:t>
            </a:r>
            <a:r>
              <a:rPr lang="hr-HR" sz="2600" b="1" dirty="0"/>
              <a:t>prepozna kada je posredujuće vjerovanje izraženo kao automatska </a:t>
            </a:r>
            <a:r>
              <a:rPr lang="hr-HR" sz="2600" b="1" dirty="0" smtClean="0"/>
              <a:t>misao</a:t>
            </a:r>
          </a:p>
          <a:p>
            <a:pPr marL="0" indent="0" algn="just">
              <a:buNone/>
            </a:pPr>
            <a:endParaRPr lang="hr-HR" sz="2600" dirty="0"/>
          </a:p>
          <a:p>
            <a:pPr marL="0" indent="0" algn="just">
              <a:buNone/>
            </a:pPr>
            <a:r>
              <a:rPr lang="hr-HR" sz="2600" dirty="0" smtClean="0"/>
              <a:t>Npr.</a:t>
            </a:r>
          </a:p>
          <a:p>
            <a:pPr marL="0" indent="0" algn="just">
              <a:buNone/>
            </a:pPr>
            <a:r>
              <a:rPr lang="hr-HR" sz="2600" dirty="0" smtClean="0"/>
              <a:t>T</a:t>
            </a:r>
            <a:r>
              <a:rPr lang="hr-HR" sz="2600" dirty="0"/>
              <a:t>: Što Vam je prošlo kroz glavu kada ste dobili rezultate testa?</a:t>
            </a:r>
          </a:p>
          <a:p>
            <a:pPr marL="0" indent="0" algn="just">
              <a:buNone/>
            </a:pPr>
            <a:r>
              <a:rPr lang="hr-HR" sz="2600" dirty="0" smtClean="0"/>
              <a:t>P: </a:t>
            </a:r>
            <a:r>
              <a:rPr lang="hr-HR" sz="2600" dirty="0" smtClean="0">
                <a:solidFill>
                  <a:schemeClr val="accent1">
                    <a:lumMod val="75000"/>
                  </a:schemeClr>
                </a:solidFill>
              </a:rPr>
              <a:t>Trebala sam to napraviti bolje. Ništa ne mogu napraviti kako treba. Tako sam neadekvatna. </a:t>
            </a:r>
            <a:r>
              <a:rPr lang="hr-HR" sz="2600" dirty="0" smtClean="0"/>
              <a:t>(</a:t>
            </a:r>
            <a:r>
              <a:rPr lang="hr-HR" sz="2600" dirty="0"/>
              <a:t>bazično vjerovanje</a:t>
            </a:r>
            <a:r>
              <a:rPr lang="hr-HR" sz="2600" dirty="0" smtClean="0"/>
              <a:t>)</a:t>
            </a:r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940852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5678"/>
            <a:ext cx="10515600" cy="560567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r-HR" sz="2600" b="1" dirty="0"/>
              <a:t>2. Terapeut</a:t>
            </a:r>
            <a:r>
              <a:rPr lang="hr-HR" sz="2600" dirty="0"/>
              <a:t> </a:t>
            </a:r>
            <a:r>
              <a:rPr lang="hr-HR" sz="2600" b="1" dirty="0"/>
              <a:t>ponudi prvi dio </a:t>
            </a:r>
            <a:r>
              <a:rPr lang="hr-HR" sz="2600" b="1" dirty="0" smtClean="0"/>
              <a:t>pretpostavke</a:t>
            </a:r>
          </a:p>
          <a:p>
            <a:pPr marL="0" indent="0" algn="just">
              <a:buNone/>
            </a:pPr>
            <a:endParaRPr lang="hr-HR" sz="2600" dirty="0"/>
          </a:p>
          <a:p>
            <a:pPr marL="0" indent="0" algn="just">
              <a:buNone/>
            </a:pPr>
            <a:r>
              <a:rPr lang="hr-HR" sz="2600" dirty="0" smtClean="0"/>
              <a:t>Npr.</a:t>
            </a:r>
          </a:p>
          <a:p>
            <a:pPr marL="0" indent="0" algn="just">
              <a:buNone/>
            </a:pPr>
            <a:r>
              <a:rPr lang="hr-HR" sz="2600" dirty="0" smtClean="0"/>
              <a:t>T</a:t>
            </a:r>
            <a:r>
              <a:rPr lang="hr-HR" sz="2600" dirty="0"/>
              <a:t>: Dakle, pomislili ste: „Morat ću cijelu noć raditi.“</a:t>
            </a:r>
          </a:p>
          <a:p>
            <a:pPr marL="0" indent="0" algn="just">
              <a:buNone/>
            </a:pPr>
            <a:r>
              <a:rPr lang="hr-HR" sz="2600" dirty="0"/>
              <a:t>	P: Da.</a:t>
            </a:r>
          </a:p>
          <a:p>
            <a:pPr marL="0" indent="0" algn="just">
              <a:buNone/>
            </a:pPr>
            <a:r>
              <a:rPr lang="hr-HR" sz="2600" dirty="0"/>
              <a:t>	T: I ako ne radite najviše što možete -</a:t>
            </a:r>
          </a:p>
          <a:p>
            <a:pPr marL="0" indent="0" algn="just">
              <a:buNone/>
            </a:pPr>
            <a:r>
              <a:rPr lang="hr-HR" sz="2600" dirty="0"/>
              <a:t>	P: </a:t>
            </a:r>
            <a:r>
              <a:rPr lang="hr-HR" sz="2600" dirty="0">
                <a:solidFill>
                  <a:schemeClr val="accent1">
                    <a:lumMod val="75000"/>
                  </a:schemeClr>
                </a:solidFill>
              </a:rPr>
              <a:t>Tada se nisam najviše potrudila. Nisam uspjela.</a:t>
            </a:r>
          </a:p>
          <a:p>
            <a:pPr marL="0" indent="0" algn="just">
              <a:buNone/>
            </a:pPr>
            <a:r>
              <a:rPr lang="hr-HR" sz="2600" dirty="0"/>
              <a:t>	T: Je li to općenito način na koji prosuđujete svoje napore, ako ne radite najnapornije,  onda niste uspjeli?</a:t>
            </a:r>
          </a:p>
          <a:p>
            <a:pPr marL="0" indent="0" algn="just">
              <a:buNone/>
            </a:pPr>
            <a:r>
              <a:rPr lang="hr-HR" sz="2600" dirty="0"/>
              <a:t>	P: Da, mislim da je tako</a:t>
            </a:r>
            <a:r>
              <a:rPr lang="hr-HR" sz="2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55960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5252"/>
            <a:ext cx="10515600" cy="5401711"/>
          </a:xfrm>
        </p:spPr>
        <p:txBody>
          <a:bodyPr/>
          <a:lstStyle/>
          <a:p>
            <a:pPr marL="0" indent="0" algn="just">
              <a:buNone/>
            </a:pPr>
            <a:r>
              <a:rPr lang="hr-HR" b="1" dirty="0"/>
              <a:t>3. Terapeut</a:t>
            </a:r>
            <a:r>
              <a:rPr lang="hr-HR" dirty="0"/>
              <a:t> </a:t>
            </a:r>
            <a:r>
              <a:rPr lang="hr-HR" b="1" dirty="0"/>
              <a:t>može identificirati pravilo ili stav direktnim </a:t>
            </a:r>
            <a:r>
              <a:rPr lang="hr-HR" b="1" dirty="0" smtClean="0"/>
              <a:t>izazivanjem</a:t>
            </a:r>
          </a:p>
          <a:p>
            <a:pPr marL="0" indent="0" algn="just">
              <a:buNone/>
            </a:pPr>
            <a:endParaRPr lang="hr-HR" dirty="0"/>
          </a:p>
          <a:p>
            <a:pPr marL="0" indent="0" algn="just">
              <a:buNone/>
            </a:pPr>
            <a:r>
              <a:rPr lang="hr-HR" dirty="0"/>
              <a:t>Npr.</a:t>
            </a:r>
          </a:p>
          <a:p>
            <a:pPr marL="0" indent="0" algn="just">
              <a:buNone/>
            </a:pPr>
            <a:r>
              <a:rPr lang="hr-HR" dirty="0"/>
              <a:t>T: Sjećate li se našeg prijašnjeg razgovora o dobrom obavljanju posla? Imate li neko pravilo o tome?</a:t>
            </a:r>
          </a:p>
          <a:p>
            <a:pPr marL="0" indent="0" algn="just">
              <a:buNone/>
            </a:pPr>
            <a:r>
              <a:rPr lang="hr-HR" dirty="0" smtClean="0"/>
              <a:t>P</a:t>
            </a:r>
            <a:r>
              <a:rPr lang="hr-HR" dirty="0"/>
              <a:t>: ... 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Pretpostavljam da što god radim, moram napraviti jako dobro</a:t>
            </a:r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192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5071"/>
            <a:ext cx="10515600" cy="521804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r-HR" sz="2600" b="1" dirty="0"/>
              <a:t>4. Terapeut</a:t>
            </a:r>
            <a:r>
              <a:rPr lang="hr-HR" sz="2600" dirty="0"/>
              <a:t> </a:t>
            </a:r>
            <a:r>
              <a:rPr lang="hr-HR" sz="2600" b="1" dirty="0"/>
              <a:t>koristi tehniku silazne </a:t>
            </a:r>
            <a:r>
              <a:rPr lang="hr-HR" sz="2600" b="1" dirty="0" smtClean="0"/>
              <a:t>strelice</a:t>
            </a:r>
          </a:p>
          <a:p>
            <a:pPr marL="0" indent="0" algn="just">
              <a:buNone/>
            </a:pPr>
            <a:endParaRPr lang="hr-HR" sz="2600" dirty="0"/>
          </a:p>
          <a:p>
            <a:pPr marL="0" indent="0" algn="just">
              <a:buNone/>
            </a:pPr>
            <a:r>
              <a:rPr lang="hr-HR" sz="2600" dirty="0" smtClean="0"/>
              <a:t>Npr.</a:t>
            </a:r>
          </a:p>
          <a:p>
            <a:pPr marL="0" indent="0" algn="just">
              <a:buNone/>
            </a:pPr>
            <a:r>
              <a:rPr lang="hr-HR" sz="2600" dirty="0" smtClean="0"/>
              <a:t>T</a:t>
            </a:r>
            <a:r>
              <a:rPr lang="hr-HR" sz="2600" dirty="0"/>
              <a:t>: Dobro, ponovimo, sinoć ste dokasno učili, pregledavali ste bilješke s predavanja i pomislili: „Ove su bilješke ogavne“ i osjećali se tužno</a:t>
            </a:r>
            <a:r>
              <a:rPr lang="hr-HR" sz="2600" dirty="0" smtClean="0"/>
              <a:t>. </a:t>
            </a:r>
            <a:r>
              <a:rPr lang="hr-HR" sz="2600" b="1" i="1" dirty="0" smtClean="0"/>
              <a:t>&lt;- </a:t>
            </a:r>
            <a:r>
              <a:rPr lang="hr-HR" sz="2600" b="1" i="1" dirty="0"/>
              <a:t>identificira ključnu automatsku misao za koju sumnja da izravno potječe iz disfunkcionalnog vjerovanja</a:t>
            </a:r>
            <a:endParaRPr lang="hr-HR" sz="2600" dirty="0"/>
          </a:p>
          <a:p>
            <a:pPr marL="0" indent="0" algn="just">
              <a:buNone/>
            </a:pPr>
            <a:r>
              <a:rPr lang="hr-HR" sz="2600" dirty="0" smtClean="0"/>
              <a:t>P</a:t>
            </a:r>
            <a:r>
              <a:rPr lang="hr-HR" sz="2600" dirty="0"/>
              <a:t>: Točno.</a:t>
            </a:r>
          </a:p>
          <a:p>
            <a:pPr marL="0" indent="0" algn="just">
              <a:buNone/>
            </a:pPr>
            <a:r>
              <a:rPr lang="hr-HR" sz="2600" dirty="0"/>
              <a:t>T: Dobro, još nismo pogledali dokaze kako biste vidjeli jeste li u pravu. Ali htio bih vidjeti možemo li otkriti zbog čega vas je ta misao učinila tako tužnom. Zato na trenutak moramo pretpostaviti kako ste u pravu. Što bi Vam to značilo?</a:t>
            </a:r>
            <a:r>
              <a:rPr lang="hr-HR" sz="2600" b="1" i="1" dirty="0"/>
              <a:t> &lt;- traži značenje te </a:t>
            </a:r>
            <a:r>
              <a:rPr lang="hr-HR" sz="2600" b="1" i="1" dirty="0" smtClean="0"/>
              <a:t>ideje</a:t>
            </a:r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529786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26164"/>
            <a:ext cx="10515600" cy="607280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2600" dirty="0"/>
              <a:t>P: Kako nisam napravila dobar posao na predavanju.</a:t>
            </a:r>
          </a:p>
          <a:p>
            <a:pPr marL="0" indent="0" algn="just">
              <a:buNone/>
            </a:pPr>
            <a:r>
              <a:rPr lang="hr-HR" sz="2600" dirty="0"/>
              <a:t>T: Dobro, ako je to istina da niste napravili dobar posao na predavanju, što bi to značilo?</a:t>
            </a:r>
          </a:p>
          <a:p>
            <a:pPr marL="0" indent="0" algn="just">
              <a:buNone/>
            </a:pPr>
            <a:r>
              <a:rPr lang="hr-HR" sz="2600" dirty="0"/>
              <a:t>	P: </a:t>
            </a:r>
            <a:r>
              <a:rPr lang="hr-HR" sz="2600" dirty="0">
                <a:solidFill>
                  <a:schemeClr val="accent1">
                    <a:lumMod val="75000"/>
                  </a:schemeClr>
                </a:solidFill>
              </a:rPr>
              <a:t>Da sam loš student.</a:t>
            </a:r>
          </a:p>
          <a:p>
            <a:pPr marL="0" indent="0" algn="just">
              <a:buNone/>
            </a:pPr>
            <a:r>
              <a:rPr lang="hr-HR" sz="2600" dirty="0"/>
              <a:t>	T: Dobro, ako ste loš student, što to govori o Vama? </a:t>
            </a:r>
            <a:r>
              <a:rPr lang="hr-HR" sz="2600" b="1" i="1" dirty="0"/>
              <a:t>&lt;- traži što misao </a:t>
            </a:r>
            <a:r>
              <a:rPr lang="hr-HR" sz="2600" b="1" i="1" dirty="0" smtClean="0"/>
              <a:t>	govori </a:t>
            </a:r>
            <a:r>
              <a:rPr lang="hr-HR" sz="2600" b="1" i="1" dirty="0"/>
              <a:t>o pacijentu</a:t>
            </a:r>
            <a:endParaRPr lang="hr-HR" sz="2600" dirty="0"/>
          </a:p>
          <a:p>
            <a:pPr marL="0" indent="0" algn="just">
              <a:buNone/>
            </a:pPr>
            <a:r>
              <a:rPr lang="hr-HR" sz="2600" dirty="0"/>
              <a:t>	P: </a:t>
            </a:r>
            <a:r>
              <a:rPr lang="hr-HR" sz="2600" dirty="0">
                <a:solidFill>
                  <a:schemeClr val="accent1">
                    <a:lumMod val="75000"/>
                  </a:schemeClr>
                </a:solidFill>
              </a:rPr>
              <a:t>Nisam dovoljno </a:t>
            </a:r>
            <a:r>
              <a:rPr lang="hr-HR" sz="2600" dirty="0" smtClean="0">
                <a:solidFill>
                  <a:schemeClr val="accent1">
                    <a:lumMod val="75000"/>
                  </a:schemeClr>
                </a:solidFill>
              </a:rPr>
              <a:t>dobra. </a:t>
            </a:r>
            <a:r>
              <a:rPr lang="hr-HR" sz="2600" dirty="0">
                <a:solidFill>
                  <a:schemeClr val="accent1">
                    <a:lumMod val="75000"/>
                  </a:schemeClr>
                </a:solidFill>
              </a:rPr>
              <a:t>(Ja sam neadekvatna.)</a:t>
            </a:r>
            <a:r>
              <a:rPr lang="hr-HR" sz="2600" dirty="0"/>
              <a:t> </a:t>
            </a:r>
            <a:r>
              <a:rPr lang="hr-HR" sz="2600" b="1" i="1" dirty="0"/>
              <a:t>&lt;- bazično </a:t>
            </a:r>
            <a:r>
              <a:rPr lang="hr-HR" sz="2600" b="1" i="1" dirty="0" smtClean="0"/>
              <a:t>vjerovanje</a:t>
            </a:r>
          </a:p>
          <a:p>
            <a:pPr marL="0" indent="0" algn="just">
              <a:buNone/>
            </a:pPr>
            <a:endParaRPr lang="hr-HR" sz="2600" dirty="0" smtClean="0"/>
          </a:p>
          <a:p>
            <a:pPr algn="just"/>
            <a:r>
              <a:rPr lang="hr-HR" sz="2600" dirty="0"/>
              <a:t>p</a:t>
            </a:r>
            <a:r>
              <a:rPr lang="hr-HR" sz="2600" dirty="0" smtClean="0"/>
              <a:t>itanjem što automatska misao </a:t>
            </a:r>
            <a:r>
              <a:rPr lang="hr-HR" sz="2600" i="1" u="sng" dirty="0" smtClean="0"/>
              <a:t>znači</a:t>
            </a:r>
            <a:r>
              <a:rPr lang="hr-HR" sz="2600" dirty="0" smtClean="0"/>
              <a:t> pacijentu -&gt; </a:t>
            </a:r>
            <a:r>
              <a:rPr lang="hr-HR" sz="2600" b="1" i="1" dirty="0" smtClean="0"/>
              <a:t>posredujuće vjerovanje</a:t>
            </a:r>
          </a:p>
          <a:p>
            <a:pPr algn="just"/>
            <a:r>
              <a:rPr lang="hr-HR" sz="2600" dirty="0" smtClean="0"/>
              <a:t>pitanjem što automatska misao </a:t>
            </a:r>
            <a:r>
              <a:rPr lang="hr-HR" sz="2600" i="1" u="sng" dirty="0" smtClean="0"/>
              <a:t>govori o</a:t>
            </a:r>
            <a:r>
              <a:rPr lang="hr-HR" sz="2600" dirty="0" smtClean="0"/>
              <a:t> pacijentu -&gt; </a:t>
            </a:r>
            <a:r>
              <a:rPr lang="hr-HR" sz="2600" b="1" i="1" dirty="0" smtClean="0"/>
              <a:t>bazično vjerovanje</a:t>
            </a:r>
          </a:p>
        </p:txBody>
      </p:sp>
    </p:spTree>
    <p:extLst>
      <p:ext uri="{BB962C8B-B14F-4D97-AF65-F5344CB8AC3E}">
        <p14:creationId xmlns:p14="http://schemas.microsoft.com/office/powerpoint/2010/main" val="39612288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Druga pitanja za otkrivanje vjerovanja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HR" dirty="0"/>
              <a:t>„Što ako je to i istina?“ ili</a:t>
            </a:r>
          </a:p>
          <a:p>
            <a:pPr algn="just"/>
            <a:r>
              <a:rPr lang="hr-HR" dirty="0"/>
              <a:t>„Što je u tome loše?“ ili</a:t>
            </a:r>
          </a:p>
          <a:p>
            <a:pPr algn="just"/>
            <a:r>
              <a:rPr lang="hr-HR" dirty="0"/>
              <a:t>„Koji je najgori dio u - “ ili</a:t>
            </a:r>
          </a:p>
          <a:p>
            <a:pPr algn="just"/>
            <a:r>
              <a:rPr lang="hr-HR" dirty="0"/>
              <a:t>„Što to govori o Vama?“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69930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7000"/>
            <a:ext cx="10515600" cy="64134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2600" b="1" dirty="0"/>
              <a:t>5. Terapeut može istražiti pacijentove automatske misli i prepoznati uobičajene teme</a:t>
            </a:r>
            <a:r>
              <a:rPr lang="hr-HR" sz="2600" b="1" dirty="0" smtClean="0"/>
              <a:t>.</a:t>
            </a:r>
          </a:p>
          <a:p>
            <a:pPr marL="0" indent="0" algn="just">
              <a:buNone/>
            </a:pPr>
            <a:endParaRPr lang="hr-HR" sz="2600" dirty="0"/>
          </a:p>
          <a:p>
            <a:pPr marL="0" indent="0" algn="just">
              <a:buNone/>
            </a:pPr>
            <a:r>
              <a:rPr lang="hr-HR" sz="2600" dirty="0" smtClean="0"/>
              <a:t>Npr.</a:t>
            </a:r>
          </a:p>
          <a:p>
            <a:pPr marL="0" indent="0" algn="just">
              <a:buNone/>
            </a:pPr>
            <a:r>
              <a:rPr lang="hr-HR" sz="2600" dirty="0" smtClean="0"/>
              <a:t>T</a:t>
            </a:r>
            <a:r>
              <a:rPr lang="hr-HR" sz="2600" dirty="0"/>
              <a:t>: Čini se kako u brojnim situacijama pomislite: „Ne mogu to napraviti.“ ili „To je preteško.“ ili „Neću to moći napraviti.“ Zanima me vjerujete li kako ste možda nekompetentni ili neadekvatni?</a:t>
            </a:r>
          </a:p>
          <a:p>
            <a:pPr marL="0" indent="0" algn="just">
              <a:buNone/>
            </a:pPr>
            <a:r>
              <a:rPr lang="hr-HR" sz="2600" dirty="0" smtClean="0"/>
              <a:t>P: </a:t>
            </a:r>
            <a:r>
              <a:rPr lang="hr-HR" sz="2600" dirty="0">
                <a:solidFill>
                  <a:schemeClr val="accent1">
                    <a:lumMod val="75000"/>
                  </a:schemeClr>
                </a:solidFill>
              </a:rPr>
              <a:t>Da, mislim da vjerujem. Stvarno vjerujem da sam neadekvatna</a:t>
            </a:r>
            <a:r>
              <a:rPr lang="hr-HR" sz="26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hr-HR" sz="2600" dirty="0"/>
              <a:t> </a:t>
            </a:r>
            <a:endParaRPr lang="hr-HR" sz="2600" dirty="0" smtClean="0"/>
          </a:p>
          <a:p>
            <a:pPr marL="0" indent="0" algn="just">
              <a:buNone/>
            </a:pPr>
            <a:endParaRPr lang="hr-HR" sz="2600" dirty="0"/>
          </a:p>
          <a:p>
            <a:pPr marL="0" indent="0" algn="just">
              <a:buNone/>
            </a:pPr>
            <a:r>
              <a:rPr lang="hr-HR" sz="2600" b="1" dirty="0" smtClean="0"/>
              <a:t>6. Terapeut može izravno pitati pacijenta koje je njegove vjerovanje</a:t>
            </a:r>
          </a:p>
          <a:p>
            <a:pPr marL="0" indent="0" algn="just">
              <a:buNone/>
            </a:pPr>
            <a:endParaRPr lang="hr-HR" sz="2600" dirty="0" smtClean="0"/>
          </a:p>
          <a:p>
            <a:pPr marL="0" indent="0" algn="just">
              <a:buNone/>
            </a:pPr>
            <a:r>
              <a:rPr lang="hr-HR" sz="2600" dirty="0" smtClean="0"/>
              <a:t>Npr.</a:t>
            </a:r>
          </a:p>
          <a:p>
            <a:pPr marL="0" indent="0" algn="just">
              <a:buNone/>
            </a:pPr>
            <a:r>
              <a:rPr lang="hr-HR" sz="2600" dirty="0" smtClean="0"/>
              <a:t>T: Što je Vaše vjerovanje glede traženja pomoći?</a:t>
            </a:r>
          </a:p>
          <a:p>
            <a:pPr marL="0" indent="0" algn="just">
              <a:buNone/>
            </a:pPr>
            <a:r>
              <a:rPr lang="hr-HR" sz="2600" dirty="0" smtClean="0"/>
              <a:t>P: </a:t>
            </a:r>
            <a:r>
              <a:rPr lang="hr-HR" sz="2600" dirty="0" smtClean="0">
                <a:solidFill>
                  <a:schemeClr val="accent1">
                    <a:lumMod val="75000"/>
                  </a:schemeClr>
                </a:solidFill>
              </a:rPr>
              <a:t>Pa, traženje pomoći je znak slabosti.</a:t>
            </a:r>
          </a:p>
          <a:p>
            <a:pPr marL="0" indent="0" algn="just">
              <a:buNone/>
            </a:pPr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24245882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7073"/>
            <a:ext cx="10515600" cy="757997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 smtClean="0"/>
              <a:t>DONOŠENJE ODLUKE O MODIFIKACIJI VJEROVANJA</a:t>
            </a: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713" y="805070"/>
            <a:ext cx="11161644" cy="578457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r-HR" sz="2600" dirty="0" smtClean="0"/>
              <a:t>Terapeut donosi odluku da li treba mijenjati vjerovanje na temelju sljedećih pitanja:</a:t>
            </a:r>
          </a:p>
          <a:p>
            <a:pPr algn="just"/>
            <a:r>
              <a:rPr lang="hr-HR" sz="2600" dirty="0" smtClean="0"/>
              <a:t>Koje je vjerovanje?</a:t>
            </a:r>
          </a:p>
          <a:p>
            <a:pPr algn="just"/>
            <a:r>
              <a:rPr lang="hr-HR" sz="2600" dirty="0" smtClean="0"/>
              <a:t>Koliko snažno pacijent u njega vjeruje?</a:t>
            </a:r>
          </a:p>
          <a:p>
            <a:pPr algn="just"/>
            <a:r>
              <a:rPr lang="hr-HR" sz="2600" dirty="0" smtClean="0"/>
              <a:t>Ako je snažno, u kojoj mjeri utječe na njegov život? Koliko snažno utječe na njegov život?</a:t>
            </a:r>
          </a:p>
          <a:p>
            <a:pPr algn="just"/>
            <a:r>
              <a:rPr lang="hr-HR" sz="2600" dirty="0" smtClean="0"/>
              <a:t>Ako je snažno, trebam li na njemu raditi sada? Je li pacijent spreman raditi na njemu? Koliko je vjerojatno da će ga u tom trenutku biti u stanju objektivno vrednovati? Imamo li dovoljno vremena na seansi za početak rada na njemu? Uklapa li se u točke koje su nam ostale na našem dnevnom redu ili će pacijent biti voljan odgoditi razgovor o nekim točkama kako bismo imali vremena istražiti to vjerovanje?</a:t>
            </a:r>
          </a:p>
          <a:p>
            <a:pPr marL="0" indent="0" algn="just">
              <a:buNone/>
            </a:pPr>
            <a:r>
              <a:rPr lang="hr-HR" sz="2600" dirty="0" smtClean="0"/>
              <a:t>-&gt; </a:t>
            </a:r>
            <a:r>
              <a:rPr lang="hr-HR" sz="2600" u="sng" dirty="0" smtClean="0"/>
              <a:t>Terapeut se usmjerava na najvažije </a:t>
            </a:r>
            <a:r>
              <a:rPr lang="hr-HR" sz="2600" u="sng" dirty="0"/>
              <a:t>vjerovanje i sustavno </a:t>
            </a:r>
            <a:r>
              <a:rPr lang="hr-HR" sz="2600" u="sng" dirty="0" smtClean="0"/>
              <a:t>radi </a:t>
            </a:r>
            <a:r>
              <a:rPr lang="hr-HR" sz="2600" u="sng" dirty="0"/>
              <a:t>na </a:t>
            </a:r>
            <a:r>
              <a:rPr lang="hr-HR" sz="2600" u="sng" dirty="0" smtClean="0"/>
              <a:t>njemu</a:t>
            </a:r>
            <a:r>
              <a:rPr lang="hr-HR" sz="2600" dirty="0" smtClean="0"/>
              <a:t> tek kada je pacijent </a:t>
            </a:r>
            <a:r>
              <a:rPr lang="hr-HR" sz="2600" i="1" dirty="0" smtClean="0"/>
              <a:t>naučio identificirati i modificirati NAM </a:t>
            </a:r>
            <a:r>
              <a:rPr lang="hr-HR" sz="2600" dirty="0" smtClean="0"/>
              <a:t>te</a:t>
            </a:r>
            <a:r>
              <a:rPr lang="hr-HR" sz="2600" i="1" dirty="0" smtClean="0"/>
              <a:t> doživio određeno olakšanje od simptoma</a:t>
            </a:r>
            <a:r>
              <a:rPr lang="hr-HR" sz="2600" dirty="0" smtClean="0"/>
              <a:t>.</a:t>
            </a:r>
            <a:endParaRPr lang="hr-HR" sz="2600" u="sng" dirty="0"/>
          </a:p>
        </p:txBody>
      </p:sp>
    </p:spTree>
    <p:extLst>
      <p:ext uri="{BB962C8B-B14F-4D97-AF65-F5344CB8AC3E}">
        <p14:creationId xmlns:p14="http://schemas.microsoft.com/office/powerpoint/2010/main" val="15842334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2691"/>
            <a:ext cx="10515600" cy="752475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 smtClean="0"/>
              <a:t>EDUCIRANJE PACIJENTA O VJEROVANJIMA</a:t>
            </a: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720" y="1975604"/>
            <a:ext cx="11084560" cy="1638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Postoji cijeli niz različitih mogućih vjerovanja koja su:</a:t>
            </a:r>
          </a:p>
          <a:p>
            <a:r>
              <a:rPr lang="hr-HR" sz="2600" dirty="0"/>
              <a:t>naučena, a ne urođena te se </a:t>
            </a:r>
            <a:r>
              <a:rPr lang="hr-HR" sz="2600" dirty="0" smtClean="0"/>
              <a:t>stoga </a:t>
            </a:r>
            <a:r>
              <a:rPr lang="hr-HR" sz="2600" dirty="0"/>
              <a:t>mogu </a:t>
            </a:r>
            <a:r>
              <a:rPr lang="hr-HR" sz="2600" dirty="0" smtClean="0"/>
              <a:t>mijenjati</a:t>
            </a:r>
            <a:endParaRPr lang="hr-HR" sz="2600" dirty="0"/>
          </a:p>
          <a:p>
            <a:r>
              <a:rPr lang="hr-HR" sz="2600" dirty="0" smtClean="0"/>
              <a:t>vjerovanja su tvrdnje, misli, stavovi, a ne činjenice</a:t>
            </a:r>
          </a:p>
        </p:txBody>
      </p:sp>
    </p:spTree>
    <p:extLst>
      <p:ext uri="{BB962C8B-B14F-4D97-AF65-F5344CB8AC3E}">
        <p14:creationId xmlns:p14="http://schemas.microsoft.com/office/powerpoint/2010/main" val="14393312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591" y="715617"/>
            <a:ext cx="11082131" cy="5883966"/>
          </a:xfrm>
        </p:spPr>
        <p:txBody>
          <a:bodyPr>
            <a:noAutofit/>
          </a:bodyPr>
          <a:lstStyle/>
          <a:p>
            <a:r>
              <a:rPr lang="hr-HR" sz="2600" dirty="0"/>
              <a:t>-&gt; Pacijentu je lakše uvidjeti distorziju i provjeriti posredujuće vjerovanje ako je ono u obliku pretpostavke, a ne pravila ili stava</a:t>
            </a:r>
            <a:r>
              <a:rPr lang="hr-HR" sz="2600" dirty="0" smtClean="0"/>
              <a:t>.</a:t>
            </a:r>
            <a:endParaRPr lang="hr-HR" sz="2600" dirty="0"/>
          </a:p>
          <a:p>
            <a:r>
              <a:rPr lang="hr-HR" sz="2600" dirty="0" smtClean="0"/>
              <a:t>Npr. </a:t>
            </a:r>
            <a:r>
              <a:rPr lang="hr-HR" sz="2400" dirty="0" smtClean="0"/>
              <a:t>T</a:t>
            </a:r>
            <a:r>
              <a:rPr lang="hr-HR" sz="2400" dirty="0"/>
              <a:t>: Dakle, Vi prilično snažno vjerujete da sve trebate raditi sami </a:t>
            </a:r>
            <a:r>
              <a:rPr lang="hr-HR" sz="2400" i="1" dirty="0"/>
              <a:t>(pravilo) </a:t>
            </a:r>
            <a:r>
              <a:rPr lang="hr-HR" sz="2400" dirty="0"/>
              <a:t>i da je strašno tražiti pomoć </a:t>
            </a:r>
            <a:r>
              <a:rPr lang="hr-HR" sz="2400" i="1" dirty="0"/>
              <a:t>(stav)</a:t>
            </a:r>
            <a:r>
              <a:rPr lang="hr-HR" sz="2400" dirty="0"/>
              <a:t>. Što za Vas znači tražiti pomoć, npr. u pisanju zadaće?</a:t>
            </a:r>
          </a:p>
          <a:p>
            <a:pPr marL="0" indent="0">
              <a:buNone/>
            </a:pPr>
            <a:r>
              <a:rPr lang="hr-HR" sz="2400" dirty="0" smtClean="0"/>
              <a:t>	P</a:t>
            </a:r>
            <a:r>
              <a:rPr lang="hr-HR" sz="2400" dirty="0"/>
              <a:t>: </a:t>
            </a:r>
            <a:r>
              <a:rPr lang="hr-HR" sz="2400" dirty="0">
                <a:solidFill>
                  <a:schemeClr val="accent1">
                    <a:lumMod val="75000"/>
                  </a:schemeClr>
                </a:solidFill>
              </a:rPr>
              <a:t>To znači da sam neadekvatna.</a:t>
            </a:r>
          </a:p>
          <a:p>
            <a:pPr marL="0" indent="0">
              <a:buNone/>
            </a:pPr>
            <a:r>
              <a:rPr lang="hr-HR" sz="2400" dirty="0" smtClean="0"/>
              <a:t>	T</a:t>
            </a:r>
            <a:r>
              <a:rPr lang="hr-HR" sz="2400" dirty="0"/>
              <a:t>: Koliko upravo sada vjerujete u tu ideju: „Ako tražim pomoć, znači da sam neadekvatna.” itd</a:t>
            </a:r>
            <a:r>
              <a:rPr lang="hr-HR" sz="2400" dirty="0" smtClean="0"/>
              <a:t>.</a:t>
            </a:r>
          </a:p>
          <a:p>
            <a:pPr marL="0" indent="0">
              <a:buNone/>
            </a:pPr>
            <a:endParaRPr lang="hr-HR" sz="2400" dirty="0"/>
          </a:p>
          <a:p>
            <a:pPr marL="0" indent="0" algn="just">
              <a:buNone/>
            </a:pPr>
            <a:r>
              <a:rPr lang="hr-HR" sz="2600" dirty="0" smtClean="0"/>
              <a:t>-&gt; Pretpostavke </a:t>
            </a:r>
            <a:r>
              <a:rPr lang="hr-HR" sz="2600" dirty="0"/>
              <a:t>obično </a:t>
            </a:r>
            <a:r>
              <a:rPr lang="hr-HR" sz="2600" dirty="0" smtClean="0"/>
              <a:t>stvaraju </a:t>
            </a:r>
            <a:r>
              <a:rPr lang="hr-HR" sz="2600" dirty="0"/>
              <a:t>veći kognitivni neskad nego evaluacija pravila ili </a:t>
            </a:r>
            <a:r>
              <a:rPr lang="hr-HR" sz="2600" dirty="0" smtClean="0"/>
              <a:t>stava:</a:t>
            </a:r>
          </a:p>
          <a:p>
            <a:pPr marL="0" indent="0" algn="just">
              <a:buNone/>
            </a:pPr>
            <a:r>
              <a:rPr lang="hr-HR" sz="2600" dirty="0" smtClean="0">
                <a:solidFill>
                  <a:schemeClr val="accent1">
                    <a:lumMod val="75000"/>
                  </a:schemeClr>
                </a:solidFill>
              </a:rPr>
              <a:t>„Ne smijem tražiti pomoć.” </a:t>
            </a:r>
            <a:r>
              <a:rPr lang="hr-HR" sz="2600" i="1" dirty="0" smtClean="0"/>
              <a:t>(pravilo)</a:t>
            </a:r>
            <a:endParaRPr lang="hr-HR" sz="2600" i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hr-HR" sz="2600" dirty="0" smtClean="0">
                <a:solidFill>
                  <a:schemeClr val="accent1">
                    <a:lumMod val="75000"/>
                  </a:schemeClr>
                </a:solidFill>
              </a:rPr>
              <a:t>„Ako tražim pomoć, to znači da sam nekompetentna.” </a:t>
            </a:r>
            <a:r>
              <a:rPr lang="hr-HR" sz="2600" i="1" dirty="0" smtClean="0"/>
              <a:t>(pretpostavka) </a:t>
            </a:r>
            <a:r>
              <a:rPr lang="hr-HR" sz="2600" dirty="0" smtClean="0"/>
              <a:t>&lt;- </a:t>
            </a:r>
            <a:r>
              <a:rPr lang="hr-HR" sz="2600" i="1" u="sng" dirty="0" smtClean="0"/>
              <a:t>pacijentu je lakše uvidjeti kognitivnu distorziju/i ili disfunkcionalnost</a:t>
            </a:r>
            <a:endParaRPr lang="hr-HR" sz="2600" dirty="0" smtClean="0"/>
          </a:p>
          <a:p>
            <a:pPr marL="0" indent="0" algn="just">
              <a:buNone/>
            </a:pPr>
            <a:endParaRPr lang="hr-HR" sz="2600" dirty="0"/>
          </a:p>
        </p:txBody>
      </p:sp>
      <p:sp>
        <p:nvSpPr>
          <p:cNvPr id="6" name="Title 1"/>
          <p:cNvSpPr txBox="1">
            <a:spLocks noGrp="1"/>
          </p:cNvSpPr>
          <p:nvPr>
            <p:ph type="title"/>
          </p:nvPr>
        </p:nvSpPr>
        <p:spPr>
          <a:xfrm>
            <a:off x="556591" y="225977"/>
            <a:ext cx="11082131" cy="6188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hr-HR" sz="3600" b="1" dirty="0" smtClean="0"/>
              <a:t>MIJENJANJE PRAVILA I STAVOVA U OBLIK PRETPOSTAVKI</a:t>
            </a:r>
            <a:endParaRPr lang="hr-HR" sz="3600" b="1" dirty="0"/>
          </a:p>
        </p:txBody>
      </p:sp>
    </p:spTree>
    <p:extLst>
      <p:ext uri="{BB962C8B-B14F-4D97-AF65-F5344CB8AC3E}">
        <p14:creationId xmlns:p14="http://schemas.microsoft.com/office/powerpoint/2010/main" val="175035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600" b="1" dirty="0" smtClean="0"/>
              <a:t>VJEROVANJA</a:t>
            </a:r>
            <a:endParaRPr lang="hr-HR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r-HR" dirty="0" smtClean="0"/>
              <a:t>-&gt; Shvaćanja </a:t>
            </a:r>
            <a:r>
              <a:rPr lang="hr-HR" dirty="0"/>
              <a:t>ili neizgovorene ideje koja pacijent ima o sebi, drugima i svom osobnom </a:t>
            </a:r>
            <a:r>
              <a:rPr lang="hr-HR" dirty="0" smtClean="0"/>
              <a:t>svijetu.</a:t>
            </a:r>
            <a:endParaRPr lang="hr-HR" dirty="0"/>
          </a:p>
          <a:p>
            <a:pPr algn="just"/>
            <a:endParaRPr lang="hr-HR" dirty="0" smtClean="0"/>
          </a:p>
          <a:p>
            <a:pPr marL="0" indent="0" algn="just">
              <a:buNone/>
            </a:pPr>
            <a:r>
              <a:rPr lang="hr-HR" dirty="0"/>
              <a:t>1. </a:t>
            </a:r>
            <a:r>
              <a:rPr lang="hr-HR" b="1" dirty="0"/>
              <a:t>POSREDUJUĆA VJEROVANJA </a:t>
            </a:r>
            <a:r>
              <a:rPr lang="hr-HR" dirty="0"/>
              <a:t>(pravila, stavovi, pretpostavke)</a:t>
            </a:r>
          </a:p>
          <a:p>
            <a:pPr marL="0" indent="0" algn="just">
              <a:buNone/>
            </a:pPr>
            <a:r>
              <a:rPr lang="hr-HR" dirty="0"/>
              <a:t>2. BAZIČNA VJEROVANJA (apsolutna, </a:t>
            </a:r>
            <a:r>
              <a:rPr lang="hr-HR" dirty="0" smtClean="0"/>
              <a:t>rigidna; </a:t>
            </a:r>
            <a:r>
              <a:rPr lang="hr-HR" dirty="0"/>
              <a:t>općenite ideje o sebi i drugima)</a:t>
            </a:r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94141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3763969"/>
            <a:ext cx="105156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600" u="sng" dirty="0" smtClean="0"/>
              <a:t>suradnički proces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600" dirty="0" smtClean="0"/>
              <a:t>terapeut se pita koje bi vjerovanje za pacijenta bilo funkcionalnije (manje rigidno)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600" dirty="0" smtClean="0"/>
              <a:t>u mislima oblikuje listu razumnijih vjerovanja kako bi mogao izabrati strategije za mijenjanje starog vjerovanja</a:t>
            </a:r>
          </a:p>
          <a:p>
            <a:pPr algn="just"/>
            <a:endParaRPr lang="hr-HR" sz="26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2927626"/>
            <a:ext cx="10515600" cy="9754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3600" b="1" dirty="0" smtClean="0"/>
              <a:t>OBLIKOVANJE NOVOG VJEROVANJA</a:t>
            </a:r>
            <a:endParaRPr lang="hr-HR" sz="3600" b="1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414822"/>
            <a:ext cx="10515600" cy="1143000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 smtClean="0"/>
              <a:t>ISTRAŽIVANJE PREDNOSTI I NEDOSTATAKA VJEROVANJA</a:t>
            </a:r>
            <a:endParaRPr lang="hr-HR" sz="3600" b="1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838200" y="1474267"/>
            <a:ext cx="10515600" cy="1260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hr-HR" sz="2600" dirty="0" smtClean="0"/>
              <a:t>pacijentu pomaže i u racionalnijem, objektivnijem vrednovanju vjerovanja</a:t>
            </a:r>
          </a:p>
          <a:p>
            <a:pPr algn="just"/>
            <a:r>
              <a:rPr lang="hr-HR" sz="2600" dirty="0" smtClean="0"/>
              <a:t>jedan od izvora motivacije za mijenjanje vjerovanja</a:t>
            </a:r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2449094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367748" y="197428"/>
            <a:ext cx="4104860" cy="66407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hr-HR" sz="2400" dirty="0" smtClean="0"/>
              <a:t>STARA VJEROVANJA</a:t>
            </a:r>
          </a:p>
          <a:p>
            <a:pPr marL="342900" indent="-342900">
              <a:buAutoNum type="arabicPeriod"/>
            </a:pPr>
            <a:r>
              <a:rPr lang="hr-HR" sz="2400" dirty="0" smtClean="0"/>
              <a:t>Ako ne radim dobro kao ostali, nisam uspješna.</a:t>
            </a:r>
          </a:p>
          <a:p>
            <a:pPr marL="342900" indent="-342900">
              <a:buAutoNum type="arabicPeriod"/>
            </a:pPr>
            <a:r>
              <a:rPr lang="hr-HR" sz="2400" dirty="0" smtClean="0"/>
              <a:t>Ako tražim pomoć, to je znak slabosti.</a:t>
            </a:r>
          </a:p>
          <a:p>
            <a:pPr marL="342900" indent="-342900">
              <a:buAutoNum type="arabicPeriod"/>
            </a:pPr>
            <a:r>
              <a:rPr lang="hr-HR" sz="2400" dirty="0" smtClean="0"/>
              <a:t>Ako ne uspijem u školi/poslu, nisam uspjela ni kao osoba.</a:t>
            </a:r>
          </a:p>
          <a:p>
            <a:pPr marL="342900" indent="-342900">
              <a:buAutoNum type="arabicPeriod"/>
            </a:pPr>
            <a:r>
              <a:rPr lang="hr-HR" sz="2400" dirty="0" smtClean="0"/>
              <a:t>Trebala bih se isticati u svemu što pokušam.</a:t>
            </a:r>
          </a:p>
          <a:p>
            <a:pPr marL="342900" indent="-342900">
              <a:buAutoNum type="arabicPeriod"/>
            </a:pPr>
            <a:r>
              <a:rPr lang="hr-HR" sz="2400" dirty="0" smtClean="0"/>
              <a:t>Uvijek trebam naporno raditi i dati najbolje.</a:t>
            </a:r>
          </a:p>
          <a:p>
            <a:pPr marL="342900" indent="-342900">
              <a:buAutoNum type="arabicPeriod"/>
            </a:pPr>
            <a:r>
              <a:rPr lang="hr-HR" sz="2400" dirty="0" smtClean="0"/>
              <a:t>Ako ne živim prema svojim mogućnostima, nisam uspjela. </a:t>
            </a:r>
          </a:p>
          <a:p>
            <a:pPr marL="342900" indent="-342900">
              <a:buAutoNum type="arabicPeriod"/>
            </a:pPr>
            <a:r>
              <a:rPr lang="hr-HR" sz="2400" dirty="0" smtClean="0"/>
              <a:t>Ako ne radim naporno cijelo vrijeme, nisam uspjela.</a:t>
            </a:r>
            <a:endParaRPr lang="hr-HR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691270" y="147670"/>
            <a:ext cx="710647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/>
              <a:t>FUNKCIONALNIJA VJEROVANJA</a:t>
            </a:r>
          </a:p>
          <a:p>
            <a:r>
              <a:rPr lang="hr-HR" sz="2400" dirty="0" smtClean="0"/>
              <a:t>1. Ako ne radim dobro kao drugi, nisam neuspješna, već samo čovjek.</a:t>
            </a:r>
          </a:p>
          <a:p>
            <a:r>
              <a:rPr lang="hr-HR" sz="2400" dirty="0" smtClean="0"/>
              <a:t>2. Ako tražim pomoć kad je trebam, poakzuje dobru sposobnost rješavanja problema (što je znak snage).</a:t>
            </a:r>
          </a:p>
          <a:p>
            <a:r>
              <a:rPr lang="hr-HR" sz="2400" dirty="0" smtClean="0"/>
              <a:t>3. Ako ne uspijem na poslu/školi, to se ne održava na sve ostalo (kakva sam kao prijatelj, rođak, član zajednice, moje kvalitete itd.). Neuspjeh također nije stalno stanje.</a:t>
            </a:r>
          </a:p>
          <a:p>
            <a:r>
              <a:rPr lang="hr-HR" sz="2400" dirty="0" smtClean="0"/>
              <a:t>4. Ne bih se trebala isticati u nečemu osim ako nisam za to nadarena(i ako sam voljna uložiti značajnu količinu vremena i truda na štetu drugih stvari).</a:t>
            </a:r>
          </a:p>
          <a:p>
            <a:r>
              <a:rPr lang="hr-HR" sz="2400" dirty="0" smtClean="0"/>
              <a:t>5. Većinu vremena trebam uložiti razumnu količinu napora.</a:t>
            </a:r>
          </a:p>
          <a:p>
            <a:r>
              <a:rPr lang="hr-HR" sz="2400" dirty="0" smtClean="0"/>
              <a:t>6. Ako radim manje od mogućnosti, uspjela sam možda 70, 80 ili 90%; ne 0%.</a:t>
            </a:r>
          </a:p>
          <a:p>
            <a:r>
              <a:rPr lang="hr-HR" sz="2400" dirty="0" smtClean="0"/>
              <a:t>7. Ako ne radim naporno cijelo vrijeme, vjerojatno ću dobro napraviti posao i imati više vremena.</a:t>
            </a:r>
          </a:p>
        </p:txBody>
      </p:sp>
    </p:spTree>
    <p:extLst>
      <p:ext uri="{BB962C8B-B14F-4D97-AF65-F5344CB8AC3E}">
        <p14:creationId xmlns:p14="http://schemas.microsoft.com/office/powerpoint/2010/main" val="33782991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7999"/>
            <a:ext cx="10515600" cy="936901"/>
          </a:xfrm>
        </p:spPr>
        <p:txBody>
          <a:bodyPr>
            <a:normAutofit/>
          </a:bodyPr>
          <a:lstStyle/>
          <a:p>
            <a:pPr algn="ctr"/>
            <a:r>
              <a:rPr lang="hr-HR" b="1" dirty="0" smtClean="0"/>
              <a:t>MODIFICIRANJE VJEROVANJA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977900"/>
            <a:ext cx="11176000" cy="5740400"/>
          </a:xfrm>
        </p:spPr>
        <p:txBody>
          <a:bodyPr>
            <a:noAutofit/>
          </a:bodyPr>
          <a:lstStyle/>
          <a:p>
            <a:pPr algn="just"/>
            <a:r>
              <a:rPr lang="hr-HR" sz="2600" dirty="0"/>
              <a:t>terapeut stalno od pacijenta traži procjenu koliko trenutno vjeruje u određeno vjerovanje (0-100%) kako bi odredio je li potreban daljnji rad</a:t>
            </a:r>
          </a:p>
          <a:p>
            <a:pPr algn="just"/>
            <a:r>
              <a:rPr lang="hr-HR" sz="2600" dirty="0"/>
              <a:t>vjerovanje je uspješno oslabljeno kada je stupanj uvjerenja manji za oko 30% i kada je pacijent voljan nastaviti mijenjati svoje disfunkcionalno ponašanje usprkos zadržavanju ostatka </a:t>
            </a:r>
            <a:r>
              <a:rPr lang="hr-HR" sz="2600" dirty="0" smtClean="0"/>
              <a:t>vjerovanja</a:t>
            </a:r>
          </a:p>
          <a:p>
            <a:pPr algn="just"/>
            <a:r>
              <a:rPr lang="hr-HR" sz="2600" dirty="0" smtClean="0"/>
              <a:t>pacijent vodi bilješke o vjerovanjima koja su istraživana na seansama: disfunkcionalno vjerovanja, novo – funkcionalnije vjerovanje i stupanj uvjerenja u svako od njih</a:t>
            </a:r>
          </a:p>
          <a:p>
            <a:pPr marL="0" indent="0" algn="just">
              <a:buNone/>
            </a:pPr>
            <a:r>
              <a:rPr lang="hr-HR" sz="2600" dirty="0" smtClean="0"/>
              <a:t>Npr.</a:t>
            </a:r>
          </a:p>
          <a:p>
            <a:pPr marL="0" indent="0" algn="just">
              <a:buNone/>
            </a:pPr>
            <a:r>
              <a:rPr lang="hr-HR" sz="2600" i="1" dirty="0" smtClean="0"/>
              <a:t>Staro vjerovanje:</a:t>
            </a:r>
            <a:r>
              <a:rPr lang="hr-HR" sz="2600" dirty="0" smtClean="0"/>
              <a:t> </a:t>
            </a:r>
            <a:r>
              <a:rPr lang="hr-HR" sz="2600" dirty="0" smtClean="0">
                <a:solidFill>
                  <a:schemeClr val="accent1">
                    <a:lumMod val="75000"/>
                  </a:schemeClr>
                </a:solidFill>
              </a:rPr>
              <a:t>Ako ne postignem najviše, onda sam gubitnik. </a:t>
            </a:r>
            <a:r>
              <a:rPr lang="hr-HR" sz="2600" dirty="0" smtClean="0"/>
              <a:t>(55%)</a:t>
            </a:r>
          </a:p>
          <a:p>
            <a:pPr marL="0" indent="0" algn="just">
              <a:buNone/>
            </a:pPr>
            <a:r>
              <a:rPr lang="hr-HR" sz="2600" i="1" dirty="0" smtClean="0"/>
              <a:t>Novo vjerovanje:</a:t>
            </a:r>
            <a:r>
              <a:rPr lang="hr-HR" sz="2600" dirty="0" smtClean="0"/>
              <a:t> </a:t>
            </a:r>
            <a:r>
              <a:rPr lang="hr-HR" sz="2600" dirty="0" smtClean="0">
                <a:solidFill>
                  <a:schemeClr val="accent1">
                    <a:lumMod val="75000"/>
                  </a:schemeClr>
                </a:solidFill>
              </a:rPr>
              <a:t>Potpuni sam gubitnik samo ako sam neuspješan na svim područjima. </a:t>
            </a:r>
            <a:r>
              <a:rPr lang="hr-HR" sz="2600" dirty="0" smtClean="0"/>
              <a:t>(80%)</a:t>
            </a:r>
          </a:p>
          <a:p>
            <a:pPr algn="just"/>
            <a:r>
              <a:rPr lang="hr-HR" sz="2600" dirty="0" smtClean="0"/>
              <a:t>DZ: čitanje i svakodnevno procjenjivanje koliko snažno pacijent vjeruje u oba vjerovanja</a:t>
            </a:r>
          </a:p>
          <a:p>
            <a:pPr algn="just"/>
            <a:endParaRPr lang="hr-HR" sz="2600" dirty="0"/>
          </a:p>
          <a:p>
            <a:pPr algn="just"/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259337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0700"/>
            <a:ext cx="10515600" cy="56562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r-HR" b="1" dirty="0" smtClean="0"/>
              <a:t>SOKRATOVSKI DIJALOG</a:t>
            </a:r>
          </a:p>
          <a:p>
            <a:pPr marL="0" indent="0" algn="just">
              <a:buNone/>
            </a:pPr>
            <a:r>
              <a:rPr lang="hr-HR" b="1" dirty="0" smtClean="0"/>
              <a:t>BIHEVIORALNI EKSPERIMENT ZA PROVJERU VJEROVANJA</a:t>
            </a:r>
          </a:p>
          <a:p>
            <a:pPr algn="just"/>
            <a:r>
              <a:rPr lang="hr-HR" sz="2600" dirty="0" smtClean="0"/>
              <a:t>terapeut navodi pacijenta na generiranje situacija gdje bi mogao testirati vjerovanje.</a:t>
            </a:r>
          </a:p>
          <a:p>
            <a:pPr marL="0" indent="0" algn="just">
              <a:buNone/>
            </a:pPr>
            <a:r>
              <a:rPr lang="hr-HR" sz="2600" dirty="0" smtClean="0"/>
              <a:t>Npr.</a:t>
            </a:r>
          </a:p>
          <a:p>
            <a:pPr marL="0" indent="0" algn="just">
              <a:buNone/>
            </a:pPr>
            <a:r>
              <a:rPr lang="hr-HR" sz="2600" dirty="0" smtClean="0"/>
              <a:t>P: </a:t>
            </a:r>
            <a:r>
              <a:rPr lang="hr-HR" sz="2600" dirty="0" smtClean="0">
                <a:solidFill>
                  <a:schemeClr val="accent1">
                    <a:lumMod val="75000"/>
                  </a:schemeClr>
                </a:solidFill>
              </a:rPr>
              <a:t>Ako tražim pomoć, drugi će me podcijeniti.</a:t>
            </a:r>
            <a:endParaRPr lang="hr-HR" sz="2600" dirty="0" smtClean="0"/>
          </a:p>
          <a:p>
            <a:pPr algn="just"/>
            <a:r>
              <a:rPr lang="hr-HR" sz="2600" dirty="0"/>
              <a:t>u</a:t>
            </a:r>
            <a:r>
              <a:rPr lang="hr-HR" sz="2600" dirty="0" smtClean="0"/>
              <a:t> razgovoru s pacijentom formira se lista mogućnosti za testiranje vjerovanja.</a:t>
            </a:r>
            <a:endParaRPr lang="hr-HR" sz="2600" dirty="0"/>
          </a:p>
          <a:p>
            <a:pPr marL="0" indent="0" algn="just">
              <a:buNone/>
            </a:pPr>
            <a:r>
              <a:rPr lang="hr-HR" sz="2400" dirty="0" smtClean="0"/>
              <a:t>*Ovdje terapeut može tražiti od pacijenta što za njega znači podcjenjivanje kako bi se uvjerio percipira li tuđe ponašanje kao podcjenjivačko iako ono to nije!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08131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06400"/>
            <a:ext cx="10515600" cy="6121400"/>
          </a:xfrm>
        </p:spPr>
        <p:txBody>
          <a:bodyPr/>
          <a:lstStyle/>
          <a:p>
            <a:pPr marL="0" indent="0" algn="just">
              <a:buNone/>
            </a:pPr>
            <a:r>
              <a:rPr lang="hr-HR" b="1" dirty="0"/>
              <a:t>KOGNITIVNI KONTINUUM ZA MODIFIKACIJU VJEROVANJA</a:t>
            </a:r>
          </a:p>
          <a:p>
            <a:pPr algn="just"/>
            <a:r>
              <a:rPr lang="hr-HR" sz="2600" dirty="0" smtClean="0"/>
              <a:t>Korisno za mijenjanje i automatskih misli i vjerovanja koja reflektiraju polarizirano mišljenje</a:t>
            </a:r>
          </a:p>
          <a:p>
            <a:pPr marL="0" indent="0" algn="just">
              <a:buNone/>
            </a:pPr>
            <a:r>
              <a:rPr lang="hr-HR" sz="2600" dirty="0" smtClean="0"/>
              <a:t>Npr.</a:t>
            </a:r>
          </a:p>
          <a:p>
            <a:pPr marL="0" indent="0" algn="just">
              <a:buNone/>
            </a:pPr>
            <a:r>
              <a:rPr lang="hr-HR" sz="2600" dirty="0" smtClean="0"/>
              <a:t>P: </a:t>
            </a:r>
            <a:r>
              <a:rPr lang="hr-HR" sz="2600" dirty="0" smtClean="0">
                <a:solidFill>
                  <a:schemeClr val="accent1">
                    <a:lumMod val="75000"/>
                  </a:schemeClr>
                </a:solidFill>
              </a:rPr>
              <a:t>Ako nisam superioran student, onda sam neuspješan.</a:t>
            </a:r>
          </a:p>
          <a:p>
            <a:pPr marL="0" indent="0" algn="just">
              <a:buNone/>
            </a:pP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hr-HR" b="1" dirty="0" smtClean="0"/>
              <a:t>RACIONALNO-EMOCIONALNO IGRANJE ULOGA</a:t>
            </a:r>
          </a:p>
          <a:p>
            <a:pPr algn="just"/>
            <a:r>
              <a:rPr lang="hr-HR" sz="2600" dirty="0" smtClean="0"/>
              <a:t>terapeut traži od pacijenta igranje „emocionalnog dijela” svoje svijesti koji snažno naglašava disfunkcionalno vjerovanje, dok terapeut igra „racionalni” dio</a:t>
            </a:r>
          </a:p>
          <a:p>
            <a:pPr algn="just"/>
            <a:r>
              <a:rPr lang="hr-HR" sz="2600" dirty="0" smtClean="0"/>
              <a:t>promjena uloga (terapeut igra „emocionalni dio” svijesti, a koristi se istim argumentima koje je upotrebljavao pacijent)</a:t>
            </a:r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34479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0400"/>
            <a:ext cx="10515600" cy="58293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3000" b="1" dirty="0" smtClean="0"/>
              <a:t>UPOTREBLJAVANJE DRUGIH LJUDI KAO REFERENIČNIH TOČAKA U MODIFIKACIJI VJEROVANJA</a:t>
            </a:r>
          </a:p>
          <a:p>
            <a:pPr marL="0" indent="0" algn="just">
              <a:buNone/>
            </a:pPr>
            <a:endParaRPr lang="hr-HR" sz="3000" b="1" dirty="0"/>
          </a:p>
          <a:p>
            <a:pPr marL="0" indent="0" algn="just">
              <a:buNone/>
            </a:pPr>
            <a:r>
              <a:rPr lang="hr-HR" sz="3000" b="1" dirty="0" smtClean="0"/>
              <a:t>PONAŠANJE „KAO DA”</a:t>
            </a:r>
          </a:p>
          <a:p>
            <a:pPr algn="just"/>
            <a:r>
              <a:rPr lang="hr-HR" sz="2600" dirty="0" smtClean="0"/>
              <a:t>često je dovoljna djelomična promjena vjerovanja; jednom kad pacijent počne mijenjati svoje ponašanje, vjerovanje će samo po sebi oslabiti</a:t>
            </a:r>
          </a:p>
          <a:p>
            <a:pPr algn="just"/>
            <a:r>
              <a:rPr lang="hr-HR" sz="2600" dirty="0" smtClean="0"/>
              <a:t>modifikacija ponašanja </a:t>
            </a:r>
            <a:r>
              <a:rPr lang="hr-HR" sz="2600" i="1" u="sng" dirty="0" smtClean="0"/>
              <a:t>kao da</a:t>
            </a:r>
            <a:r>
              <a:rPr lang="hr-HR" sz="2600" dirty="0" smtClean="0"/>
              <a:t> vjeruje u novo vjerovanje, čak iako ne vjeruje potpuno</a:t>
            </a:r>
          </a:p>
          <a:p>
            <a:pPr marL="0" indent="0" algn="just">
              <a:buNone/>
            </a:pPr>
            <a:endParaRPr lang="hr-HR" sz="2600" dirty="0"/>
          </a:p>
          <a:p>
            <a:pPr marL="0" indent="0" algn="just">
              <a:buNone/>
            </a:pPr>
            <a:r>
              <a:rPr lang="hr-HR" sz="3000" b="1" dirty="0" smtClean="0"/>
              <a:t>KORIŠTENJE SAMOOTKRIVANJA ZA MIJENJANJE VJEROVANJA</a:t>
            </a:r>
          </a:p>
          <a:p>
            <a:pPr algn="just"/>
            <a:r>
              <a:rPr lang="hr-HR" sz="2600" dirty="0" smtClean="0"/>
              <a:t>terapeut navodi u prvom licu relevantan i istinit primjer</a:t>
            </a:r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249775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606165"/>
            <a:ext cx="10515600" cy="1325563"/>
          </a:xfrm>
        </p:spPr>
        <p:txBody>
          <a:bodyPr/>
          <a:lstStyle/>
          <a:p>
            <a:pPr algn="ctr"/>
            <a:r>
              <a:rPr lang="hr-HR" dirty="0" smtClean="0"/>
              <a:t>HVALA NA PAŽNJI!</a:t>
            </a:r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938" y="1311965"/>
            <a:ext cx="4438124" cy="2914340"/>
          </a:xfrm>
        </p:spPr>
      </p:pic>
    </p:spTree>
    <p:extLst>
      <p:ext uri="{BB962C8B-B14F-4D97-AF65-F5344CB8AC3E}">
        <p14:creationId xmlns:p14="http://schemas.microsoft.com/office/powerpoint/2010/main" val="3570329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92508"/>
            <a:ext cx="10515600" cy="1325563"/>
          </a:xfrm>
        </p:spPr>
        <p:txBody>
          <a:bodyPr/>
          <a:lstStyle/>
          <a:p>
            <a:pPr algn="ctr"/>
            <a:r>
              <a:rPr lang="hr-HR" b="1" dirty="0"/>
              <a:t>KOGNITIVNA </a:t>
            </a:r>
            <a:r>
              <a:rPr lang="hr-HR" b="1" dirty="0" smtClean="0"/>
              <a:t>KONCEPTUALIZACIJA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90329"/>
            <a:ext cx="10515600" cy="3177071"/>
          </a:xfrm>
        </p:spPr>
        <p:txBody>
          <a:bodyPr>
            <a:normAutofit/>
          </a:bodyPr>
          <a:lstStyle/>
          <a:p>
            <a:pPr algn="just"/>
            <a:r>
              <a:rPr lang="hr-HR" sz="2600" dirty="0" smtClean="0"/>
              <a:t>slikoviti</a:t>
            </a:r>
            <a:r>
              <a:rPr lang="hr-HR" sz="2600" dirty="0"/>
              <a:t>, organizirani prikaz veze između bazičnih vjerovanja, posredujućih vjerovanja i automatskih misli</a:t>
            </a:r>
          </a:p>
          <a:p>
            <a:pPr algn="just"/>
            <a:endParaRPr lang="hr-HR" sz="2600" dirty="0" smtClean="0"/>
          </a:p>
          <a:p>
            <a:pPr algn="just"/>
            <a:r>
              <a:rPr lang="hr-HR" sz="2600" dirty="0" smtClean="0"/>
              <a:t>kognitivna </a:t>
            </a:r>
            <a:r>
              <a:rPr lang="hr-HR" sz="2600" dirty="0"/>
              <a:t>mapa pacijentove </a:t>
            </a:r>
            <a:r>
              <a:rPr lang="hr-HR" sz="2600" dirty="0" smtClean="0"/>
              <a:t>psihopatologije</a:t>
            </a:r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3283069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9453"/>
            <a:ext cx="10515600" cy="775252"/>
          </a:xfrm>
        </p:spPr>
        <p:txBody>
          <a:bodyPr>
            <a:normAutofit/>
          </a:bodyPr>
          <a:lstStyle/>
          <a:p>
            <a:pPr algn="ctr"/>
            <a:r>
              <a:rPr lang="hr-HR" sz="3600" dirty="0" smtClean="0"/>
              <a:t>Dijagram kognitivne konceptualizacije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1524" y="864705"/>
            <a:ext cx="9968949" cy="705678"/>
          </a:xfrm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hr-HR" dirty="0" smtClean="0"/>
              <a:t>RELEVANTNI PODACI IZ DJETINJSTVA</a:t>
            </a:r>
          </a:p>
          <a:p>
            <a:pPr marL="0" indent="0" algn="ctr">
              <a:buNone/>
            </a:pPr>
            <a:r>
              <a:rPr lang="hr-HR" dirty="0" smtClean="0"/>
              <a:t>Uspoređivala je sebe s bratom i vršnjacima. Majka koja previše kritizira.</a:t>
            </a:r>
            <a:endParaRPr lang="hr-HR" dirty="0"/>
          </a:p>
        </p:txBody>
      </p:sp>
      <p:sp>
        <p:nvSpPr>
          <p:cNvPr id="4" name="TextBox 3"/>
          <p:cNvSpPr txBox="1"/>
          <p:nvPr/>
        </p:nvSpPr>
        <p:spPr>
          <a:xfrm>
            <a:off x="1111525" y="1818820"/>
            <a:ext cx="9968948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2200" dirty="0" smtClean="0"/>
              <a:t>BAZIČNO VJEROVANJE/-A</a:t>
            </a:r>
          </a:p>
          <a:p>
            <a:pPr algn="ctr"/>
            <a:r>
              <a:rPr lang="hr-HR" sz="2200" dirty="0" smtClean="0">
                <a:solidFill>
                  <a:schemeClr val="accent1">
                    <a:lumMod val="75000"/>
                  </a:schemeClr>
                </a:solidFill>
              </a:rPr>
              <a:t>Ja sam neadekvatna.</a:t>
            </a:r>
            <a:endParaRPr lang="hr-HR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1525" y="2836698"/>
            <a:ext cx="9968948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2200" dirty="0" smtClean="0"/>
              <a:t>KONDICIONIRANJE PRETPOSTAVKE/VJEROVANJA/PRAVILA</a:t>
            </a:r>
          </a:p>
          <a:p>
            <a:pPr algn="ctr"/>
            <a:r>
              <a:rPr lang="hr-HR" sz="2200" dirty="0" smtClean="0"/>
              <a:t>(pozitivna) </a:t>
            </a:r>
            <a:r>
              <a:rPr lang="hr-HR" sz="2200" dirty="0" smtClean="0">
                <a:solidFill>
                  <a:schemeClr val="accent1">
                    <a:lumMod val="75000"/>
                  </a:schemeClr>
                </a:solidFill>
              </a:rPr>
              <a:t>Ako radim naporno, mogu napraviti dobro.</a:t>
            </a:r>
          </a:p>
          <a:p>
            <a:pPr algn="ctr"/>
            <a:r>
              <a:rPr lang="hr-HR" sz="2200" dirty="0" smtClean="0"/>
              <a:t>(negitivna) </a:t>
            </a:r>
            <a:r>
              <a:rPr lang="hr-HR" sz="2200" dirty="0" smtClean="0">
                <a:solidFill>
                  <a:schemeClr val="accent1">
                    <a:lumMod val="75000"/>
                  </a:schemeClr>
                </a:solidFill>
              </a:rPr>
              <a:t>Ako ne radim najbolje, onda nisam uspjela.</a:t>
            </a:r>
            <a:endParaRPr lang="hr-HR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11525" y="4193131"/>
            <a:ext cx="9968948" cy="1446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2200" dirty="0" smtClean="0"/>
              <a:t>KOMPENZACIJSKA STRATEGIJA</a:t>
            </a:r>
          </a:p>
          <a:p>
            <a:pPr algn="just"/>
            <a:r>
              <a:rPr lang="hr-HR" sz="2200" dirty="0" smtClean="0"/>
              <a:t>Razvija visoke standarde.			Traži nedostatke i ispravke.</a:t>
            </a:r>
          </a:p>
          <a:p>
            <a:pPr algn="just"/>
            <a:r>
              <a:rPr lang="hr-HR" sz="2200" dirty="0" smtClean="0"/>
              <a:t>Radi naporno.					Izbjegava traženje pomoći.</a:t>
            </a:r>
          </a:p>
          <a:p>
            <a:pPr algn="just"/>
            <a:r>
              <a:rPr lang="hr-HR" sz="2200" dirty="0" smtClean="0"/>
              <a:t>Pretjerano pripremanje.	</a:t>
            </a:r>
            <a:endParaRPr lang="hr-HR" sz="2200" dirty="0"/>
          </a:p>
        </p:txBody>
      </p:sp>
      <p:cxnSp>
        <p:nvCxnSpPr>
          <p:cNvPr id="8" name="Straight Connector 7"/>
          <p:cNvCxnSpPr>
            <a:stCxn id="3" idx="2"/>
            <a:endCxn id="4" idx="0"/>
          </p:cNvCxnSpPr>
          <p:nvPr/>
        </p:nvCxnSpPr>
        <p:spPr>
          <a:xfrm>
            <a:off x="6095999" y="1570383"/>
            <a:ext cx="0" cy="2484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082745" y="2588261"/>
            <a:ext cx="0" cy="2484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052927" y="3944694"/>
            <a:ext cx="0" cy="2484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095998" y="5639681"/>
            <a:ext cx="0" cy="2484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095998" y="5888118"/>
            <a:ext cx="0" cy="27414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38130" y="5888118"/>
            <a:ext cx="82792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938130" y="5896820"/>
            <a:ext cx="0" cy="27414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10217426" y="5896820"/>
            <a:ext cx="0" cy="27414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568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6281"/>
            <a:ext cx="2809461" cy="1294709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hr-HR" sz="2400" dirty="0" smtClean="0">
                <a:latin typeface="+mn-lt"/>
              </a:rPr>
              <a:t>SITUACIJA 1.</a:t>
            </a:r>
            <a:br>
              <a:rPr lang="hr-HR" sz="2400" dirty="0" smtClean="0">
                <a:latin typeface="+mn-lt"/>
              </a:rPr>
            </a:br>
            <a:r>
              <a:rPr lang="hr-HR" sz="2400" dirty="0" smtClean="0">
                <a:latin typeface="+mn-lt"/>
              </a:rPr>
              <a:t>Razgovor s brucošima o naprednim tečajevima.</a:t>
            </a:r>
            <a:endParaRPr lang="hr-HR" sz="2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7470" y="1749977"/>
            <a:ext cx="2812774" cy="129470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2200" dirty="0" smtClean="0"/>
              <a:t>AUTOMATSKA MISAO</a:t>
            </a:r>
          </a:p>
          <a:p>
            <a:pPr marL="0" indent="0" algn="ctr">
              <a:buNone/>
            </a:pPr>
            <a:r>
              <a:rPr lang="hr-HR" sz="2200" dirty="0" smtClean="0">
                <a:solidFill>
                  <a:schemeClr val="accent1">
                    <a:lumMod val="75000"/>
                  </a:schemeClr>
                </a:solidFill>
              </a:rPr>
              <a:t>Neću uspjeti to savladati.</a:t>
            </a:r>
            <a:endParaRPr lang="hr-HR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4886" y="1749977"/>
            <a:ext cx="2812774" cy="129470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hr-HR" sz="2200" dirty="0" smtClean="0"/>
              <a:t>AUTOMATSKA MISAO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hr-HR" sz="2200" dirty="0" smtClean="0">
                <a:solidFill>
                  <a:schemeClr val="accent1">
                    <a:lumMod val="75000"/>
                  </a:schemeClr>
                </a:solidFill>
              </a:rPr>
              <a:t>Oni su pametniji od mene.</a:t>
            </a:r>
            <a:endParaRPr lang="hr-HR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06178" y="1749977"/>
            <a:ext cx="2812774" cy="129470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hr-HR" sz="2200" dirty="0" smtClean="0"/>
              <a:t>AUTOMATSKA MISAO</a:t>
            </a:r>
          </a:p>
          <a:p>
            <a:pPr marL="0" indent="0" algn="ctr">
              <a:buNone/>
            </a:pPr>
            <a:r>
              <a:rPr lang="hr-HR" sz="2200" dirty="0" smtClean="0">
                <a:solidFill>
                  <a:schemeClr val="accent1">
                    <a:lumMod val="75000"/>
                  </a:schemeClr>
                </a:solidFill>
              </a:rPr>
              <a:t>Neću to moći napraviti.</a:t>
            </a:r>
            <a:endParaRPr lang="hr-HR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709491" y="176971"/>
            <a:ext cx="2809461" cy="129470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2400" dirty="0" smtClean="0">
                <a:latin typeface="+mn-lt"/>
              </a:rPr>
              <a:t>SITUACIJA 2.</a:t>
            </a:r>
          </a:p>
          <a:p>
            <a:pPr algn="ctr"/>
            <a:r>
              <a:rPr lang="hr-HR" sz="2400" dirty="0" smtClean="0">
                <a:latin typeface="+mn-lt"/>
              </a:rPr>
              <a:t>Razgovor o zahtjevima kolegija.</a:t>
            </a:r>
            <a:endParaRPr lang="hr-HR" sz="2400" dirty="0">
              <a:latin typeface="+mn-lt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577470" y="176281"/>
            <a:ext cx="2809461" cy="129470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2400" dirty="0" smtClean="0">
                <a:latin typeface="+mn-lt"/>
              </a:rPr>
              <a:t>SITUACIJA 3. Razmišljanje o matematičkim problemima.</a:t>
            </a:r>
            <a:endParaRPr lang="hr-HR" sz="2400" dirty="0">
              <a:latin typeface="+mn-lt"/>
            </a:endParaRPr>
          </a:p>
        </p:txBody>
      </p:sp>
      <p:cxnSp>
        <p:nvCxnSpPr>
          <p:cNvPr id="8" name="Straight Connector 7"/>
          <p:cNvCxnSpPr>
            <a:endCxn id="5" idx="0"/>
          </p:cNvCxnSpPr>
          <p:nvPr/>
        </p:nvCxnSpPr>
        <p:spPr>
          <a:xfrm>
            <a:off x="6112565" y="1482311"/>
            <a:ext cx="0" cy="2676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34886" y="3323673"/>
            <a:ext cx="2812774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2200" dirty="0" smtClean="0"/>
              <a:t>ZNAČENJE AUTOMATSKIH MISLI</a:t>
            </a:r>
          </a:p>
          <a:p>
            <a:pPr algn="ctr"/>
            <a:r>
              <a:rPr lang="hr-HR" sz="2200" dirty="0" smtClean="0">
                <a:solidFill>
                  <a:schemeClr val="accent1">
                    <a:lumMod val="75000"/>
                  </a:schemeClr>
                </a:solidFill>
              </a:rPr>
              <a:t>Ja sam neadekvatna.</a:t>
            </a:r>
            <a:endParaRPr lang="hr-HR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06178" y="3323673"/>
            <a:ext cx="2812774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2200" dirty="0" smtClean="0"/>
              <a:t>ZNAČENJE AUTOMATSKIH MISLI</a:t>
            </a:r>
          </a:p>
          <a:p>
            <a:pPr algn="ctr"/>
            <a:r>
              <a:rPr lang="hr-HR" sz="2200" dirty="0" smtClean="0">
                <a:solidFill>
                  <a:schemeClr val="accent1">
                    <a:lumMod val="75000"/>
                  </a:schemeClr>
                </a:solidFill>
              </a:rPr>
              <a:t>Ja sam neadekvatna.</a:t>
            </a:r>
            <a:endParaRPr lang="hr-HR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577470" y="3323673"/>
            <a:ext cx="2812774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2200" dirty="0" smtClean="0"/>
              <a:t>ZNAČENJE AUTOMATSKIH MISLI</a:t>
            </a:r>
          </a:p>
          <a:p>
            <a:pPr algn="ctr"/>
            <a:r>
              <a:rPr lang="hr-HR" sz="2200" dirty="0" smtClean="0">
                <a:solidFill>
                  <a:schemeClr val="accent1">
                    <a:lumMod val="75000"/>
                  </a:schemeClr>
                </a:solidFill>
              </a:rPr>
              <a:t>Ja sam neadekvatna.</a:t>
            </a:r>
            <a:endParaRPr lang="hr-HR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2241273" y="1470990"/>
            <a:ext cx="0" cy="2676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241273" y="3044686"/>
            <a:ext cx="0" cy="2676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97655" y="3044686"/>
            <a:ext cx="0" cy="2676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241273" y="4431669"/>
            <a:ext cx="0" cy="2676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077777" y="4442990"/>
            <a:ext cx="0" cy="2676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0007047" y="5480097"/>
            <a:ext cx="0" cy="2676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980543" y="3056007"/>
            <a:ext cx="0" cy="2676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0007047" y="4442990"/>
            <a:ext cx="0" cy="2676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834886" y="4710656"/>
            <a:ext cx="2812774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2200" dirty="0" smtClean="0"/>
              <a:t>EMOCIJA</a:t>
            </a:r>
          </a:p>
          <a:p>
            <a:pPr algn="ctr"/>
            <a:r>
              <a:rPr lang="hr-HR" sz="2200" dirty="0" smtClean="0"/>
              <a:t>Tuga</a:t>
            </a:r>
            <a:endParaRPr lang="hr-HR" sz="2200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9980543" y="1482311"/>
            <a:ext cx="0" cy="2676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706178" y="4710656"/>
            <a:ext cx="2812774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2200" dirty="0" smtClean="0"/>
              <a:t>EMOCIJA</a:t>
            </a:r>
          </a:p>
          <a:p>
            <a:pPr algn="ctr"/>
            <a:r>
              <a:rPr lang="hr-HR" sz="2200" dirty="0" smtClean="0"/>
              <a:t>Tuga</a:t>
            </a:r>
            <a:endParaRPr lang="hr-HR" sz="2200" dirty="0"/>
          </a:p>
        </p:txBody>
      </p:sp>
      <p:sp>
        <p:nvSpPr>
          <p:cNvPr id="25" name="TextBox 24"/>
          <p:cNvSpPr txBox="1"/>
          <p:nvPr/>
        </p:nvSpPr>
        <p:spPr>
          <a:xfrm>
            <a:off x="8574157" y="4710656"/>
            <a:ext cx="2812774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2200" dirty="0" smtClean="0"/>
              <a:t>EMOCIJA</a:t>
            </a:r>
          </a:p>
          <a:p>
            <a:pPr algn="ctr"/>
            <a:r>
              <a:rPr lang="hr-HR" sz="2200" dirty="0" smtClean="0"/>
              <a:t>Tuga</a:t>
            </a:r>
            <a:endParaRPr lang="hr-HR" sz="2200" dirty="0"/>
          </a:p>
        </p:txBody>
      </p:sp>
      <p:sp>
        <p:nvSpPr>
          <p:cNvPr id="26" name="TextBox 25"/>
          <p:cNvSpPr txBox="1"/>
          <p:nvPr/>
        </p:nvSpPr>
        <p:spPr>
          <a:xfrm>
            <a:off x="834886" y="5759084"/>
            <a:ext cx="2812774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2200" dirty="0" smtClean="0"/>
              <a:t>PONAŠANJE</a:t>
            </a:r>
          </a:p>
          <a:p>
            <a:pPr algn="ctr"/>
            <a:r>
              <a:rPr lang="hr-HR" sz="2200" dirty="0"/>
              <a:t>-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704521" y="5759083"/>
            <a:ext cx="2812774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2200" dirty="0" smtClean="0"/>
              <a:t>PONAŠANJE</a:t>
            </a:r>
          </a:p>
          <a:p>
            <a:pPr algn="ctr"/>
            <a:r>
              <a:rPr lang="hr-HR" sz="2200" dirty="0" smtClean="0"/>
              <a:t>Plač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74156" y="5759083"/>
            <a:ext cx="2812774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2200" dirty="0" smtClean="0"/>
              <a:t>PONAŠANJE</a:t>
            </a:r>
          </a:p>
          <a:p>
            <a:pPr algn="ctr"/>
            <a:r>
              <a:rPr lang="hr-HR" sz="2200" dirty="0" smtClean="0"/>
              <a:t>Zatvaranje knjige</a:t>
            </a:r>
          </a:p>
          <a:p>
            <a:pPr algn="ctr"/>
            <a:r>
              <a:rPr lang="hr-HR" sz="2200" dirty="0" smtClean="0"/>
              <a:t>Prestanak učenja</a:t>
            </a:r>
            <a:endParaRPr lang="hr-HR" sz="2200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6077777" y="5476912"/>
            <a:ext cx="0" cy="2676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241273" y="5480097"/>
            <a:ext cx="0" cy="2676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2239617" y="0"/>
            <a:ext cx="9939" cy="1769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123332" y="0"/>
            <a:ext cx="9939" cy="1769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10007047" y="0"/>
            <a:ext cx="9939" cy="1769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4133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0616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hr-HR" dirty="0" smtClean="0"/>
              <a:t>TERAPEUT SAZNAJE:</a:t>
            </a:r>
          </a:p>
          <a:p>
            <a:pPr algn="just"/>
            <a:r>
              <a:rPr lang="hr-HR" dirty="0" smtClean="0"/>
              <a:t>Kako </a:t>
            </a:r>
            <a:r>
              <a:rPr lang="hr-HR" dirty="0"/>
              <a:t>je bazično vjerovanje nastalo i kako se održalo?</a:t>
            </a:r>
          </a:p>
          <a:p>
            <a:pPr algn="just"/>
            <a:r>
              <a:rPr lang="hr-HR" dirty="0" smtClean="0"/>
              <a:t>Koji </a:t>
            </a:r>
            <a:r>
              <a:rPr lang="hr-HR" dirty="0"/>
              <a:t>su se životni događaji, posebice u djetinjstvu, dogodili, a mogli su biti vezani za nastanak i održavanje vjerovanja?</a:t>
            </a:r>
          </a:p>
          <a:p>
            <a:pPr algn="just"/>
            <a:r>
              <a:rPr lang="hr-HR" dirty="0" smtClean="0"/>
              <a:t>Kako </a:t>
            </a:r>
            <a:r>
              <a:rPr lang="hr-HR" dirty="0"/>
              <a:t>se </a:t>
            </a:r>
            <a:r>
              <a:rPr lang="hr-HR" dirty="0" smtClean="0"/>
              <a:t>pacijent nosi </a:t>
            </a:r>
            <a:r>
              <a:rPr lang="hr-HR" dirty="0"/>
              <a:t>s tim bolnim bazičnim vjerovanjem?</a:t>
            </a:r>
          </a:p>
          <a:p>
            <a:pPr algn="just"/>
            <a:r>
              <a:rPr lang="hr-HR" dirty="0" smtClean="0"/>
              <a:t>Koja </a:t>
            </a:r>
            <a:r>
              <a:rPr lang="hr-HR" dirty="0"/>
              <a:t>je posredujuća vjerovanja (pretpostavke, stavovi, pravila) razvio?</a:t>
            </a:r>
          </a:p>
          <a:p>
            <a:pPr algn="just"/>
            <a:r>
              <a:rPr lang="hr-HR" dirty="0" smtClean="0"/>
              <a:t>Koje </a:t>
            </a:r>
            <a:r>
              <a:rPr lang="hr-HR" dirty="0"/>
              <a:t>je ponašajne strategije pacijent razvio kako bi se nosio s bolnim bazičnim vjerovanjem?</a:t>
            </a:r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28090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6098"/>
            <a:ext cx="10515600" cy="847449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 smtClean="0"/>
              <a:t>KOMPENZACIJSKE STRATEGIJE</a:t>
            </a: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3547"/>
            <a:ext cx="10515600" cy="547646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hr-HR" dirty="0" smtClean="0"/>
              <a:t>normalna </a:t>
            </a:r>
            <a:r>
              <a:rPr lang="hr-HR" dirty="0"/>
              <a:t>ponašanja koja svatko ponekad </a:t>
            </a:r>
            <a:r>
              <a:rPr lang="hr-HR" dirty="0" smtClean="0"/>
              <a:t>koristi</a:t>
            </a:r>
          </a:p>
          <a:p>
            <a:pPr marL="0" indent="0" algn="just">
              <a:buNone/>
            </a:pPr>
            <a:r>
              <a:rPr lang="hr-HR" dirty="0" smtClean="0"/>
              <a:t>-&gt; prečesto </a:t>
            </a:r>
            <a:r>
              <a:rPr lang="hr-HR" dirty="0"/>
              <a:t>korištenje kompenzacijskih strategija </a:t>
            </a:r>
            <a:r>
              <a:rPr lang="hr-HR" dirty="0" smtClean="0"/>
              <a:t>nauštrb funkcionalnijih </a:t>
            </a:r>
            <a:r>
              <a:rPr lang="hr-HR" dirty="0"/>
              <a:t>strategija </a:t>
            </a:r>
            <a:r>
              <a:rPr lang="hr-HR" dirty="0" smtClean="0"/>
              <a:t>--&gt; </a:t>
            </a:r>
            <a:r>
              <a:rPr lang="hr-HR" dirty="0"/>
              <a:t>uznemirenost </a:t>
            </a:r>
            <a:r>
              <a:rPr lang="hr-HR" dirty="0" smtClean="0"/>
              <a:t>pacijenta</a:t>
            </a:r>
          </a:p>
          <a:p>
            <a:pPr marL="0" indent="0" algn="just">
              <a:buNone/>
            </a:pPr>
            <a:endParaRPr lang="hr-HR" dirty="0"/>
          </a:p>
          <a:p>
            <a:pPr algn="just"/>
            <a:r>
              <a:rPr lang="hr-HR" dirty="0"/>
              <a:t>p</a:t>
            </a:r>
            <a:r>
              <a:rPr lang="hr-HR" dirty="0" smtClean="0"/>
              <a:t>acijentove pretpostavke često povezuju kompenzacijske strategije s bazičnim vjerovanjima</a:t>
            </a:r>
          </a:p>
          <a:p>
            <a:pPr marL="0" indent="0" algn="ctr">
              <a:buNone/>
            </a:pPr>
            <a:r>
              <a:rPr lang="hr-HR" dirty="0" smtClean="0"/>
              <a:t>„Ako ja (vezano s kompenzacijskom strategijom), tada (moje bazično vjerovanje možda ne bude točno)”.</a:t>
            </a:r>
          </a:p>
          <a:p>
            <a:pPr marL="0" indent="0" algn="ctr">
              <a:buNone/>
            </a:pPr>
            <a:r>
              <a:rPr lang="hr-HR" dirty="0" smtClean="0"/>
              <a:t>Npr</a:t>
            </a:r>
            <a:r>
              <a:rPr lang="hr-HR" dirty="0"/>
              <a:t>. 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Ako radim naporno, mogu napraviti dobro</a:t>
            </a:r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0" indent="0" algn="ctr">
              <a:buNone/>
            </a:pPr>
            <a:r>
              <a:rPr lang="hr-HR" sz="2600" dirty="0" smtClean="0"/>
              <a:t>(</a:t>
            </a:r>
            <a:r>
              <a:rPr lang="hr-HR" sz="2600" dirty="0"/>
              <a:t>zaštita od neuspjeha i pokazivanja nesposobnosti</a:t>
            </a:r>
            <a:r>
              <a:rPr lang="hr-HR" sz="2600" dirty="0" smtClean="0"/>
              <a:t>)</a:t>
            </a:r>
          </a:p>
          <a:p>
            <a:pPr marL="0" indent="0" algn="just">
              <a:buNone/>
            </a:pPr>
            <a:r>
              <a:rPr lang="hr-HR" dirty="0" smtClean="0"/>
              <a:t>„Ako ja (</a:t>
            </a:r>
            <a:r>
              <a:rPr lang="hr-HR" u="sng" dirty="0" smtClean="0"/>
              <a:t>nije</a:t>
            </a:r>
            <a:r>
              <a:rPr lang="hr-HR" dirty="0" smtClean="0"/>
              <a:t> vezano s mojom kompenzacijskom strategijom), tada (moje bazično vjerovanje </a:t>
            </a:r>
            <a:r>
              <a:rPr lang="hr-HR" u="sng" dirty="0" smtClean="0"/>
              <a:t>može</a:t>
            </a:r>
            <a:r>
              <a:rPr lang="hr-HR" dirty="0" smtClean="0"/>
              <a:t> biti točno).”</a:t>
            </a:r>
          </a:p>
          <a:p>
            <a:pPr marL="0" indent="0" algn="ctr">
              <a:buNone/>
            </a:pPr>
            <a:r>
              <a:rPr lang="hr-HR" dirty="0" smtClean="0"/>
              <a:t>Npr. </a:t>
            </a:r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Ako 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ne radim najbolje, onda </a:t>
            </a:r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nisam uspjela.</a:t>
            </a:r>
          </a:p>
          <a:p>
            <a:pPr marL="0" indent="0" algn="ctr">
              <a:buNone/>
            </a:pPr>
            <a:r>
              <a:rPr lang="hr-HR" sz="2600" dirty="0" smtClean="0"/>
              <a:t>(neprovođenje može voditi neuspjehu i pokazivanju nesposobnosti)</a:t>
            </a:r>
          </a:p>
        </p:txBody>
      </p:sp>
    </p:spTree>
    <p:extLst>
      <p:ext uri="{BB962C8B-B14F-4D97-AF65-F5344CB8AC3E}">
        <p14:creationId xmlns:p14="http://schemas.microsoft.com/office/powerpoint/2010/main" val="2640782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7031"/>
            <a:ext cx="10515600" cy="887205"/>
          </a:xfrm>
        </p:spPr>
        <p:txBody>
          <a:bodyPr>
            <a:normAutofit/>
          </a:bodyPr>
          <a:lstStyle/>
          <a:p>
            <a:pPr algn="ctr"/>
            <a:r>
              <a:rPr lang="hr-HR" sz="3600" dirty="0" smtClean="0"/>
              <a:t>TIPIČNE KOMPENZACIJSKE STRATEGIJE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4236"/>
            <a:ext cx="4946374" cy="569386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hr-HR" sz="2600" dirty="0"/>
              <a:t>Izbjegni </a:t>
            </a:r>
            <a:r>
              <a:rPr lang="hr-HR" sz="2600" dirty="0" smtClean="0"/>
              <a:t>negativnu emociju.</a:t>
            </a:r>
          </a:p>
          <a:p>
            <a:r>
              <a:rPr lang="hr-HR" sz="2600" dirty="0" smtClean="0"/>
              <a:t>Pokušaj </a:t>
            </a:r>
            <a:r>
              <a:rPr lang="hr-HR" sz="2600" dirty="0"/>
              <a:t>biti </a:t>
            </a:r>
            <a:r>
              <a:rPr lang="hr-HR" sz="2600" dirty="0" smtClean="0"/>
              <a:t>savršen.</a:t>
            </a:r>
          </a:p>
          <a:p>
            <a:r>
              <a:rPr lang="hr-HR" sz="2600" dirty="0" smtClean="0"/>
              <a:t>Budi odgovoran.</a:t>
            </a:r>
          </a:p>
          <a:p>
            <a:r>
              <a:rPr lang="hr-HR" sz="2600" dirty="0" smtClean="0"/>
              <a:t>Izbjegavaj intimnost.</a:t>
            </a:r>
          </a:p>
          <a:p>
            <a:r>
              <a:rPr lang="hr-HR" sz="2600" dirty="0" smtClean="0"/>
              <a:t>Traži </a:t>
            </a:r>
            <a:r>
              <a:rPr lang="hr-HR" sz="2600" dirty="0"/>
              <a:t>da te </a:t>
            </a:r>
            <a:r>
              <a:rPr lang="hr-HR" sz="2600" dirty="0" smtClean="0"/>
              <a:t>zapaze.</a:t>
            </a:r>
          </a:p>
          <a:p>
            <a:r>
              <a:rPr lang="hr-HR" sz="2600" dirty="0" smtClean="0"/>
              <a:t>Izbjegavaj konfrontaciju.</a:t>
            </a:r>
            <a:endParaRPr lang="hr-HR" sz="2600" dirty="0"/>
          </a:p>
          <a:p>
            <a:r>
              <a:rPr lang="hr-HR" sz="2600" dirty="0"/>
              <a:t>Pokušaj kontrolirati </a:t>
            </a:r>
            <a:r>
              <a:rPr lang="hr-HR" sz="2600" dirty="0" smtClean="0"/>
              <a:t>situacije.</a:t>
            </a:r>
          </a:p>
          <a:p>
            <a:r>
              <a:rPr lang="hr-HR" sz="2600" dirty="0" smtClean="0"/>
              <a:t>Ponašaj </a:t>
            </a:r>
            <a:r>
              <a:rPr lang="hr-HR" sz="2600" dirty="0"/>
              <a:t>se poput malog </a:t>
            </a:r>
            <a:r>
              <a:rPr lang="hr-HR" sz="2600" dirty="0" smtClean="0"/>
              <a:t>djeteta.</a:t>
            </a:r>
            <a:r>
              <a:rPr lang="hr-HR" sz="2600" dirty="0"/>
              <a:t>	</a:t>
            </a:r>
          </a:p>
          <a:p>
            <a:r>
              <a:rPr lang="hr-HR" sz="2600" dirty="0"/>
              <a:t>Pokušaj udovoljiti drugima</a:t>
            </a:r>
            <a:r>
              <a:rPr lang="hr-HR" sz="2600" dirty="0" smtClean="0"/>
              <a:t>.</a:t>
            </a:r>
            <a:endParaRPr lang="hr-HR" sz="2600" dirty="0"/>
          </a:p>
        </p:txBody>
      </p:sp>
      <p:sp>
        <p:nvSpPr>
          <p:cNvPr id="4" name="TextBox 3"/>
          <p:cNvSpPr txBox="1"/>
          <p:nvPr/>
        </p:nvSpPr>
        <p:spPr>
          <a:xfrm>
            <a:off x="6407425" y="1044236"/>
            <a:ext cx="4946375" cy="56938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600" dirty="0" smtClean="0"/>
              <a:t>Pokaži snažnu emociju (kako bi privukao pažnju).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600" dirty="0" smtClean="0"/>
              <a:t>Namjerno se prikaži nekompetentnim ili bespomoćnim.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600" dirty="0" smtClean="0"/>
              <a:t>Izbjegavaj odgovornost.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600" dirty="0" smtClean="0"/>
              <a:t>Traži neprimjerenu intimnost.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600" dirty="0" smtClean="0"/>
              <a:t>Izbjegavaj pažnju.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600" dirty="0" smtClean="0"/>
              <a:t>Provociraj druge.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600" dirty="0" smtClean="0"/>
              <a:t>Prepusti kontrolu drugima.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600" dirty="0" smtClean="0"/>
              <a:t>Ponašaj se na autoritativan način.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600" dirty="0" smtClean="0"/>
              <a:t>Distanciraj se od drugih i ugađaj samo sebi.</a:t>
            </a:r>
          </a:p>
        </p:txBody>
      </p:sp>
    </p:spTree>
    <p:extLst>
      <p:ext uri="{BB962C8B-B14F-4D97-AF65-F5344CB8AC3E}">
        <p14:creationId xmlns:p14="http://schemas.microsoft.com/office/powerpoint/2010/main" val="3527341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871" y="235364"/>
            <a:ext cx="6917633" cy="64161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BAZIČNO VJEROVANJE</a:t>
            </a:r>
          </a:p>
          <a:p>
            <a:pPr marL="0" indent="0">
              <a:buNone/>
            </a:pPr>
            <a:endParaRPr lang="hr-HR" sz="2600" dirty="0"/>
          </a:p>
          <a:p>
            <a:pPr marL="0" indent="0">
              <a:buNone/>
            </a:pPr>
            <a:r>
              <a:rPr lang="hr-HR" sz="2600" dirty="0" smtClean="0"/>
              <a:t>POSREDUJUĆA </a:t>
            </a:r>
            <a:r>
              <a:rPr lang="hr-HR" sz="2600" dirty="0"/>
              <a:t>VJEROVANJA	1. Stav		</a:t>
            </a:r>
          </a:p>
          <a:p>
            <a:pPr marL="0" indent="0">
              <a:buNone/>
            </a:pPr>
            <a:r>
              <a:rPr lang="hr-HR" sz="2600" dirty="0"/>
              <a:t>					2. </a:t>
            </a:r>
            <a:r>
              <a:rPr lang="hr-HR" sz="2600" dirty="0" smtClean="0"/>
              <a:t>Pretpostavke					     (pozitivne)</a:t>
            </a:r>
          </a:p>
          <a:p>
            <a:pPr marL="0" indent="0">
              <a:buNone/>
            </a:pPr>
            <a:r>
              <a:rPr lang="hr-HR" sz="2600" dirty="0" smtClean="0"/>
              <a:t>					     (negativne)</a:t>
            </a:r>
          </a:p>
          <a:p>
            <a:pPr marL="0" indent="0">
              <a:buNone/>
            </a:pPr>
            <a:endParaRPr lang="hr-HR" sz="2600" dirty="0"/>
          </a:p>
          <a:p>
            <a:pPr marL="0" indent="0">
              <a:buNone/>
            </a:pPr>
            <a:r>
              <a:rPr lang="hr-HR" sz="2600" dirty="0" smtClean="0"/>
              <a:t>					3</a:t>
            </a:r>
            <a:r>
              <a:rPr lang="hr-HR" sz="2600" dirty="0"/>
              <a:t>. </a:t>
            </a:r>
            <a:r>
              <a:rPr lang="hr-HR" sz="2600" dirty="0" smtClean="0"/>
              <a:t>Pravila</a:t>
            </a:r>
          </a:p>
          <a:p>
            <a:pPr marL="0" indent="0">
              <a:buNone/>
            </a:pPr>
            <a:endParaRPr lang="hr-HR" sz="2600" dirty="0"/>
          </a:p>
          <a:p>
            <a:pPr marL="0" indent="0">
              <a:buNone/>
            </a:pPr>
            <a:endParaRPr lang="hr-HR" sz="2600" dirty="0" smtClean="0"/>
          </a:p>
          <a:p>
            <a:pPr marL="0" indent="0">
              <a:buNone/>
            </a:pPr>
            <a:r>
              <a:rPr lang="hr-HR" sz="2600" dirty="0" smtClean="0"/>
              <a:t>AUTOMATSKE MISLI KAD JE DEPRESIVAN</a:t>
            </a:r>
            <a:endParaRPr lang="hr-HR" sz="2600" dirty="0"/>
          </a:p>
        </p:txBody>
      </p:sp>
      <p:sp>
        <p:nvSpPr>
          <p:cNvPr id="6" name="TextBox 5"/>
          <p:cNvSpPr txBox="1"/>
          <p:nvPr/>
        </p:nvSpPr>
        <p:spPr>
          <a:xfrm>
            <a:off x="7265504" y="235363"/>
            <a:ext cx="4701209" cy="6416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hr-HR" sz="2600" dirty="0" smtClean="0">
                <a:solidFill>
                  <a:schemeClr val="accent1">
                    <a:lumMod val="75000"/>
                  </a:schemeClr>
                </a:solidFill>
              </a:rPr>
              <a:t>Ja sam neadekvatna.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hr-HR" sz="26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hr-HR" sz="2600" dirty="0" smtClean="0">
                <a:solidFill>
                  <a:schemeClr val="accent1">
                    <a:lumMod val="75000"/>
                  </a:schemeClr>
                </a:solidFill>
              </a:rPr>
              <a:t>Strašno </a:t>
            </a:r>
            <a:r>
              <a:rPr lang="hr-HR" sz="2600" dirty="0">
                <a:solidFill>
                  <a:schemeClr val="accent1">
                    <a:lumMod val="75000"/>
                  </a:schemeClr>
                </a:solidFill>
              </a:rPr>
              <a:t>je biti neadekvatan</a:t>
            </a:r>
            <a:r>
              <a:rPr lang="hr-HR" sz="26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hr-HR" sz="26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hr-HR" sz="2600" dirty="0">
                <a:solidFill>
                  <a:schemeClr val="accent1">
                    <a:lumMod val="75000"/>
                  </a:schemeClr>
                </a:solidFill>
              </a:rPr>
              <a:t>Ako radim vrlo naporno, onda ću to moći napraviti kako treba</a:t>
            </a:r>
            <a:r>
              <a:rPr lang="hr-HR" sz="26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hr-HR" sz="26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hr-HR" sz="2600" dirty="0" smtClean="0">
                <a:solidFill>
                  <a:schemeClr val="accent1">
                    <a:lumMod val="75000"/>
                  </a:schemeClr>
                </a:solidFill>
              </a:rPr>
              <a:t>Ako ne radim naporno, neću uspjeti.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hr-HR" sz="2600" dirty="0" smtClean="0">
                <a:solidFill>
                  <a:schemeClr val="accent1">
                    <a:lumMod val="75000"/>
                  </a:schemeClr>
                </a:solidFill>
              </a:rPr>
              <a:t>Uvijek trebam dati sve od sebe.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hr-HR" sz="2600" dirty="0" smtClean="0">
                <a:solidFill>
                  <a:schemeClr val="accent1">
                    <a:lumMod val="75000"/>
                  </a:schemeClr>
                </a:solidFill>
              </a:rPr>
              <a:t>U svemu što pokušam moram biti izvrstan.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hr-HR" sz="26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hr-HR" sz="2600" dirty="0" smtClean="0">
                <a:solidFill>
                  <a:schemeClr val="accent1">
                    <a:lumMod val="75000"/>
                  </a:schemeClr>
                </a:solidFill>
              </a:rPr>
              <a:t>Ne mogu to napraviti.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hr-HR" sz="2600" dirty="0" smtClean="0">
                <a:solidFill>
                  <a:schemeClr val="accent1">
                    <a:lumMod val="75000"/>
                  </a:schemeClr>
                </a:solidFill>
              </a:rPr>
              <a:t>Ovo je preteško.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hr-HR" sz="2600" dirty="0" smtClean="0">
                <a:solidFill>
                  <a:schemeClr val="accent1">
                    <a:lumMod val="75000"/>
                  </a:schemeClr>
                </a:solidFill>
              </a:rPr>
              <a:t>Nikad ovo neću naučiti.</a:t>
            </a:r>
          </a:p>
        </p:txBody>
      </p:sp>
    </p:spTree>
    <p:extLst>
      <p:ext uri="{BB962C8B-B14F-4D97-AF65-F5344CB8AC3E}">
        <p14:creationId xmlns:p14="http://schemas.microsoft.com/office/powerpoint/2010/main" val="3540309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1734</TotalTime>
  <Words>1789</Words>
  <Application>Microsoft Office PowerPoint</Application>
  <PresentationFormat>Widescreen</PresentationFormat>
  <Paragraphs>237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Office Theme</vt:lpstr>
      <vt:lpstr>IDENTIFICIRANJE I MIJENJANJE POSREDUJUĆIH VJEROVANJA</vt:lpstr>
      <vt:lpstr>VJEROVANJA</vt:lpstr>
      <vt:lpstr>KOGNITIVNA KONCEPTUALIZACIJA</vt:lpstr>
      <vt:lpstr>Dijagram kognitivne konceptualizacije</vt:lpstr>
      <vt:lpstr>SITUACIJA 1. Razgovor s brucošima o naprednim tečajevima.</vt:lpstr>
      <vt:lpstr>PowerPoint Presentation</vt:lpstr>
      <vt:lpstr>KOMPENZACIJSKE STRATEGIJE</vt:lpstr>
      <vt:lpstr>TIPIČNE KOMPENZACIJSKE STRATEGIJE</vt:lpstr>
      <vt:lpstr>PowerPoint Presentation</vt:lpstr>
      <vt:lpstr>IDENTIFICIRANJE POSREDUJUĆIH VJEROVANJA</vt:lpstr>
      <vt:lpstr>PowerPoint Presentation</vt:lpstr>
      <vt:lpstr>PowerPoint Presentation</vt:lpstr>
      <vt:lpstr>PowerPoint Presentation</vt:lpstr>
      <vt:lpstr>PowerPoint Presentation</vt:lpstr>
      <vt:lpstr>Druga pitanja za otkrivanje vjerovanja</vt:lpstr>
      <vt:lpstr>PowerPoint Presentation</vt:lpstr>
      <vt:lpstr>DONOŠENJE ODLUKE O MODIFIKACIJI VJEROVANJA</vt:lpstr>
      <vt:lpstr>EDUCIRANJE PACIJENTA O VJEROVANJIMA</vt:lpstr>
      <vt:lpstr>MIJENJANJE PRAVILA I STAVOVA U OBLIK PRETPOSTAVKI</vt:lpstr>
      <vt:lpstr>ISTRAŽIVANJE PREDNOSTI I NEDOSTATAKA VJEROVANJA</vt:lpstr>
      <vt:lpstr>PowerPoint Presentation</vt:lpstr>
      <vt:lpstr>MODIFICIRANJE VJEROVANJA</vt:lpstr>
      <vt:lpstr>PowerPoint Presentation</vt:lpstr>
      <vt:lpstr>PowerPoint Presentation</vt:lpstr>
      <vt:lpstr>PowerPoint Presentation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IDENTIFICIRANJE I MIJENJANJE POSREDUJUĆIH VJEROVANJA</dc:title>
  <dc:creator>Sola</dc:creator>
  <cp:lastModifiedBy>Sola</cp:lastModifiedBy>
  <cp:revision>43</cp:revision>
  <dcterms:created xsi:type="dcterms:W3CDTF">2018-06-09T16:19:17Z</dcterms:created>
  <dcterms:modified xsi:type="dcterms:W3CDTF">2018-06-27T08:53:45Z</dcterms:modified>
</cp:coreProperties>
</file>