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29"/>
  </p:notesMasterIdLst>
  <p:sldIdLst>
    <p:sldId id="256" r:id="rId8"/>
    <p:sldId id="261" r:id="rId9"/>
    <p:sldId id="259" r:id="rId10"/>
    <p:sldId id="257" r:id="rId11"/>
    <p:sldId id="260" r:id="rId12"/>
    <p:sldId id="283" r:id="rId13"/>
    <p:sldId id="267" r:id="rId14"/>
    <p:sldId id="284" r:id="rId15"/>
    <p:sldId id="264" r:id="rId16"/>
    <p:sldId id="285" r:id="rId17"/>
    <p:sldId id="268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A3"/>
    <a:srgbClr val="FFB461"/>
    <a:srgbClr val="FB6E05"/>
    <a:srgbClr val="760000"/>
    <a:srgbClr val="D68B1C"/>
    <a:srgbClr val="600060"/>
    <a:srgbClr val="E600AA"/>
    <a:srgbClr val="A8007C"/>
    <a:srgbClr val="2597FF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45BBD-02C9-4EB2-A067-8CF1C704981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04D50-4992-4327-99D9-370F0D6964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974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04D50-4992-4327-99D9-370F0D6964E0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44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276295"/>
            <a:ext cx="7635250" cy="167975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956050"/>
            <a:ext cx="763525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276295"/>
            <a:ext cx="7635250" cy="167975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956050"/>
            <a:ext cx="763525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3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093365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8093365" cy="4275740"/>
          </a:xfrm>
        </p:spPr>
        <p:txBody>
          <a:bodyPr/>
          <a:lstStyle>
            <a:lvl1pPr algn="r">
              <a:defRPr sz="2800">
                <a:solidFill>
                  <a:srgbClr val="C00000"/>
                </a:solidFill>
              </a:defRPr>
            </a:lvl1pPr>
            <a:lvl2pPr algn="r">
              <a:defRPr>
                <a:solidFill>
                  <a:srgbClr val="C00000"/>
                </a:solidFill>
              </a:defRPr>
            </a:lvl2pPr>
            <a:lvl3pPr algn="r">
              <a:defRPr>
                <a:solidFill>
                  <a:srgbClr val="C00000"/>
                </a:solidFill>
              </a:defRPr>
            </a:lvl3pPr>
            <a:lvl4pPr algn="r">
              <a:defRPr>
                <a:solidFill>
                  <a:srgbClr val="C00000"/>
                </a:solidFill>
              </a:defRPr>
            </a:lvl4pPr>
            <a:lvl5pPr algn="r"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443835"/>
            <a:ext cx="6719019" cy="4275740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3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37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4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5895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612887"/>
            <a:ext cx="4040188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6411"/>
            <a:ext cx="4040188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612887"/>
            <a:ext cx="4041775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6412"/>
            <a:ext cx="4041775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13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0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093365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8093365" cy="4275740"/>
          </a:xfrm>
        </p:spPr>
        <p:txBody>
          <a:bodyPr/>
          <a:lstStyle>
            <a:lvl1pPr algn="r">
              <a:defRPr sz="2800">
                <a:solidFill>
                  <a:srgbClr val="C00000"/>
                </a:solidFill>
              </a:defRPr>
            </a:lvl1pPr>
            <a:lvl2pPr algn="r">
              <a:defRPr>
                <a:solidFill>
                  <a:srgbClr val="C00000"/>
                </a:solidFill>
              </a:defRPr>
            </a:lvl2pPr>
            <a:lvl3pPr algn="r">
              <a:defRPr>
                <a:solidFill>
                  <a:srgbClr val="C00000"/>
                </a:solidFill>
              </a:defRPr>
            </a:lvl3pPr>
            <a:lvl4pPr algn="r">
              <a:defRPr>
                <a:solidFill>
                  <a:srgbClr val="C00000"/>
                </a:solidFill>
              </a:defRPr>
            </a:lvl4pPr>
            <a:lvl5pPr algn="r"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20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75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2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55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16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276295"/>
            <a:ext cx="7635250" cy="167975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956050"/>
            <a:ext cx="763525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70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093365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8093365" cy="4275740"/>
          </a:xfrm>
        </p:spPr>
        <p:txBody>
          <a:bodyPr/>
          <a:lstStyle>
            <a:lvl1pPr algn="r">
              <a:defRPr sz="2800">
                <a:solidFill>
                  <a:srgbClr val="C00000"/>
                </a:solidFill>
              </a:defRPr>
            </a:lvl1pPr>
            <a:lvl2pPr algn="r">
              <a:defRPr>
                <a:solidFill>
                  <a:srgbClr val="C00000"/>
                </a:solidFill>
              </a:defRPr>
            </a:lvl2pPr>
            <a:lvl3pPr algn="r">
              <a:defRPr>
                <a:solidFill>
                  <a:srgbClr val="C00000"/>
                </a:solidFill>
              </a:defRPr>
            </a:lvl3pPr>
            <a:lvl4pPr algn="r">
              <a:defRPr>
                <a:solidFill>
                  <a:srgbClr val="C00000"/>
                </a:solidFill>
              </a:defRPr>
            </a:lvl4pPr>
            <a:lvl5pPr algn="r"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92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443835"/>
            <a:ext cx="6719019" cy="4275740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32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0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443835"/>
            <a:ext cx="6719019" cy="4275740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5895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612887"/>
            <a:ext cx="4040188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6411"/>
            <a:ext cx="4040188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612887"/>
            <a:ext cx="4041775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6412"/>
            <a:ext cx="4041775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84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77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03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47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02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20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65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276295"/>
            <a:ext cx="7635250" cy="167975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956050"/>
            <a:ext cx="763525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78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093365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8093365" cy="4275740"/>
          </a:xfrm>
        </p:spPr>
        <p:txBody>
          <a:bodyPr/>
          <a:lstStyle>
            <a:lvl1pPr algn="r">
              <a:defRPr sz="2800">
                <a:solidFill>
                  <a:srgbClr val="C00000"/>
                </a:solidFill>
              </a:defRPr>
            </a:lvl1pPr>
            <a:lvl2pPr algn="r">
              <a:defRPr>
                <a:solidFill>
                  <a:srgbClr val="C00000"/>
                </a:solidFill>
              </a:defRPr>
            </a:lvl2pPr>
            <a:lvl3pPr algn="r">
              <a:defRPr>
                <a:solidFill>
                  <a:srgbClr val="C00000"/>
                </a:solidFill>
              </a:defRPr>
            </a:lvl3pPr>
            <a:lvl4pPr algn="r">
              <a:defRPr>
                <a:solidFill>
                  <a:srgbClr val="C00000"/>
                </a:solidFill>
              </a:defRPr>
            </a:lvl4pPr>
            <a:lvl5pPr algn="r"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59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443835"/>
            <a:ext cx="6719019" cy="4275740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0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00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5895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612887"/>
            <a:ext cx="4040188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6411"/>
            <a:ext cx="4040188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612887"/>
            <a:ext cx="4041775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6412"/>
            <a:ext cx="4041775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3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87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4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1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89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51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79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276295"/>
            <a:ext cx="7635250" cy="167975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956050"/>
            <a:ext cx="763525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2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093365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8093365" cy="4275740"/>
          </a:xfrm>
        </p:spPr>
        <p:txBody>
          <a:bodyPr/>
          <a:lstStyle>
            <a:lvl1pPr algn="r">
              <a:defRPr sz="2800">
                <a:solidFill>
                  <a:srgbClr val="C00000"/>
                </a:solidFill>
              </a:defRPr>
            </a:lvl1pPr>
            <a:lvl2pPr algn="r">
              <a:defRPr>
                <a:solidFill>
                  <a:srgbClr val="C00000"/>
                </a:solidFill>
              </a:defRPr>
            </a:lvl2pPr>
            <a:lvl3pPr algn="r">
              <a:defRPr>
                <a:solidFill>
                  <a:srgbClr val="C00000"/>
                </a:solidFill>
              </a:defRPr>
            </a:lvl3pPr>
            <a:lvl4pPr algn="r">
              <a:defRPr>
                <a:solidFill>
                  <a:srgbClr val="C00000"/>
                </a:solidFill>
              </a:defRPr>
            </a:lvl4pPr>
            <a:lvl5pPr algn="r"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885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443835"/>
            <a:ext cx="6719019" cy="4275740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09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65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5895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612887"/>
            <a:ext cx="4040188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6411"/>
            <a:ext cx="4040188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612887"/>
            <a:ext cx="4041775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6412"/>
            <a:ext cx="4041775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49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81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725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3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11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8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5895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612887"/>
            <a:ext cx="4040188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6411"/>
            <a:ext cx="4040188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612887"/>
            <a:ext cx="4041775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6412"/>
            <a:ext cx="4041775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77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276295"/>
            <a:ext cx="7635250" cy="167975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956050"/>
            <a:ext cx="763525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66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093365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8093365" cy="4275740"/>
          </a:xfrm>
        </p:spPr>
        <p:txBody>
          <a:bodyPr/>
          <a:lstStyle>
            <a:lvl1pPr algn="r">
              <a:defRPr sz="2800">
                <a:solidFill>
                  <a:srgbClr val="C00000"/>
                </a:solidFill>
              </a:defRPr>
            </a:lvl1pPr>
            <a:lvl2pPr algn="r">
              <a:defRPr>
                <a:solidFill>
                  <a:srgbClr val="C00000"/>
                </a:solidFill>
              </a:defRPr>
            </a:lvl2pPr>
            <a:lvl3pPr algn="r">
              <a:defRPr>
                <a:solidFill>
                  <a:srgbClr val="C00000"/>
                </a:solidFill>
              </a:defRPr>
            </a:lvl3pPr>
            <a:lvl4pPr algn="r">
              <a:defRPr>
                <a:solidFill>
                  <a:srgbClr val="C00000"/>
                </a:solidFill>
              </a:defRPr>
            </a:lvl4pPr>
            <a:lvl5pPr algn="r"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15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443835"/>
            <a:ext cx="6719019" cy="4275740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843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820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496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5895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612887"/>
            <a:ext cx="4040188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6411"/>
            <a:ext cx="4040188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612887"/>
            <a:ext cx="4041775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6412"/>
            <a:ext cx="4041775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0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31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243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420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423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378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276295"/>
            <a:ext cx="7635250" cy="167975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956050"/>
            <a:ext cx="763525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5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093365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8093365" cy="4275740"/>
          </a:xfrm>
        </p:spPr>
        <p:txBody>
          <a:bodyPr/>
          <a:lstStyle>
            <a:lvl1pPr algn="r">
              <a:defRPr sz="2800">
                <a:solidFill>
                  <a:srgbClr val="C00000"/>
                </a:solidFill>
              </a:defRPr>
            </a:lvl1pPr>
            <a:lvl2pPr algn="r">
              <a:defRPr>
                <a:solidFill>
                  <a:srgbClr val="C00000"/>
                </a:solidFill>
              </a:defRPr>
            </a:lvl2pPr>
            <a:lvl3pPr algn="r">
              <a:defRPr>
                <a:solidFill>
                  <a:srgbClr val="C00000"/>
                </a:solidFill>
              </a:defRPr>
            </a:lvl3pPr>
            <a:lvl4pPr algn="r">
              <a:defRPr>
                <a:solidFill>
                  <a:srgbClr val="C00000"/>
                </a:solidFill>
              </a:defRPr>
            </a:lvl4pPr>
            <a:lvl5pPr algn="r"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343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443835"/>
            <a:ext cx="6719019" cy="4275740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7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054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6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5895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612887"/>
            <a:ext cx="4040188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6411"/>
            <a:ext cx="4040188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612887"/>
            <a:ext cx="4041775" cy="639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6412"/>
            <a:ext cx="4041775" cy="3359510"/>
          </a:xfrm>
        </p:spPr>
        <p:txBody>
          <a:bodyPr/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8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229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452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41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619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6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0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6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900" y="3429000"/>
            <a:ext cx="7482545" cy="1527050"/>
          </a:xfrm>
        </p:spPr>
        <p:txBody>
          <a:bodyPr>
            <a:noAutofit/>
          </a:bodyPr>
          <a:lstStyle/>
          <a:p>
            <a:r>
              <a:rPr lang="hr-HR" dirty="0" smtClean="0"/>
              <a:t>Komunikacija u </a:t>
            </a:r>
            <a:br>
              <a:rPr lang="hr-HR" dirty="0" smtClean="0"/>
            </a:br>
            <a:r>
              <a:rPr lang="hr-HR" dirty="0" smtClean="0"/>
              <a:t>partnerskim </a:t>
            </a:r>
            <a:br>
              <a:rPr lang="hr-HR" dirty="0" smtClean="0"/>
            </a:br>
            <a:r>
              <a:rPr lang="hr-HR" dirty="0" smtClean="0"/>
              <a:t>odnosima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785" y="4956050"/>
            <a:ext cx="7940660" cy="1221640"/>
          </a:xfrm>
        </p:spPr>
        <p:txBody>
          <a:bodyPr>
            <a:no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Ana Čulić</a:t>
            </a:r>
            <a:endParaRPr lang="en-US" dirty="0" smtClean="0"/>
          </a:p>
          <a:p>
            <a:r>
              <a:rPr lang="hr-HR" dirty="0" smtClean="0">
                <a:solidFill>
                  <a:schemeClr val="tx1"/>
                </a:solidFill>
              </a:rPr>
              <a:t>Split, 30.6.2018. 		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2593" y="374900"/>
            <a:ext cx="6719019" cy="61082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Istraživanje koje je provela </a:t>
            </a:r>
            <a:r>
              <a:rPr lang="hr-HR" i="1" dirty="0" err="1" smtClean="0">
                <a:solidFill>
                  <a:schemeClr val="tx1"/>
                </a:solidFill>
              </a:rPr>
              <a:t>Patricia</a:t>
            </a:r>
            <a:r>
              <a:rPr lang="hr-HR" i="1" dirty="0" smtClean="0">
                <a:solidFill>
                  <a:schemeClr val="tx1"/>
                </a:solidFill>
              </a:rPr>
              <a:t> </a:t>
            </a:r>
            <a:r>
              <a:rPr lang="hr-HR" i="1" dirty="0" err="1" smtClean="0">
                <a:solidFill>
                  <a:schemeClr val="tx1"/>
                </a:solidFill>
              </a:rPr>
              <a:t>Noller</a:t>
            </a:r>
            <a:r>
              <a:rPr lang="hr-HR" dirty="0" smtClean="0">
                <a:solidFill>
                  <a:schemeClr val="tx1"/>
                </a:solidFill>
              </a:rPr>
              <a:t> je pokazalo sljedeće: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Supružnici u nesretnim brakovima su lošije dekodirali što je njihov partner htio reći od supružnika u sretnim brakovima</a:t>
            </a: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Zanimljivo, supružnici u sretnim i nesretnim brakovima su jednako uspješno dekodirali ono što su im stranci u istraživanju govorili</a:t>
            </a: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Implicira da je cijeli proces komunikacije, koji može sasvim uspješno funkcionirati van braka, u nesretnim brakovima poprilično otežan </a:t>
            </a:r>
          </a:p>
        </p:txBody>
      </p:sp>
    </p:spTree>
    <p:extLst>
      <p:ext uri="{BB962C8B-B14F-4D97-AF65-F5344CB8AC3E}">
        <p14:creationId xmlns:p14="http://schemas.microsoft.com/office/powerpoint/2010/main" val="9053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Monolozi, prekidanja i tiho slušanje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635" y="2207360"/>
            <a:ext cx="8093365" cy="42757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>Problemi nastaju zbog razlika u govornim stilovima</a:t>
            </a:r>
          </a:p>
          <a:p>
            <a:pPr lvl="1" algn="l"/>
            <a:r>
              <a:rPr lang="hr-HR" dirty="0">
                <a:solidFill>
                  <a:schemeClr val="tx1"/>
                </a:solidFill>
              </a:rPr>
              <a:t>b</a:t>
            </a:r>
            <a:r>
              <a:rPr lang="hr-HR" dirty="0" smtClean="0">
                <a:solidFill>
                  <a:schemeClr val="tx1"/>
                </a:solidFill>
              </a:rPr>
              <a:t>rzina govora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intonacija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duljina pauze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vrijeme potrebno za dati odgovor </a:t>
            </a:r>
          </a:p>
          <a:p>
            <a:pPr algn="l"/>
            <a:endParaRPr lang="hr-HR" dirty="0" smtClean="0"/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Npr. </a:t>
            </a:r>
            <a:r>
              <a:rPr lang="hr-HR" b="1" dirty="0" smtClean="0">
                <a:solidFill>
                  <a:srgbClr val="FF0000"/>
                </a:solidFill>
              </a:rPr>
              <a:t>žena</a:t>
            </a:r>
            <a:r>
              <a:rPr lang="hr-HR" dirty="0" smtClean="0">
                <a:solidFill>
                  <a:schemeClr val="tx1"/>
                </a:solidFill>
              </a:rPr>
              <a:t> koja </a:t>
            </a:r>
            <a:r>
              <a:rPr lang="hr-HR" i="1" dirty="0" smtClean="0">
                <a:solidFill>
                  <a:schemeClr val="tx1"/>
                </a:solidFill>
              </a:rPr>
              <a:t>brzo govori</a:t>
            </a:r>
            <a:r>
              <a:rPr lang="hr-HR" dirty="0" smtClean="0">
                <a:solidFill>
                  <a:schemeClr val="tx1"/>
                </a:solidFill>
              </a:rPr>
              <a:t>, </a:t>
            </a:r>
            <a:r>
              <a:rPr lang="hr-HR" i="1" dirty="0" smtClean="0">
                <a:solidFill>
                  <a:schemeClr val="tx1"/>
                </a:solidFill>
              </a:rPr>
              <a:t>priča opširno</a:t>
            </a:r>
            <a:r>
              <a:rPr lang="hr-HR" dirty="0" smtClean="0">
                <a:solidFill>
                  <a:schemeClr val="tx1"/>
                </a:solidFill>
              </a:rPr>
              <a:t> o temi i ima </a:t>
            </a:r>
            <a:r>
              <a:rPr lang="hr-HR" i="1" dirty="0" smtClean="0">
                <a:solidFill>
                  <a:schemeClr val="tx1"/>
                </a:solidFill>
              </a:rPr>
              <a:t>kratke pauze </a:t>
            </a:r>
            <a:r>
              <a:rPr lang="hr-HR" dirty="0" smtClean="0">
                <a:solidFill>
                  <a:schemeClr val="tx1"/>
                </a:solidFill>
              </a:rPr>
              <a:t>se često žali da ju </a:t>
            </a:r>
            <a:r>
              <a:rPr lang="hr-HR" b="1" dirty="0" smtClean="0">
                <a:solidFill>
                  <a:srgbClr val="00B0F0"/>
                </a:solidFill>
              </a:rPr>
              <a:t>muž</a:t>
            </a:r>
            <a:r>
              <a:rPr lang="hr-HR" dirty="0" smtClean="0">
                <a:solidFill>
                  <a:schemeClr val="tx1"/>
                </a:solidFill>
              </a:rPr>
              <a:t> ne sluša, a on voli prvo </a:t>
            </a:r>
            <a:r>
              <a:rPr lang="hr-HR" i="1" dirty="0" smtClean="0">
                <a:solidFill>
                  <a:schemeClr val="tx1"/>
                </a:solidFill>
              </a:rPr>
              <a:t>dobro razmisliti i analizirati </a:t>
            </a:r>
            <a:r>
              <a:rPr lang="hr-HR" dirty="0" smtClean="0">
                <a:solidFill>
                  <a:schemeClr val="tx1"/>
                </a:solidFill>
              </a:rPr>
              <a:t>to što ona kaže prije nego odgovori te </a:t>
            </a:r>
            <a:r>
              <a:rPr lang="hr-HR" i="1" dirty="0" smtClean="0">
                <a:solidFill>
                  <a:schemeClr val="tx1"/>
                </a:solidFill>
              </a:rPr>
              <a:t>sporije govori </a:t>
            </a:r>
            <a:r>
              <a:rPr lang="hr-HR" dirty="0" smtClean="0">
                <a:solidFill>
                  <a:schemeClr val="tx1"/>
                </a:solidFill>
              </a:rPr>
              <a:t>i </a:t>
            </a:r>
            <a:r>
              <a:rPr lang="hr-HR" i="1" dirty="0" smtClean="0">
                <a:solidFill>
                  <a:schemeClr val="tx1"/>
                </a:solidFill>
              </a:rPr>
              <a:t>daje manje informacija 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6140" r="7089" b="21821"/>
          <a:stretch/>
        </p:blipFill>
        <p:spPr bwMode="auto">
          <a:xfrm>
            <a:off x="6862574" y="2818181"/>
            <a:ext cx="1755247" cy="156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5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1" y="374900"/>
            <a:ext cx="6719019" cy="6108200"/>
          </a:xfrm>
        </p:spPr>
        <p:txBody>
          <a:bodyPr>
            <a:normAutofit fontScale="92500" lnSpcReduction="10000"/>
          </a:bodyPr>
          <a:lstStyle/>
          <a:p>
            <a:r>
              <a:rPr lang="hr-HR" b="1" u="sng" dirty="0">
                <a:solidFill>
                  <a:schemeClr val="tx1"/>
                </a:solidFill>
              </a:rPr>
              <a:t>Česte komunikacijske </a:t>
            </a:r>
            <a:r>
              <a:rPr lang="hr-HR" b="1" u="sng" dirty="0" smtClean="0">
                <a:solidFill>
                  <a:schemeClr val="tx1"/>
                </a:solidFill>
              </a:rPr>
              <a:t>greške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Pretiho slušanje</a:t>
            </a:r>
          </a:p>
          <a:p>
            <a:pPr lvl="2"/>
            <a:r>
              <a:rPr lang="hr-HR" dirty="0" smtClean="0">
                <a:solidFill>
                  <a:schemeClr val="tx1"/>
                </a:solidFill>
              </a:rPr>
              <a:t>Nedostatak neverbalnih znakova koji signaliziraju da osoba prati razgovor (kimanje glavom, mirroring i slično)</a:t>
            </a:r>
          </a:p>
          <a:p>
            <a:pPr lvl="2"/>
            <a:r>
              <a:rPr lang="hr-HR" dirty="0" smtClean="0">
                <a:solidFill>
                  <a:schemeClr val="tx1"/>
                </a:solidFill>
              </a:rPr>
              <a:t>Nedostatak verbalnih znakova slušanja (</a:t>
            </a:r>
            <a:r>
              <a:rPr lang="hr-HR" i="1" dirty="0" smtClean="0">
                <a:solidFill>
                  <a:schemeClr val="tx1"/>
                </a:solidFill>
              </a:rPr>
              <a:t>mhm, aha </a:t>
            </a:r>
            <a:r>
              <a:rPr lang="hr-HR" dirty="0" smtClean="0">
                <a:solidFill>
                  <a:schemeClr val="tx1"/>
                </a:solidFill>
              </a:rPr>
              <a:t>i slično)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Premalo vremena za pauzu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Kriva interpretacija pauze (npr. predugu pauzu se može protumačiti kao znak nezainteresiranosti)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Česta prekidanja i upadanja (npr. žene to znaju interpretirati kao bezobzirno ponašanje)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Krive interpretacije ostalih neverbalnih i verbalnih aspekata komunikacije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Slijepe i gluhe točke komunikacije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388" y="1901950"/>
            <a:ext cx="8093365" cy="427574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hr-HR" sz="2400" dirty="0" smtClean="0">
                <a:solidFill>
                  <a:schemeClr val="tx1"/>
                </a:solidFill>
              </a:rPr>
              <a:t>Kad osoba mentalno ne registrira što joj partner stvarno pokušava neverbalno ili verbalno poručiti</a:t>
            </a:r>
          </a:p>
          <a:p>
            <a:pPr algn="l"/>
            <a:endParaRPr lang="hr-HR" sz="2400" dirty="0" smtClean="0">
              <a:solidFill>
                <a:schemeClr val="tx1"/>
              </a:solidFill>
            </a:endParaRPr>
          </a:p>
          <a:p>
            <a:pPr algn="l"/>
            <a:r>
              <a:rPr lang="hr-HR" sz="2400" dirty="0" smtClean="0">
                <a:solidFill>
                  <a:schemeClr val="tx1"/>
                </a:solidFill>
              </a:rPr>
              <a:t>Dovodi do sljedećih pritužbi:</a:t>
            </a:r>
          </a:p>
          <a:p>
            <a:pPr lvl="1" algn="l"/>
            <a:r>
              <a:rPr lang="hr-HR" sz="2000" i="1" dirty="0" smtClean="0">
                <a:solidFill>
                  <a:schemeClr val="tx1"/>
                </a:solidFill>
              </a:rPr>
              <a:t>„Ti ne razumiješ što ja želim i tražim!”</a:t>
            </a:r>
          </a:p>
          <a:p>
            <a:pPr lvl="1" algn="l"/>
            <a:r>
              <a:rPr lang="hr-HR" sz="2000" i="1" dirty="0" smtClean="0">
                <a:solidFill>
                  <a:schemeClr val="tx1"/>
                </a:solidFill>
              </a:rPr>
              <a:t>„Ti uopće mene ne poznaješ!” 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16512" r="5963" b="4719"/>
          <a:stretch/>
        </p:blipFill>
        <p:spPr bwMode="auto">
          <a:xfrm>
            <a:off x="2429555" y="5115786"/>
            <a:ext cx="2739540" cy="164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5811" b="885"/>
          <a:stretch/>
        </p:blipFill>
        <p:spPr bwMode="auto">
          <a:xfrm>
            <a:off x="7015280" y="3873917"/>
            <a:ext cx="2099473" cy="294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69490"/>
            <a:ext cx="6719019" cy="6108200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1"/>
                </a:solidFill>
              </a:rPr>
              <a:t>Iako se često ovakve komunikacijske greške pripisuju partnerovoj neosjetljivosti, njihov pravi razlog je često </a:t>
            </a:r>
            <a:r>
              <a:rPr lang="hr-HR" sz="2400" b="1" dirty="0" smtClean="0">
                <a:solidFill>
                  <a:schemeClr val="tx1"/>
                </a:solidFill>
              </a:rPr>
              <a:t>hiperosjetljivost</a:t>
            </a:r>
            <a:r>
              <a:rPr lang="hr-HR" sz="2400" dirty="0" smtClean="0">
                <a:solidFill>
                  <a:schemeClr val="tx1"/>
                </a:solidFill>
              </a:rPr>
              <a:t> i </a:t>
            </a:r>
            <a:r>
              <a:rPr lang="hr-HR" sz="2400" b="1" dirty="0" smtClean="0">
                <a:solidFill>
                  <a:schemeClr val="tx1"/>
                </a:solidFill>
              </a:rPr>
              <a:t>defenzivnost</a:t>
            </a:r>
          </a:p>
          <a:p>
            <a:endParaRPr lang="hr-HR" sz="2400" b="1" dirty="0" smtClean="0">
              <a:solidFill>
                <a:schemeClr val="tx1"/>
              </a:solidFill>
            </a:endParaRPr>
          </a:p>
          <a:p>
            <a:r>
              <a:rPr lang="hr-HR" sz="2400" dirty="0" smtClean="0">
                <a:solidFill>
                  <a:schemeClr val="tx1"/>
                </a:solidFill>
              </a:rPr>
              <a:t>Partneri se „</a:t>
            </a:r>
            <a:r>
              <a:rPr lang="hr-HR" sz="2400" i="1" dirty="0" smtClean="0">
                <a:solidFill>
                  <a:schemeClr val="tx1"/>
                </a:solidFill>
              </a:rPr>
              <a:t>isključe</a:t>
            </a:r>
            <a:r>
              <a:rPr lang="hr-HR" sz="2400" dirty="0" smtClean="0">
                <a:solidFill>
                  <a:schemeClr val="tx1"/>
                </a:solidFill>
              </a:rPr>
              <a:t>” i ne čuju što im druga osoba govori</a:t>
            </a:r>
          </a:p>
          <a:p>
            <a:endParaRPr lang="hr-HR" sz="2400" dirty="0" smtClean="0">
              <a:solidFill>
                <a:schemeClr val="tx1"/>
              </a:solidFill>
            </a:endParaRPr>
          </a:p>
          <a:p>
            <a:r>
              <a:rPr lang="hr-HR" sz="2400" dirty="0" smtClean="0">
                <a:solidFill>
                  <a:schemeClr val="tx1"/>
                </a:solidFill>
              </a:rPr>
              <a:t>Ponekad su osobe toliko nesvjesne štetnog utjecaja svoje osobnosti na njihovog partnera da ne percipiraju koliko njihovi obrasci komunikacije uništavaju odnos sve dok ne bude prekasno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10287" b="9426"/>
          <a:stretch/>
        </p:blipFill>
        <p:spPr bwMode="auto">
          <a:xfrm>
            <a:off x="3808476" y="4692492"/>
            <a:ext cx="2748690" cy="21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9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9970" y="680310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Korištenje pitanja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90" y="2054654"/>
            <a:ext cx="7635249" cy="473385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>Pitanja koristimo kako bi: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Dobili informacije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Dobili podršku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Saznali što osoba želi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Se dogovorili oko nečega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Donjeli odluku</a:t>
            </a:r>
          </a:p>
          <a:p>
            <a:pPr algn="l"/>
            <a:endParaRPr lang="hr-HR" dirty="0">
              <a:solidFill>
                <a:schemeClr val="tx1"/>
              </a:solidFill>
            </a:endParaRP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Ipak, postavljanje pitanja se može </a:t>
            </a:r>
            <a:r>
              <a:rPr lang="hr-HR" u="sng" dirty="0" smtClean="0">
                <a:solidFill>
                  <a:schemeClr val="tx1"/>
                </a:solidFill>
              </a:rPr>
              <a:t>krivo interpretirati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Kao preispitivanje nečjeg znanja, kompetencija ili iskrenosti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Kao osobna nesigurnost samog ispitivača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19357" r="2971" b="3375"/>
          <a:stretch/>
        </p:blipFill>
        <p:spPr bwMode="auto">
          <a:xfrm>
            <a:off x="6251756" y="2512770"/>
            <a:ext cx="2892244" cy="184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222194"/>
            <a:ext cx="7015279" cy="6566315"/>
          </a:xfrm>
        </p:spPr>
        <p:txBody>
          <a:bodyPr>
            <a:normAutofit fontScale="92500" lnSpcReduction="20000"/>
          </a:bodyPr>
          <a:lstStyle/>
          <a:p>
            <a:r>
              <a:rPr lang="hr-HR" u="sng" dirty="0" smtClean="0">
                <a:solidFill>
                  <a:schemeClr val="tx1"/>
                </a:solidFill>
              </a:rPr>
              <a:t>U kontekstu partnerskih odnosa</a:t>
            </a:r>
            <a:r>
              <a:rPr lang="hr-HR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hr-HR" sz="2600" dirty="0" smtClean="0">
                <a:solidFill>
                  <a:schemeClr val="tx1"/>
                </a:solidFill>
              </a:rPr>
              <a:t>Neke osobe (najčešće žene) smatraju postavljanje pitanja znakom pažnje i interesa</a:t>
            </a:r>
            <a:br>
              <a:rPr lang="hr-HR" sz="2600" dirty="0" smtClean="0">
                <a:solidFill>
                  <a:schemeClr val="tx1"/>
                </a:solidFill>
              </a:rPr>
            </a:br>
            <a:endParaRPr lang="hr-HR" sz="2600" dirty="0" smtClean="0">
              <a:solidFill>
                <a:schemeClr val="tx1"/>
              </a:solidFill>
            </a:endParaRPr>
          </a:p>
          <a:p>
            <a:pPr lvl="1"/>
            <a:r>
              <a:rPr lang="hr-HR" sz="2600" dirty="0" smtClean="0">
                <a:solidFill>
                  <a:schemeClr val="tx1"/>
                </a:solidFill>
              </a:rPr>
              <a:t>Druge osobe (najčešće muškarci) postavljanje pitanja mogu interpretirati kao pretjerano kopanje po tuđoj privatnosti, stoga ih često izbjegavaju</a:t>
            </a:r>
            <a:br>
              <a:rPr lang="hr-HR" sz="2600" dirty="0" smtClean="0">
                <a:solidFill>
                  <a:schemeClr val="tx1"/>
                </a:solidFill>
              </a:rPr>
            </a:br>
            <a:endParaRPr lang="hr-HR" sz="2600" dirty="0" smtClean="0">
              <a:solidFill>
                <a:schemeClr val="tx1"/>
              </a:solidFill>
            </a:endParaRPr>
          </a:p>
          <a:p>
            <a:pPr lvl="1"/>
            <a:r>
              <a:rPr lang="hr-HR" sz="2600" dirty="0" smtClean="0">
                <a:solidFill>
                  <a:schemeClr val="tx1"/>
                </a:solidFill>
              </a:rPr>
              <a:t>Poseban problem sa „</a:t>
            </a:r>
            <a:r>
              <a:rPr lang="hr-HR" sz="2600" b="1" i="1" dirty="0" smtClean="0">
                <a:solidFill>
                  <a:schemeClr val="tx1"/>
                </a:solidFill>
              </a:rPr>
              <a:t>zašto</a:t>
            </a:r>
            <a:r>
              <a:rPr lang="hr-HR" sz="2600" dirty="0" smtClean="0">
                <a:solidFill>
                  <a:schemeClr val="tx1"/>
                </a:solidFill>
              </a:rPr>
              <a:t>” pitanjima (npr. </a:t>
            </a:r>
            <a:r>
              <a:rPr lang="hr-HR" sz="2600" i="1" dirty="0" smtClean="0">
                <a:solidFill>
                  <a:schemeClr val="tx1"/>
                </a:solidFill>
              </a:rPr>
              <a:t>„Zašto si to napravio?”</a:t>
            </a:r>
            <a:r>
              <a:rPr lang="hr-HR" sz="2600" dirty="0" smtClean="0">
                <a:solidFill>
                  <a:schemeClr val="tx1"/>
                </a:solidFill>
              </a:rPr>
              <a:t>) </a:t>
            </a:r>
            <a:r>
              <a:rPr lang="hr-HR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potiču pojavu defenzivnosti i sumnjičavosti </a:t>
            </a:r>
            <a:br>
              <a:rPr lang="hr-HR" sz="26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endParaRPr lang="hr-HR" sz="2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hr-HR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Različiti odgojni stilovi u djetinjstvu dovode do razlike u korištenju i interpretaciji postavljenih pitanja</a:t>
            </a:r>
          </a:p>
          <a:p>
            <a:pPr lvl="2"/>
            <a:r>
              <a:rPr lang="hr-HR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Npr. u nekim obiteljima je normalno da se često postavljaju pitanja, dok se u drugima pitanja doživljavaju kao pretjerana invazija u privatni život osobe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635" y="680310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Razlike u komunikaciji među spolovima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971440"/>
            <a:ext cx="7482544" cy="488656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>Muškarci i žene imaju različite stilove komunikacije </a:t>
            </a:r>
            <a:r>
              <a:rPr lang="hr-H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razlike vidljive već u djetinjstvu</a:t>
            </a:r>
          </a:p>
          <a:p>
            <a:pPr algn="l"/>
            <a:endParaRPr lang="hr-H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l"/>
            <a:r>
              <a:rPr lang="hr-HR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Dječaci: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Igrat će se u većim, organiziranim grupama u kojima je bitna stavka socijalni status i dominacija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Težiti će pažnji publike, vodstvu u grupi i dokazivanju svoje moći</a:t>
            </a:r>
          </a:p>
          <a:p>
            <a:pPr lvl="1" algn="l"/>
            <a:r>
              <a:rPr lang="hr-HR" dirty="0" smtClean="0">
                <a:solidFill>
                  <a:schemeClr val="tx1"/>
                </a:solidFill>
              </a:rPr>
              <a:t>Razgovori su im često ispunjeni imperativnim naredbama </a:t>
            </a:r>
            <a:r>
              <a:rPr lang="hr-HR" i="1" dirty="0" smtClean="0">
                <a:solidFill>
                  <a:schemeClr val="tx1"/>
                </a:solidFill>
              </a:rPr>
              <a:t>(„Digni se”, „Daj mi to”), </a:t>
            </a:r>
            <a:r>
              <a:rPr lang="hr-HR" dirty="0" smtClean="0">
                <a:solidFill>
                  <a:schemeClr val="tx1"/>
                </a:solidFill>
              </a:rPr>
              <a:t>prijetnjama, hvalisanjima i svađama</a:t>
            </a:r>
          </a:p>
          <a:p>
            <a:pPr lvl="2" algn="l"/>
            <a:r>
              <a:rPr lang="hr-HR" dirty="0" smtClean="0">
                <a:solidFill>
                  <a:schemeClr val="tx1"/>
                </a:solidFill>
              </a:rPr>
              <a:t>Riječi koriste kao instrumente za uspostavljanje socijalne moći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8" t="4784" r="18853" b="15695"/>
          <a:stretch/>
        </p:blipFill>
        <p:spPr bwMode="auto">
          <a:xfrm>
            <a:off x="3197655" y="2840232"/>
            <a:ext cx="549121" cy="5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1" y="396365"/>
            <a:ext cx="7015279" cy="6413610"/>
          </a:xfrm>
        </p:spPr>
        <p:txBody>
          <a:bodyPr>
            <a:normAutofit fontScale="92500" lnSpcReduction="10000"/>
          </a:bodyPr>
          <a:lstStyle/>
          <a:p>
            <a:r>
              <a:rPr lang="hr-HR" b="1" u="sng" dirty="0" smtClean="0">
                <a:solidFill>
                  <a:schemeClr val="tx1"/>
                </a:solidFill>
              </a:rPr>
              <a:t>Djevojčice: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Odnos im je baziran na međusobnom razgovoru (za razliku od dječaka kojima je baziran na igri)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Djevojčice uče kako dati podršku jedna drugoj, kako pustiti druge da govore (poštivanje reda u razgovoru) i kako prihvatiti i poštovati to što drugi govore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Lakše pričaju o emocijama u odnosu na dječake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Lakše percipiraju male promjene i detalje u socijalnim odnosima i tuđim motivima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Riječi koriste kao most za izgradnju kvalitetnog odnosa (za razliku od dječaka koji ih često koriste kao oružje za socijalnu dominaciju)</a:t>
            </a:r>
          </a:p>
          <a:p>
            <a:pPr lvl="1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69490"/>
            <a:ext cx="590762" cy="76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0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1" y="374900"/>
            <a:ext cx="7015279" cy="6413610"/>
          </a:xfrm>
        </p:spPr>
        <p:txBody>
          <a:bodyPr>
            <a:normAutofit lnSpcReduction="10000"/>
          </a:bodyPr>
          <a:lstStyle/>
          <a:p>
            <a:r>
              <a:rPr lang="hr-HR" b="1" u="sng" dirty="0" smtClean="0">
                <a:solidFill>
                  <a:schemeClr val="tx1"/>
                </a:solidFill>
              </a:rPr>
              <a:t>Muškarci: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Manje pitaju osobnih pitanja (misao: </a:t>
            </a:r>
            <a:r>
              <a:rPr lang="hr-HR" i="1" dirty="0" smtClean="0">
                <a:solidFill>
                  <a:schemeClr val="tx1"/>
                </a:solidFill>
              </a:rPr>
              <a:t>„Ako mi želi nešto kazati reći će mi to bez da ja moram postavljati pitanja.”)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Češće upadaju u riječ sugovorniku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Koriste određene verbalne i neverbalne signale kao pokazatelje da se </a:t>
            </a:r>
            <a:r>
              <a:rPr lang="hr-HR" b="1" dirty="0" smtClean="0">
                <a:solidFill>
                  <a:schemeClr val="tx1"/>
                </a:solidFill>
              </a:rPr>
              <a:t>slažu</a:t>
            </a:r>
            <a:r>
              <a:rPr lang="hr-HR" dirty="0" smtClean="0">
                <a:solidFill>
                  <a:schemeClr val="tx1"/>
                </a:solidFill>
              </a:rPr>
              <a:t> sa onim što sugovornik govori</a:t>
            </a:r>
          </a:p>
          <a:p>
            <a:pPr lvl="2"/>
            <a:r>
              <a:rPr lang="hr-HR" dirty="0" smtClean="0">
                <a:solidFill>
                  <a:schemeClr val="tx1"/>
                </a:solidFill>
              </a:rPr>
              <a:t>Češće će izraziti neslaganje ukoliko se ne slažu s izjavom svoje partnerice čime daju dojam da se više vole svađati i sukobljavati od žena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Češće ih se percipira kao da su nezainteresirani i skloni kontroliranju te da slabije reagiraju na potrebe svojih partnerica</a:t>
            </a: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t="12761" r="17812" b="9214"/>
          <a:stretch/>
        </p:blipFill>
        <p:spPr bwMode="auto">
          <a:xfrm>
            <a:off x="4266590" y="277816"/>
            <a:ext cx="589679" cy="58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9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Česte rečenice u partnerskoj komunikaciji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4981" y="1596540"/>
            <a:ext cx="6719019" cy="4733855"/>
          </a:xfrm>
        </p:spPr>
        <p:txBody>
          <a:bodyPr>
            <a:normAutofit/>
          </a:bodyPr>
          <a:lstStyle/>
          <a:p>
            <a:r>
              <a:rPr lang="hr-HR" i="1" dirty="0" smtClean="0">
                <a:solidFill>
                  <a:schemeClr val="tx1"/>
                </a:solidFill>
              </a:rPr>
              <a:t>„Moj muž nikad ne čuje što mu govorim.”</a:t>
            </a:r>
          </a:p>
          <a:p>
            <a:r>
              <a:rPr lang="hr-HR" i="1" dirty="0" smtClean="0">
                <a:solidFill>
                  <a:schemeClr val="tx1"/>
                </a:solidFill>
              </a:rPr>
              <a:t>„Ona toliko priča o nekoj temi da se poželim ubiti koliko je naporna.”</a:t>
            </a:r>
          </a:p>
          <a:p>
            <a:r>
              <a:rPr lang="hr-HR" i="1" dirty="0" smtClean="0">
                <a:solidFill>
                  <a:schemeClr val="tx1"/>
                </a:solidFill>
              </a:rPr>
              <a:t>„Svaki put postane defenzivan kad ga nešto pitam.”</a:t>
            </a:r>
          </a:p>
          <a:p>
            <a:r>
              <a:rPr lang="hr-HR" i="1" dirty="0" smtClean="0">
                <a:solidFill>
                  <a:schemeClr val="tx1"/>
                </a:solidFill>
              </a:rPr>
              <a:t>„Ona sve pretvori u svađu.”</a:t>
            </a:r>
          </a:p>
          <a:p>
            <a:r>
              <a:rPr lang="hr-HR" i="1" dirty="0" smtClean="0">
                <a:solidFill>
                  <a:schemeClr val="tx1"/>
                </a:solidFill>
              </a:rPr>
              <a:t>„On je tako tvrdoglav, ne želi ni uzeti u obzir ono što mu hoću reći.”</a:t>
            </a:r>
          </a:p>
          <a:p>
            <a:r>
              <a:rPr lang="hr-HR" i="1" dirty="0" smtClean="0">
                <a:solidFill>
                  <a:schemeClr val="tx1"/>
                </a:solidFill>
              </a:rPr>
              <a:t>„Nikad ne kaže ono što misli.”</a:t>
            </a:r>
          </a:p>
          <a:p>
            <a:endParaRPr lang="hr-HR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5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1" y="444390"/>
            <a:ext cx="7015279" cy="6413610"/>
          </a:xfrm>
        </p:spPr>
        <p:txBody>
          <a:bodyPr>
            <a:normAutofit lnSpcReduction="10000"/>
          </a:bodyPr>
          <a:lstStyle/>
          <a:p>
            <a:r>
              <a:rPr lang="hr-HR" b="1" u="sng" dirty="0" smtClean="0">
                <a:solidFill>
                  <a:schemeClr val="tx1"/>
                </a:solidFill>
              </a:rPr>
              <a:t>Žene: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Više pitaju pitanja (misao: „</a:t>
            </a:r>
            <a:r>
              <a:rPr lang="hr-HR" i="1" dirty="0" smtClean="0">
                <a:solidFill>
                  <a:schemeClr val="tx1"/>
                </a:solidFill>
              </a:rPr>
              <a:t>Ako ne pitam on će misliti da me nije briga</a:t>
            </a:r>
            <a:r>
              <a:rPr lang="hr-HR" dirty="0" smtClean="0">
                <a:solidFill>
                  <a:schemeClr val="tx1"/>
                </a:solidFill>
              </a:rPr>
              <a:t>.”)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Više manifestiraju verbalnih i neverbalnih znakova obraćanja pažnje na partnera</a:t>
            </a:r>
          </a:p>
          <a:p>
            <a:pPr lvl="2"/>
            <a:r>
              <a:rPr lang="hr-HR" dirty="0" smtClean="0">
                <a:solidFill>
                  <a:schemeClr val="tx1"/>
                </a:solidFill>
              </a:rPr>
              <a:t>nije im svrha pokazivanje slaganja sa partnerovim riječima kao kod muškaraca već iskazivanje interesa za ono što partner govori te za održavanje toka razgovora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Češće koriste tihi protest kad nisu s nečim zadovoljne, posebice ako osjećaju da ih je partner ignorirao ili prekinuo u razgovoru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Teme razgovora su im češće fokusirane na međuljudske odnose i emocije</a:t>
            </a:r>
          </a:p>
          <a:p>
            <a:pPr lvl="2"/>
            <a:r>
              <a:rPr lang="hr-HR" dirty="0" smtClean="0">
                <a:solidFill>
                  <a:schemeClr val="tx1"/>
                </a:solidFill>
              </a:rPr>
              <a:t>Kod muškaraca su češće općenite životne teme kao što su posao, sport, politika itd.</a:t>
            </a: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0" t="14780" r="30625" b="26492"/>
          <a:stretch/>
        </p:blipFill>
        <p:spPr bwMode="auto">
          <a:xfrm>
            <a:off x="3678258" y="69490"/>
            <a:ext cx="475307" cy="7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15" y="4865411"/>
            <a:ext cx="1924660" cy="199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5"/>
          <a:stretch/>
        </p:blipFill>
        <p:spPr bwMode="auto">
          <a:xfrm>
            <a:off x="3350359" y="2054655"/>
            <a:ext cx="2930017" cy="355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t="11224" r="15380" b="13540"/>
          <a:stretch/>
        </p:blipFill>
        <p:spPr>
          <a:xfrm>
            <a:off x="71714" y="4844515"/>
            <a:ext cx="1912690" cy="206369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0" y="1568826"/>
            <a:ext cx="1962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738">
            <a:off x="1034667" y="2515198"/>
            <a:ext cx="1628853" cy="122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6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4981" y="527605"/>
            <a:ext cx="6719019" cy="5802790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Ove rečenice su tipični pokazatelji </a:t>
            </a:r>
            <a:r>
              <a:rPr lang="hr-HR" u="sng" dirty="0" smtClean="0">
                <a:solidFill>
                  <a:schemeClr val="tx1"/>
                </a:solidFill>
              </a:rPr>
              <a:t>problema</a:t>
            </a:r>
            <a:r>
              <a:rPr lang="hr-HR" dirty="0" smtClean="0">
                <a:solidFill>
                  <a:schemeClr val="tx1"/>
                </a:solidFill>
              </a:rPr>
              <a:t> u partnerskom odnosu</a:t>
            </a:r>
          </a:p>
          <a:p>
            <a:pPr lvl="1"/>
            <a:r>
              <a:rPr lang="hr-HR" dirty="0">
                <a:solidFill>
                  <a:schemeClr val="tx1"/>
                </a:solidFill>
              </a:rPr>
              <a:t>p</a:t>
            </a:r>
            <a:r>
              <a:rPr lang="hr-HR" dirty="0" smtClean="0">
                <a:solidFill>
                  <a:schemeClr val="tx1"/>
                </a:solidFill>
              </a:rPr>
              <a:t>roblemi s komunikacijom</a:t>
            </a:r>
          </a:p>
          <a:p>
            <a:pPr lvl="1"/>
            <a:r>
              <a:rPr lang="hr-HR" dirty="0">
                <a:solidFill>
                  <a:schemeClr val="tx1"/>
                </a:solidFill>
              </a:rPr>
              <a:t>d</a:t>
            </a:r>
            <a:r>
              <a:rPr lang="hr-HR" dirty="0" smtClean="0">
                <a:solidFill>
                  <a:schemeClr val="tx1"/>
                </a:solidFill>
              </a:rPr>
              <a:t>ublji, osobni problemi</a:t>
            </a:r>
            <a:endParaRPr lang="hr-HR" dirty="0">
              <a:solidFill>
                <a:schemeClr val="tx1"/>
              </a:solidFill>
            </a:endParaRP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Takvi obrasci komunikacije često dovode do frustracije, </a:t>
            </a:r>
            <a:r>
              <a:rPr lang="hr-HR" dirty="0" err="1" smtClean="0">
                <a:solidFill>
                  <a:schemeClr val="tx1"/>
                </a:solidFill>
              </a:rPr>
              <a:t>hostilnosti</a:t>
            </a:r>
            <a:r>
              <a:rPr lang="hr-HR" dirty="0" smtClean="0">
                <a:solidFill>
                  <a:schemeClr val="tx1"/>
                </a:solidFill>
              </a:rPr>
              <a:t> te dubljih i težih problema u odnosu</a:t>
            </a:r>
          </a:p>
          <a:p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U najtežim slučajevima obični dnevni razgovori se pretvore u </a:t>
            </a:r>
            <a:r>
              <a:rPr lang="hr-HR" i="1" dirty="0" smtClean="0">
                <a:solidFill>
                  <a:schemeClr val="tx1"/>
                </a:solidFill>
              </a:rPr>
              <a:t>„ratno bojište” </a:t>
            </a:r>
          </a:p>
          <a:p>
            <a:pPr lvl="1"/>
            <a:r>
              <a:rPr lang="hr-HR" dirty="0">
                <a:solidFill>
                  <a:schemeClr val="tx1"/>
                </a:solidFill>
              </a:rPr>
              <a:t>k</a:t>
            </a:r>
            <a:r>
              <a:rPr lang="hr-HR" dirty="0" smtClean="0">
                <a:solidFill>
                  <a:schemeClr val="tx1"/>
                </a:solidFill>
              </a:rPr>
              <a:t>ompetitivnost, borba moći, međusobno neuvažavanje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Najčešći problemi u komunikaciji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90" y="2207360"/>
            <a:ext cx="8093365" cy="4275740"/>
          </a:xfrm>
        </p:spPr>
        <p:txBody>
          <a:bodyPr>
            <a:normAutofit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>Indirektnost i dvosmislenost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Defenzivnost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Nerazumijevanje (ne)izrečene poruke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Monolozi, prekidanja i tiho slušanje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„Slijepe” i „gluhe” točke komunikacije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Korištenje pitanja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Problemi nastali kao posljedica razlika među spolovima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Indirektnost i dvosmislenost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093365" cy="274869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Nejasno i prekratko pričanje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 „</a:t>
            </a:r>
            <a:r>
              <a:rPr lang="hr-HR" i="1" dirty="0" smtClean="0">
                <a:solidFill>
                  <a:schemeClr val="tx1"/>
                </a:solidFill>
              </a:rPr>
              <a:t>Zamućivanje</a:t>
            </a:r>
            <a:r>
              <a:rPr lang="hr-HR" dirty="0" smtClean="0">
                <a:solidFill>
                  <a:schemeClr val="tx1"/>
                </a:solidFill>
              </a:rPr>
              <a:t>” događaja i poante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Zaobilaženje donošenja zaključka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Gubljenje u trivijalnim detaljima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75" y="4803345"/>
            <a:ext cx="7864091" cy="1384995"/>
          </a:xfrm>
          <a:prstGeom prst="rect">
            <a:avLst/>
          </a:prstGeom>
          <a:solidFill>
            <a:srgbClr val="FFACA3"/>
          </a:solidFill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MAJA: </a:t>
            </a:r>
            <a:r>
              <a:rPr lang="hr-HR" sz="1200" b="1" dirty="0" err="1" smtClean="0"/>
              <a:t>Zorići</a:t>
            </a:r>
            <a:r>
              <a:rPr lang="hr-HR" sz="1200" b="1" dirty="0" smtClean="0"/>
              <a:t> su mi spomenuli da bi bilo dobro da se dođe do njih kod kuće u utorak.</a:t>
            </a:r>
          </a:p>
          <a:p>
            <a:r>
              <a:rPr lang="hr-HR" sz="1200" b="1" dirty="0" smtClean="0"/>
              <a:t>TONI (povrijeđeno): Pozvali su</a:t>
            </a:r>
            <a:r>
              <a:rPr lang="hr-HR" sz="1200" b="1" i="1" dirty="0" smtClean="0"/>
              <a:t> tebe</a:t>
            </a:r>
            <a:r>
              <a:rPr lang="hr-HR" sz="1200" b="1" dirty="0" smtClean="0"/>
              <a:t>? (značenje: Samo tebe i ne mene.)</a:t>
            </a:r>
          </a:p>
          <a:p>
            <a:r>
              <a:rPr lang="hr-HR" sz="1200" b="1" dirty="0" smtClean="0"/>
              <a:t>MAJA (provokativno): Upravo sam ti to i rekla. (razmišljanje: On sumnja u moju vjerodostojnost i iskrenost.)</a:t>
            </a:r>
          </a:p>
          <a:p>
            <a:r>
              <a:rPr lang="hr-HR" sz="1200" b="1" dirty="0" smtClean="0"/>
              <a:t>TONI (povrijeđeno): Kako to da su </a:t>
            </a:r>
            <a:r>
              <a:rPr lang="hr-HR" sz="1200" b="1" i="1" dirty="0" smtClean="0"/>
              <a:t>tebe</a:t>
            </a:r>
            <a:r>
              <a:rPr lang="hr-HR" sz="1200" b="1" dirty="0" smtClean="0"/>
              <a:t> pozvali? (značenje: Samo tebe, a ne također i mene.)</a:t>
            </a:r>
          </a:p>
          <a:p>
            <a:r>
              <a:rPr lang="hr-HR" sz="1200" b="1" dirty="0" smtClean="0"/>
              <a:t>MAJA (povrijeđeno): Očito sam im draga. (razmišljanje: On misli da nisam dovoljno zanimljiva da bi me netko samu zvao.)</a:t>
            </a:r>
          </a:p>
          <a:p>
            <a:r>
              <a:rPr lang="hr-HR" sz="1200" b="1" dirty="0" smtClean="0"/>
              <a:t>TONI: Onda idi, sigurno ćeš se super provesti. (značenje: Nadam se da ćeš se grozno provesti.)</a:t>
            </a:r>
          </a:p>
          <a:p>
            <a:r>
              <a:rPr lang="hr-HR" sz="1200" b="1" dirty="0" smtClean="0"/>
              <a:t>MAJA (ogorčeno): Sigurna sam da hoću. (razmišljanje: On ne želi ići jer su poziv za druženje uputili samo meni.)</a:t>
            </a:r>
            <a:endParaRPr lang="hr-HR" sz="1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15336" r="4066" b="22931"/>
          <a:stretch/>
        </p:blipFill>
        <p:spPr bwMode="auto">
          <a:xfrm>
            <a:off x="754375" y="2818180"/>
            <a:ext cx="2091351" cy="11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7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4981" y="374900"/>
            <a:ext cx="6719019" cy="610820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Dovodi do pojave frustracije i nesporazuma kod oba partnera zbog: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Nesvjesnosti oko toga gdje je u razgovoru „zapelo”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Nezainteresiranosti za promjenom obrazaca komunikacije čak i kad su svjesni što treba mijenjati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Kao posljedicu partneri često osjećaju ljutnju i ogorčenost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Smatraju da je partner tvrdoglav, pa čak i glup ili ograničen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Donose krive zaključke o partnerovoj ličnosti</a:t>
            </a:r>
          </a:p>
        </p:txBody>
      </p:sp>
    </p:spTree>
    <p:extLst>
      <p:ext uri="{BB962C8B-B14F-4D97-AF65-F5344CB8AC3E}">
        <p14:creationId xmlns:p14="http://schemas.microsoft.com/office/powerpoint/2010/main" val="34785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94315" y="680310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Defenzivnost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443835"/>
            <a:ext cx="8093365" cy="351221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Dolazi zbog:</a:t>
            </a:r>
          </a:p>
          <a:p>
            <a:pPr lvl="1" algn="ctr"/>
            <a:r>
              <a:rPr lang="hr-HR" dirty="0" smtClean="0">
                <a:solidFill>
                  <a:schemeClr val="tx1"/>
                </a:solidFill>
              </a:rPr>
              <a:t>Straha od odbijanja</a:t>
            </a:r>
          </a:p>
          <a:p>
            <a:pPr lvl="1" algn="ctr"/>
            <a:r>
              <a:rPr lang="hr-HR" dirty="0" smtClean="0">
                <a:solidFill>
                  <a:schemeClr val="tx1"/>
                </a:solidFill>
              </a:rPr>
              <a:t>Straha od ismijavanja</a:t>
            </a:r>
          </a:p>
          <a:p>
            <a:pPr lvl="1" algn="ctr"/>
            <a:r>
              <a:rPr lang="hr-HR" dirty="0" smtClean="0">
                <a:solidFill>
                  <a:schemeClr val="tx1"/>
                </a:solidFill>
              </a:rPr>
              <a:t>Potrebe za zaštitom svojih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 emocija, želja i stavova</a:t>
            </a:r>
          </a:p>
          <a:p>
            <a:pPr lvl="1" algn="ctr"/>
            <a:endParaRPr lang="hr-HR" dirty="0" smtClean="0">
              <a:solidFill>
                <a:schemeClr val="tx1"/>
              </a:solidFill>
            </a:endParaRP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Defenzivnost karakteriziraju emocionalne, često impulzivne izjave čiji je glavni cilj </a:t>
            </a:r>
            <a:r>
              <a:rPr lang="hr-HR" u="sng" dirty="0" smtClean="0">
                <a:solidFill>
                  <a:schemeClr val="tx1"/>
                </a:solidFill>
              </a:rPr>
              <a:t>zaštita sebe</a:t>
            </a:r>
          </a:p>
          <a:p>
            <a:pPr lvl="1"/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128720" y="5263023"/>
            <a:ext cx="5497380" cy="923330"/>
          </a:xfrm>
          <a:prstGeom prst="rect">
            <a:avLst/>
          </a:prstGeom>
          <a:solidFill>
            <a:srgbClr val="FFACA3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TONI: Hoćemo li ići posjetiti moju majku ovaj vikend?</a:t>
            </a:r>
          </a:p>
          <a:p>
            <a:r>
              <a:rPr lang="hr-HR" b="1" dirty="0" smtClean="0"/>
              <a:t>MAJA: Ne vjerujem, imam puno stvari za obaviti.</a:t>
            </a:r>
          </a:p>
          <a:p>
            <a:r>
              <a:rPr lang="hr-HR" b="1" dirty="0" smtClean="0"/>
              <a:t>TONI (ljutito): Ti nikad ne želiš ići u posjet mojoj majci.</a:t>
            </a:r>
            <a:endParaRPr lang="hr-H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t="9995" r="4755"/>
          <a:stretch/>
        </p:blipFill>
        <p:spPr bwMode="auto">
          <a:xfrm>
            <a:off x="7343064" y="1901950"/>
            <a:ext cx="1536385" cy="11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6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4981" y="69490"/>
            <a:ext cx="6719019" cy="5802790"/>
          </a:xfrm>
        </p:spPr>
        <p:txBody>
          <a:bodyPr>
            <a:normAutofit/>
          </a:bodyPr>
          <a:lstStyle/>
          <a:p>
            <a:r>
              <a:rPr lang="hr-HR" sz="2600" u="sng" dirty="0" smtClean="0">
                <a:solidFill>
                  <a:schemeClr val="tx1"/>
                </a:solidFill>
              </a:rPr>
              <a:t>Što napraviti?</a:t>
            </a:r>
          </a:p>
          <a:p>
            <a:pPr lvl="1"/>
            <a:r>
              <a:rPr lang="hr-HR" sz="2600" dirty="0" smtClean="0">
                <a:solidFill>
                  <a:schemeClr val="tx1"/>
                </a:solidFill>
              </a:rPr>
              <a:t>Uvježbavati vođenje jasnog, direktnog, nedvosmislenog razgovora</a:t>
            </a:r>
          </a:p>
          <a:p>
            <a:pPr lvl="1"/>
            <a:r>
              <a:rPr lang="hr-HR" sz="2600" dirty="0" smtClean="0">
                <a:solidFill>
                  <a:schemeClr val="tx1"/>
                </a:solidFill>
              </a:rPr>
              <a:t>Stati i razmisliti prije nego damo odgovor na neko „škakljivo” pitanje</a:t>
            </a:r>
          </a:p>
          <a:p>
            <a:pPr lvl="1"/>
            <a:r>
              <a:rPr lang="hr-HR" sz="2600" dirty="0" smtClean="0">
                <a:solidFill>
                  <a:schemeClr val="tx1"/>
                </a:solidFill>
              </a:rPr>
              <a:t>Osvijestiti i iskreno iskazati emocije koje osjećamo za vrijeme razgovora</a:t>
            </a:r>
          </a:p>
          <a:p>
            <a:pPr lvl="1"/>
            <a:r>
              <a:rPr lang="hr-HR" sz="2600" dirty="0" smtClean="0">
                <a:solidFill>
                  <a:schemeClr val="tx1"/>
                </a:solidFill>
              </a:rPr>
              <a:t>Učiti primjenu tehnika asertivnosti</a:t>
            </a:r>
          </a:p>
          <a:p>
            <a:pPr lvl="1"/>
            <a:r>
              <a:rPr lang="hr-HR" sz="2600" dirty="0" smtClean="0">
                <a:solidFill>
                  <a:schemeClr val="tx1"/>
                </a:solidFill>
              </a:rPr>
              <a:t>Raditi na samopouzdanju</a:t>
            </a:r>
          </a:p>
          <a:p>
            <a:pPr lvl="1"/>
            <a:r>
              <a:rPr lang="hr-HR" sz="2600" dirty="0" smtClean="0">
                <a:solidFill>
                  <a:schemeClr val="tx1"/>
                </a:solidFill>
              </a:rPr>
              <a:t>Osvijestiti vlastite skrivene strahove i nesigurnosti koji potiču defenzivnost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/>
          <a:stretch/>
        </p:blipFill>
        <p:spPr bwMode="auto">
          <a:xfrm>
            <a:off x="4266590" y="5501578"/>
            <a:ext cx="3054100" cy="13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1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635" y="680310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Nerazumijevanje (ne)izrečene poruke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596540"/>
            <a:ext cx="8093365" cy="3664920"/>
          </a:xfrm>
        </p:spPr>
        <p:txBody>
          <a:bodyPr/>
          <a:lstStyle/>
          <a:p>
            <a:r>
              <a:rPr lang="hr-HR" sz="2600" dirty="0" smtClean="0">
                <a:solidFill>
                  <a:schemeClr val="tx1"/>
                </a:solidFill>
              </a:rPr>
              <a:t>Nejasnost</a:t>
            </a:r>
            <a:r>
              <a:rPr lang="hr-HR" sz="2600" dirty="0">
                <a:solidFill>
                  <a:schemeClr val="tx1"/>
                </a:solidFill>
              </a:rPr>
              <a:t>, neodređenost u </a:t>
            </a:r>
            <a:r>
              <a:rPr lang="hr-HR" sz="2600" dirty="0" smtClean="0">
                <a:solidFill>
                  <a:schemeClr val="tx1"/>
                </a:solidFill>
              </a:rPr>
              <a:t>razgovoru</a:t>
            </a:r>
          </a:p>
          <a:p>
            <a:endParaRPr lang="hr-HR" sz="2600" dirty="0" smtClean="0">
              <a:solidFill>
                <a:schemeClr val="tx1"/>
              </a:solidFill>
            </a:endParaRPr>
          </a:p>
          <a:p>
            <a:pPr algn="ctr"/>
            <a:r>
              <a:rPr lang="hr-HR" sz="2600" dirty="0" smtClean="0">
                <a:solidFill>
                  <a:schemeClr val="tx1"/>
                </a:solidFill>
              </a:rPr>
              <a:t>Dovodi do toga da </a:t>
            </a:r>
            <a:r>
              <a:rPr lang="hr-HR" sz="2600" u="sng" dirty="0" smtClean="0">
                <a:solidFill>
                  <a:schemeClr val="tx1"/>
                </a:solidFill>
              </a:rPr>
              <a:t>partner</a:t>
            </a:r>
            <a:r>
              <a:rPr lang="hr-HR" sz="2600" dirty="0" smtClean="0">
                <a:solidFill>
                  <a:schemeClr val="tx1"/>
                </a:solidFill>
              </a:rPr>
              <a:t>:</a:t>
            </a:r>
          </a:p>
          <a:p>
            <a:pPr lvl="1" algn="ctr"/>
            <a:r>
              <a:rPr lang="hr-HR" sz="2000" dirty="0" smtClean="0">
                <a:solidFill>
                  <a:schemeClr val="tx1"/>
                </a:solidFill>
              </a:rPr>
              <a:t>Donese krivi zaključak</a:t>
            </a:r>
          </a:p>
          <a:p>
            <a:pPr lvl="1" algn="ctr"/>
            <a:r>
              <a:rPr lang="hr-HR" sz="2000" dirty="0" smtClean="0">
                <a:solidFill>
                  <a:schemeClr val="tx1"/>
                </a:solidFill>
              </a:rPr>
              <a:t>Ne razumije što je partner</a:t>
            </a:r>
            <a:br>
              <a:rPr lang="hr-HR" sz="2000" dirty="0" smtClean="0">
                <a:solidFill>
                  <a:schemeClr val="tx1"/>
                </a:solidFill>
              </a:rPr>
            </a:br>
            <a:r>
              <a:rPr lang="hr-HR" sz="2000" dirty="0" smtClean="0">
                <a:solidFill>
                  <a:schemeClr val="tx1"/>
                </a:solidFill>
              </a:rPr>
              <a:t> rekao i interpretira to na </a:t>
            </a:r>
            <a:br>
              <a:rPr lang="hr-HR" sz="2000" dirty="0" smtClean="0">
                <a:solidFill>
                  <a:schemeClr val="tx1"/>
                </a:solidFill>
              </a:rPr>
            </a:br>
            <a:r>
              <a:rPr lang="hr-HR" sz="2000" dirty="0" smtClean="0">
                <a:solidFill>
                  <a:schemeClr val="tx1"/>
                </a:solidFill>
              </a:rPr>
              <a:t>način na koji je shvatio</a:t>
            </a:r>
            <a:endParaRPr lang="hr-HR" sz="2000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4650638"/>
            <a:ext cx="3478330" cy="198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5089" r="4842" b="6967"/>
          <a:stretch/>
        </p:blipFill>
        <p:spPr bwMode="auto">
          <a:xfrm>
            <a:off x="6803497" y="4039821"/>
            <a:ext cx="2340504" cy="281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6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1255</Words>
  <Application>Microsoft Office PowerPoint</Application>
  <PresentationFormat>On-screen Show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Komunikacija u  partnerskim  odnosima</vt:lpstr>
      <vt:lpstr>Česte rečenice u partnerskoj komunikaciji</vt:lpstr>
      <vt:lpstr>PowerPoint Presentation</vt:lpstr>
      <vt:lpstr>Najčešći problemi u komunikaciji</vt:lpstr>
      <vt:lpstr>Indirektnost i dvosmislenost</vt:lpstr>
      <vt:lpstr>PowerPoint Presentation</vt:lpstr>
      <vt:lpstr>Defenzivnost</vt:lpstr>
      <vt:lpstr>PowerPoint Presentation</vt:lpstr>
      <vt:lpstr>Nerazumijevanje (ne)izrečene poruke</vt:lpstr>
      <vt:lpstr>PowerPoint Presentation</vt:lpstr>
      <vt:lpstr>Monolozi, prekidanja i tiho slušanje</vt:lpstr>
      <vt:lpstr>PowerPoint Presentation</vt:lpstr>
      <vt:lpstr>Slijepe i gluhe točke komunikacije</vt:lpstr>
      <vt:lpstr>PowerPoint Presentation</vt:lpstr>
      <vt:lpstr>Korištenje pitanja</vt:lpstr>
      <vt:lpstr>PowerPoint Presentation</vt:lpstr>
      <vt:lpstr>Razlike u komunikaciji među spolovima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Ana</cp:lastModifiedBy>
  <cp:revision>121</cp:revision>
  <dcterms:created xsi:type="dcterms:W3CDTF">2013-08-21T19:17:07Z</dcterms:created>
  <dcterms:modified xsi:type="dcterms:W3CDTF">2018-06-18T21:43:27Z</dcterms:modified>
</cp:coreProperties>
</file>