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300" r:id="rId5"/>
    <p:sldId id="259" r:id="rId6"/>
    <p:sldId id="260" r:id="rId7"/>
    <p:sldId id="282" r:id="rId8"/>
    <p:sldId id="284" r:id="rId9"/>
    <p:sldId id="261" r:id="rId10"/>
    <p:sldId id="262" r:id="rId11"/>
    <p:sldId id="299" r:id="rId12"/>
    <p:sldId id="295" r:id="rId13"/>
    <p:sldId id="296" r:id="rId14"/>
    <p:sldId id="291" r:id="rId15"/>
    <p:sldId id="294" r:id="rId16"/>
    <p:sldId id="264" r:id="rId17"/>
    <p:sldId id="279" r:id="rId18"/>
    <p:sldId id="280" r:id="rId19"/>
    <p:sldId id="267" r:id="rId20"/>
    <p:sldId id="268" r:id="rId21"/>
    <p:sldId id="269" r:id="rId22"/>
    <p:sldId id="270" r:id="rId23"/>
    <p:sldId id="271" r:id="rId24"/>
    <p:sldId id="272" r:id="rId25"/>
    <p:sldId id="288" r:id="rId26"/>
    <p:sldId id="273" r:id="rId27"/>
    <p:sldId id="274" r:id="rId28"/>
    <p:sldId id="275" r:id="rId29"/>
    <p:sldId id="276" r:id="rId30"/>
    <p:sldId id="289" r:id="rId31"/>
    <p:sldId id="277" r:id="rId32"/>
    <p:sldId id="290" r:id="rId33"/>
    <p:sldId id="292" r:id="rId34"/>
    <p:sldId id="293" r:id="rId35"/>
  </p:sldIdLst>
  <p:sldSz cx="9144000" cy="6858000" type="screen4x3"/>
  <p:notesSz cx="6858000" cy="994568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Tamni stil 1 - Isticanj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ijetli stil 2 - Isticanj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il teme 2 - Isticanj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>
        <p:scale>
          <a:sx n="60" d="100"/>
          <a:sy n="60" d="100"/>
        </p:scale>
        <p:origin x="-171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08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E19B6-82BD-46F3-BDDE-1287BBB82D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E1EB5FF-132A-44BA-831D-F5783848576D}">
      <dgm:prSet phldrT="[Tekst]"/>
      <dgm:spPr/>
      <dgm:t>
        <a:bodyPr/>
        <a:lstStyle/>
        <a:p>
          <a:r>
            <a:rPr lang="hr-HR" dirty="0" smtClean="0"/>
            <a:t>INDIVUDALNI</a:t>
          </a:r>
          <a:endParaRPr lang="hr-HR" dirty="0"/>
        </a:p>
      </dgm:t>
    </dgm:pt>
    <dgm:pt modelId="{385B0CC5-D76D-4A29-BB2A-BD9A52F62273}" type="parTrans" cxnId="{58F1D4DF-5910-40FA-94E4-03E59F4FA41F}">
      <dgm:prSet/>
      <dgm:spPr/>
      <dgm:t>
        <a:bodyPr/>
        <a:lstStyle/>
        <a:p>
          <a:endParaRPr lang="hr-HR"/>
        </a:p>
      </dgm:t>
    </dgm:pt>
    <dgm:pt modelId="{2F1A6CAD-AC2E-4116-8787-EE7CC46BA755}" type="sibTrans" cxnId="{58F1D4DF-5910-40FA-94E4-03E59F4FA41F}">
      <dgm:prSet/>
      <dgm:spPr/>
      <dgm:t>
        <a:bodyPr/>
        <a:lstStyle/>
        <a:p>
          <a:endParaRPr lang="hr-HR"/>
        </a:p>
      </dgm:t>
    </dgm:pt>
    <dgm:pt modelId="{8C874D06-6BB0-45FC-8230-9866FFA16B62}">
      <dgm:prSet phldrT="[Tekst]" phldr="1"/>
      <dgm:spPr/>
      <dgm:t>
        <a:bodyPr/>
        <a:lstStyle/>
        <a:p>
          <a:endParaRPr lang="hr-HR" dirty="0"/>
        </a:p>
      </dgm:t>
    </dgm:pt>
    <dgm:pt modelId="{133CA60E-7F38-4159-8B73-FB7519FD8A7C}" type="parTrans" cxnId="{5D7A6947-81FA-4E5A-BCCE-691487F50B49}">
      <dgm:prSet/>
      <dgm:spPr/>
      <dgm:t>
        <a:bodyPr/>
        <a:lstStyle/>
        <a:p>
          <a:endParaRPr lang="hr-HR"/>
        </a:p>
      </dgm:t>
    </dgm:pt>
    <dgm:pt modelId="{3BAB55FE-6774-47DD-9A32-B9436D29C361}" type="sibTrans" cxnId="{5D7A6947-81FA-4E5A-BCCE-691487F50B49}">
      <dgm:prSet/>
      <dgm:spPr/>
      <dgm:t>
        <a:bodyPr/>
        <a:lstStyle/>
        <a:p>
          <a:endParaRPr lang="hr-HR"/>
        </a:p>
      </dgm:t>
    </dgm:pt>
    <dgm:pt modelId="{4ADAC63E-D400-4B2D-AA2F-52A57B66306A}">
      <dgm:prSet phldrT="[Tekst]"/>
      <dgm:spPr/>
      <dgm:t>
        <a:bodyPr/>
        <a:lstStyle/>
        <a:p>
          <a:r>
            <a:rPr lang="hr-HR" dirty="0" smtClean="0"/>
            <a:t>GRUPNI </a:t>
          </a:r>
          <a:endParaRPr lang="hr-HR" dirty="0"/>
        </a:p>
      </dgm:t>
    </dgm:pt>
    <dgm:pt modelId="{F482C3EA-3EF9-4263-B57F-B327020B3152}" type="parTrans" cxnId="{B2D84CAD-D19A-4E9B-B5D9-53FE66EB9C98}">
      <dgm:prSet/>
      <dgm:spPr/>
      <dgm:t>
        <a:bodyPr/>
        <a:lstStyle/>
        <a:p>
          <a:endParaRPr lang="hr-HR"/>
        </a:p>
      </dgm:t>
    </dgm:pt>
    <dgm:pt modelId="{73D8128D-33DD-4729-A65B-D3414F32B254}" type="sibTrans" cxnId="{B2D84CAD-D19A-4E9B-B5D9-53FE66EB9C98}">
      <dgm:prSet/>
      <dgm:spPr/>
      <dgm:t>
        <a:bodyPr/>
        <a:lstStyle/>
        <a:p>
          <a:endParaRPr lang="hr-HR"/>
        </a:p>
      </dgm:t>
    </dgm:pt>
    <dgm:pt modelId="{044936A8-5689-4482-B421-4453497395F2}">
      <dgm:prSet phldrT="[Tekst]" phldr="1"/>
      <dgm:spPr/>
      <dgm:t>
        <a:bodyPr/>
        <a:lstStyle/>
        <a:p>
          <a:endParaRPr lang="hr-HR"/>
        </a:p>
      </dgm:t>
    </dgm:pt>
    <dgm:pt modelId="{7B92542E-7D18-4F33-B5D8-FE6451588100}" type="parTrans" cxnId="{3B5D601C-77AA-4C84-A23C-71A9A47BAD79}">
      <dgm:prSet/>
      <dgm:spPr/>
      <dgm:t>
        <a:bodyPr/>
        <a:lstStyle/>
        <a:p>
          <a:endParaRPr lang="hr-HR"/>
        </a:p>
      </dgm:t>
    </dgm:pt>
    <dgm:pt modelId="{1227B146-027C-4780-97AE-B285949AE87A}" type="sibTrans" cxnId="{3B5D601C-77AA-4C84-A23C-71A9A47BAD79}">
      <dgm:prSet/>
      <dgm:spPr/>
      <dgm:t>
        <a:bodyPr/>
        <a:lstStyle/>
        <a:p>
          <a:endParaRPr lang="hr-HR"/>
        </a:p>
      </dgm:t>
    </dgm:pt>
    <dgm:pt modelId="{4873D307-6714-4E30-9010-95DEE97AA752}" type="pres">
      <dgm:prSet presAssocID="{E9AE19B6-82BD-46F3-BDDE-1287BBB82D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C26CFD5-1E03-4A08-B480-BE118F3E7DEF}" type="pres">
      <dgm:prSet presAssocID="{7E1EB5FF-132A-44BA-831D-F5783848576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EAFBE9-3619-4D86-BC30-69D222EEA9E5}" type="pres">
      <dgm:prSet presAssocID="{7E1EB5FF-132A-44BA-831D-F5783848576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820E46-8680-42B6-8E9A-B3BE71EC65CC}" type="pres">
      <dgm:prSet presAssocID="{4ADAC63E-D400-4B2D-AA2F-52A57B66306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8AA2AA-6B55-4467-B904-F7F36ABD3E9D}" type="pres">
      <dgm:prSet presAssocID="{4ADAC63E-D400-4B2D-AA2F-52A57B66306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832381-87CB-459E-9DF9-D68974E829E0}" type="presOf" srcId="{8C874D06-6BB0-45FC-8230-9866FFA16B62}" destId="{24EAFBE9-3619-4D86-BC30-69D222EEA9E5}" srcOrd="0" destOrd="0" presId="urn:microsoft.com/office/officeart/2005/8/layout/vList2"/>
    <dgm:cxn modelId="{E8730A67-2F9E-4DC0-A2E2-B3BC687B138C}" type="presOf" srcId="{7E1EB5FF-132A-44BA-831D-F5783848576D}" destId="{2C26CFD5-1E03-4A08-B480-BE118F3E7DEF}" srcOrd="0" destOrd="0" presId="urn:microsoft.com/office/officeart/2005/8/layout/vList2"/>
    <dgm:cxn modelId="{3B5D601C-77AA-4C84-A23C-71A9A47BAD79}" srcId="{4ADAC63E-D400-4B2D-AA2F-52A57B66306A}" destId="{044936A8-5689-4482-B421-4453497395F2}" srcOrd="0" destOrd="0" parTransId="{7B92542E-7D18-4F33-B5D8-FE6451588100}" sibTransId="{1227B146-027C-4780-97AE-B285949AE87A}"/>
    <dgm:cxn modelId="{D9F056AF-13E3-4CB6-AEEE-0A396663772A}" type="presOf" srcId="{4ADAC63E-D400-4B2D-AA2F-52A57B66306A}" destId="{3E820E46-8680-42B6-8E9A-B3BE71EC65CC}" srcOrd="0" destOrd="0" presId="urn:microsoft.com/office/officeart/2005/8/layout/vList2"/>
    <dgm:cxn modelId="{BBABFD74-6983-44E8-A6E0-8E8882C33FB4}" type="presOf" srcId="{E9AE19B6-82BD-46F3-BDDE-1287BBB82D85}" destId="{4873D307-6714-4E30-9010-95DEE97AA752}" srcOrd="0" destOrd="0" presId="urn:microsoft.com/office/officeart/2005/8/layout/vList2"/>
    <dgm:cxn modelId="{5D7A6947-81FA-4E5A-BCCE-691487F50B49}" srcId="{7E1EB5FF-132A-44BA-831D-F5783848576D}" destId="{8C874D06-6BB0-45FC-8230-9866FFA16B62}" srcOrd="0" destOrd="0" parTransId="{133CA60E-7F38-4159-8B73-FB7519FD8A7C}" sibTransId="{3BAB55FE-6774-47DD-9A32-B9436D29C361}"/>
    <dgm:cxn modelId="{31EB0E53-0BB3-4E3C-8B08-C902288E8C5A}" type="presOf" srcId="{044936A8-5689-4482-B421-4453497395F2}" destId="{D38AA2AA-6B55-4467-B904-F7F36ABD3E9D}" srcOrd="0" destOrd="0" presId="urn:microsoft.com/office/officeart/2005/8/layout/vList2"/>
    <dgm:cxn modelId="{B2D84CAD-D19A-4E9B-B5D9-53FE66EB9C98}" srcId="{E9AE19B6-82BD-46F3-BDDE-1287BBB82D85}" destId="{4ADAC63E-D400-4B2D-AA2F-52A57B66306A}" srcOrd="1" destOrd="0" parTransId="{F482C3EA-3EF9-4263-B57F-B327020B3152}" sibTransId="{73D8128D-33DD-4729-A65B-D3414F32B254}"/>
    <dgm:cxn modelId="{58F1D4DF-5910-40FA-94E4-03E59F4FA41F}" srcId="{E9AE19B6-82BD-46F3-BDDE-1287BBB82D85}" destId="{7E1EB5FF-132A-44BA-831D-F5783848576D}" srcOrd="0" destOrd="0" parTransId="{385B0CC5-D76D-4A29-BB2A-BD9A52F62273}" sibTransId="{2F1A6CAD-AC2E-4116-8787-EE7CC46BA755}"/>
    <dgm:cxn modelId="{D71508D6-B229-4D97-92B7-92E6C3FEC010}" type="presParOf" srcId="{4873D307-6714-4E30-9010-95DEE97AA752}" destId="{2C26CFD5-1E03-4A08-B480-BE118F3E7DEF}" srcOrd="0" destOrd="0" presId="urn:microsoft.com/office/officeart/2005/8/layout/vList2"/>
    <dgm:cxn modelId="{76CCCE70-38C4-49E7-85E8-48635DE88363}" type="presParOf" srcId="{4873D307-6714-4E30-9010-95DEE97AA752}" destId="{24EAFBE9-3619-4D86-BC30-69D222EEA9E5}" srcOrd="1" destOrd="0" presId="urn:microsoft.com/office/officeart/2005/8/layout/vList2"/>
    <dgm:cxn modelId="{C8A7FADF-6564-4DB6-AE85-926B1A2BF126}" type="presParOf" srcId="{4873D307-6714-4E30-9010-95DEE97AA752}" destId="{3E820E46-8680-42B6-8E9A-B3BE71EC65CC}" srcOrd="2" destOrd="0" presId="urn:microsoft.com/office/officeart/2005/8/layout/vList2"/>
    <dgm:cxn modelId="{A0355D74-82D7-4D46-930E-BF73FB356B7F}" type="presParOf" srcId="{4873D307-6714-4E30-9010-95DEE97AA752}" destId="{D38AA2AA-6B55-4467-B904-F7F36ABD3E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23F41-E562-4C07-A1C2-11FA2191DA76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hr-HR"/>
        </a:p>
      </dgm:t>
    </dgm:pt>
    <dgm:pt modelId="{DA0E8830-9BB7-457C-9AEC-37796EB9E133}">
      <dgm:prSet phldrT="[Tekst]"/>
      <dgm:spPr/>
      <dgm:t>
        <a:bodyPr/>
        <a:lstStyle/>
        <a:p>
          <a:r>
            <a:rPr lang="hr-HR" dirty="0" smtClean="0"/>
            <a:t>3 ključne vještine</a:t>
          </a:r>
          <a:endParaRPr lang="hr-HR" dirty="0"/>
        </a:p>
      </dgm:t>
    </dgm:pt>
    <dgm:pt modelId="{B5D5346D-CAA2-4254-86DF-78C79167B53B}" type="parTrans" cxnId="{4106C9CA-1F92-4A82-98CE-3D0CC6F0F6C2}">
      <dgm:prSet/>
      <dgm:spPr/>
      <dgm:t>
        <a:bodyPr/>
        <a:lstStyle/>
        <a:p>
          <a:endParaRPr lang="hr-HR"/>
        </a:p>
      </dgm:t>
    </dgm:pt>
    <dgm:pt modelId="{AC788854-D7F4-45E4-A48A-1237DD7D9ABB}" type="sibTrans" cxnId="{4106C9CA-1F92-4A82-98CE-3D0CC6F0F6C2}">
      <dgm:prSet/>
      <dgm:spPr/>
      <dgm:t>
        <a:bodyPr/>
        <a:lstStyle/>
        <a:p>
          <a:endParaRPr lang="hr-HR"/>
        </a:p>
      </dgm:t>
    </dgm:pt>
    <dgm:pt modelId="{6C93B98E-B6BF-41FA-8167-D43B55151ACB}">
      <dgm:prSet phldrT="[Tekst]"/>
      <dgm:spPr/>
      <dgm:t>
        <a:bodyPr/>
        <a:lstStyle/>
        <a:p>
          <a:r>
            <a:rPr lang="hr-HR" dirty="0" smtClean="0"/>
            <a:t>3 B’S</a:t>
          </a:r>
          <a:endParaRPr lang="hr-HR" dirty="0"/>
        </a:p>
      </dgm:t>
    </dgm:pt>
    <dgm:pt modelId="{A392BFD1-F7FA-4148-8380-509CC4521468}" type="parTrans" cxnId="{9E91D592-04AD-4957-80CB-379FED44316D}">
      <dgm:prSet/>
      <dgm:spPr/>
      <dgm:t>
        <a:bodyPr/>
        <a:lstStyle/>
        <a:p>
          <a:endParaRPr lang="hr-HR"/>
        </a:p>
      </dgm:t>
    </dgm:pt>
    <dgm:pt modelId="{99B03605-BE9B-4E4D-8AC7-3C570389A38F}" type="sibTrans" cxnId="{9E91D592-04AD-4957-80CB-379FED44316D}">
      <dgm:prSet/>
      <dgm:spPr/>
      <dgm:t>
        <a:bodyPr/>
        <a:lstStyle/>
        <a:p>
          <a:endParaRPr lang="hr-HR"/>
        </a:p>
      </dgm:t>
    </dgm:pt>
    <dgm:pt modelId="{F2C12269-D68F-4509-ADB7-F16962D2323E}">
      <dgm:prSet phldrT="[Tekst]"/>
      <dgm:spPr/>
      <dgm:t>
        <a:bodyPr/>
        <a:lstStyle/>
        <a:p>
          <a:r>
            <a:rPr lang="hr-HR" dirty="0" smtClean="0"/>
            <a:t>5 vještina suočavanja</a:t>
          </a:r>
          <a:endParaRPr lang="hr-HR" dirty="0"/>
        </a:p>
      </dgm:t>
    </dgm:pt>
    <dgm:pt modelId="{A9E2E4DB-68F2-4BC2-A08A-D07B4BC9CC91}" type="parTrans" cxnId="{FF15CC95-90A7-41B8-8EDD-AF5E8FC2E54C}">
      <dgm:prSet/>
      <dgm:spPr/>
      <dgm:t>
        <a:bodyPr/>
        <a:lstStyle/>
        <a:p>
          <a:endParaRPr lang="hr-HR"/>
        </a:p>
      </dgm:t>
    </dgm:pt>
    <dgm:pt modelId="{BA648634-DAFF-4D39-8346-3326B7ABBD24}" type="sibTrans" cxnId="{FF15CC95-90A7-41B8-8EDD-AF5E8FC2E54C}">
      <dgm:prSet/>
      <dgm:spPr/>
      <dgm:t>
        <a:bodyPr/>
        <a:lstStyle/>
        <a:p>
          <a:endParaRPr lang="hr-HR"/>
        </a:p>
      </dgm:t>
    </dgm:pt>
    <dgm:pt modelId="{D909124D-9036-461C-B817-1096E6A3ADAF}">
      <dgm:prSet phldrT="[Tekst]"/>
      <dgm:spPr/>
      <dgm:t>
        <a:bodyPr/>
        <a:lstStyle/>
        <a:p>
          <a:r>
            <a:rPr lang="hr-HR" dirty="0" smtClean="0"/>
            <a:t>5 P’s</a:t>
          </a:r>
          <a:endParaRPr lang="hr-HR" dirty="0"/>
        </a:p>
      </dgm:t>
    </dgm:pt>
    <dgm:pt modelId="{69D371DE-D0C1-4E64-B209-5F05DE81D2BE}" type="parTrans" cxnId="{60A44819-E4CF-4052-9D06-68993002FB62}">
      <dgm:prSet/>
      <dgm:spPr/>
      <dgm:t>
        <a:bodyPr/>
        <a:lstStyle/>
        <a:p>
          <a:endParaRPr lang="hr-HR"/>
        </a:p>
      </dgm:t>
    </dgm:pt>
    <dgm:pt modelId="{CD6892D0-4ADB-46A6-8141-5A60FCA867FE}" type="sibTrans" cxnId="{60A44819-E4CF-4052-9D06-68993002FB62}">
      <dgm:prSet/>
      <dgm:spPr/>
      <dgm:t>
        <a:bodyPr/>
        <a:lstStyle/>
        <a:p>
          <a:endParaRPr lang="hr-HR"/>
        </a:p>
      </dgm:t>
    </dgm:pt>
    <dgm:pt modelId="{4EF86419-A0AF-45CE-8BCB-5A910306233A}">
      <dgm:prSet phldrT="[Tekst]"/>
      <dgm:spPr/>
      <dgm:t>
        <a:bodyPr/>
        <a:lstStyle/>
        <a:p>
          <a:r>
            <a:rPr lang="hr-HR" dirty="0" smtClean="0"/>
            <a:t>2 ključna pitanja za restrukturiranje</a:t>
          </a:r>
          <a:endParaRPr lang="hr-HR" dirty="0"/>
        </a:p>
      </dgm:t>
    </dgm:pt>
    <dgm:pt modelId="{BAD5EC06-EBD9-4D57-BF5C-089BEEDE8361}" type="parTrans" cxnId="{F01EEB82-3A35-4764-81EE-7FC23E875DFC}">
      <dgm:prSet/>
      <dgm:spPr/>
      <dgm:t>
        <a:bodyPr/>
        <a:lstStyle/>
        <a:p>
          <a:endParaRPr lang="hr-HR"/>
        </a:p>
      </dgm:t>
    </dgm:pt>
    <dgm:pt modelId="{7A13367C-E63C-4897-8A43-E87B5164538A}" type="sibTrans" cxnId="{F01EEB82-3A35-4764-81EE-7FC23E875DFC}">
      <dgm:prSet/>
      <dgm:spPr/>
      <dgm:t>
        <a:bodyPr/>
        <a:lstStyle/>
        <a:p>
          <a:endParaRPr lang="hr-HR"/>
        </a:p>
      </dgm:t>
    </dgm:pt>
    <dgm:pt modelId="{6DEEEE2B-699D-4238-9D51-D3F477B5D655}" type="pres">
      <dgm:prSet presAssocID="{C2223F41-E562-4C07-A1C2-11FA2191DA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FF77224-85BA-482A-8E22-9196A8C54435}" type="pres">
      <dgm:prSet presAssocID="{DA0E8830-9BB7-457C-9AEC-37796EB9E13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DA45F2-E2CA-410F-991B-C44A1F1BD246}" type="pres">
      <dgm:prSet presAssocID="{AC788854-D7F4-45E4-A48A-1237DD7D9ABB}" presName="sibTrans" presStyleCnt="0"/>
      <dgm:spPr/>
      <dgm:t>
        <a:bodyPr/>
        <a:lstStyle/>
        <a:p>
          <a:endParaRPr lang="hr-HR"/>
        </a:p>
      </dgm:t>
    </dgm:pt>
    <dgm:pt modelId="{37E421BE-DF2D-4B44-BA8B-D9F77BD2AFB1}" type="pres">
      <dgm:prSet presAssocID="{6C93B98E-B6BF-41FA-8167-D43B55151ACB}" presName="node" presStyleLbl="node1" presStyleIdx="1" presStyleCnt="5" custLinFactNeighborX="929" custLinFactNeighborY="63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E4E766-5964-40BD-935F-5F25D2389296}" type="pres">
      <dgm:prSet presAssocID="{99B03605-BE9B-4E4D-8AC7-3C570389A38F}" presName="sibTrans" presStyleCnt="0"/>
      <dgm:spPr/>
      <dgm:t>
        <a:bodyPr/>
        <a:lstStyle/>
        <a:p>
          <a:endParaRPr lang="hr-HR"/>
        </a:p>
      </dgm:t>
    </dgm:pt>
    <dgm:pt modelId="{B600CCA4-CE60-412D-A7A1-AEACBCEC4BDF}" type="pres">
      <dgm:prSet presAssocID="{F2C12269-D68F-4509-ADB7-F16962D232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A84A56-06C3-47AB-8AF0-70500ABBC21B}" type="pres">
      <dgm:prSet presAssocID="{BA648634-DAFF-4D39-8346-3326B7ABBD24}" presName="sibTrans" presStyleCnt="0"/>
      <dgm:spPr/>
      <dgm:t>
        <a:bodyPr/>
        <a:lstStyle/>
        <a:p>
          <a:endParaRPr lang="hr-HR"/>
        </a:p>
      </dgm:t>
    </dgm:pt>
    <dgm:pt modelId="{996F461F-9C23-4383-8146-1EFA55429E2F}" type="pres">
      <dgm:prSet presAssocID="{D909124D-9036-461C-B817-1096E6A3AD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48D94F-BC6B-4926-AB64-53D785A4D806}" type="pres">
      <dgm:prSet presAssocID="{CD6892D0-4ADB-46A6-8141-5A60FCA867FE}" presName="sibTrans" presStyleCnt="0"/>
      <dgm:spPr/>
      <dgm:t>
        <a:bodyPr/>
        <a:lstStyle/>
        <a:p>
          <a:endParaRPr lang="hr-HR"/>
        </a:p>
      </dgm:t>
    </dgm:pt>
    <dgm:pt modelId="{265D881D-1392-43FD-A4B9-7A5CF9761796}" type="pres">
      <dgm:prSet presAssocID="{4EF86419-A0AF-45CE-8BCB-5A91030623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B40A5B8-62A1-447F-9E88-332FD46D28C5}" type="presOf" srcId="{6C93B98E-B6BF-41FA-8167-D43B55151ACB}" destId="{37E421BE-DF2D-4B44-BA8B-D9F77BD2AFB1}" srcOrd="0" destOrd="0" presId="urn:microsoft.com/office/officeart/2005/8/layout/default#1"/>
    <dgm:cxn modelId="{F544759D-FEE1-4B5C-ADD2-77B14ED359DA}" type="presOf" srcId="{4EF86419-A0AF-45CE-8BCB-5A910306233A}" destId="{265D881D-1392-43FD-A4B9-7A5CF9761796}" srcOrd="0" destOrd="0" presId="urn:microsoft.com/office/officeart/2005/8/layout/default#1"/>
    <dgm:cxn modelId="{60A44819-E4CF-4052-9D06-68993002FB62}" srcId="{C2223F41-E562-4C07-A1C2-11FA2191DA76}" destId="{D909124D-9036-461C-B817-1096E6A3ADAF}" srcOrd="3" destOrd="0" parTransId="{69D371DE-D0C1-4E64-B209-5F05DE81D2BE}" sibTransId="{CD6892D0-4ADB-46A6-8141-5A60FCA867FE}"/>
    <dgm:cxn modelId="{9E91D592-04AD-4957-80CB-379FED44316D}" srcId="{C2223F41-E562-4C07-A1C2-11FA2191DA76}" destId="{6C93B98E-B6BF-41FA-8167-D43B55151ACB}" srcOrd="1" destOrd="0" parTransId="{A392BFD1-F7FA-4148-8380-509CC4521468}" sibTransId="{99B03605-BE9B-4E4D-8AC7-3C570389A38F}"/>
    <dgm:cxn modelId="{C52A8353-B8AD-4D7A-82C3-FE1467EE3D0A}" type="presOf" srcId="{D909124D-9036-461C-B817-1096E6A3ADAF}" destId="{996F461F-9C23-4383-8146-1EFA55429E2F}" srcOrd="0" destOrd="0" presId="urn:microsoft.com/office/officeart/2005/8/layout/default#1"/>
    <dgm:cxn modelId="{DBC88A76-BB99-416C-820E-B17F6869F56D}" type="presOf" srcId="{DA0E8830-9BB7-457C-9AEC-37796EB9E133}" destId="{FFF77224-85BA-482A-8E22-9196A8C54435}" srcOrd="0" destOrd="0" presId="urn:microsoft.com/office/officeart/2005/8/layout/default#1"/>
    <dgm:cxn modelId="{7168496A-4B47-4C0F-A966-92A14B118BDD}" type="presOf" srcId="{C2223F41-E562-4C07-A1C2-11FA2191DA76}" destId="{6DEEEE2B-699D-4238-9D51-D3F477B5D655}" srcOrd="0" destOrd="0" presId="urn:microsoft.com/office/officeart/2005/8/layout/default#1"/>
    <dgm:cxn modelId="{FF15CC95-90A7-41B8-8EDD-AF5E8FC2E54C}" srcId="{C2223F41-E562-4C07-A1C2-11FA2191DA76}" destId="{F2C12269-D68F-4509-ADB7-F16962D2323E}" srcOrd="2" destOrd="0" parTransId="{A9E2E4DB-68F2-4BC2-A08A-D07B4BC9CC91}" sibTransId="{BA648634-DAFF-4D39-8346-3326B7ABBD24}"/>
    <dgm:cxn modelId="{4106C9CA-1F92-4A82-98CE-3D0CC6F0F6C2}" srcId="{C2223F41-E562-4C07-A1C2-11FA2191DA76}" destId="{DA0E8830-9BB7-457C-9AEC-37796EB9E133}" srcOrd="0" destOrd="0" parTransId="{B5D5346D-CAA2-4254-86DF-78C79167B53B}" sibTransId="{AC788854-D7F4-45E4-A48A-1237DD7D9ABB}"/>
    <dgm:cxn modelId="{F01EEB82-3A35-4764-81EE-7FC23E875DFC}" srcId="{C2223F41-E562-4C07-A1C2-11FA2191DA76}" destId="{4EF86419-A0AF-45CE-8BCB-5A910306233A}" srcOrd="4" destOrd="0" parTransId="{BAD5EC06-EBD9-4D57-BF5C-089BEEDE8361}" sibTransId="{7A13367C-E63C-4897-8A43-E87B5164538A}"/>
    <dgm:cxn modelId="{E4F3DF2F-ECDB-4410-A1DF-ADED7B129DD8}" type="presOf" srcId="{F2C12269-D68F-4509-ADB7-F16962D2323E}" destId="{B600CCA4-CE60-412D-A7A1-AEACBCEC4BDF}" srcOrd="0" destOrd="0" presId="urn:microsoft.com/office/officeart/2005/8/layout/default#1"/>
    <dgm:cxn modelId="{F4BCE205-F002-409D-86D7-97BC275ADDC9}" type="presParOf" srcId="{6DEEEE2B-699D-4238-9D51-D3F477B5D655}" destId="{FFF77224-85BA-482A-8E22-9196A8C54435}" srcOrd="0" destOrd="0" presId="urn:microsoft.com/office/officeart/2005/8/layout/default#1"/>
    <dgm:cxn modelId="{1FEA83CA-7526-4F25-BEE1-8C6289F0C16F}" type="presParOf" srcId="{6DEEEE2B-699D-4238-9D51-D3F477B5D655}" destId="{2BDA45F2-E2CA-410F-991B-C44A1F1BD246}" srcOrd="1" destOrd="0" presId="urn:microsoft.com/office/officeart/2005/8/layout/default#1"/>
    <dgm:cxn modelId="{817EBBFB-752E-4CAF-98B4-0B79BF802A77}" type="presParOf" srcId="{6DEEEE2B-699D-4238-9D51-D3F477B5D655}" destId="{37E421BE-DF2D-4B44-BA8B-D9F77BD2AFB1}" srcOrd="2" destOrd="0" presId="urn:microsoft.com/office/officeart/2005/8/layout/default#1"/>
    <dgm:cxn modelId="{726C2D65-EA72-426A-A0BA-5BE762FA280B}" type="presParOf" srcId="{6DEEEE2B-699D-4238-9D51-D3F477B5D655}" destId="{DFE4E766-5964-40BD-935F-5F25D2389296}" srcOrd="3" destOrd="0" presId="urn:microsoft.com/office/officeart/2005/8/layout/default#1"/>
    <dgm:cxn modelId="{0BF33322-F3CF-4428-8C52-93CBDC45296C}" type="presParOf" srcId="{6DEEEE2B-699D-4238-9D51-D3F477B5D655}" destId="{B600CCA4-CE60-412D-A7A1-AEACBCEC4BDF}" srcOrd="4" destOrd="0" presId="urn:microsoft.com/office/officeart/2005/8/layout/default#1"/>
    <dgm:cxn modelId="{A7300E94-EA99-425B-AE50-420329F2F7F7}" type="presParOf" srcId="{6DEEEE2B-699D-4238-9D51-D3F477B5D655}" destId="{FDA84A56-06C3-47AB-8AF0-70500ABBC21B}" srcOrd="5" destOrd="0" presId="urn:microsoft.com/office/officeart/2005/8/layout/default#1"/>
    <dgm:cxn modelId="{CED50930-8CE7-45EA-9DF2-C101058EDC12}" type="presParOf" srcId="{6DEEEE2B-699D-4238-9D51-D3F477B5D655}" destId="{996F461F-9C23-4383-8146-1EFA55429E2F}" srcOrd="6" destOrd="0" presId="urn:microsoft.com/office/officeart/2005/8/layout/default#1"/>
    <dgm:cxn modelId="{26326796-168F-46CF-9935-F0184B699FCB}" type="presParOf" srcId="{6DEEEE2B-699D-4238-9D51-D3F477B5D655}" destId="{5648D94F-BC6B-4926-AB64-53D785A4D806}" srcOrd="7" destOrd="0" presId="urn:microsoft.com/office/officeart/2005/8/layout/default#1"/>
    <dgm:cxn modelId="{9A7686C0-6CB3-498B-B8E7-7C2A59D5DB2F}" type="presParOf" srcId="{6DEEEE2B-699D-4238-9D51-D3F477B5D655}" destId="{265D881D-1392-43FD-A4B9-7A5CF976179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26CFD5-1E03-4A08-B480-BE118F3E7DEF}">
      <dsp:nvSpPr>
        <dsp:cNvPr id="0" name=""/>
        <dsp:cNvSpPr/>
      </dsp:nvSpPr>
      <dsp:spPr>
        <a:xfrm>
          <a:off x="0" y="37870"/>
          <a:ext cx="7283152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300" kern="1200" dirty="0" smtClean="0"/>
            <a:t>INDIVUDALNI</a:t>
          </a:r>
          <a:endParaRPr lang="hr-HR" sz="5300" kern="1200" dirty="0"/>
        </a:p>
      </dsp:txBody>
      <dsp:txXfrm>
        <a:off x="0" y="37870"/>
        <a:ext cx="7283152" cy="1240200"/>
      </dsp:txXfrm>
    </dsp:sp>
    <dsp:sp modelId="{24EAFBE9-3619-4D86-BC30-69D222EEA9E5}">
      <dsp:nvSpPr>
        <dsp:cNvPr id="0" name=""/>
        <dsp:cNvSpPr/>
      </dsp:nvSpPr>
      <dsp:spPr>
        <a:xfrm>
          <a:off x="0" y="1278070"/>
          <a:ext cx="7283152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40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4100" kern="1200" dirty="0"/>
        </a:p>
      </dsp:txBody>
      <dsp:txXfrm>
        <a:off x="0" y="1278070"/>
        <a:ext cx="7283152" cy="877680"/>
      </dsp:txXfrm>
    </dsp:sp>
    <dsp:sp modelId="{3E820E46-8680-42B6-8E9A-B3BE71EC65CC}">
      <dsp:nvSpPr>
        <dsp:cNvPr id="0" name=""/>
        <dsp:cNvSpPr/>
      </dsp:nvSpPr>
      <dsp:spPr>
        <a:xfrm>
          <a:off x="0" y="2155750"/>
          <a:ext cx="7283152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300" kern="1200" dirty="0" smtClean="0"/>
            <a:t>GRUPNI </a:t>
          </a:r>
          <a:endParaRPr lang="hr-HR" sz="5300" kern="1200" dirty="0"/>
        </a:p>
      </dsp:txBody>
      <dsp:txXfrm>
        <a:off x="0" y="2155750"/>
        <a:ext cx="7283152" cy="1240200"/>
      </dsp:txXfrm>
    </dsp:sp>
    <dsp:sp modelId="{D38AA2AA-6B55-4467-B904-F7F36ABD3E9D}">
      <dsp:nvSpPr>
        <dsp:cNvPr id="0" name=""/>
        <dsp:cNvSpPr/>
      </dsp:nvSpPr>
      <dsp:spPr>
        <a:xfrm>
          <a:off x="0" y="3395950"/>
          <a:ext cx="7283152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40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4100" kern="1200"/>
        </a:p>
      </dsp:txBody>
      <dsp:txXfrm>
        <a:off x="0" y="3395950"/>
        <a:ext cx="7283152" cy="877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F77224-85BA-482A-8E22-9196A8C54435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3 ključne vještine</a:t>
          </a:r>
          <a:endParaRPr lang="hr-HR" sz="2200" kern="1200" dirty="0"/>
        </a:p>
      </dsp:txBody>
      <dsp:txXfrm>
        <a:off x="916483" y="1984"/>
        <a:ext cx="2030015" cy="1218009"/>
      </dsp:txXfrm>
    </dsp:sp>
    <dsp:sp modelId="{37E421BE-DF2D-4B44-BA8B-D9F77BD2AFB1}">
      <dsp:nvSpPr>
        <dsp:cNvPr id="0" name=""/>
        <dsp:cNvSpPr/>
      </dsp:nvSpPr>
      <dsp:spPr>
        <a:xfrm>
          <a:off x="3168359" y="969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3 B’S</a:t>
          </a:r>
          <a:endParaRPr lang="hr-HR" sz="2200" kern="1200" dirty="0"/>
        </a:p>
      </dsp:txBody>
      <dsp:txXfrm>
        <a:off x="3168359" y="9694"/>
        <a:ext cx="2030015" cy="1218009"/>
      </dsp:txXfrm>
    </dsp:sp>
    <dsp:sp modelId="{B600CCA4-CE60-412D-A7A1-AEACBCEC4BDF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5 vještina suočavanja</a:t>
          </a:r>
          <a:endParaRPr lang="hr-HR" sz="2200" kern="1200" dirty="0"/>
        </a:p>
      </dsp:txBody>
      <dsp:txXfrm>
        <a:off x="916483" y="1422995"/>
        <a:ext cx="2030015" cy="1218009"/>
      </dsp:txXfrm>
    </dsp:sp>
    <dsp:sp modelId="{996F461F-9C23-4383-8146-1EFA55429E2F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5 P’s</a:t>
          </a:r>
          <a:endParaRPr lang="hr-HR" sz="2200" kern="1200" dirty="0"/>
        </a:p>
      </dsp:txBody>
      <dsp:txXfrm>
        <a:off x="3149500" y="1422995"/>
        <a:ext cx="2030015" cy="1218009"/>
      </dsp:txXfrm>
    </dsp:sp>
    <dsp:sp modelId="{265D881D-1392-43FD-A4B9-7A5CF9761796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2 ključna pitanja za restrukturiranje</a:t>
          </a:r>
          <a:endParaRPr lang="hr-HR" sz="2200" kern="1200" dirty="0"/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93618-7A3C-4C5C-AEDC-7E4E4FA0A07A}" type="datetimeFigureOut">
              <a:rPr lang="hr-HR" smtClean="0"/>
              <a:pPr/>
              <a:t>20.9.2018.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E4450-F43F-4A19-87BC-D84E84BE0E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4672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53310-30E6-4C61-A7F3-E711F5CBF77C}" type="datetimeFigureOut">
              <a:rPr lang="hr-HR" smtClean="0"/>
              <a:pPr/>
              <a:t>20.9.2018.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A4BD-99AB-4CB0-B582-E6EF78D91F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9785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35255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8633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68265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16205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4505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6452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2299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7115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60255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6730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712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6082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34499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1476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5609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6940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0237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1965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3019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0499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5093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A4BD-99AB-4CB0-B582-E6EF78D91F54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6818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FEDE64-22D6-49AD-8F11-33379C5BE80D}" type="datetimeFigureOut">
              <a:rPr lang="sr-Latn-CS" smtClean="0"/>
              <a:pPr/>
              <a:t>20.9.2018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A3ABE5-42BA-487C-B02A-5383C03826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184405"/>
          </a:xfrm>
        </p:spPr>
        <p:txBody>
          <a:bodyPr>
            <a:noAutofit/>
          </a:bodyPr>
          <a:lstStyle/>
          <a:p>
            <a:pPr algn="ctr"/>
            <a:r>
              <a:rPr lang="hr-HR" sz="5400" dirty="0" smtClean="0"/>
              <a:t>BKT DJEČJE I </a:t>
            </a:r>
            <a:br>
              <a:rPr lang="hr-HR" sz="5400" dirty="0" smtClean="0"/>
            </a:br>
            <a:r>
              <a:rPr lang="hr-HR" sz="5400" dirty="0" smtClean="0"/>
              <a:t>ADOLESCENTNE DEPRESIJE</a:t>
            </a:r>
            <a:endParaRPr lang="hr-H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858000" cy="533400"/>
          </a:xfrm>
        </p:spPr>
        <p:txBody>
          <a:bodyPr/>
          <a:lstStyle/>
          <a:p>
            <a:r>
              <a:rPr lang="hr-HR" dirty="0" smtClean="0"/>
              <a:t>Dajana Ivančić, mag.psych.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131840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+mj-lt"/>
              </a:rPr>
              <a:t>r</a:t>
            </a:r>
            <a:r>
              <a:rPr lang="hr-HR" dirty="0" smtClean="0">
                <a:latin typeface="+mj-lt"/>
              </a:rPr>
              <a:t>ujan 2018.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hr-HR" dirty="0"/>
              <a:t>Mjere ozbiljnosti simptoma </a:t>
            </a:r>
            <a:r>
              <a:rPr lang="hr-HR" dirty="0" smtClean="0"/>
              <a:t>depresije: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 intervju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upitnici </a:t>
            </a:r>
            <a:r>
              <a:rPr lang="hr-HR" dirty="0"/>
              <a:t>samoprocjene (</a:t>
            </a:r>
            <a:r>
              <a:rPr lang="hr-HR" dirty="0" smtClean="0"/>
              <a:t>Inventar </a:t>
            </a:r>
            <a:r>
              <a:rPr lang="hr-HR" dirty="0"/>
              <a:t>dječje depresije </a:t>
            </a:r>
            <a:r>
              <a:rPr lang="hr-HR" dirty="0" smtClean="0"/>
              <a:t>CDI,Beckov </a:t>
            </a:r>
            <a:r>
              <a:rPr lang="hr-HR" dirty="0"/>
              <a:t>inventar depresije </a:t>
            </a:r>
            <a:r>
              <a:rPr lang="hr-HR" dirty="0" smtClean="0"/>
              <a:t>BYI, K-SADS )</a:t>
            </a:r>
            <a:endParaRPr lang="hr-HR" dirty="0"/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procjene </a:t>
            </a:r>
            <a:r>
              <a:rPr lang="hr-HR" dirty="0"/>
              <a:t>roditelja: c</a:t>
            </a:r>
            <a:r>
              <a:rPr lang="hr-HR" dirty="0" smtClean="0"/>
              <a:t>heck </a:t>
            </a:r>
            <a:r>
              <a:rPr lang="hr-HR" dirty="0"/>
              <a:t>liste ponašanja </a:t>
            </a:r>
            <a:r>
              <a:rPr lang="hr-HR" dirty="0" smtClean="0"/>
              <a:t>djeteta</a:t>
            </a:r>
          </a:p>
          <a:p>
            <a:endParaRPr lang="hr-HR" dirty="0" smtClean="0"/>
          </a:p>
          <a:p>
            <a:r>
              <a:rPr lang="hr-HR" dirty="0" smtClean="0"/>
              <a:t>procjena </a:t>
            </a:r>
            <a:r>
              <a:rPr lang="hr-HR" dirty="0"/>
              <a:t>suicidalnog </a:t>
            </a:r>
            <a:r>
              <a:rPr lang="hr-HR" dirty="0" smtClean="0"/>
              <a:t>rizika</a:t>
            </a:r>
          </a:p>
          <a:p>
            <a:r>
              <a:rPr lang="hr-HR" dirty="0"/>
              <a:t>i</a:t>
            </a:r>
            <a:r>
              <a:rPr lang="hr-HR" dirty="0" smtClean="0"/>
              <a:t>nterpersonalni odnosi</a:t>
            </a:r>
          </a:p>
          <a:p>
            <a:r>
              <a:rPr lang="hr-HR"/>
              <a:t>o</a:t>
            </a:r>
            <a:r>
              <a:rPr lang="hr-HR" smtClean="0"/>
              <a:t>biteljsko funkcioniranje</a:t>
            </a:r>
            <a:r>
              <a:rPr lang="hr-HR" dirty="0" smtClean="0"/>
              <a:t>,  </a:t>
            </a:r>
          </a:p>
          <a:p>
            <a:pPr>
              <a:buNone/>
            </a:pPr>
            <a:r>
              <a:rPr lang="hr-HR" dirty="0" smtClean="0"/>
              <a:t>    (dječja procjena)</a:t>
            </a:r>
          </a:p>
          <a:p>
            <a:pPr lvl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Picture 4" descr="surve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71876"/>
            <a:ext cx="3571900" cy="2639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Strategije BKT depresije djece i adolescenata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756" y="3501008"/>
            <a:ext cx="1888517" cy="2811792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755576" y="1303032"/>
            <a:ext cx="4041648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/>
              <a:t>1.PONAŠANJE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praćenje </a:t>
            </a:r>
            <a:r>
              <a:rPr lang="hr-HR" sz="2400" dirty="0"/>
              <a:t>i planiranje aktivnosti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postupno </a:t>
            </a:r>
            <a:r>
              <a:rPr lang="hr-HR" sz="2400" dirty="0"/>
              <a:t>povećanje aktivnosti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procjena </a:t>
            </a:r>
            <a:r>
              <a:rPr lang="hr-HR" sz="2400" dirty="0"/>
              <a:t>uspješnosti i zadovoljstva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2.MIŠLJENJE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kognitivna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</a:t>
            </a:r>
            <a:r>
              <a:rPr lang="hr-HR" sz="2400" dirty="0" err="1" smtClean="0"/>
              <a:t>restrukturacija</a:t>
            </a:r>
            <a:endParaRPr lang="hr-HR" sz="2400" dirty="0"/>
          </a:p>
          <a:p>
            <a:pPr>
              <a:buFont typeface="Arial" pitchFamily="34" charset="0"/>
              <a:buChar char="•"/>
            </a:pPr>
            <a:r>
              <a:rPr lang="hr-HR" sz="2400" dirty="0" err="1" smtClean="0"/>
              <a:t>reatribucija</a:t>
            </a:r>
            <a:endParaRPr lang="hr-HR" sz="2400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5281816" y="1204384"/>
            <a:ext cx="4041648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smtClean="0"/>
              <a:t>   3.EMOCIJE</a:t>
            </a:r>
            <a:endParaRPr lang="hr-HR" sz="2400" dirty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distrakcija </a:t>
            </a:r>
            <a:endParaRPr lang="hr-HR" sz="2400" dirty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ovladavanje </a:t>
            </a:r>
            <a:r>
              <a:rPr lang="hr-HR" sz="2400" dirty="0"/>
              <a:t>negativnim </a:t>
            </a:r>
            <a:r>
              <a:rPr lang="hr-HR" sz="2400" dirty="0" smtClean="0"/>
              <a:t>  </a:t>
            </a:r>
          </a:p>
          <a:p>
            <a:pPr marL="0" indent="0">
              <a:buNone/>
            </a:pPr>
            <a:r>
              <a:rPr lang="hr-HR" sz="2400" dirty="0" smtClean="0"/>
              <a:t>    emocijama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   4.TIJELO</a:t>
            </a:r>
            <a:endParaRPr lang="hr-HR" sz="2400" dirty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ublažavanje </a:t>
            </a:r>
            <a:r>
              <a:rPr lang="hr-HR" sz="2400" dirty="0"/>
              <a:t>tjelesnih </a:t>
            </a:r>
            <a:r>
              <a:rPr lang="hr-HR" sz="2400" dirty="0" smtClean="0"/>
              <a:t>   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simptoma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8597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TEHNIKE BKT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400" dirty="0" err="1">
                <a:solidFill>
                  <a:prstClr val="black"/>
                </a:solidFill>
              </a:rPr>
              <a:t>Psihoedukacija</a:t>
            </a:r>
            <a:endParaRPr lang="hr-HR" sz="2400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400" dirty="0">
                <a:solidFill>
                  <a:prstClr val="black"/>
                </a:solidFill>
              </a:rPr>
              <a:t>Distrakcija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400" dirty="0">
                <a:solidFill>
                  <a:prstClr val="black"/>
                </a:solidFill>
              </a:rPr>
              <a:t>Relaksacija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400" dirty="0">
                <a:solidFill>
                  <a:prstClr val="black"/>
                </a:solidFill>
              </a:rPr>
              <a:t>Tehnika odvraćanja misli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400" dirty="0">
                <a:solidFill>
                  <a:prstClr val="black"/>
                </a:solidFill>
              </a:rPr>
              <a:t>Identifikacija negativnih automatskih misli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400" dirty="0">
                <a:solidFill>
                  <a:prstClr val="black"/>
                </a:solidFill>
              </a:rPr>
              <a:t>Kognitivno restrukturiranje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400" dirty="0" err="1">
                <a:solidFill>
                  <a:prstClr val="black"/>
                </a:solidFill>
              </a:rPr>
              <a:t>Sokratovski</a:t>
            </a:r>
            <a:r>
              <a:rPr lang="hr-HR" sz="2400" dirty="0">
                <a:solidFill>
                  <a:prstClr val="black"/>
                </a:solidFill>
              </a:rPr>
              <a:t> dijalog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000" dirty="0">
                <a:solidFill>
                  <a:prstClr val="black"/>
                </a:solidFill>
              </a:rPr>
              <a:t>Trening vještina suočavanja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000" dirty="0">
                <a:solidFill>
                  <a:prstClr val="black"/>
                </a:solidFill>
              </a:rPr>
              <a:t>Trening rješavanja problema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000" dirty="0">
                <a:solidFill>
                  <a:prstClr val="black"/>
                </a:solidFill>
              </a:rPr>
              <a:t>Igranje uloga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000" dirty="0">
                <a:solidFill>
                  <a:prstClr val="black"/>
                </a:solidFill>
              </a:rPr>
              <a:t>Trening komunikacijskih vještina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hr-HR" sz="2000" dirty="0">
                <a:solidFill>
                  <a:prstClr val="black"/>
                </a:solidFill>
              </a:rPr>
              <a:t>Trening socijalnih vještina</a:t>
            </a:r>
          </a:p>
          <a:p>
            <a:endParaRPr lang="hr-HR" dirty="0"/>
          </a:p>
        </p:txBody>
      </p:sp>
      <p:pic>
        <p:nvPicPr>
          <p:cNvPr id="5" name="Picture 4" descr="images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168352" cy="277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3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BKT TRETMAN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82466998"/>
              </p:ext>
            </p:extLst>
          </p:nvPr>
        </p:nvGraphicFramePr>
        <p:xfrm>
          <a:off x="683568" y="1412776"/>
          <a:ext cx="7283152" cy="431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256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21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2264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Plan </a:t>
            </a:r>
            <a:r>
              <a:rPr lang="hr-HR" b="1" dirty="0" smtClean="0"/>
              <a:t>tretmana </a:t>
            </a:r>
            <a:r>
              <a:rPr lang="hr-HR" b="1" dirty="0"/>
              <a:t>depresije djece i adolescenata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22960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i="1" dirty="0"/>
              <a:t> </a:t>
            </a:r>
            <a:endParaRPr lang="hr-HR" sz="3200" dirty="0" smtClean="0"/>
          </a:p>
          <a:p>
            <a:r>
              <a:rPr lang="hr-HR" dirty="0" smtClean="0"/>
              <a:t>dijete</a:t>
            </a:r>
            <a:r>
              <a:rPr lang="hr-HR" dirty="0"/>
              <a:t>, roditelji,obitelj, </a:t>
            </a:r>
            <a:r>
              <a:rPr lang="hr-HR" dirty="0" smtClean="0"/>
              <a:t>škola</a:t>
            </a:r>
          </a:p>
          <a:p>
            <a:r>
              <a:rPr lang="hr-HR" dirty="0" smtClean="0"/>
              <a:t>individualan rad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1. p</a:t>
            </a:r>
            <a:r>
              <a:rPr lang="hr-HR" dirty="0" smtClean="0"/>
              <a:t>rocjena</a:t>
            </a:r>
          </a:p>
          <a:p>
            <a:pPr marL="0" indent="0">
              <a:buNone/>
            </a:pPr>
            <a:r>
              <a:rPr lang="hr-HR" dirty="0" smtClean="0"/>
              <a:t>2</a:t>
            </a:r>
            <a:r>
              <a:rPr lang="hr-HR" dirty="0"/>
              <a:t>. upoznavanje s </a:t>
            </a:r>
            <a:r>
              <a:rPr lang="hr-HR" dirty="0" smtClean="0"/>
              <a:t>tretmanom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3. postavljanje ciljeva</a:t>
            </a:r>
          </a:p>
          <a:p>
            <a:pPr marL="0" indent="0">
              <a:buNone/>
            </a:pPr>
            <a:r>
              <a:rPr lang="hr-HR" dirty="0"/>
              <a:t>4. </a:t>
            </a:r>
            <a:r>
              <a:rPr lang="hr-HR" b="1" dirty="0"/>
              <a:t>bihevioralna aktivacija</a:t>
            </a:r>
          </a:p>
          <a:p>
            <a:pPr marL="0" indent="0">
              <a:buNone/>
            </a:pPr>
            <a:r>
              <a:rPr lang="hr-HR" dirty="0"/>
              <a:t>5. kognitivne intervencije</a:t>
            </a:r>
          </a:p>
          <a:p>
            <a:pPr marL="0" indent="0">
              <a:buNone/>
            </a:pPr>
            <a:r>
              <a:rPr lang="hr-HR" dirty="0"/>
              <a:t>6. s</a:t>
            </a:r>
            <a:r>
              <a:rPr lang="hr-HR" dirty="0" smtClean="0"/>
              <a:t>prečavanje povrata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7. postupno završavanje </a:t>
            </a:r>
            <a:r>
              <a:rPr lang="hr-HR" dirty="0" smtClean="0"/>
              <a:t>terapije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628800"/>
            <a:ext cx="4396981" cy="38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Bihevioralna aktivacija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800" b="1" dirty="0" smtClean="0"/>
              <a:t>koraci/tehnike</a:t>
            </a:r>
            <a:endParaRPr lang="hr-HR" sz="2800" b="1" dirty="0"/>
          </a:p>
          <a:p>
            <a:pPr>
              <a:buFont typeface="Wingdings" pitchFamily="2" charset="2"/>
              <a:buChar char="q"/>
            </a:pPr>
            <a:r>
              <a:rPr lang="hr-HR" sz="2800" dirty="0"/>
              <a:t>1.praćenje i bilježenje aktivnosti</a:t>
            </a:r>
          </a:p>
          <a:p>
            <a:pPr>
              <a:buFont typeface="Wingdings" pitchFamily="2" charset="2"/>
              <a:buChar char="q"/>
            </a:pPr>
            <a:r>
              <a:rPr lang="hr-HR" sz="2800" dirty="0"/>
              <a:t>2.planiranje aktivnosti</a:t>
            </a:r>
          </a:p>
          <a:p>
            <a:pPr>
              <a:buFont typeface="Wingdings" pitchFamily="2" charset="2"/>
              <a:buChar char="q"/>
            </a:pPr>
            <a:r>
              <a:rPr lang="hr-HR" sz="2800" dirty="0" smtClean="0"/>
              <a:t>3.procjena </a:t>
            </a:r>
            <a:r>
              <a:rPr lang="hr-HR" sz="2800" dirty="0"/>
              <a:t>postignuća i zadovoljstva</a:t>
            </a:r>
          </a:p>
          <a:p>
            <a:pPr>
              <a:buFont typeface="Wingdings" pitchFamily="2" charset="2"/>
              <a:buChar char="q"/>
            </a:pPr>
            <a:r>
              <a:rPr lang="hr-HR" sz="2800" dirty="0"/>
              <a:t>4. postupno zadavanje zadataka-stupnjeviti zadaci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3746996"/>
            <a:ext cx="769937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30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ACTION program 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b="1" dirty="0"/>
              <a:t>spolno specifičan, </a:t>
            </a:r>
            <a:r>
              <a:rPr lang="hr-HR" b="1" dirty="0" smtClean="0"/>
              <a:t>razvojno prilagođen</a:t>
            </a:r>
          </a:p>
          <a:p>
            <a:pPr lvl="0">
              <a:buNone/>
            </a:pPr>
            <a:r>
              <a:rPr lang="hr-HR" b="1" dirty="0" smtClean="0"/>
              <a:t>   GRUPNI TRETMAN </a:t>
            </a:r>
            <a:r>
              <a:rPr lang="hr-HR" b="1" dirty="0"/>
              <a:t>za </a:t>
            </a:r>
            <a:r>
              <a:rPr lang="hr-HR" b="1" dirty="0" smtClean="0"/>
              <a:t>djevojke</a:t>
            </a:r>
            <a:endParaRPr lang="hr-HR" dirty="0"/>
          </a:p>
          <a:p>
            <a:pPr lvl="0"/>
            <a:r>
              <a:rPr lang="hr-HR" b="1" dirty="0"/>
              <a:t>s</a:t>
            </a:r>
            <a:r>
              <a:rPr lang="hr-HR" b="1" dirty="0" smtClean="0"/>
              <a:t>trukuriran</a:t>
            </a:r>
          </a:p>
          <a:p>
            <a:pPr lvl="0"/>
            <a:r>
              <a:rPr lang="hr-HR" b="1" dirty="0"/>
              <a:t>r</a:t>
            </a:r>
            <a:r>
              <a:rPr lang="hr-HR" b="1" dirty="0" smtClean="0"/>
              <a:t>adna bilježnica</a:t>
            </a:r>
            <a:endParaRPr lang="hr-HR" dirty="0"/>
          </a:p>
          <a:p>
            <a:pPr lvl="0"/>
            <a:r>
              <a:rPr lang="hr-HR" dirty="0" smtClean="0"/>
              <a:t>razvoj  vještina kroz </a:t>
            </a:r>
            <a:r>
              <a:rPr lang="hr-HR" dirty="0"/>
              <a:t>didaktičke prezentacije i aktivnosti, </a:t>
            </a:r>
            <a:r>
              <a:rPr lang="hr-HR" dirty="0" smtClean="0"/>
              <a:t>vježbanje aktivnosti  i primjena </a:t>
            </a:r>
            <a:r>
              <a:rPr lang="hr-HR" dirty="0"/>
              <a:t>kroz domaće </a:t>
            </a:r>
            <a:r>
              <a:rPr lang="hr-HR" dirty="0" smtClean="0"/>
              <a:t>zadaće</a:t>
            </a:r>
          </a:p>
          <a:p>
            <a:pPr lvl="0"/>
            <a:r>
              <a:rPr lang="hr-HR" dirty="0"/>
              <a:t>u</a:t>
            </a:r>
            <a:r>
              <a:rPr lang="hr-HR" dirty="0" smtClean="0"/>
              <a:t>tjecaj na depresivne simptome, interpersonalne teškoće i druge stresore</a:t>
            </a:r>
            <a:endParaRPr lang="hr-HR" dirty="0"/>
          </a:p>
          <a:p>
            <a:r>
              <a:rPr lang="hr-HR" b="1" dirty="0" smtClean="0"/>
              <a:t>model </a:t>
            </a:r>
            <a:r>
              <a:rPr lang="hr-HR" b="1" dirty="0"/>
              <a:t>samokontrole </a:t>
            </a:r>
            <a:r>
              <a:rPr lang="hr-HR" b="1" dirty="0" smtClean="0"/>
              <a:t>- </a:t>
            </a:r>
            <a:r>
              <a:rPr lang="hr-HR" dirty="0" smtClean="0"/>
              <a:t>mladi </a:t>
            </a:r>
            <a:r>
              <a:rPr lang="hr-HR" dirty="0"/>
              <a:t>uče vještine kako bi postigli i održali ugodno raspoloženje /</a:t>
            </a:r>
            <a:r>
              <a:rPr lang="hr-HR" dirty="0" smtClean="0"/>
              <a:t>promjenili </a:t>
            </a:r>
            <a:r>
              <a:rPr lang="hr-HR" dirty="0"/>
              <a:t>raspoloženje, negativne misli </a:t>
            </a:r>
            <a:r>
              <a:rPr lang="hr-HR" dirty="0" smtClean="0"/>
              <a:t>ili druge simptome</a:t>
            </a:r>
            <a:endParaRPr lang="hr-HR" dirty="0"/>
          </a:p>
        </p:txBody>
      </p:sp>
      <p:pic>
        <p:nvPicPr>
          <p:cNvPr id="4" name="Picture 3" descr="large-195875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214422"/>
            <a:ext cx="1914533" cy="191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 STRUKTURA TERAPIJE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8229600" cy="4768865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6" name="Right Arrow 5"/>
          <p:cNvSpPr/>
          <p:nvPr/>
        </p:nvSpPr>
        <p:spPr>
          <a:xfrm>
            <a:off x="3214678" y="442913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687378"/>
              </p:ext>
            </p:extLst>
          </p:nvPr>
        </p:nvGraphicFramePr>
        <p:xfrm>
          <a:off x="395536" y="1196752"/>
          <a:ext cx="8208912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9070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r-HR" sz="2800" b="1" dirty="0" smtClean="0"/>
                        <a:t>20 susreta</a:t>
                      </a:r>
                    </a:p>
                    <a:p>
                      <a:pPr algn="ctr"/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628367"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 smtClean="0"/>
                        <a:t>1.-9. susreta 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err="1" smtClean="0"/>
                        <a:t>psihoedukacija</a:t>
                      </a:r>
                      <a:r>
                        <a:rPr lang="hr-HR" sz="200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učenje vještina suočavanja i rješavanja problema</a:t>
                      </a:r>
                    </a:p>
                    <a:p>
                      <a:pPr algn="ctr"/>
                      <a:endParaRPr lang="hr-HR" sz="2000" dirty="0"/>
                    </a:p>
                  </a:txBody>
                  <a:tcPr/>
                </a:tc>
              </a:tr>
              <a:tr h="2004144"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 smtClean="0"/>
                        <a:t>10.-19. </a:t>
                      </a:r>
                      <a:r>
                        <a:rPr lang="hr-HR" sz="2000" dirty="0" smtClean="0"/>
                        <a:t>susreta 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učenje i primjena </a:t>
                      </a:r>
                      <a:r>
                        <a:rPr lang="hr-HR" sz="2000" b="1" dirty="0" smtClean="0"/>
                        <a:t>kognitivnog restrukturiranja</a:t>
                      </a:r>
                      <a:r>
                        <a:rPr lang="hr-HR" sz="2000" dirty="0" smtClean="0"/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nastavak primjene već naučenih tehnika </a:t>
                      </a:r>
                    </a:p>
                    <a:p>
                      <a:pPr algn="ctr"/>
                      <a:endParaRPr lang="hr-HR" sz="2000" dirty="0"/>
                    </a:p>
                  </a:txBody>
                  <a:tcPr/>
                </a:tc>
              </a:tr>
              <a:tr h="501036">
                <a:tc>
                  <a:txBody>
                    <a:bodyPr/>
                    <a:lstStyle/>
                    <a:p>
                      <a:pPr algn="l"/>
                      <a:r>
                        <a:rPr lang="hr-HR" sz="2000" dirty="0" smtClean="0"/>
                        <a:t> </a:t>
                      </a:r>
                      <a:r>
                        <a:rPr lang="hr-HR" sz="2000" b="1" dirty="0" smtClean="0"/>
                        <a:t>11. - 20.</a:t>
                      </a:r>
                      <a:r>
                        <a:rPr lang="hr-HR" sz="2000" b="1" baseline="0" dirty="0" smtClean="0"/>
                        <a:t> susreta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 smtClean="0"/>
                        <a:t>poboljšanje slike o sebi </a:t>
                      </a:r>
                      <a:endParaRPr lang="hr-H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SEANSE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00486" cy="4937760"/>
          </a:xfrm>
        </p:spPr>
        <p:txBody>
          <a:bodyPr>
            <a:normAutofit/>
          </a:bodyPr>
          <a:lstStyle/>
          <a:p>
            <a:r>
              <a:rPr lang="hr-HR" sz="2800" dirty="0"/>
              <a:t>j</a:t>
            </a:r>
            <a:r>
              <a:rPr lang="hr-HR" sz="2800" dirty="0" smtClean="0"/>
              <a:t>asno strukturirane i modificirane sukladno dobi </a:t>
            </a:r>
          </a:p>
          <a:p>
            <a:r>
              <a:rPr lang="hr-HR" sz="2800" dirty="0"/>
              <a:t>d</a:t>
            </a:r>
            <a:r>
              <a:rPr lang="hr-HR" sz="2800" dirty="0" smtClean="0"/>
              <a:t>nevni red</a:t>
            </a:r>
          </a:p>
          <a:p>
            <a:r>
              <a:rPr lang="hr-HR" sz="2800" dirty="0"/>
              <a:t>o</a:t>
            </a:r>
            <a:r>
              <a:rPr lang="hr-HR" sz="2800" dirty="0" smtClean="0"/>
              <a:t>sjećaj sigurnosti kod mladih</a:t>
            </a:r>
          </a:p>
          <a:p>
            <a:endParaRPr lang="hr-HR" dirty="0"/>
          </a:p>
        </p:txBody>
      </p:sp>
      <p:sp>
        <p:nvSpPr>
          <p:cNvPr id="5" name="Rounded Rectangle 4"/>
          <p:cNvSpPr/>
          <p:nvPr/>
        </p:nvSpPr>
        <p:spPr>
          <a:xfrm>
            <a:off x="4572000" y="1071546"/>
            <a:ext cx="4429156" cy="5143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hr-HR" sz="2400" b="1" dirty="0" smtClean="0"/>
              <a:t>Izgradnja odnosa </a:t>
            </a:r>
            <a:endParaRPr lang="hr-H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Dnevni red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dirty="0" smtClean="0"/>
              <a:t>Provjera ostvarenja postavljenih ciljeva</a:t>
            </a:r>
            <a:endParaRPr lang="hr-H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Osvrt na prethodni susret i zadaću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dirty="0" smtClean="0"/>
              <a:t>Rad na vještinama suočavanja</a:t>
            </a:r>
            <a:endParaRPr lang="hr-H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Izgradnja vještina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Kratki pregled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dirty="0" smtClean="0"/>
              <a:t>Pregled pozitivnih ponašanja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dirty="0"/>
              <a:t>D</a:t>
            </a:r>
            <a:r>
              <a:rPr lang="hr-HR" sz="2400" b="1" dirty="0" smtClean="0"/>
              <a:t>omaća zadaća</a:t>
            </a:r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TRETMANA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Afektivna edukacija</a:t>
            </a:r>
            <a:endParaRPr lang="hr-HR" dirty="0"/>
          </a:p>
          <a:p>
            <a:pPr lvl="0"/>
            <a:r>
              <a:rPr lang="hr-HR" dirty="0" smtClean="0"/>
              <a:t>Postavljanje ciljeva</a:t>
            </a:r>
            <a:endParaRPr lang="hr-HR" dirty="0"/>
          </a:p>
          <a:p>
            <a:pPr lvl="0"/>
            <a:r>
              <a:rPr lang="hr-HR" b="1" dirty="0"/>
              <a:t>T</a:t>
            </a:r>
            <a:r>
              <a:rPr lang="hr-HR" b="1" dirty="0" smtClean="0"/>
              <a:t>rening vještina suočavanja</a:t>
            </a:r>
          </a:p>
          <a:p>
            <a:pPr lvl="0"/>
            <a:r>
              <a:rPr lang="hr-HR" b="1" dirty="0" smtClean="0"/>
              <a:t>Trening rješavanja problema</a:t>
            </a:r>
          </a:p>
          <a:p>
            <a:pPr lvl="0"/>
            <a:r>
              <a:rPr lang="hr-HR" b="1" dirty="0"/>
              <a:t>K</a:t>
            </a:r>
            <a:r>
              <a:rPr lang="hr-HR" b="1" dirty="0" smtClean="0"/>
              <a:t>ognitivno restrukturiranje</a:t>
            </a:r>
          </a:p>
          <a:p>
            <a:pPr lvl="0"/>
            <a:r>
              <a:rPr lang="hr-HR" dirty="0"/>
              <a:t>I</a:t>
            </a:r>
            <a:r>
              <a:rPr lang="hr-HR" dirty="0" smtClean="0"/>
              <a:t>zgradnja pozitivne slike o sebi</a:t>
            </a:r>
          </a:p>
          <a:p>
            <a:pPr lvl="0"/>
            <a:r>
              <a:rPr lang="hr-HR" dirty="0" smtClean="0"/>
              <a:t>ACTION kits</a:t>
            </a:r>
          </a:p>
          <a:p>
            <a:pPr lvl="0"/>
            <a:r>
              <a:rPr lang="hr-HR" dirty="0"/>
              <a:t>D</a:t>
            </a:r>
            <a:r>
              <a:rPr lang="hr-HR" dirty="0" smtClean="0"/>
              <a:t>omaća zadaća</a:t>
            </a:r>
          </a:p>
          <a:p>
            <a:endParaRPr lang="hr-HR" dirty="0"/>
          </a:p>
        </p:txBody>
      </p:sp>
      <p:pic>
        <p:nvPicPr>
          <p:cNvPr id="4" name="Picture 3" descr="5be6993199445ebd7c83dd40d917d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097524"/>
            <a:ext cx="2857520" cy="519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Depresija kod djece i adolescenata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4400552" cy="4525963"/>
          </a:xfrm>
        </p:spPr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zbiljan psihički poremećaj</a:t>
            </a:r>
          </a:p>
          <a:p>
            <a:r>
              <a:rPr lang="hr-HR" dirty="0" smtClean="0"/>
              <a:t>značajno oštećenje obiteljskog, školskog i socijalnog funkcioniranja</a:t>
            </a:r>
          </a:p>
          <a:p>
            <a:r>
              <a:rPr lang="hr-HR" dirty="0"/>
              <a:t>p</a:t>
            </a:r>
            <a:r>
              <a:rPr lang="hr-HR" dirty="0" smtClean="0"/>
              <a:t>ovezan s upotrebom </a:t>
            </a:r>
            <a:r>
              <a:rPr lang="hr-HR" dirty="0" err="1" smtClean="0"/>
              <a:t>psihoaktivnih</a:t>
            </a:r>
            <a:r>
              <a:rPr lang="hr-HR" dirty="0" smtClean="0"/>
              <a:t> tvari</a:t>
            </a:r>
          </a:p>
          <a:p>
            <a:r>
              <a:rPr lang="hr-HR" dirty="0"/>
              <a:t>p</a:t>
            </a:r>
            <a:r>
              <a:rPr lang="hr-HR" dirty="0" smtClean="0"/>
              <a:t>ovećani rizik od drugih psihijatrijskih poremećaja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childhood-depression-symptoms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3884732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hr-HR" sz="4400" dirty="0" smtClean="0"/>
              <a:t>Afektivna edukacija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551257" y="2768283"/>
            <a:ext cx="2278966" cy="1872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6347048" cy="52667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hr-HR" sz="2000" b="1" dirty="0" smtClean="0"/>
          </a:p>
          <a:p>
            <a:r>
              <a:rPr lang="hr-HR" sz="2000" dirty="0" smtClean="0"/>
              <a:t>informacije </a:t>
            </a:r>
            <a:r>
              <a:rPr lang="hr-HR" sz="2000" dirty="0"/>
              <a:t>o depresiji </a:t>
            </a:r>
            <a:r>
              <a:rPr lang="hr-HR" sz="2000" dirty="0" smtClean="0"/>
              <a:t>i upravljanju s njom </a:t>
            </a:r>
            <a:endParaRPr lang="hr-HR" sz="2000" dirty="0"/>
          </a:p>
          <a:p>
            <a:r>
              <a:rPr lang="hr-HR" sz="2000" dirty="0"/>
              <a:t>veza između emocija, misli i </a:t>
            </a:r>
            <a:r>
              <a:rPr lang="hr-HR" sz="2000" dirty="0" smtClean="0"/>
              <a:t>ponašanja</a:t>
            </a:r>
          </a:p>
          <a:p>
            <a:pPr lvl="0"/>
            <a:r>
              <a:rPr lang="hr-HR" sz="2000" b="1" dirty="0" smtClean="0"/>
              <a:t>3 </a:t>
            </a:r>
            <a:r>
              <a:rPr lang="hr-HR" sz="2000" b="1" dirty="0"/>
              <a:t>ključne </a:t>
            </a:r>
            <a:r>
              <a:rPr lang="hr-HR" sz="2000" b="1" dirty="0" smtClean="0"/>
              <a:t>strategije za upravljanje depresijom</a:t>
            </a:r>
          </a:p>
          <a:p>
            <a:r>
              <a:rPr lang="hr-HR" sz="2000" b="1" dirty="0" err="1"/>
              <a:t>I</a:t>
            </a:r>
            <a:r>
              <a:rPr lang="hr-HR" sz="2000" b="1" dirty="0" err="1" smtClean="0"/>
              <a:t>denitificiranje</a:t>
            </a:r>
            <a:r>
              <a:rPr lang="hr-HR" sz="2000" b="1" dirty="0" smtClean="0"/>
              <a:t> emocija: </a:t>
            </a:r>
          </a:p>
          <a:p>
            <a:r>
              <a:rPr lang="hr-HR" sz="2000" b="1" dirty="0" smtClean="0"/>
              <a:t>3 </a:t>
            </a:r>
            <a:r>
              <a:rPr lang="hr-HR" sz="2000" b="1" dirty="0"/>
              <a:t>B's : </a:t>
            </a:r>
            <a:r>
              <a:rPr lang="hr-HR" sz="2000" dirty="0" smtClean="0"/>
              <a:t>         </a:t>
            </a:r>
          </a:p>
          <a:p>
            <a:pPr marL="0" indent="0">
              <a:buNone/>
            </a:pPr>
            <a:r>
              <a:rPr lang="hr-HR" sz="2000" dirty="0" smtClean="0"/>
              <a:t>                   1</a:t>
            </a:r>
            <a:r>
              <a:rPr lang="hr-HR" sz="2000" b="1" dirty="0" smtClean="0"/>
              <a:t>. </a:t>
            </a:r>
            <a:r>
              <a:rPr lang="hr-HR" sz="2000" b="1" dirty="0" err="1" smtClean="0"/>
              <a:t>Body</a:t>
            </a: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 smtClean="0"/>
              <a:t>                   2. </a:t>
            </a:r>
            <a:r>
              <a:rPr lang="hr-HR" sz="2000" b="1" dirty="0" err="1" smtClean="0"/>
              <a:t>Brain</a:t>
            </a: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 smtClean="0"/>
              <a:t>                   3. </a:t>
            </a:r>
            <a:r>
              <a:rPr lang="hr-HR" sz="2000" b="1" dirty="0" err="1" smtClean="0"/>
              <a:t>Behaviour</a:t>
            </a:r>
            <a:r>
              <a:rPr lang="hr-HR" sz="2000" b="1" dirty="0" smtClean="0"/>
              <a:t> </a:t>
            </a:r>
            <a:endParaRPr lang="hr-HR" sz="2000" b="1" dirty="0"/>
          </a:p>
          <a:p>
            <a:pPr marL="0" lvl="0" indent="0">
              <a:buNone/>
            </a:pPr>
            <a:endParaRPr lang="hr-HR" sz="2000" i="1" dirty="0" smtClean="0"/>
          </a:p>
          <a:p>
            <a:pPr marL="0" lvl="0" indent="0">
              <a:buNone/>
            </a:pPr>
            <a:r>
              <a:rPr lang="hr-HR" sz="2000" i="1" dirty="0" smtClean="0"/>
              <a:t>Što </a:t>
            </a:r>
            <a:r>
              <a:rPr lang="hr-HR" sz="2000" i="1" dirty="0"/>
              <a:t>se događa </a:t>
            </a:r>
            <a:r>
              <a:rPr lang="hr-HR" sz="2000" i="1" dirty="0" smtClean="0"/>
              <a:t>u tvome tijelu? O čemu misliš u ovom trenutku? Što ti je prošlo kroz glavu?</a:t>
            </a:r>
            <a:endParaRPr lang="hr-HR" sz="2000" dirty="0"/>
          </a:p>
          <a:p>
            <a:r>
              <a:rPr lang="hr-HR" sz="2000" dirty="0" smtClean="0"/>
              <a:t> </a:t>
            </a:r>
            <a:r>
              <a:rPr lang="hr-HR" sz="2000" b="1" dirty="0" smtClean="0"/>
              <a:t>Aktivnosti </a:t>
            </a:r>
            <a:r>
              <a:rPr lang="hr-HR" sz="2000" b="1" dirty="0"/>
              <a:t>i domaće zadaće </a:t>
            </a:r>
          </a:p>
        </p:txBody>
      </p:sp>
      <p:pic>
        <p:nvPicPr>
          <p:cNvPr id="5" name="Picture 2" descr="C:\Users\ljubica_paradzik\Desktop\osjećaji djeca termomet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1809" y="1153928"/>
            <a:ext cx="2642191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90600"/>
          </a:xfrm>
        </p:spPr>
        <p:txBody>
          <a:bodyPr>
            <a:noAutofit/>
          </a:bodyPr>
          <a:lstStyle/>
          <a:p>
            <a:pPr lvl="0"/>
            <a:r>
              <a:rPr lang="hr-HR" sz="4000" dirty="0" smtClean="0"/>
              <a:t>Postavljanje ciljeva</a:t>
            </a:r>
            <a:br>
              <a:rPr lang="hr-HR" sz="4000" dirty="0" smtClean="0"/>
            </a:b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 lvl="0"/>
            <a:endParaRPr lang="hr-HR" b="1" dirty="0" smtClean="0"/>
          </a:p>
          <a:p>
            <a:pPr lvl="0"/>
            <a:r>
              <a:rPr lang="hr-HR" b="1" dirty="0" smtClean="0"/>
              <a:t>zajedničko </a:t>
            </a:r>
            <a:r>
              <a:rPr lang="hr-HR" b="1" dirty="0"/>
              <a:t>postavljanje ciljeva</a:t>
            </a:r>
          </a:p>
          <a:p>
            <a:r>
              <a:rPr lang="hr-HR" b="1" dirty="0"/>
              <a:t>s</a:t>
            </a:r>
            <a:r>
              <a:rPr lang="hr-HR" b="1" dirty="0" smtClean="0"/>
              <a:t>uradnja s roditeljima</a:t>
            </a:r>
            <a:r>
              <a:rPr lang="hr-HR" dirty="0" smtClean="0"/>
              <a:t>:  ciljevi </a:t>
            </a:r>
            <a:r>
              <a:rPr lang="hr-HR" dirty="0"/>
              <a:t>za </a:t>
            </a:r>
            <a:r>
              <a:rPr lang="hr-HR" dirty="0" smtClean="0"/>
              <a:t>dijete, promjena unutar obitelji</a:t>
            </a:r>
          </a:p>
          <a:p>
            <a:pPr marL="0" indent="0">
              <a:buNone/>
            </a:pPr>
            <a:endParaRPr lang="hr-HR" dirty="0"/>
          </a:p>
          <a:p>
            <a:pPr lvl="0"/>
            <a:r>
              <a:rPr lang="hr-HR" b="1" dirty="0" smtClean="0"/>
              <a:t>ACTION PROGRAM</a:t>
            </a:r>
          </a:p>
          <a:p>
            <a:pPr marL="0" lvl="0" indent="0">
              <a:buNone/>
            </a:pPr>
            <a:endParaRPr lang="hr-HR" b="1" dirty="0" smtClean="0"/>
          </a:p>
          <a:p>
            <a:pPr lvl="1">
              <a:buFont typeface="Wingdings" pitchFamily="2" charset="2"/>
              <a:buChar char="ü"/>
            </a:pPr>
            <a:r>
              <a:rPr lang="hr-HR" b="1" dirty="0" smtClean="0"/>
              <a:t>Konceptualizacija </a:t>
            </a:r>
          </a:p>
          <a:p>
            <a:pPr lvl="1">
              <a:buFont typeface="Wingdings" pitchFamily="2" charset="2"/>
              <a:buChar char="ü"/>
            </a:pPr>
            <a:r>
              <a:rPr lang="hr-HR" b="1" dirty="0" smtClean="0"/>
              <a:t>Individualni sastanak : </a:t>
            </a:r>
            <a:r>
              <a:rPr lang="hr-HR" dirty="0" smtClean="0"/>
              <a:t>povezivanje ciljeva terapeuta s ciljevima  djeteta (nakon 3. grupnog sastanka)</a:t>
            </a:r>
          </a:p>
          <a:p>
            <a:pPr lvl="1">
              <a:buFont typeface="Wingdings" pitchFamily="2" charset="2"/>
              <a:buChar char="ü"/>
            </a:pPr>
            <a:r>
              <a:rPr lang="hr-HR" dirty="0" smtClean="0"/>
              <a:t>Podjela ciljeva s grupom -  </a:t>
            </a:r>
            <a:r>
              <a:rPr lang="hr-HR" dirty="0"/>
              <a:t>4. </a:t>
            </a:r>
            <a:r>
              <a:rPr lang="hr-HR" dirty="0" smtClean="0"/>
              <a:t>sastanak </a:t>
            </a:r>
          </a:p>
          <a:p>
            <a:pPr lvl="1">
              <a:buFont typeface="Wingdings" pitchFamily="2" charset="2"/>
              <a:buChar char="ü"/>
            </a:pPr>
            <a:r>
              <a:rPr lang="hr-HR" dirty="0" smtClean="0"/>
              <a:t>Oluja ideja </a:t>
            </a:r>
          </a:p>
          <a:p>
            <a:pPr lvl="1">
              <a:buFont typeface="Wingdings" pitchFamily="2" charset="2"/>
              <a:buChar char="ü"/>
            </a:pPr>
            <a:r>
              <a:rPr lang="hr-HR" b="1" dirty="0" smtClean="0"/>
              <a:t>Napredak </a:t>
            </a:r>
            <a:r>
              <a:rPr lang="hr-HR" b="1" dirty="0"/>
              <a:t>u postizanju ciljeva  - </a:t>
            </a:r>
            <a:r>
              <a:rPr lang="hr-HR" dirty="0" smtClean="0"/>
              <a:t>vizualno praćenje (naljepnice, oznake)</a:t>
            </a:r>
          </a:p>
          <a:p>
            <a:pPr marL="0" lv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</a:t>
            </a:r>
            <a:endParaRPr lang="hr-HR" dirty="0"/>
          </a:p>
        </p:txBody>
      </p:sp>
      <p:pic>
        <p:nvPicPr>
          <p:cNvPr id="4" name="Picture 3" descr="goals-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76" y="0"/>
            <a:ext cx="2714624" cy="1809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hr-HR" sz="4000" dirty="0" smtClean="0"/>
              <a:t>Trening vještina suočavanja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hr-HR" sz="8000" dirty="0" smtClean="0"/>
              <a:t>specifična </a:t>
            </a:r>
            <a:r>
              <a:rPr lang="hr-HR" sz="8000" dirty="0"/>
              <a:t>strategija za poboljšanje </a:t>
            </a:r>
            <a:r>
              <a:rPr lang="hr-HR" sz="8000" dirty="0" smtClean="0"/>
              <a:t>raspoloženja u </a:t>
            </a:r>
            <a:r>
              <a:rPr lang="hr-HR" sz="8000" b="1" dirty="0"/>
              <a:t>situacijama</a:t>
            </a:r>
            <a:r>
              <a:rPr lang="hr-HR" sz="8000" dirty="0"/>
              <a:t> koje mlada osoba </a:t>
            </a:r>
            <a:r>
              <a:rPr lang="hr-HR" sz="8000" b="1" dirty="0"/>
              <a:t>ne može </a:t>
            </a:r>
            <a:r>
              <a:rPr lang="hr-HR" sz="8000" dirty="0"/>
              <a:t>promijeniti </a:t>
            </a:r>
          </a:p>
          <a:p>
            <a:pPr lvl="0"/>
            <a:r>
              <a:rPr lang="hr-HR" sz="8000" dirty="0" smtClean="0"/>
              <a:t>između 2. </a:t>
            </a:r>
            <a:r>
              <a:rPr lang="hr-HR" sz="8000" dirty="0"/>
              <a:t>i </a:t>
            </a:r>
            <a:r>
              <a:rPr lang="hr-HR" sz="8000" dirty="0" smtClean="0"/>
              <a:t>9. </a:t>
            </a:r>
            <a:r>
              <a:rPr lang="hr-HR" sz="8000" dirty="0"/>
              <a:t>sastanka </a:t>
            </a:r>
            <a:r>
              <a:rPr lang="hr-HR" sz="8000" dirty="0" smtClean="0"/>
              <a:t> - direktan utjecaj na raspoloženje</a:t>
            </a:r>
          </a:p>
          <a:p>
            <a:pPr lvl="0"/>
            <a:endParaRPr lang="hr-HR" sz="8000" dirty="0" smtClean="0"/>
          </a:p>
          <a:p>
            <a:pPr marL="0" lvl="0" indent="0">
              <a:buNone/>
            </a:pPr>
            <a:r>
              <a:rPr lang="hr-HR" sz="8000" b="1" dirty="0"/>
              <a:t>DEMONSTRACIJA </a:t>
            </a:r>
            <a:r>
              <a:rPr lang="hr-HR" sz="8000" b="1" dirty="0" smtClean="0"/>
              <a:t>5 </a:t>
            </a:r>
            <a:r>
              <a:rPr lang="hr-HR" sz="8000" b="1" dirty="0"/>
              <a:t>VJEŠTINA  U TRETMANU </a:t>
            </a:r>
            <a:r>
              <a:rPr lang="hr-HR" sz="8000" dirty="0"/>
              <a:t>( aktivnosti od 5-10 minuta)</a:t>
            </a:r>
          </a:p>
          <a:p>
            <a:pPr marL="0" lvl="0" indent="0">
              <a:buNone/>
            </a:pPr>
            <a:endParaRPr lang="hr-HR" sz="8000" dirty="0"/>
          </a:p>
          <a:p>
            <a:pPr lvl="0">
              <a:buFont typeface="Wingdings" pitchFamily="2" charset="2"/>
              <a:buChar char="ü"/>
            </a:pPr>
            <a:r>
              <a:rPr lang="hr-HR" sz="8000" dirty="0"/>
              <a:t>Procjena raspoloženja</a:t>
            </a:r>
          </a:p>
          <a:p>
            <a:pPr lvl="0">
              <a:buFont typeface="Wingdings" pitchFamily="2" charset="2"/>
              <a:buChar char="ü"/>
            </a:pPr>
            <a:r>
              <a:rPr lang="hr-HR" sz="8000" dirty="0"/>
              <a:t>Demonstracija aktivnosti</a:t>
            </a:r>
          </a:p>
          <a:p>
            <a:pPr lvl="0">
              <a:buFont typeface="Wingdings" pitchFamily="2" charset="2"/>
              <a:buChar char="ü"/>
            </a:pPr>
            <a:r>
              <a:rPr lang="hr-HR" sz="8000" dirty="0"/>
              <a:t>Procjena raspoloženja </a:t>
            </a:r>
          </a:p>
          <a:p>
            <a:pPr marL="0" lvl="0" indent="0">
              <a:buNone/>
            </a:pPr>
            <a:endParaRPr lang="hr-HR" sz="8000" i="1" dirty="0" smtClean="0"/>
          </a:p>
          <a:p>
            <a:pPr lvl="0"/>
            <a:r>
              <a:rPr lang="hr-HR" sz="8000" i="1" dirty="0" smtClean="0"/>
              <a:t>Što </a:t>
            </a:r>
            <a:r>
              <a:rPr lang="hr-HR" sz="8000" i="1" dirty="0"/>
              <a:t>ste  naučili iz ove aktivnosti</a:t>
            </a:r>
            <a:r>
              <a:rPr lang="hr-HR" sz="8000" i="1" dirty="0" smtClean="0"/>
              <a:t>?</a:t>
            </a:r>
            <a:endParaRPr lang="hr-HR" sz="8000" i="1" dirty="0"/>
          </a:p>
          <a:p>
            <a:pPr lvl="0"/>
            <a:r>
              <a:rPr lang="hr-HR" sz="8000" i="1" dirty="0" smtClean="0"/>
              <a:t>Što </a:t>
            </a:r>
            <a:r>
              <a:rPr lang="hr-HR" sz="8000" i="1" dirty="0"/>
              <a:t>mislite kako si možete pomoći kada </a:t>
            </a:r>
            <a:endParaRPr lang="hr-HR" sz="8000" i="1" dirty="0" smtClean="0"/>
          </a:p>
          <a:p>
            <a:pPr lvl="0">
              <a:buNone/>
            </a:pPr>
            <a:r>
              <a:rPr lang="hr-HR" sz="8000" i="1" dirty="0" smtClean="0"/>
              <a:t>     se  </a:t>
            </a:r>
            <a:r>
              <a:rPr lang="hr-HR" sz="8000" i="1" dirty="0"/>
              <a:t>slijedeći put ne budete osjećali dobro?  </a:t>
            </a:r>
            <a:endParaRPr lang="hr-HR" sz="8000" i="1" dirty="0" smtClean="0"/>
          </a:p>
          <a:p>
            <a:pPr lvl="0"/>
            <a:endParaRPr lang="hr-HR" sz="8000" i="1" dirty="0"/>
          </a:p>
          <a:p>
            <a:pPr lvl="0"/>
            <a:r>
              <a:rPr lang="hr-HR" sz="8000" dirty="0" smtClean="0"/>
              <a:t>terapeut ih uči kako djeluje svaka vještina</a:t>
            </a:r>
            <a:endParaRPr lang="hr-HR" sz="8000" dirty="0"/>
          </a:p>
          <a:p>
            <a:r>
              <a:rPr lang="hr-HR" sz="8000" dirty="0" smtClean="0"/>
              <a:t>DOMAĆA ZADAĆA</a:t>
            </a:r>
            <a:endParaRPr lang="hr-HR" sz="8000" dirty="0"/>
          </a:p>
          <a:p>
            <a:pPr lvl="0"/>
            <a:endParaRPr lang="hr-HR" sz="8000" dirty="0" smtClean="0"/>
          </a:p>
          <a:p>
            <a:pPr lvl="0"/>
            <a:endParaRPr lang="hr-HR" sz="8000" dirty="0"/>
          </a:p>
          <a:p>
            <a:pPr lvl="0"/>
            <a:endParaRPr lang="hr-HR" sz="2400" dirty="0"/>
          </a:p>
          <a:p>
            <a:pPr lvl="0"/>
            <a:endParaRPr lang="hr-HR" sz="2400" dirty="0" smtClean="0"/>
          </a:p>
          <a:p>
            <a:pPr marL="0" lvl="0" indent="0">
              <a:buNone/>
            </a:pPr>
            <a:endParaRPr lang="hr-HR" sz="2400" dirty="0" smtClean="0"/>
          </a:p>
          <a:p>
            <a:pPr marL="0" lvl="0" indent="0">
              <a:buNone/>
            </a:pPr>
            <a:endParaRPr lang="hr-HR" sz="2400" b="1" dirty="0"/>
          </a:p>
          <a:p>
            <a:pPr marL="0" lvl="0" indent="0">
              <a:buNone/>
            </a:pPr>
            <a:endParaRPr lang="hr-HR" sz="2400" b="1" dirty="0" smtClean="0"/>
          </a:p>
          <a:p>
            <a:pPr marL="0" lvl="0" indent="0">
              <a:buNone/>
            </a:pPr>
            <a:endParaRPr lang="hr-HR" sz="2400" b="1" dirty="0"/>
          </a:p>
          <a:p>
            <a:pPr marL="0" lvl="0" indent="0">
              <a:buNone/>
            </a:pPr>
            <a:endParaRPr lang="hr-HR" sz="2400" b="1" dirty="0" smtClean="0"/>
          </a:p>
          <a:p>
            <a:pPr marL="0" lvl="0" indent="0">
              <a:buNone/>
            </a:pPr>
            <a:endParaRPr lang="hr-HR" sz="2400" b="1" dirty="0"/>
          </a:p>
          <a:p>
            <a:pPr marL="0" lvl="0" indent="0">
              <a:buNone/>
            </a:pPr>
            <a:endParaRPr lang="hr-HR" sz="2400" b="1" dirty="0" smtClean="0"/>
          </a:p>
          <a:p>
            <a:pPr marL="0" lvl="0" indent="0">
              <a:buNone/>
            </a:pPr>
            <a:endParaRPr lang="hr-HR" sz="2400" b="1" dirty="0"/>
          </a:p>
          <a:p>
            <a:pPr marL="0" lvl="0" indent="0">
              <a:buNone/>
            </a:pPr>
            <a:endParaRPr lang="hr-HR" sz="2400" b="1" dirty="0" smtClean="0"/>
          </a:p>
          <a:p>
            <a:pPr marL="0" lvl="0" indent="0">
              <a:buNone/>
            </a:pPr>
            <a:endParaRPr lang="hr-HR" sz="2400" b="1" dirty="0"/>
          </a:p>
          <a:p>
            <a:pPr marL="0" lvl="0" indent="0">
              <a:buNone/>
            </a:pPr>
            <a:endParaRPr lang="hr-HR" sz="2400" b="1" dirty="0" smtClean="0"/>
          </a:p>
          <a:p>
            <a:pPr marL="0" lvl="0" indent="0">
              <a:buNone/>
            </a:pPr>
            <a:endParaRPr lang="hr-HR" sz="2400" b="1" dirty="0"/>
          </a:p>
          <a:p>
            <a:pPr marL="0" lvl="0" indent="0">
              <a:buNone/>
            </a:pPr>
            <a:endParaRPr lang="hr-HR" sz="8000" b="1" dirty="0" smtClean="0"/>
          </a:p>
          <a:p>
            <a:pPr marL="0" lvl="0" indent="0">
              <a:buNone/>
            </a:pPr>
            <a:endParaRPr lang="hr-HR" sz="8000" b="1" dirty="0"/>
          </a:p>
          <a:p>
            <a:pPr marL="0" lvl="0" indent="0">
              <a:buNone/>
            </a:pPr>
            <a:endParaRPr lang="hr-HR" sz="8000" b="1" dirty="0" smtClean="0"/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4777099"/>
              </p:ext>
            </p:extLst>
          </p:nvPr>
        </p:nvGraphicFramePr>
        <p:xfrm>
          <a:off x="5324156" y="3189582"/>
          <a:ext cx="3819844" cy="366841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19844"/>
              </a:tblGrid>
              <a:tr h="698266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5. </a:t>
                      </a:r>
                      <a:r>
                        <a:rPr lang="hr-HR" sz="1400" baseline="0" dirty="0" smtClean="0"/>
                        <a:t> TEMELJNIH VJEŠTINA SUOČAVANJA </a:t>
                      </a:r>
                      <a:endParaRPr lang="hr-HR" sz="1400" dirty="0"/>
                    </a:p>
                  </a:txBody>
                  <a:tcPr/>
                </a:tc>
              </a:tr>
              <a:tr h="2970152">
                <a:tc>
                  <a:txBody>
                    <a:bodyPr/>
                    <a:lstStyle/>
                    <a:p>
                      <a:pPr fontAlgn="t"/>
                      <a:endParaRPr lang="hr-HR" sz="1400" dirty="0" smtClean="0"/>
                    </a:p>
                    <a:p>
                      <a:pPr marL="342900" indent="-342900" fontAlgn="t">
                        <a:buFont typeface="+mj-lt"/>
                        <a:buAutoNum type="arabicPeriod"/>
                      </a:pPr>
                      <a:r>
                        <a:rPr lang="hr-HR" sz="1800" dirty="0" smtClean="0"/>
                        <a:t>Napravi nešto zabavno i nešto što će te odvući pažnju</a:t>
                      </a:r>
                    </a:p>
                    <a:p>
                      <a:pPr marL="342900" indent="-342900" fontAlgn="t">
                        <a:buFont typeface="+mj-lt"/>
                        <a:buAutoNum type="arabicPeriod"/>
                      </a:pPr>
                      <a:r>
                        <a:rPr lang="hr-HR" sz="1800" dirty="0" smtClean="0"/>
                        <a:t>Napravi nešto umirujuće i opuštajuće </a:t>
                      </a:r>
                    </a:p>
                    <a:p>
                      <a:pPr marL="342900" indent="-342900" fontAlgn="t">
                        <a:buFont typeface="+mj-lt"/>
                        <a:buAutoNum type="arabicPeriod"/>
                      </a:pPr>
                      <a:r>
                        <a:rPr lang="hr-HR" sz="1800" dirty="0" smtClean="0"/>
                        <a:t>Napravi nešto što ti povećava razinu energije </a:t>
                      </a:r>
                    </a:p>
                    <a:p>
                      <a:pPr marL="342900" indent="-342900" fontAlgn="t">
                        <a:buFont typeface="+mj-lt"/>
                        <a:buAutoNum type="arabicPeriod"/>
                      </a:pPr>
                      <a:r>
                        <a:rPr lang="hr-HR" sz="1800" dirty="0" smtClean="0"/>
                        <a:t>Pričaj s nekime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sz="1800" dirty="0" smtClean="0"/>
                        <a:t>Promjeni način na koji razmišljaš o tome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hr-HR" sz="4400" dirty="0" smtClean="0"/>
              <a:t>Trening rješavanja problema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29600" cy="4785395"/>
          </a:xfrm>
        </p:spPr>
        <p:txBody>
          <a:bodyPr>
            <a:normAutofit/>
          </a:bodyPr>
          <a:lstStyle/>
          <a:p>
            <a:r>
              <a:rPr lang="hr-HR" sz="2000" dirty="0"/>
              <a:t>s</a:t>
            </a:r>
            <a:r>
              <a:rPr lang="hr-HR" sz="2000" dirty="0" smtClean="0"/>
              <a:t>pecifična strategija koja se primjenjuje kada se neželjena situacija </a:t>
            </a:r>
            <a:r>
              <a:rPr lang="hr-HR" sz="2000" b="1" dirty="0" smtClean="0"/>
              <a:t>može</a:t>
            </a:r>
            <a:r>
              <a:rPr lang="hr-HR" sz="2000" dirty="0" smtClean="0"/>
              <a:t> promijeniti</a:t>
            </a:r>
          </a:p>
          <a:p>
            <a:r>
              <a:rPr lang="hr-HR" sz="2000" dirty="0" smtClean="0"/>
              <a:t>5.sastanak</a:t>
            </a:r>
          </a:p>
          <a:p>
            <a:r>
              <a:rPr lang="hr-HR" sz="2000" dirty="0"/>
              <a:t>g</a:t>
            </a:r>
            <a:r>
              <a:rPr lang="hr-HR" sz="2000" dirty="0" smtClean="0"/>
              <a:t>rupa izrađuje listu  problema: </a:t>
            </a:r>
            <a:r>
              <a:rPr lang="hr-HR" sz="2000" i="1" dirty="0" smtClean="0"/>
              <a:t>Mogu li se mijenjati ili ne?</a:t>
            </a:r>
          </a:p>
          <a:p>
            <a:r>
              <a:rPr lang="hr-HR" sz="2000" dirty="0" smtClean="0"/>
              <a:t>sklonost negativnom razmišljanju </a:t>
            </a:r>
          </a:p>
          <a:p>
            <a:r>
              <a:rPr lang="hr-HR" sz="2000" i="1" dirty="0" smtClean="0"/>
              <a:t>Zašto </a:t>
            </a:r>
            <a:r>
              <a:rPr lang="hr-HR" sz="2000" i="1" dirty="0"/>
              <a:t>bi to radio? Ionako se ništa neće promijeniti. Ništa neće ići na bolje</a:t>
            </a:r>
            <a:r>
              <a:rPr lang="hr-HR" sz="2000" dirty="0"/>
              <a:t>.</a:t>
            </a:r>
            <a:endParaRPr lang="hr-HR" sz="2000" dirty="0" smtClean="0"/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2850103"/>
              </p:ext>
            </p:extLst>
          </p:nvPr>
        </p:nvGraphicFramePr>
        <p:xfrm>
          <a:off x="1785918" y="3840480"/>
          <a:ext cx="5088628" cy="25754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88628"/>
              </a:tblGrid>
              <a:tr h="764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5’S P – 5 KORAKA U RJEŠAVANJU PROBLEMA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  <a:tr h="16000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kern="1200" dirty="0" smtClean="0">
                          <a:effectLst/>
                        </a:rPr>
                        <a:t>1. PROBLEM – identifikacija problema i definiranje </a:t>
                      </a:r>
                      <a:endParaRPr lang="hr-HR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2.PURPOSE -</a:t>
                      </a:r>
                      <a:r>
                        <a:rPr lang="hr-HR" sz="1600" baseline="0" dirty="0" smtClean="0"/>
                        <a:t> </a:t>
                      </a:r>
                      <a:r>
                        <a:rPr lang="hr-HR" sz="1600" kern="1200" dirty="0" smtClean="0">
                          <a:effectLst/>
                        </a:rPr>
                        <a:t>postavljanje cilja za rješavanje</a:t>
                      </a:r>
                      <a:r>
                        <a:rPr lang="hr-HR" sz="1600" kern="1200" baseline="0" dirty="0" smtClean="0">
                          <a:effectLst/>
                        </a:rPr>
                        <a:t> </a:t>
                      </a:r>
                      <a:r>
                        <a:rPr lang="hr-HR" sz="1600" kern="1200" dirty="0" smtClean="0">
                          <a:effectLst/>
                        </a:rPr>
                        <a:t>problema </a:t>
                      </a:r>
                      <a:endParaRPr lang="hr-HR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3.PLANS - </a:t>
                      </a:r>
                      <a:r>
                        <a:rPr lang="hr-HR" sz="1600" kern="1200" dirty="0" smtClean="0">
                          <a:effectLst/>
                        </a:rPr>
                        <a:t>oluja ideja rješenja</a:t>
                      </a:r>
                      <a:endParaRPr lang="hr-HR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4.</a:t>
                      </a:r>
                      <a:r>
                        <a:rPr lang="hr-HR" sz="1600" kern="1200" dirty="0" smtClean="0">
                          <a:effectLst/>
                        </a:rPr>
                        <a:t> PREDICIT AND PICK –</a:t>
                      </a:r>
                      <a:r>
                        <a:rPr lang="hr-HR" sz="1600" kern="1200" baseline="0" dirty="0" smtClean="0">
                          <a:effectLst/>
                        </a:rPr>
                        <a:t> posljedice određenih misli</a:t>
                      </a:r>
                      <a:endParaRPr lang="hr-HR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5.</a:t>
                      </a:r>
                      <a:r>
                        <a:rPr lang="hr-HR" sz="1600" kern="1200" dirty="0" smtClean="0">
                          <a:effectLst/>
                        </a:rPr>
                        <a:t> PAT ON THE BACK – samoevaluacija u postizanju ciljeva </a:t>
                      </a:r>
                      <a:r>
                        <a:rPr lang="hr-HR" sz="1600" kern="1200" baseline="0" dirty="0" smtClean="0">
                          <a:effectLst/>
                        </a:rPr>
                        <a:t>  i  samopotkrepljenje za trud</a:t>
                      </a:r>
                      <a:endParaRPr lang="hr-H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14400"/>
          </a:xfrm>
        </p:spPr>
        <p:txBody>
          <a:bodyPr>
            <a:normAutofit/>
          </a:bodyPr>
          <a:lstStyle/>
          <a:p>
            <a:pPr lvl="0"/>
            <a:r>
              <a:rPr lang="hr-HR" sz="4000" dirty="0" smtClean="0"/>
              <a:t>Kognitivno restrukturiranje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76872"/>
            <a:ext cx="8143932" cy="404929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hr-HR" i="1" dirty="0"/>
          </a:p>
          <a:p>
            <a:endParaRPr lang="hr-HR" dirty="0" smtClean="0"/>
          </a:p>
          <a:p>
            <a:pPr marL="0" indent="0">
              <a:buNone/>
            </a:pPr>
            <a:endParaRPr lang="hr-HR" sz="6000" b="1" dirty="0"/>
          </a:p>
          <a:p>
            <a:pPr>
              <a:buFont typeface="Arial" pitchFamily="34" charset="0"/>
              <a:buChar char="•"/>
            </a:pPr>
            <a:r>
              <a:rPr lang="hr-HR" sz="8000" b="1" dirty="0" smtClean="0"/>
              <a:t>Identificiranje bazičnih vjerovanja</a:t>
            </a:r>
          </a:p>
          <a:p>
            <a:pPr>
              <a:buFont typeface="Arial" pitchFamily="34" charset="0"/>
              <a:buChar char="•"/>
            </a:pPr>
            <a:r>
              <a:rPr lang="hr-HR" sz="8000" b="1" i="1" dirty="0" smtClean="0"/>
              <a:t>Što to znači o tebi ako…?</a:t>
            </a:r>
          </a:p>
          <a:p>
            <a:pPr>
              <a:buNone/>
            </a:pPr>
            <a:endParaRPr lang="hr-HR" sz="8000" b="1" dirty="0"/>
          </a:p>
          <a:p>
            <a:r>
              <a:rPr lang="hr-HR" sz="8000" b="1" dirty="0" smtClean="0"/>
              <a:t>DIREKTNO  (10. - 20. sastanka)</a:t>
            </a:r>
          </a:p>
          <a:p>
            <a:r>
              <a:rPr lang="hr-HR" sz="8000" dirty="0"/>
              <a:t>i</a:t>
            </a:r>
            <a:r>
              <a:rPr lang="hr-HR" sz="8000" dirty="0" smtClean="0"/>
              <a:t>dentifikacija, evaluiranje i mijenjanje negativnih misli </a:t>
            </a:r>
          </a:p>
          <a:p>
            <a:pPr>
              <a:buFont typeface="Wingdings" pitchFamily="2" charset="2"/>
              <a:buChar char="ü"/>
            </a:pPr>
            <a:r>
              <a:rPr lang="hr-HR" sz="8000" b="1" dirty="0" smtClean="0"/>
              <a:t>Razgovor </a:t>
            </a:r>
            <a:r>
              <a:rPr lang="hr-HR" sz="8000" dirty="0" smtClean="0"/>
              <a:t>– prepoznavanje negativnih misli</a:t>
            </a:r>
          </a:p>
          <a:p>
            <a:pPr>
              <a:buFont typeface="Wingdings" pitchFamily="2" charset="2"/>
              <a:buChar char="ü"/>
            </a:pPr>
            <a:r>
              <a:rPr lang="hr-HR" sz="8000" b="1" dirty="0" smtClean="0"/>
              <a:t>Igra „Ulovi tuđu negativnu misao” </a:t>
            </a:r>
            <a:r>
              <a:rPr lang="hr-HR" sz="8000" dirty="0"/>
              <a:t>.</a:t>
            </a:r>
            <a:r>
              <a:rPr lang="hr-HR" sz="8000" dirty="0" smtClean="0"/>
              <a:t> zvučni znak: „</a:t>
            </a:r>
            <a:r>
              <a:rPr lang="hr-HR" sz="8000" i="1" dirty="0" smtClean="0"/>
              <a:t>negativna misao”</a:t>
            </a:r>
          </a:p>
          <a:p>
            <a:pPr>
              <a:buFont typeface="Wingdings" pitchFamily="2" charset="2"/>
              <a:buChar char="ü"/>
            </a:pPr>
            <a:r>
              <a:rPr lang="hr-HR" sz="8000" b="1" dirty="0" smtClean="0"/>
              <a:t>Domaća zadaća </a:t>
            </a:r>
            <a:r>
              <a:rPr lang="hr-HR" sz="8000" dirty="0" smtClean="0"/>
              <a:t>–identifikacija vlastitih misli</a:t>
            </a:r>
          </a:p>
          <a:p>
            <a:pPr>
              <a:buFont typeface="Wingdings" pitchFamily="2" charset="2"/>
              <a:buChar char="ü"/>
            </a:pPr>
            <a:r>
              <a:rPr lang="hr-HR" sz="8000" b="1" dirty="0" smtClean="0"/>
              <a:t>Restruktuiranje</a:t>
            </a:r>
            <a:r>
              <a:rPr lang="hr-HR" sz="8000" dirty="0" smtClean="0"/>
              <a:t> misli u </a:t>
            </a:r>
            <a:r>
              <a:rPr lang="hr-HR" sz="8000" b="1" dirty="0" smtClean="0"/>
              <a:t>grupi</a:t>
            </a:r>
          </a:p>
          <a:p>
            <a:pPr>
              <a:buNone/>
            </a:pPr>
            <a:endParaRPr lang="hr-HR" sz="8000" b="1" dirty="0" smtClean="0"/>
          </a:p>
          <a:p>
            <a:r>
              <a:rPr lang="hr-HR" sz="8000" b="1" dirty="0" smtClean="0"/>
              <a:t>INDIREKTNO  - </a:t>
            </a:r>
            <a:r>
              <a:rPr lang="hr-HR" sz="8000" dirty="0" smtClean="0"/>
              <a:t>tijekom tretmana, </a:t>
            </a:r>
            <a:r>
              <a:rPr lang="hr-HR" sz="8000" dirty="0"/>
              <a:t>s</a:t>
            </a:r>
            <a:r>
              <a:rPr lang="hr-HR" sz="8000" dirty="0" smtClean="0"/>
              <a:t>okratovski dijalog, zadaće,dnevnik</a:t>
            </a:r>
          </a:p>
          <a:p>
            <a:endParaRPr lang="hr-HR" sz="4200" dirty="0" smtClean="0"/>
          </a:p>
          <a:p>
            <a:pPr marL="0" indent="0">
              <a:buNone/>
            </a:pPr>
            <a:r>
              <a:rPr lang="hr-HR" sz="4200" dirty="0"/>
              <a:t> </a:t>
            </a:r>
            <a:r>
              <a:rPr lang="hr-HR" sz="4200" dirty="0" smtClean="0"/>
              <a:t> </a:t>
            </a:r>
            <a:endParaRPr lang="hr-HR" sz="4200" b="1" dirty="0" smtClean="0"/>
          </a:p>
          <a:p>
            <a:endParaRPr lang="hr-HR" sz="4200" b="1" dirty="0"/>
          </a:p>
          <a:p>
            <a:endParaRPr lang="hr-HR" b="1" dirty="0"/>
          </a:p>
        </p:txBody>
      </p:sp>
      <p:sp>
        <p:nvSpPr>
          <p:cNvPr id="4" name="Obični oblačić 3"/>
          <p:cNvSpPr/>
          <p:nvPr/>
        </p:nvSpPr>
        <p:spPr>
          <a:xfrm>
            <a:off x="1714480" y="1000108"/>
            <a:ext cx="2016224" cy="144016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Nisam voljena.</a:t>
            </a:r>
            <a:endParaRPr lang="hr-HR" dirty="0"/>
          </a:p>
        </p:txBody>
      </p:sp>
      <p:sp>
        <p:nvSpPr>
          <p:cNvPr id="5" name="Obični oblačić 4"/>
          <p:cNvSpPr/>
          <p:nvPr/>
        </p:nvSpPr>
        <p:spPr>
          <a:xfrm>
            <a:off x="4286248" y="1000108"/>
            <a:ext cx="2016224" cy="144016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Beskorisna sam.</a:t>
            </a:r>
            <a:endParaRPr lang="hr-HR" dirty="0"/>
          </a:p>
        </p:txBody>
      </p:sp>
      <p:sp>
        <p:nvSpPr>
          <p:cNvPr id="6" name="Obični oblačić 5"/>
          <p:cNvSpPr/>
          <p:nvPr/>
        </p:nvSpPr>
        <p:spPr>
          <a:xfrm>
            <a:off x="6715140" y="857232"/>
            <a:ext cx="2160240" cy="144016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Bespomoćna sam.</a:t>
            </a:r>
            <a:endParaRPr lang="hr-HR" dirty="0"/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4753746"/>
              </p:ext>
            </p:extLst>
          </p:nvPr>
        </p:nvGraphicFramePr>
        <p:xfrm>
          <a:off x="5754462" y="2636912"/>
          <a:ext cx="3389538" cy="201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89538"/>
              </a:tblGrid>
              <a:tr h="1848572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2 ključna pitanja: </a:t>
                      </a:r>
                    </a:p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 1. Koji je drugi način viđenja situacije?</a:t>
                      </a:r>
                    </a:p>
                    <a:p>
                      <a:r>
                        <a:rPr lang="hr-HR" dirty="0" smtClean="0"/>
                        <a:t> 2. Koji je dokaz za to?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Problemi u kognitivnom restrukturiranju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4041648" cy="493776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hr-HR" dirty="0"/>
              <a:t>Lista negativnih misli 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 smtClean="0"/>
              <a:t>Individualni sastanak</a:t>
            </a:r>
          </a:p>
          <a:p>
            <a:pPr marL="0" lvl="0" indent="0">
              <a:buNone/>
            </a:pPr>
            <a:r>
              <a:rPr lang="hr-HR" dirty="0"/>
              <a:t> </a:t>
            </a:r>
            <a:r>
              <a:rPr lang="hr-HR" dirty="0" smtClean="0"/>
              <a:t>   (osvješćivanje)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 smtClean="0"/>
              <a:t>Vjerovanja djeteta + crtež čudovišta 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 smtClean="0"/>
              <a:t>Razgovor s čudovištem </a:t>
            </a:r>
          </a:p>
          <a:p>
            <a:pPr lvl="0">
              <a:buFont typeface="Wingdings" pitchFamily="2" charset="2"/>
              <a:buChar char="ü"/>
            </a:pPr>
            <a:r>
              <a:rPr lang="hr-HR" b="1" dirty="0" smtClean="0"/>
              <a:t>Igranje uloga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57363"/>
            <a:ext cx="4214842" cy="32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6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90600"/>
          </a:xfrm>
        </p:spPr>
        <p:txBody>
          <a:bodyPr>
            <a:noAutofit/>
          </a:bodyPr>
          <a:lstStyle/>
          <a:p>
            <a:pPr lvl="0"/>
            <a:r>
              <a:rPr lang="hr-HR" sz="4000" dirty="0" smtClean="0"/>
              <a:t>Izgradnja pozitivne slike o sebi</a:t>
            </a:r>
            <a:br>
              <a:rPr lang="hr-HR" sz="4000" dirty="0" smtClean="0"/>
            </a:br>
            <a:endParaRPr lang="hr-HR" sz="40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hr-HR" dirty="0"/>
              <a:t>Depresivni mladi </a:t>
            </a:r>
            <a:r>
              <a:rPr lang="hr-HR" dirty="0" smtClean="0"/>
              <a:t>: negativno viđenje sebe, nerealistični,bezrazložno </a:t>
            </a:r>
            <a:r>
              <a:rPr lang="hr-HR" dirty="0" err="1"/>
              <a:t>negativniji</a:t>
            </a:r>
            <a:r>
              <a:rPr lang="hr-HR" dirty="0"/>
              <a:t> od </a:t>
            </a:r>
            <a:r>
              <a:rPr lang="hr-HR" dirty="0" smtClean="0"/>
              <a:t>drugih</a:t>
            </a:r>
          </a:p>
          <a:p>
            <a:pPr lvl="0"/>
            <a:r>
              <a:rPr lang="hr-HR" dirty="0" smtClean="0"/>
              <a:t>Doživljaja dobrih osobina i snaga djeteta (roditelj i dijete)</a:t>
            </a:r>
          </a:p>
          <a:p>
            <a:pPr lvl="0"/>
            <a:r>
              <a:rPr lang="hr-HR" dirty="0" smtClean="0"/>
              <a:t>Stvaranje pozitivnih osobina : </a:t>
            </a:r>
            <a:r>
              <a:rPr lang="hr-HR" b="1" dirty="0" smtClean="0"/>
              <a:t>osobna karta</a:t>
            </a:r>
          </a:p>
          <a:p>
            <a:pPr lvl="0"/>
            <a:endParaRPr lang="hr-HR" dirty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47656" y="-583360"/>
            <a:ext cx="4870446" cy="7710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990600"/>
          </a:xfrm>
        </p:spPr>
        <p:txBody>
          <a:bodyPr>
            <a:noAutofit/>
          </a:bodyPr>
          <a:lstStyle/>
          <a:p>
            <a:pPr lvl="0"/>
            <a:r>
              <a:rPr lang="hr-HR" sz="4000" dirty="0" smtClean="0"/>
              <a:t>ACTION kits</a:t>
            </a:r>
            <a:br>
              <a:rPr lang="hr-HR" sz="4000" dirty="0" smtClean="0"/>
            </a:b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3000396" cy="5001419"/>
          </a:xfrm>
        </p:spPr>
        <p:txBody>
          <a:bodyPr>
            <a:normAutofit/>
          </a:bodyPr>
          <a:lstStyle/>
          <a:p>
            <a:pPr lvl="0"/>
            <a:r>
              <a:rPr lang="hr-HR" sz="2800" dirty="0" smtClean="0"/>
              <a:t>Djeca i mladi često zaborave što su radili </a:t>
            </a:r>
            <a:r>
              <a:rPr lang="hr-HR" sz="2800" smtClean="0"/>
              <a:t>na prethodnim sastancima </a:t>
            </a:r>
            <a:endParaRPr lang="hr-HR" sz="2800" dirty="0" smtClean="0"/>
          </a:p>
          <a:p>
            <a:pPr lvl="0"/>
            <a:r>
              <a:rPr lang="hr-HR" sz="2800" dirty="0">
                <a:solidFill>
                  <a:prstClr val="black"/>
                </a:solidFill>
              </a:rPr>
              <a:t>5 kartica različitih boja </a:t>
            </a:r>
            <a:r>
              <a:rPr lang="hr-HR" sz="2800" dirty="0" smtClean="0">
                <a:solidFill>
                  <a:prstClr val="black"/>
                </a:solidFill>
              </a:rPr>
              <a:t>kao podsjetnici </a:t>
            </a:r>
            <a:endParaRPr lang="hr-HR" sz="2800" dirty="0">
              <a:solidFill>
                <a:prstClr val="black"/>
              </a:solidFill>
            </a:endParaRPr>
          </a:p>
          <a:p>
            <a:pPr lvl="0"/>
            <a:endParaRPr lang="hr-HR" dirty="0"/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xmlns="" val="4069807439"/>
              </p:ext>
            </p:extLst>
          </p:nvPr>
        </p:nvGraphicFramePr>
        <p:xfrm>
          <a:off x="3048000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40466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hr-HR" dirty="0" smtClean="0"/>
              <a:t>        Domaća zadaća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i</a:t>
            </a:r>
            <a:r>
              <a:rPr lang="hr-HR" dirty="0" smtClean="0"/>
              <a:t>ntegrirani </a:t>
            </a:r>
            <a:r>
              <a:rPr lang="hr-HR" dirty="0"/>
              <a:t>dio tretmana</a:t>
            </a:r>
          </a:p>
          <a:p>
            <a:pPr lvl="0"/>
            <a:r>
              <a:rPr lang="hr-HR" dirty="0"/>
              <a:t>p</a:t>
            </a:r>
            <a:r>
              <a:rPr lang="hr-HR" dirty="0" smtClean="0"/>
              <a:t>rimjena </a:t>
            </a:r>
            <a:r>
              <a:rPr lang="hr-HR" dirty="0"/>
              <a:t>vještina koje uče na terapiji</a:t>
            </a:r>
          </a:p>
          <a:p>
            <a:pPr lvl="0"/>
            <a:r>
              <a:rPr lang="hr-HR" dirty="0"/>
              <a:t>v</a:t>
            </a:r>
            <a:r>
              <a:rPr lang="hr-HR" dirty="0" smtClean="0"/>
              <a:t>eliki </a:t>
            </a:r>
            <a:r>
              <a:rPr lang="hr-HR" dirty="0"/>
              <a:t>dio djece </a:t>
            </a:r>
            <a:r>
              <a:rPr lang="hr-HR" b="1" dirty="0"/>
              <a:t>ne </a:t>
            </a:r>
            <a:r>
              <a:rPr lang="hr-HR" b="1" dirty="0" smtClean="0"/>
              <a:t>voli </a:t>
            </a:r>
            <a:r>
              <a:rPr lang="hr-HR" dirty="0"/>
              <a:t>ispunjavati zadaće </a:t>
            </a:r>
          </a:p>
          <a:p>
            <a:pPr lvl="0"/>
            <a:r>
              <a:rPr lang="hr-HR" b="1" i="1" dirty="0"/>
              <a:t>Što kada dijete ne rješava domaće zadaće?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/>
              <a:t>sistem </a:t>
            </a:r>
            <a:r>
              <a:rPr lang="hr-HR" dirty="0" smtClean="0"/>
              <a:t>nagrađivanja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 smtClean="0"/>
              <a:t>individualni sastanak : problem </a:t>
            </a:r>
            <a:r>
              <a:rPr lang="hr-HR" dirty="0" err="1" smtClean="0"/>
              <a:t>solving</a:t>
            </a:r>
            <a:r>
              <a:rPr lang="hr-HR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 smtClean="0"/>
              <a:t>dodatne strategije: </a:t>
            </a:r>
            <a:r>
              <a:rPr lang="hr-HR" dirty="0" err="1"/>
              <a:t>podsjetinici</a:t>
            </a:r>
            <a:r>
              <a:rPr lang="hr-HR" dirty="0"/>
              <a:t> na mobitelu, </a:t>
            </a:r>
            <a:endParaRPr lang="hr-HR" dirty="0" smtClean="0"/>
          </a:p>
          <a:p>
            <a:pPr marL="0" lvl="0" indent="0">
              <a:buNone/>
            </a:pPr>
            <a:r>
              <a:rPr lang="hr-HR" dirty="0" smtClean="0"/>
              <a:t>                                e </a:t>
            </a:r>
            <a:r>
              <a:rPr lang="hr-HR" dirty="0" err="1"/>
              <a:t>mailu</a:t>
            </a:r>
            <a:endParaRPr lang="hr-HR" dirty="0"/>
          </a:p>
          <a:p>
            <a:pPr lvl="0">
              <a:buFont typeface="Wingdings" pitchFamily="2" charset="2"/>
              <a:buChar char="ü"/>
            </a:pPr>
            <a:r>
              <a:rPr lang="hr-HR" dirty="0"/>
              <a:t>uključenost roditelja (kod mlađe djece) 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370" y="-2"/>
            <a:ext cx="3894630" cy="18448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7918"/>
            <a:ext cx="8501149" cy="663008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23528" y="542563"/>
            <a:ext cx="8192093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Trening za roditelje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r-HR" dirty="0"/>
              <a:t>8 grupnih sastanaka za roditelje (</a:t>
            </a:r>
            <a:r>
              <a:rPr lang="hr-HR" dirty="0" smtClean="0"/>
              <a:t>90 min)</a:t>
            </a:r>
          </a:p>
          <a:p>
            <a:pPr lvl="0"/>
            <a:r>
              <a:rPr lang="hr-HR" dirty="0" smtClean="0"/>
              <a:t>2 </a:t>
            </a:r>
            <a:r>
              <a:rPr lang="hr-HR" dirty="0"/>
              <a:t>obiteljska sastanka </a:t>
            </a:r>
            <a:r>
              <a:rPr lang="hr-HR" dirty="0" smtClean="0"/>
              <a:t>(između 3.i 4., 7.i 8. </a:t>
            </a:r>
            <a:r>
              <a:rPr lang="hr-HR" dirty="0"/>
              <a:t>grupnog sastanka)</a:t>
            </a:r>
          </a:p>
          <a:p>
            <a:pPr lvl="0"/>
            <a:r>
              <a:rPr lang="hr-HR" dirty="0"/>
              <a:t>u prostoru škole poslije nastave</a:t>
            </a:r>
          </a:p>
          <a:p>
            <a:pPr lvl="0"/>
            <a:r>
              <a:rPr lang="hr-HR" dirty="0"/>
              <a:t>s </a:t>
            </a:r>
            <a:r>
              <a:rPr lang="hr-HR" dirty="0" err="1"/>
              <a:t>terapuetom</a:t>
            </a:r>
            <a:r>
              <a:rPr lang="hr-HR" dirty="0"/>
              <a:t> djece i </a:t>
            </a:r>
            <a:r>
              <a:rPr lang="hr-HR" dirty="0" err="1"/>
              <a:t>ko</a:t>
            </a:r>
            <a:r>
              <a:rPr lang="hr-HR" dirty="0"/>
              <a:t>-terapeutom</a:t>
            </a:r>
          </a:p>
          <a:p>
            <a:pPr lvl="0"/>
            <a:r>
              <a:rPr lang="hr-HR" dirty="0"/>
              <a:t>trening roditelja služi kao </a:t>
            </a:r>
            <a:r>
              <a:rPr lang="hr-HR" b="1" dirty="0"/>
              <a:t>podrška djeci u tretmanu </a:t>
            </a:r>
            <a:r>
              <a:rPr lang="hr-HR" dirty="0"/>
              <a:t>i da bi </a:t>
            </a:r>
            <a:r>
              <a:rPr lang="hr-HR" b="1" dirty="0"/>
              <a:t>naučio roditelje</a:t>
            </a:r>
            <a:r>
              <a:rPr lang="hr-HR" dirty="0" smtClean="0"/>
              <a:t>:</a:t>
            </a:r>
            <a:endParaRPr lang="hr-HR" dirty="0"/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Kako </a:t>
            </a:r>
            <a:r>
              <a:rPr lang="hr-HR" dirty="0"/>
              <a:t>pružiti podršku svojoj djeci u učenju i primjeni pojedinih vještina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Indirektno istim </a:t>
            </a:r>
            <a:r>
              <a:rPr lang="hr-HR" dirty="0"/>
              <a:t>vještinama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Vještinama za </a:t>
            </a:r>
            <a:r>
              <a:rPr lang="hr-HR" dirty="0"/>
              <a:t>upravljanje vlastitim  </a:t>
            </a:r>
            <a:r>
              <a:rPr lang="hr-HR" dirty="0" smtClean="0"/>
              <a:t>ponašanjem</a:t>
            </a:r>
            <a:r>
              <a:rPr lang="hr-HR" dirty="0"/>
              <a:t>,</a:t>
            </a:r>
            <a:r>
              <a:rPr lang="hr-HR" dirty="0" smtClean="0"/>
              <a:t> komunikacijom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Dijagnostički kriteriji </a:t>
            </a:r>
            <a:br>
              <a:rPr lang="hr-HR" dirty="0" smtClean="0"/>
            </a:br>
            <a:r>
              <a:rPr lang="hr-HR" dirty="0" smtClean="0"/>
              <a:t>DSM –V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920240"/>
            <a:ext cx="8229600" cy="4937760"/>
          </a:xfrm>
        </p:spPr>
        <p:txBody>
          <a:bodyPr>
            <a:normAutofit/>
          </a:bodyPr>
          <a:lstStyle/>
          <a:p>
            <a:r>
              <a:rPr lang="hr-HR" dirty="0"/>
              <a:t>5</a:t>
            </a:r>
            <a:r>
              <a:rPr lang="hr-HR" dirty="0" smtClean="0"/>
              <a:t> (ili više)  simptoma mora biti prisutno tijekom 2 tjedna</a:t>
            </a:r>
          </a:p>
          <a:p>
            <a:r>
              <a:rPr lang="hr-HR" dirty="0" smtClean="0"/>
              <a:t>za postavljanje dijagnoze mora biti prisutan barem jedan od dva  simptoma (1) </a:t>
            </a:r>
            <a:r>
              <a:rPr lang="hr-HR" b="1" dirty="0" smtClean="0"/>
              <a:t>simptomi depresivnog raspoloženja</a:t>
            </a:r>
            <a:r>
              <a:rPr lang="hr-HR" dirty="0" smtClean="0"/>
              <a:t> , (2) </a:t>
            </a:r>
            <a:r>
              <a:rPr lang="hr-HR" b="1" dirty="0" smtClean="0"/>
              <a:t>gubitak  interesa ili zadovoljstva u svim ili gotovo svim aktivnostima</a:t>
            </a:r>
            <a:r>
              <a:rPr lang="hr-HR" dirty="0" smtClean="0"/>
              <a:t>, uz još barem 3 od sljedećih navedenih simptoma: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 dirty="0" smtClean="0"/>
              <a:t>Edukacija o </a:t>
            </a:r>
            <a:r>
              <a:rPr lang="hr-HR" sz="2400" dirty="0" err="1" smtClean="0"/>
              <a:t>bkt</a:t>
            </a:r>
            <a:r>
              <a:rPr lang="hr-HR" sz="2400" dirty="0" smtClean="0"/>
              <a:t> modelu i depresivnom poremećaju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Primjena potkrepljenja (vježba na terapiji i primjena kod kuće)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Podržavanje djeteta u ostvarivanju ciljeva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Učenje komunikacijskih vještina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5 koraka rješavanja problema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Vještine rješavanja konflikata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Kognitivno restrukturiranje</a:t>
            </a:r>
            <a:endParaRPr lang="hr-HR" sz="2400" dirty="0"/>
          </a:p>
        </p:txBody>
      </p:sp>
      <p:pic>
        <p:nvPicPr>
          <p:cNvPr id="6" name="Picture 5" descr="adhd-what-parents-learn-12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3474826"/>
            <a:ext cx="8429684" cy="318887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241105"/>
              </p:ext>
            </p:extLst>
          </p:nvPr>
        </p:nvGraphicFramePr>
        <p:xfrm>
          <a:off x="5971785" y="476672"/>
          <a:ext cx="2690810" cy="2896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0"/>
              </a:tblGrid>
              <a:tr h="751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>
                          <a:effectLst/>
                        </a:rPr>
                        <a:t>KOMUNIKACIJSKE</a:t>
                      </a:r>
                      <a:r>
                        <a:rPr lang="hr-HR" sz="1800" kern="1200" baseline="0" dirty="0" smtClean="0">
                          <a:effectLst/>
                        </a:rPr>
                        <a:t> VJEŠTINE </a:t>
                      </a:r>
                      <a:endParaRPr lang="hr-HR" sz="1800" kern="1200" dirty="0" smtClean="0">
                        <a:effectLst/>
                      </a:endParaRPr>
                    </a:p>
                  </a:txBody>
                  <a:tcPr/>
                </a:tc>
              </a:tr>
              <a:tr h="2145653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hr-HR" sz="1800" kern="1200" dirty="0" smtClean="0">
                          <a:effectLst/>
                        </a:rPr>
                        <a:t>Ne osuđujte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hr-HR" sz="1800" kern="1200" dirty="0" smtClean="0">
                          <a:effectLst/>
                        </a:rPr>
                        <a:t>Budite jasni i specifični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hr-HR" sz="1800" kern="1200" dirty="0" smtClean="0">
                          <a:effectLst/>
                        </a:rPr>
                        <a:t>Slušajte sa empatijom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hr-HR" sz="1800" kern="1200" dirty="0" smtClean="0">
                          <a:effectLst/>
                        </a:rPr>
                        <a:t>Izrazite osjećaje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hr-HR" sz="1800" kern="1200" dirty="0" smtClean="0">
                          <a:effectLst/>
                        </a:rPr>
                        <a:t>Ponudite izbor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8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Savjetovanje učitelja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229600" cy="4937760"/>
          </a:xfrm>
        </p:spPr>
        <p:txBody>
          <a:bodyPr>
            <a:normAutofit/>
          </a:bodyPr>
          <a:lstStyle/>
          <a:p>
            <a:r>
              <a:rPr lang="hr-HR" b="1" dirty="0" smtClean="0"/>
              <a:t>važan </a:t>
            </a:r>
            <a:r>
              <a:rPr lang="hr-HR" b="1" dirty="0"/>
              <a:t>izvor informacija o </a:t>
            </a:r>
            <a:r>
              <a:rPr lang="hr-HR" b="1" dirty="0" smtClean="0"/>
              <a:t>djetetu</a:t>
            </a:r>
            <a:endParaRPr lang="hr-HR" dirty="0" smtClean="0"/>
          </a:p>
          <a:p>
            <a:r>
              <a:rPr lang="hr-HR" dirty="0" smtClean="0"/>
              <a:t>važna </a:t>
            </a:r>
            <a:r>
              <a:rPr lang="hr-HR" dirty="0"/>
              <a:t>ulogu u akademskoj motivaciji, samopoštovanju i depresivnim simptomima </a:t>
            </a:r>
            <a:r>
              <a:rPr lang="hr-HR" dirty="0" smtClean="0"/>
              <a:t>kod </a:t>
            </a:r>
            <a:r>
              <a:rPr lang="hr-HR" dirty="0"/>
              <a:t>djevojaka</a:t>
            </a:r>
          </a:p>
          <a:p>
            <a:pPr lvl="0"/>
            <a:r>
              <a:rPr lang="hr-HR" dirty="0"/>
              <a:t>ACTION program je implementiran u školu, tijekom trajanja nastave </a:t>
            </a:r>
          </a:p>
          <a:p>
            <a:pPr lvl="0"/>
            <a:r>
              <a:rPr lang="hr-HR" dirty="0" smtClean="0"/>
              <a:t>Učitelje se savjetuju da :</a:t>
            </a:r>
          </a:p>
          <a:p>
            <a:pPr lvl="0"/>
            <a:r>
              <a:rPr lang="hr-HR" dirty="0"/>
              <a:t>o</a:t>
            </a:r>
            <a:r>
              <a:rPr lang="hr-HR" dirty="0" smtClean="0"/>
              <a:t>hrabruju mlade </a:t>
            </a:r>
            <a:r>
              <a:rPr lang="hr-HR" dirty="0"/>
              <a:t>da koriste vještine koje uče na terapiji u učionici i </a:t>
            </a:r>
            <a:r>
              <a:rPr lang="hr-HR" dirty="0" smtClean="0"/>
              <a:t>školi</a:t>
            </a:r>
          </a:p>
          <a:p>
            <a:pPr lvl="0"/>
            <a:r>
              <a:rPr lang="hr-HR" dirty="0"/>
              <a:t>p</a:t>
            </a:r>
            <a:r>
              <a:rPr lang="hr-HR" dirty="0" smtClean="0"/>
              <a:t>otiču mijenjanja negativnih misli i </a:t>
            </a:r>
            <a:r>
              <a:rPr lang="hr-HR" dirty="0"/>
              <a:t>neprilagođenih </a:t>
            </a:r>
            <a:r>
              <a:rPr lang="hr-HR" dirty="0" smtClean="0"/>
              <a:t>vjerovanja</a:t>
            </a:r>
            <a:endParaRPr lang="hr-HR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14290"/>
            <a:ext cx="1928811" cy="1928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/>
          <a:lstStyle/>
          <a:p>
            <a:r>
              <a:rPr lang="hr-HR" dirty="0" smtClean="0"/>
              <a:t>Primjer u učionici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4968552" cy="5256584"/>
          </a:xfrm>
        </p:spPr>
        <p:txBody>
          <a:bodyPr>
            <a:normAutofit fontScale="92500"/>
          </a:bodyPr>
          <a:lstStyle/>
          <a:p>
            <a:pPr algn="just"/>
            <a:r>
              <a:rPr lang="hr-HR" dirty="0" smtClean="0"/>
              <a:t>Vjerovanje</a:t>
            </a:r>
            <a:r>
              <a:rPr lang="hr-HR" i="1" dirty="0"/>
              <a:t>: Nitko me ne voli </a:t>
            </a:r>
          </a:p>
          <a:p>
            <a:pPr lvl="0" algn="just">
              <a:buFont typeface="Courier New" pitchFamily="49" charset="0"/>
              <a:buChar char="o"/>
            </a:pPr>
            <a:r>
              <a:rPr lang="hr-HR" dirty="0"/>
              <a:t>Dijete </a:t>
            </a:r>
            <a:r>
              <a:rPr lang="hr-HR" dirty="0" smtClean="0"/>
              <a:t>: 3 </a:t>
            </a:r>
            <a:r>
              <a:rPr lang="hr-HR" dirty="0"/>
              <a:t>pozitivne </a:t>
            </a:r>
            <a:r>
              <a:rPr lang="hr-HR" dirty="0" smtClean="0"/>
              <a:t>interakcije sa   </a:t>
            </a:r>
          </a:p>
          <a:p>
            <a:pPr marL="0" lvl="0" indent="0" algn="just">
              <a:buNone/>
            </a:pPr>
            <a:r>
              <a:rPr lang="hr-HR" dirty="0" smtClean="0"/>
              <a:t>                vršnjacima</a:t>
            </a:r>
            <a:endParaRPr lang="hr-HR" dirty="0"/>
          </a:p>
          <a:p>
            <a:pPr lvl="0">
              <a:buFont typeface="Courier New" pitchFamily="49" charset="0"/>
              <a:buChar char="o"/>
            </a:pPr>
            <a:r>
              <a:rPr lang="hr-HR" dirty="0" smtClean="0"/>
              <a:t>Učitelj: pomaže </a:t>
            </a:r>
            <a:r>
              <a:rPr lang="hr-HR" dirty="0"/>
              <a:t>djetetu u </a:t>
            </a:r>
            <a:r>
              <a:rPr lang="hr-HR" dirty="0" smtClean="0"/>
              <a:t>identificiranju interakcija</a:t>
            </a:r>
          </a:p>
          <a:p>
            <a:pPr lvl="0">
              <a:buFont typeface="Courier New" pitchFamily="49" charset="0"/>
              <a:buChar char="o"/>
            </a:pPr>
            <a:r>
              <a:rPr lang="hr-HR" i="1" dirty="0" smtClean="0"/>
              <a:t>Teškoće u </a:t>
            </a:r>
            <a:r>
              <a:rPr lang="hr-HR" i="1" dirty="0"/>
              <a:t>identificiranju </a:t>
            </a:r>
            <a:r>
              <a:rPr lang="hr-HR" i="1" dirty="0" smtClean="0"/>
              <a:t>pozitivnih interakcija-  </a:t>
            </a:r>
            <a:r>
              <a:rPr lang="hr-HR" dirty="0" smtClean="0"/>
              <a:t>učitelj pomaže navodeći </a:t>
            </a:r>
            <a:r>
              <a:rPr lang="hr-HR" dirty="0"/>
              <a:t>primjere koje </a:t>
            </a:r>
            <a:r>
              <a:rPr lang="hr-HR" dirty="0" smtClean="0"/>
              <a:t>je opazio tijekom </a:t>
            </a:r>
            <a:r>
              <a:rPr lang="hr-HR" dirty="0"/>
              <a:t>dana </a:t>
            </a:r>
          </a:p>
          <a:p>
            <a:pPr lvl="0" algn="just">
              <a:buFont typeface="Courier New" pitchFamily="49" charset="0"/>
              <a:buChar char="o"/>
            </a:pPr>
            <a:r>
              <a:rPr lang="hr-HR" dirty="0"/>
              <a:t>Učitelj podijeli </a:t>
            </a:r>
            <a:r>
              <a:rPr lang="hr-HR" dirty="0" smtClean="0"/>
              <a:t>informacije </a:t>
            </a:r>
            <a:r>
              <a:rPr lang="hr-HR" dirty="0"/>
              <a:t>sa </a:t>
            </a:r>
            <a:r>
              <a:rPr lang="hr-HR" dirty="0" err="1" smtClean="0"/>
              <a:t>terapuetom</a:t>
            </a:r>
            <a:r>
              <a:rPr lang="hr-HR" dirty="0" smtClean="0"/>
              <a:t> </a:t>
            </a:r>
          </a:p>
          <a:p>
            <a:pPr marL="0" lv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- utjecaj </a:t>
            </a:r>
            <a:r>
              <a:rPr lang="hr-HR" dirty="0"/>
              <a:t>na djetetovo </a:t>
            </a:r>
            <a:endParaRPr lang="hr-HR" dirty="0" smtClean="0"/>
          </a:p>
          <a:p>
            <a:pPr marL="0" lv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samopoštovanja 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1132" y="3429000"/>
            <a:ext cx="3298852" cy="27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0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Rad na prevenciji </a:t>
            </a:r>
            <a:r>
              <a:rPr lang="hr-HR" b="1" dirty="0" err="1"/>
              <a:t>relapsa</a:t>
            </a:r>
            <a:r>
              <a:rPr lang="hr-HR" b="1" dirty="0"/>
              <a:t> i recidiva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3200" b="1" dirty="0"/>
          </a:p>
          <a:p>
            <a:pPr>
              <a:buFont typeface="Wingdings" pitchFamily="2" charset="2"/>
              <a:buChar char="ü"/>
            </a:pPr>
            <a:r>
              <a:rPr lang="hr-HR" sz="2800" dirty="0" smtClean="0"/>
              <a:t>osamostaljivanje djeteta</a:t>
            </a:r>
            <a:endParaRPr lang="hr-HR" sz="2800" dirty="0"/>
          </a:p>
          <a:p>
            <a:pPr>
              <a:buFont typeface="Wingdings" pitchFamily="2" charset="2"/>
              <a:buChar char="ü"/>
            </a:pPr>
            <a:r>
              <a:rPr lang="hr-HR" sz="2800" dirty="0" smtClean="0"/>
              <a:t>prepoznavanje </a:t>
            </a:r>
            <a:r>
              <a:rPr lang="hr-HR" sz="2800" dirty="0"/>
              <a:t>situacija, misli, osjećaja , rješenja</a:t>
            </a:r>
          </a:p>
          <a:p>
            <a:pPr>
              <a:buFont typeface="Wingdings" pitchFamily="2" charset="2"/>
              <a:buChar char="ü"/>
            </a:pPr>
            <a:r>
              <a:rPr lang="hr-HR" sz="2800" dirty="0" smtClean="0"/>
              <a:t>realni </a:t>
            </a:r>
            <a:r>
              <a:rPr lang="hr-HR" sz="2800" dirty="0"/>
              <a:t>ciljevi</a:t>
            </a:r>
          </a:p>
          <a:p>
            <a:pPr>
              <a:buFont typeface="Wingdings" pitchFamily="2" charset="2"/>
              <a:buChar char="ü"/>
            </a:pPr>
            <a:r>
              <a:rPr lang="hr-HR" sz="2800" dirty="0" smtClean="0"/>
              <a:t>prepoznavanje </a:t>
            </a:r>
            <a:r>
              <a:rPr lang="hr-HR" sz="2800" dirty="0"/>
              <a:t>potencijalno opasnih, rizičnih </a:t>
            </a:r>
            <a:r>
              <a:rPr lang="hr-HR" sz="2800" dirty="0" smtClean="0"/>
              <a:t>situacija</a:t>
            </a:r>
            <a:endParaRPr lang="hr-HR" sz="2800" dirty="0"/>
          </a:p>
          <a:p>
            <a:pPr>
              <a:buFont typeface="Wingdings" pitchFamily="2" charset="2"/>
              <a:buChar char="ü"/>
            </a:pPr>
            <a:r>
              <a:rPr lang="hr-HR" sz="2800" dirty="0" err="1" smtClean="0"/>
              <a:t>booster</a:t>
            </a:r>
            <a:r>
              <a:rPr lang="hr-HR" sz="2800" dirty="0" smtClean="0"/>
              <a:t> </a:t>
            </a:r>
            <a:r>
              <a:rPr lang="hr-HR" sz="2800" dirty="0"/>
              <a:t>seanse za dijete i roditelja</a:t>
            </a:r>
          </a:p>
          <a:p>
            <a:pPr>
              <a:buFont typeface="Wingdings" pitchFamily="2" charset="2"/>
              <a:buChar char="ü"/>
            </a:pPr>
            <a:r>
              <a:rPr lang="hr-HR" sz="2800" dirty="0" smtClean="0"/>
              <a:t>prepoznavanje </a:t>
            </a:r>
            <a:r>
              <a:rPr lang="hr-HR" sz="2800" dirty="0"/>
              <a:t>ponovnih znakova, reagirati na vrijeme, uključivanje u terapiju </a:t>
            </a:r>
          </a:p>
          <a:p>
            <a:pPr marL="0" indent="0">
              <a:buNone/>
            </a:pPr>
            <a:endParaRPr lang="hr-HR" sz="3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021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HVALA NA PAŽNJI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988840"/>
            <a:ext cx="4488880" cy="37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7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4427984" cy="57522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hr-HR" sz="2400" dirty="0" smtClean="0"/>
              <a:t>1. smanjenje ili povećanje apetita</a:t>
            </a:r>
          </a:p>
          <a:p>
            <a:r>
              <a:rPr lang="hr-HR" sz="2400" dirty="0" smtClean="0"/>
              <a:t>2.nesanica ili previše spavanja</a:t>
            </a:r>
          </a:p>
          <a:p>
            <a:r>
              <a:rPr lang="hr-HR" sz="2400" dirty="0" smtClean="0"/>
              <a:t>3. psihomotorna ubrzanost ili usporenost </a:t>
            </a:r>
          </a:p>
          <a:p>
            <a:r>
              <a:rPr lang="hr-HR" sz="2400" dirty="0" smtClean="0"/>
              <a:t>4. umor ili gubitak energije</a:t>
            </a:r>
          </a:p>
          <a:p>
            <a:r>
              <a:rPr lang="hr-HR" sz="2400" dirty="0" smtClean="0"/>
              <a:t>5. osjećaj bezvrijednosti ili jaka/ neodgovarajuća krivnja</a:t>
            </a:r>
          </a:p>
          <a:p>
            <a:r>
              <a:rPr lang="hr-HR" sz="2400" dirty="0" smtClean="0"/>
              <a:t>6. smanjena mogućnost razmišljanja ili koncentracije, ili neodlučnost (bilo iz subjektivnog izvješća ili zapažanja drugih)</a:t>
            </a:r>
          </a:p>
          <a:p>
            <a:r>
              <a:rPr lang="hr-HR" sz="2400" dirty="0" smtClean="0"/>
              <a:t>7. povratne misli o smrti  ili suicidu</a:t>
            </a:r>
            <a:endParaRPr lang="hr-HR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323992" y="332656"/>
            <a:ext cx="4820008" cy="58251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t</a:t>
            </a:r>
            <a:r>
              <a:rPr lang="hr-HR" sz="2400" dirty="0" smtClean="0">
                <a:solidFill>
                  <a:schemeClr val="tx1"/>
                </a:solidFill>
              </a:rPr>
              <a:t>užno ili razdražljivo raspoloženje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često žaljenje na nejasne, neodređene fizičke tegobe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č</a:t>
            </a:r>
            <a:r>
              <a:rPr lang="hr-HR" sz="2400" dirty="0" smtClean="0">
                <a:solidFill>
                  <a:schemeClr val="tx1"/>
                </a:solidFill>
              </a:rPr>
              <a:t>esto izostajanje iz škole ili slabi uspjeh u školi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d</a:t>
            </a:r>
            <a:r>
              <a:rPr lang="hr-HR" sz="2400" dirty="0" smtClean="0">
                <a:solidFill>
                  <a:schemeClr val="tx1"/>
                </a:solidFill>
              </a:rPr>
              <a:t>osada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k</a:t>
            </a:r>
            <a:r>
              <a:rPr lang="hr-HR" sz="2400" dirty="0" smtClean="0">
                <a:solidFill>
                  <a:schemeClr val="tx1"/>
                </a:solidFill>
              </a:rPr>
              <a:t>onzumacija alkohola ili droge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p</a:t>
            </a:r>
            <a:r>
              <a:rPr lang="hr-HR" sz="2400" dirty="0" smtClean="0">
                <a:solidFill>
                  <a:schemeClr val="tx1"/>
                </a:solidFill>
              </a:rPr>
              <a:t>ovećana razdražljivost,ljutnja ili neprijateljstvo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8229600" cy="1143000"/>
          </a:xfrm>
        </p:spPr>
        <p:txBody>
          <a:bodyPr/>
          <a:lstStyle/>
          <a:p>
            <a:r>
              <a:rPr lang="hr-HR" b="1" dirty="0" smtClean="0"/>
              <a:t>Prevalencija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088806"/>
            <a:ext cx="4114800" cy="2543179"/>
          </a:xfrm>
        </p:spPr>
        <p:txBody>
          <a:bodyPr>
            <a:noAutofit/>
          </a:bodyPr>
          <a:lstStyle/>
          <a:p>
            <a:r>
              <a:rPr lang="hr-HR" sz="2200" dirty="0">
                <a:latin typeface="Arial" pitchFamily="34" charset="0"/>
                <a:cs typeface="Arial" pitchFamily="34" charset="0"/>
              </a:rPr>
              <a:t>p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redškolska djeca: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0.3-1.4%</a:t>
            </a:r>
          </a:p>
          <a:p>
            <a:r>
              <a:rPr lang="hr-HR" sz="22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hr-HR" sz="2200" dirty="0" err="1" smtClean="0">
                <a:latin typeface="Arial" pitchFamily="34" charset="0"/>
                <a:cs typeface="Arial" pitchFamily="34" charset="0"/>
              </a:rPr>
              <a:t>redadolescenti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1-2 % </a:t>
            </a:r>
            <a:r>
              <a:rPr lang="vi-VN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dječa</a:t>
            </a:r>
            <a:r>
              <a:rPr lang="hr-HR" sz="2200" dirty="0" err="1" smtClean="0">
                <a:latin typeface="Arial" pitchFamily="34" charset="0"/>
                <a:cs typeface="Arial" pitchFamily="34" charset="0"/>
              </a:rPr>
              <a:t>ci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i djevojčic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1:1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vi-VN" sz="2200" dirty="0" smtClean="0">
                <a:latin typeface="Arial" pitchFamily="34" charset="0"/>
                <a:cs typeface="Arial" pitchFamily="34" charset="0"/>
              </a:rPr>
              <a:t>adolescencij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 smtClean="0">
                <a:latin typeface="Arial" pitchFamily="34" charset="0"/>
                <a:cs typeface="Arial" pitchFamily="34" charset="0"/>
              </a:rPr>
              <a:t>4% - 8%</a:t>
            </a:r>
            <a:endParaRPr lang="hr-HR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djevojke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: mladići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2-3:1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3" descr="Depressed-child-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9458"/>
            <a:ext cx="3901765" cy="2918542"/>
          </a:xfrm>
          <a:prstGeom prst="rect">
            <a:avLst/>
          </a:prstGeom>
        </p:spPr>
      </p:pic>
      <p:pic>
        <p:nvPicPr>
          <p:cNvPr id="5" name="Picture 4" descr="vs78qvfp-1389837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5568" y="0"/>
            <a:ext cx="3888432" cy="3212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22" y="364331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717315" y="3643314"/>
            <a:ext cx="4588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ribližno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 smtClean="0">
                <a:latin typeface="Arial" pitchFamily="34" charset="0"/>
                <a:cs typeface="Arial" pitchFamily="34" charset="0"/>
              </a:rPr>
              <a:t>5-10%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djece i adolescenata ima </a:t>
            </a:r>
            <a:r>
              <a:rPr lang="hr-HR" sz="2200" b="1" dirty="0" err="1" smtClean="0">
                <a:latin typeface="Arial" pitchFamily="34" charset="0"/>
                <a:cs typeface="Arial" pitchFamily="34" charset="0"/>
              </a:rPr>
              <a:t>subkliničku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 simptomatologiju</a:t>
            </a:r>
          </a:p>
          <a:p>
            <a:endParaRPr lang="hr-HR" sz="2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teškoće u funkcioniranju,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r>
              <a:rPr lang="hr-HR" sz="2200" dirty="0" smtClean="0">
                <a:latin typeface="Arial" pitchFamily="34" charset="0"/>
                <a:cs typeface="Arial" pitchFamily="34" charset="0"/>
              </a:rPr>
              <a:t>     obiteljsko opterećenje</a:t>
            </a:r>
          </a:p>
          <a:p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depresijom,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psihosocijalna</a:t>
            </a:r>
          </a:p>
          <a:p>
            <a:r>
              <a:rPr lang="hr-HR" sz="2200" dirty="0">
                <a:latin typeface="Arial" pitchFamily="34" charset="0"/>
                <a:cs typeface="Arial" pitchFamily="34" charset="0"/>
              </a:rPr>
              <a:t>    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oštećenja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, rizik od suicida)</a:t>
            </a:r>
          </a:p>
          <a:p>
            <a:endParaRPr lang="hr-H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Klinička slika i obilježja depresije</a:t>
            </a:r>
            <a:endParaRPr lang="hr-HR" dirty="0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85182062"/>
              </p:ext>
            </p:extLst>
          </p:nvPr>
        </p:nvGraphicFramePr>
        <p:xfrm>
          <a:off x="0" y="1196752"/>
          <a:ext cx="9144000" cy="5400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58965"/>
                <a:gridCol w="6385035"/>
              </a:tblGrid>
              <a:tr h="5400600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DJECA</a:t>
                      </a:r>
                      <a:endParaRPr lang="hr-HR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hr-H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ž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alosn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i 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,govore monotonim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glasom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usporenih  pokreta, usamljen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razdražljiv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hr-H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pokazuju 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simptome tjeskobe, straha i nelagode (separacijska anksioznost ili fobije), dosadu (anhedonija) i probleme ponašanja</a:t>
                      </a:r>
                      <a:endParaRPr lang="hr-HR" sz="24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loša</a:t>
                      </a:r>
                      <a:r>
                        <a:rPr lang="hr-H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koncentracij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 i pažnj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, lošije školsko postignuće</a:t>
                      </a:r>
                      <a:endParaRPr lang="hr-HR" sz="24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često prikrivena tjelesnim smetnjama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bol u trbuhu, glavobolj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klon</a:t>
                      </a:r>
                      <a:r>
                        <a:rPr lang="hr-HR" sz="2400" b="0" dirty="0" err="1" smtClean="0">
                          <a:latin typeface="Calibri" pitchFamily="34" charset="0"/>
                          <a:cs typeface="Calibri" pitchFamily="34" charset="0"/>
                        </a:rPr>
                        <a:t>ost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pretjeranoj samokritici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, strah</a:t>
                      </a:r>
                      <a:r>
                        <a:rPr lang="hr-H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od 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strogosti i kritičnosti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 od</a:t>
                      </a:r>
                      <a:r>
                        <a:rPr lang="hr-H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drugih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r-H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česta </a:t>
                      </a: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želju za smrću</a:t>
                      </a:r>
                      <a:endParaRPr lang="hr-HR" sz="24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vi-VN" sz="2400" b="0" dirty="0" smtClean="0">
                          <a:latin typeface="Calibri" pitchFamily="34" charset="0"/>
                          <a:cs typeface="Calibri" pitchFamily="34" charset="0"/>
                        </a:rPr>
                        <a:t>suicid </a:t>
                      </a:r>
                      <a:r>
                        <a:rPr lang="hr-HR" sz="2400" b="0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hr-H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pokušaji suicida rijetki</a:t>
                      </a:r>
                      <a:endParaRPr lang="hr-HR" sz="24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hr-HR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467544" y="54672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Klinička slika i obilježja  </a:t>
            </a:r>
            <a:endParaRPr lang="hr-HR" sz="40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80928"/>
            <a:ext cx="2520280" cy="28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7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11" name="Rezervirano mjesto sadržaja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58218138"/>
              </p:ext>
            </p:extLst>
          </p:nvPr>
        </p:nvGraphicFramePr>
        <p:xfrm>
          <a:off x="179512" y="188640"/>
          <a:ext cx="8964488" cy="66933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964488"/>
              </a:tblGrid>
              <a:tr h="2304256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ADOLESCENTI</a:t>
                      </a:r>
                      <a:r>
                        <a:rPr lang="hr-HR" sz="4400" baseline="0" dirty="0" smtClean="0"/>
                        <a:t> </a:t>
                      </a:r>
                      <a:endParaRPr lang="hr-HR" sz="4400" dirty="0"/>
                    </a:p>
                  </a:txBody>
                  <a:tcPr/>
                </a:tc>
              </a:tr>
              <a:tr h="417646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apatij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 i tug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a,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 nedostatak energije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dosad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oremećaji sna i apetita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 česti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česta 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okupiranost tjelesnim izgledom </a:t>
                      </a:r>
                      <a:endParaRPr lang="hr-HR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prisutan </a:t>
                      </a:r>
                      <a:r>
                        <a:rPr lang="hr-HR" sz="2200" dirty="0" err="1" smtClean="0">
                          <a:latin typeface="Calibri" pitchFamily="34" charset="0"/>
                          <a:cs typeface="Calibri" pitchFamily="34" charset="0"/>
                        </a:rPr>
                        <a:t>osj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ećaj uzaludnosti i beznad</a:t>
                      </a:r>
                      <a:r>
                        <a:rPr lang="hr-HR" sz="2200" dirty="0" err="1" smtClean="0">
                          <a:latin typeface="Calibri" pitchFamily="34" charset="0"/>
                          <a:cs typeface="Calibri" pitchFamily="34" charset="0"/>
                        </a:rPr>
                        <a:t>nosti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endParaRPr lang="hr-HR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čest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 suicidalne misli i parasuicidalno ponašanje</a:t>
                      </a:r>
                      <a:endParaRPr lang="hr-HR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linička slika često maskirana različitim oblicima odstupanja u ponašanju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 - 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agresij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, kršenj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 normi i pravila ponašanja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otpora, posebice prema autoritetima</a:t>
                      </a:r>
                      <a:endParaRPr lang="hr-HR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nisko samopoštovanje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negativ</a:t>
                      </a:r>
                      <a:r>
                        <a:rPr lang="hr-HR" sz="2200" dirty="0" err="1" smtClean="0">
                          <a:latin typeface="Calibri" pitchFamily="34" charset="0"/>
                          <a:cs typeface="Calibri" pitchFamily="34" charset="0"/>
                        </a:rPr>
                        <a:t>an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 doživljaj sebe 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hr-HR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azdražljivost, socijalno povlačenje i nesposobnost 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 suočavanja s najmanjim 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frustracijama </a:t>
                      </a:r>
                      <a:endParaRPr lang="hr-HR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pokušaji „liječenja”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 drog</a:t>
                      </a:r>
                      <a:r>
                        <a:rPr lang="hr-HR" sz="2200" dirty="0" smtClean="0">
                          <a:latin typeface="Calibri" pitchFamily="34" charset="0"/>
                          <a:cs typeface="Calibri" pitchFamily="34" charset="0"/>
                        </a:rPr>
                        <a:t>om</a:t>
                      </a:r>
                      <a:r>
                        <a:rPr lang="vi-VN" sz="2200" dirty="0" smtClean="0">
                          <a:latin typeface="Calibri" pitchFamily="34" charset="0"/>
                          <a:cs typeface="Calibri" pitchFamily="34" charset="0"/>
                        </a:rPr>
                        <a:t> i alkoholom. </a:t>
                      </a:r>
                      <a:endParaRPr lang="hr-HR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aobljeni pravokutnik 12"/>
          <p:cNvSpPr/>
          <p:nvPr/>
        </p:nvSpPr>
        <p:spPr>
          <a:xfrm>
            <a:off x="4139952" y="0"/>
            <a:ext cx="4608512" cy="23488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ATIPIČNA SLIKA </a:t>
            </a:r>
            <a:r>
              <a:rPr lang="hr-HR" sz="2000" b="1" dirty="0" smtClean="0"/>
              <a:t>DEPRESIJE</a:t>
            </a:r>
            <a:endParaRPr lang="hr-H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vi-VN" sz="2000" dirty="0"/>
              <a:t>prekomjerno spavanj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vi-VN" sz="2000" dirty="0"/>
              <a:t> </a:t>
            </a:r>
            <a:endParaRPr lang="hr-H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vi-VN" sz="2000" dirty="0"/>
              <a:t>povećanje </a:t>
            </a:r>
            <a:r>
              <a:rPr lang="vi-VN" sz="2000" dirty="0" smtClean="0"/>
              <a:t>apetit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a</a:t>
            </a:r>
            <a:endParaRPr lang="hr-H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vi-VN" sz="2000" dirty="0" smtClean="0"/>
              <a:t>osjetljivost </a:t>
            </a:r>
            <a:r>
              <a:rPr lang="vi-VN" sz="2000" dirty="0"/>
              <a:t>na </a:t>
            </a:r>
            <a:r>
              <a:rPr lang="vi-VN" sz="2000" dirty="0" smtClean="0"/>
              <a:t>odbijanje</a:t>
            </a:r>
            <a:r>
              <a:rPr lang="hr-HR" sz="2000" dirty="0" smtClean="0"/>
              <a:t> i </a:t>
            </a:r>
            <a:r>
              <a:rPr lang="vi-VN" sz="2000" dirty="0" smtClean="0"/>
              <a:t>letargiju</a:t>
            </a:r>
            <a:r>
              <a:rPr lang="vi-VN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30593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KOMORBIDITET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8229600" cy="4937760"/>
          </a:xfrm>
        </p:spPr>
        <p:txBody>
          <a:bodyPr/>
          <a:lstStyle/>
          <a:p>
            <a:r>
              <a:rPr lang="hr-HR" dirty="0" err="1"/>
              <a:t>distimični</a:t>
            </a:r>
            <a:r>
              <a:rPr lang="hr-HR" dirty="0"/>
              <a:t> poremećaj, </a:t>
            </a:r>
            <a:r>
              <a:rPr lang="hr-HR" dirty="0" smtClean="0"/>
              <a:t>anksiozni </a:t>
            </a:r>
            <a:r>
              <a:rPr lang="hr-HR" dirty="0"/>
              <a:t>poremećaji, </a:t>
            </a:r>
            <a:r>
              <a:rPr lang="hr-HR" dirty="0" smtClean="0"/>
              <a:t>poremećaji u ponašanju, poremećaji hranjenja, poremećaji </a:t>
            </a:r>
            <a:r>
              <a:rPr lang="hr-HR" dirty="0"/>
              <a:t>zloupotrebe sredstava </a:t>
            </a:r>
            <a:r>
              <a:rPr lang="hr-HR" dirty="0" smtClean="0"/>
              <a:t>ovisnosti, ADHD</a:t>
            </a:r>
          </a:p>
          <a:p>
            <a:r>
              <a:rPr lang="hr-HR" dirty="0"/>
              <a:t>40% do 70</a:t>
            </a:r>
            <a:r>
              <a:rPr lang="hr-HR" dirty="0" smtClean="0"/>
              <a:t>% djece i adolescenata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3" y="3286124"/>
            <a:ext cx="5070317" cy="33828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857628"/>
            <a:ext cx="378165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4899</TotalTime>
  <Words>1676</Words>
  <Application>Microsoft Office PowerPoint</Application>
  <PresentationFormat>On-screen Show (4:3)</PresentationFormat>
  <Paragraphs>368</Paragraphs>
  <Slides>34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Origin</vt:lpstr>
      <vt:lpstr>BKT DJEČJE I  ADOLESCENTNE DEPRESIJE</vt:lpstr>
      <vt:lpstr>Depresija kod djece i adolescenata</vt:lpstr>
      <vt:lpstr>Dijagnostički kriteriji  DSM –V </vt:lpstr>
      <vt:lpstr>Slide 4</vt:lpstr>
      <vt:lpstr>Prevalencija</vt:lpstr>
      <vt:lpstr>Klinička slika i obilježja depresije</vt:lpstr>
      <vt:lpstr>Slide 7</vt:lpstr>
      <vt:lpstr> </vt:lpstr>
      <vt:lpstr>KOMORBIDITET</vt:lpstr>
      <vt:lpstr>PROCJENA</vt:lpstr>
      <vt:lpstr>Strategije BKT depresije djece i adolescenata</vt:lpstr>
      <vt:lpstr>TEHNIKE BKT </vt:lpstr>
      <vt:lpstr>BKT TRETMAN</vt:lpstr>
      <vt:lpstr>Plan tretmana depresije djece i adolescenata </vt:lpstr>
      <vt:lpstr>Bihevioralna aktivacija </vt:lpstr>
      <vt:lpstr>ACTION program </vt:lpstr>
      <vt:lpstr> STRUKTURA TERAPIJE  </vt:lpstr>
      <vt:lpstr>STRUKTURA SEANSE</vt:lpstr>
      <vt:lpstr>STRUKTURA TRETMANA</vt:lpstr>
      <vt:lpstr>Afektivna edukacija </vt:lpstr>
      <vt:lpstr>Postavljanje ciljeva </vt:lpstr>
      <vt:lpstr>Trening vještina suočavanja</vt:lpstr>
      <vt:lpstr>Trening rješavanja problema </vt:lpstr>
      <vt:lpstr>Kognitivno restrukturiranje</vt:lpstr>
      <vt:lpstr>Problemi u kognitivnom restrukturiranju</vt:lpstr>
      <vt:lpstr>Izgradnja pozitivne slike o sebi </vt:lpstr>
      <vt:lpstr>ACTION kits </vt:lpstr>
      <vt:lpstr>        Domaća zadaća </vt:lpstr>
      <vt:lpstr>Trening za roditelje</vt:lpstr>
      <vt:lpstr>Slide 30</vt:lpstr>
      <vt:lpstr>Savjetovanje učitelja</vt:lpstr>
      <vt:lpstr>Primjer u učionici </vt:lpstr>
      <vt:lpstr>Rad na prevenciji relapsa i recidiva </vt:lpstr>
      <vt:lpstr>HVALA NA PAŽNJI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DJEČJE I ADOLESCENTNE DEPRESIJE</dc:title>
  <dc:creator>Dajana</dc:creator>
  <cp:lastModifiedBy>Željko</cp:lastModifiedBy>
  <cp:revision>97</cp:revision>
  <cp:lastPrinted>2018-09-12T07:08:19Z</cp:lastPrinted>
  <dcterms:created xsi:type="dcterms:W3CDTF">2018-09-06T16:26:30Z</dcterms:created>
  <dcterms:modified xsi:type="dcterms:W3CDTF">2018-09-20T08:59:52Z</dcterms:modified>
</cp:coreProperties>
</file>