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78" r:id="rId4"/>
    <p:sldId id="277" r:id="rId5"/>
    <p:sldId id="269" r:id="rId6"/>
    <p:sldId id="268" r:id="rId7"/>
    <p:sldId id="279" r:id="rId8"/>
    <p:sldId id="280" r:id="rId9"/>
    <p:sldId id="264" r:id="rId10"/>
    <p:sldId id="284" r:id="rId11"/>
    <p:sldId id="282" r:id="rId12"/>
    <p:sldId id="286" r:id="rId13"/>
    <p:sldId id="283" r:id="rId14"/>
    <p:sldId id="271" r:id="rId15"/>
    <p:sldId id="272" r:id="rId16"/>
    <p:sldId id="290" r:id="rId17"/>
    <p:sldId id="287" r:id="rId18"/>
    <p:sldId id="291" r:id="rId19"/>
    <p:sldId id="289" r:id="rId20"/>
    <p:sldId id="273" r:id="rId21"/>
    <p:sldId id="292" r:id="rId22"/>
    <p:sldId id="274" r:id="rId23"/>
    <p:sldId id="293" r:id="rId24"/>
    <p:sldId id="275" r:id="rId25"/>
    <p:sldId id="294" r:id="rId26"/>
    <p:sldId id="295" r:id="rId27"/>
    <p:sldId id="296" r:id="rId28"/>
    <p:sldId id="276" r:id="rId29"/>
    <p:sldId id="297" r:id="rId30"/>
  </p:sldIdLst>
  <p:sldSz cx="12192000" cy="6858000"/>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rednji stil 2 - Isticanj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Svijetli stil 1 - Isticanje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72833802-FEF1-4C79-8D5D-14CF1EAF98D9}" styleName="Svijetli stil 2 - Isticanje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Svijetli stil 2 - Isticanje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Svijetli stil 2 - Isticanje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Svijetli stil 2 - Isticanje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Svijetli stil 2 - Isticanje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9012ECD-51FC-41F1-AA8D-1B2483CD663E}" styleName="Svijetli stil 2 - Isticanje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E9639D4-E3E2-4D34-9284-5A2195B3D0D7}" styleName="Svijetli stil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94660"/>
  </p:normalViewPr>
  <p:slideViewPr>
    <p:cSldViewPr snapToGrid="0">
      <p:cViewPr>
        <p:scale>
          <a:sx n="70" d="100"/>
          <a:sy n="70" d="100"/>
        </p:scale>
        <p:origin x="534"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slaj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B52DBFD-6913-495C-AA4D-3C7290E8C3C8}"/>
              </a:ext>
            </a:extLst>
          </p:cNvPr>
          <p:cNvSpPr>
            <a:spLocks noGrp="1"/>
          </p:cNvSpPr>
          <p:nvPr>
            <p:ph type="ctrTitle"/>
          </p:nvPr>
        </p:nvSpPr>
        <p:spPr>
          <a:xfrm>
            <a:off x="1524000" y="1122363"/>
            <a:ext cx="9144000" cy="2387600"/>
          </a:xfrm>
        </p:spPr>
        <p:txBody>
          <a:bodyPr anchor="b"/>
          <a:lstStyle>
            <a:lvl1pPr algn="ctr">
              <a:defRPr sz="6000"/>
            </a:lvl1pPr>
          </a:lstStyle>
          <a:p>
            <a:r>
              <a:rPr lang="hr-HR"/>
              <a:t>Kliknite da biste uredili stil naslova matrice</a:t>
            </a:r>
          </a:p>
        </p:txBody>
      </p:sp>
      <p:sp>
        <p:nvSpPr>
          <p:cNvPr id="3" name="Podnaslov 2">
            <a:extLst>
              <a:ext uri="{FF2B5EF4-FFF2-40B4-BE49-F238E27FC236}">
                <a16:creationId xmlns:a16="http://schemas.microsoft.com/office/drawing/2014/main" id="{ED2606CE-78C6-4763-A7E5-BDAB84906B6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r-HR"/>
              <a:t>Kliknite da biste uredili stil podnaslova matrice</a:t>
            </a:r>
          </a:p>
        </p:txBody>
      </p:sp>
      <p:sp>
        <p:nvSpPr>
          <p:cNvPr id="4" name="Rezervirano mjesto datuma 3">
            <a:extLst>
              <a:ext uri="{FF2B5EF4-FFF2-40B4-BE49-F238E27FC236}">
                <a16:creationId xmlns:a16="http://schemas.microsoft.com/office/drawing/2014/main" id="{9E56C5AA-8315-4FDF-A7E3-E73474EFCABF}"/>
              </a:ext>
            </a:extLst>
          </p:cNvPr>
          <p:cNvSpPr>
            <a:spLocks noGrp="1"/>
          </p:cNvSpPr>
          <p:nvPr>
            <p:ph type="dt" sz="half" idx="10"/>
          </p:nvPr>
        </p:nvSpPr>
        <p:spPr/>
        <p:txBody>
          <a:bodyPr/>
          <a:lstStyle/>
          <a:p>
            <a:fld id="{082E25B8-53E2-4202-9664-111D87233FFE}" type="datetimeFigureOut">
              <a:rPr lang="hr-HR" smtClean="0"/>
              <a:t>24.8.2018.</a:t>
            </a:fld>
            <a:endParaRPr lang="hr-HR"/>
          </a:p>
        </p:txBody>
      </p:sp>
      <p:sp>
        <p:nvSpPr>
          <p:cNvPr id="5" name="Rezervirano mjesto podnožja 4">
            <a:extLst>
              <a:ext uri="{FF2B5EF4-FFF2-40B4-BE49-F238E27FC236}">
                <a16:creationId xmlns:a16="http://schemas.microsoft.com/office/drawing/2014/main" id="{321CCDDF-54EA-40D0-8373-E0BF95FE5D5C}"/>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EBB90391-8004-475C-91AE-8F8C13ECE4A3}"/>
              </a:ext>
            </a:extLst>
          </p:cNvPr>
          <p:cNvSpPr>
            <a:spLocks noGrp="1"/>
          </p:cNvSpPr>
          <p:nvPr>
            <p:ph type="sldNum" sz="quarter" idx="12"/>
          </p:nvPr>
        </p:nvSpPr>
        <p:spPr/>
        <p:txBody>
          <a:bodyPr/>
          <a:lstStyle/>
          <a:p>
            <a:fld id="{8A18F80A-EDCC-4FAC-90F4-E398926CD30B}" type="slidenum">
              <a:rPr lang="hr-HR" smtClean="0"/>
              <a:t>‹#›</a:t>
            </a:fld>
            <a:endParaRPr lang="hr-HR"/>
          </a:p>
        </p:txBody>
      </p:sp>
    </p:spTree>
    <p:extLst>
      <p:ext uri="{BB962C8B-B14F-4D97-AF65-F5344CB8AC3E}">
        <p14:creationId xmlns:p14="http://schemas.microsoft.com/office/powerpoint/2010/main" val="16044458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1963E5B-C36C-4730-9392-BB4189D6BF9B}"/>
              </a:ext>
            </a:extLst>
          </p:cNvPr>
          <p:cNvSpPr>
            <a:spLocks noGrp="1"/>
          </p:cNvSpPr>
          <p:nvPr>
            <p:ph type="title"/>
          </p:nvPr>
        </p:nvSpPr>
        <p:spPr/>
        <p:txBody>
          <a:bodyPr/>
          <a:lstStyle/>
          <a:p>
            <a:r>
              <a:rPr lang="hr-HR"/>
              <a:t>Kliknite da biste uredili stil naslova matrice</a:t>
            </a:r>
          </a:p>
        </p:txBody>
      </p:sp>
      <p:sp>
        <p:nvSpPr>
          <p:cNvPr id="3" name="Rezervirano mjesto okomitog teksta 2">
            <a:extLst>
              <a:ext uri="{FF2B5EF4-FFF2-40B4-BE49-F238E27FC236}">
                <a16:creationId xmlns:a16="http://schemas.microsoft.com/office/drawing/2014/main" id="{771DCC1D-7E62-489A-8CCA-ECE7DCA5D91D}"/>
              </a:ext>
            </a:extLst>
          </p:cNvPr>
          <p:cNvSpPr>
            <a:spLocks noGrp="1"/>
          </p:cNvSpPr>
          <p:nvPr>
            <p:ph type="body" orient="vert" idx="1"/>
          </p:nvPr>
        </p:nvSpPr>
        <p:spPr/>
        <p:txBody>
          <a:bodyPr vert="eaVert"/>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4" name="Rezervirano mjesto datuma 3">
            <a:extLst>
              <a:ext uri="{FF2B5EF4-FFF2-40B4-BE49-F238E27FC236}">
                <a16:creationId xmlns:a16="http://schemas.microsoft.com/office/drawing/2014/main" id="{C9ADCE33-32FD-4CED-9D74-8005F6A75819}"/>
              </a:ext>
            </a:extLst>
          </p:cNvPr>
          <p:cNvSpPr>
            <a:spLocks noGrp="1"/>
          </p:cNvSpPr>
          <p:nvPr>
            <p:ph type="dt" sz="half" idx="10"/>
          </p:nvPr>
        </p:nvSpPr>
        <p:spPr/>
        <p:txBody>
          <a:bodyPr/>
          <a:lstStyle/>
          <a:p>
            <a:fld id="{082E25B8-53E2-4202-9664-111D87233FFE}" type="datetimeFigureOut">
              <a:rPr lang="hr-HR" smtClean="0"/>
              <a:t>24.8.2018.</a:t>
            </a:fld>
            <a:endParaRPr lang="hr-HR"/>
          </a:p>
        </p:txBody>
      </p:sp>
      <p:sp>
        <p:nvSpPr>
          <p:cNvPr id="5" name="Rezervirano mjesto podnožja 4">
            <a:extLst>
              <a:ext uri="{FF2B5EF4-FFF2-40B4-BE49-F238E27FC236}">
                <a16:creationId xmlns:a16="http://schemas.microsoft.com/office/drawing/2014/main" id="{58E91409-413D-4E76-9E61-650165DF3B35}"/>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B837E101-619F-4862-85A8-09BEF858806C}"/>
              </a:ext>
            </a:extLst>
          </p:cNvPr>
          <p:cNvSpPr>
            <a:spLocks noGrp="1"/>
          </p:cNvSpPr>
          <p:nvPr>
            <p:ph type="sldNum" sz="quarter" idx="12"/>
          </p:nvPr>
        </p:nvSpPr>
        <p:spPr/>
        <p:txBody>
          <a:bodyPr/>
          <a:lstStyle/>
          <a:p>
            <a:fld id="{8A18F80A-EDCC-4FAC-90F4-E398926CD30B}" type="slidenum">
              <a:rPr lang="hr-HR" smtClean="0"/>
              <a:t>‹#›</a:t>
            </a:fld>
            <a:endParaRPr lang="hr-HR"/>
          </a:p>
        </p:txBody>
      </p:sp>
    </p:spTree>
    <p:extLst>
      <p:ext uri="{BB962C8B-B14F-4D97-AF65-F5344CB8AC3E}">
        <p14:creationId xmlns:p14="http://schemas.microsoft.com/office/powerpoint/2010/main" val="17267354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Okomiti naslov 1">
            <a:extLst>
              <a:ext uri="{FF2B5EF4-FFF2-40B4-BE49-F238E27FC236}">
                <a16:creationId xmlns:a16="http://schemas.microsoft.com/office/drawing/2014/main" id="{4BC02197-D37C-417A-8D37-3A323A02D2EE}"/>
              </a:ext>
            </a:extLst>
          </p:cNvPr>
          <p:cNvSpPr>
            <a:spLocks noGrp="1"/>
          </p:cNvSpPr>
          <p:nvPr>
            <p:ph type="title" orient="vert"/>
          </p:nvPr>
        </p:nvSpPr>
        <p:spPr>
          <a:xfrm>
            <a:off x="8724900" y="365125"/>
            <a:ext cx="2628900" cy="5811838"/>
          </a:xfrm>
        </p:spPr>
        <p:txBody>
          <a:bodyPr vert="eaVert"/>
          <a:lstStyle/>
          <a:p>
            <a:r>
              <a:rPr lang="hr-HR"/>
              <a:t>Kliknite da biste uredili stil naslova matrice</a:t>
            </a:r>
          </a:p>
        </p:txBody>
      </p:sp>
      <p:sp>
        <p:nvSpPr>
          <p:cNvPr id="3" name="Rezervirano mjesto okomitog teksta 2">
            <a:extLst>
              <a:ext uri="{FF2B5EF4-FFF2-40B4-BE49-F238E27FC236}">
                <a16:creationId xmlns:a16="http://schemas.microsoft.com/office/drawing/2014/main" id="{07C1ACD6-6E09-45E4-BD2D-16BB00E86FFE}"/>
              </a:ext>
            </a:extLst>
          </p:cNvPr>
          <p:cNvSpPr>
            <a:spLocks noGrp="1"/>
          </p:cNvSpPr>
          <p:nvPr>
            <p:ph type="body" orient="vert" idx="1"/>
          </p:nvPr>
        </p:nvSpPr>
        <p:spPr>
          <a:xfrm>
            <a:off x="838200" y="365125"/>
            <a:ext cx="7734300" cy="5811838"/>
          </a:xfrm>
        </p:spPr>
        <p:txBody>
          <a:bodyPr vert="eaVert"/>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4" name="Rezervirano mjesto datuma 3">
            <a:extLst>
              <a:ext uri="{FF2B5EF4-FFF2-40B4-BE49-F238E27FC236}">
                <a16:creationId xmlns:a16="http://schemas.microsoft.com/office/drawing/2014/main" id="{5E853F52-791C-4424-9A3B-553A9FAEC3EF}"/>
              </a:ext>
            </a:extLst>
          </p:cNvPr>
          <p:cNvSpPr>
            <a:spLocks noGrp="1"/>
          </p:cNvSpPr>
          <p:nvPr>
            <p:ph type="dt" sz="half" idx="10"/>
          </p:nvPr>
        </p:nvSpPr>
        <p:spPr/>
        <p:txBody>
          <a:bodyPr/>
          <a:lstStyle/>
          <a:p>
            <a:fld id="{082E25B8-53E2-4202-9664-111D87233FFE}" type="datetimeFigureOut">
              <a:rPr lang="hr-HR" smtClean="0"/>
              <a:t>24.8.2018.</a:t>
            </a:fld>
            <a:endParaRPr lang="hr-HR"/>
          </a:p>
        </p:txBody>
      </p:sp>
      <p:sp>
        <p:nvSpPr>
          <p:cNvPr id="5" name="Rezervirano mjesto podnožja 4">
            <a:extLst>
              <a:ext uri="{FF2B5EF4-FFF2-40B4-BE49-F238E27FC236}">
                <a16:creationId xmlns:a16="http://schemas.microsoft.com/office/drawing/2014/main" id="{7233D150-033E-490C-8F51-DD75024FD539}"/>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EA0F0D1E-EE51-4DF2-AB87-7E084E53C65F}"/>
              </a:ext>
            </a:extLst>
          </p:cNvPr>
          <p:cNvSpPr>
            <a:spLocks noGrp="1"/>
          </p:cNvSpPr>
          <p:nvPr>
            <p:ph type="sldNum" sz="quarter" idx="12"/>
          </p:nvPr>
        </p:nvSpPr>
        <p:spPr/>
        <p:txBody>
          <a:bodyPr/>
          <a:lstStyle/>
          <a:p>
            <a:fld id="{8A18F80A-EDCC-4FAC-90F4-E398926CD30B}" type="slidenum">
              <a:rPr lang="hr-HR" smtClean="0"/>
              <a:t>‹#›</a:t>
            </a:fld>
            <a:endParaRPr lang="hr-HR"/>
          </a:p>
        </p:txBody>
      </p:sp>
    </p:spTree>
    <p:extLst>
      <p:ext uri="{BB962C8B-B14F-4D97-AF65-F5344CB8AC3E}">
        <p14:creationId xmlns:p14="http://schemas.microsoft.com/office/powerpoint/2010/main" val="2533754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Naslovni slajd">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hr-HR"/>
              <a:t>Kliknite da biste uredili stil naslova matrice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r-HR"/>
              <a:t>Kliknite da biste uredili stil podnaslova matrice</a:t>
            </a:r>
            <a:endParaRPr lang="en-US" dirty="0"/>
          </a:p>
        </p:txBody>
      </p:sp>
      <p:sp>
        <p:nvSpPr>
          <p:cNvPr id="4" name="Date Placeholder 3"/>
          <p:cNvSpPr>
            <a:spLocks noGrp="1"/>
          </p:cNvSpPr>
          <p:nvPr>
            <p:ph type="dt" sz="half" idx="10"/>
          </p:nvPr>
        </p:nvSpPr>
        <p:spPr/>
        <p:txBody>
          <a:bodyPr/>
          <a:lstStyle/>
          <a:p>
            <a:fld id="{AD767EA0-1463-4C7A-B7D8-356FA0ED956D}" type="datetimeFigureOut">
              <a:rPr lang="hr-HR" smtClean="0"/>
              <a:t>24.8.2018.</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4D9EFBD2-D3A0-4A46-98C1-01DAC0326092}" type="slidenum">
              <a:rPr lang="hr-HR" smtClean="0"/>
              <a:t>‹#›</a:t>
            </a:fld>
            <a:endParaRPr lang="hr-HR"/>
          </a:p>
        </p:txBody>
      </p:sp>
    </p:spTree>
    <p:extLst>
      <p:ext uri="{BB962C8B-B14F-4D97-AF65-F5344CB8AC3E}">
        <p14:creationId xmlns:p14="http://schemas.microsoft.com/office/powerpoint/2010/main" val="36944797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Content Placeholder 2"/>
          <p:cNvSpPr>
            <a:spLocks noGrp="1"/>
          </p:cNvSpPr>
          <p:nvPr>
            <p:ph idx="1"/>
          </p:nvPr>
        </p:nvSpPr>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Date Placeholder 3"/>
          <p:cNvSpPr>
            <a:spLocks noGrp="1"/>
          </p:cNvSpPr>
          <p:nvPr>
            <p:ph type="dt" sz="half" idx="10"/>
          </p:nvPr>
        </p:nvSpPr>
        <p:spPr/>
        <p:txBody>
          <a:bodyPr/>
          <a:lstStyle/>
          <a:p>
            <a:fld id="{AD767EA0-1463-4C7A-B7D8-356FA0ED956D}" type="datetimeFigureOut">
              <a:rPr lang="hr-HR" smtClean="0"/>
              <a:t>24.8.2018.</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4D9EFBD2-D3A0-4A46-98C1-01DAC0326092}" type="slidenum">
              <a:rPr lang="hr-HR" smtClean="0"/>
              <a:t>‹#›</a:t>
            </a:fld>
            <a:endParaRPr lang="hr-HR"/>
          </a:p>
        </p:txBody>
      </p:sp>
    </p:spTree>
    <p:extLst>
      <p:ext uri="{BB962C8B-B14F-4D97-AF65-F5344CB8AC3E}">
        <p14:creationId xmlns:p14="http://schemas.microsoft.com/office/powerpoint/2010/main" val="704683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Zaglavlje sekcij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hr-HR"/>
              <a:t>Kliknite da biste uredili stil naslova matrice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AD767EA0-1463-4C7A-B7D8-356FA0ED956D}" type="datetimeFigureOut">
              <a:rPr lang="hr-HR" smtClean="0"/>
              <a:t>24.8.2018.</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4D9EFBD2-D3A0-4A46-98C1-01DAC0326092}" type="slidenum">
              <a:rPr lang="hr-HR" smtClean="0"/>
              <a:t>‹#›</a:t>
            </a:fld>
            <a:endParaRPr lang="hr-HR"/>
          </a:p>
        </p:txBody>
      </p:sp>
    </p:spTree>
    <p:extLst>
      <p:ext uri="{BB962C8B-B14F-4D97-AF65-F5344CB8AC3E}">
        <p14:creationId xmlns:p14="http://schemas.microsoft.com/office/powerpoint/2010/main" val="14804983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5" name="Date Placeholder 4"/>
          <p:cNvSpPr>
            <a:spLocks noGrp="1"/>
          </p:cNvSpPr>
          <p:nvPr>
            <p:ph type="dt" sz="half" idx="10"/>
          </p:nvPr>
        </p:nvSpPr>
        <p:spPr/>
        <p:txBody>
          <a:bodyPr/>
          <a:lstStyle/>
          <a:p>
            <a:fld id="{AD767EA0-1463-4C7A-B7D8-356FA0ED956D}" type="datetimeFigureOut">
              <a:rPr lang="hr-HR" smtClean="0"/>
              <a:t>24.8.2018.</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4D9EFBD2-D3A0-4A46-98C1-01DAC0326092}" type="slidenum">
              <a:rPr lang="hr-HR" smtClean="0"/>
              <a:t>‹#›</a:t>
            </a:fld>
            <a:endParaRPr lang="hr-HR"/>
          </a:p>
        </p:txBody>
      </p:sp>
    </p:spTree>
    <p:extLst>
      <p:ext uri="{BB962C8B-B14F-4D97-AF65-F5344CB8AC3E}">
        <p14:creationId xmlns:p14="http://schemas.microsoft.com/office/powerpoint/2010/main" val="19613268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hr-HR"/>
              <a:t>Kliknite da biste uredili stil naslova matrice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Uredite stilove teksta matrice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Uredite stilove teksta matrice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7" name="Date Placeholder 6"/>
          <p:cNvSpPr>
            <a:spLocks noGrp="1"/>
          </p:cNvSpPr>
          <p:nvPr>
            <p:ph type="dt" sz="half" idx="10"/>
          </p:nvPr>
        </p:nvSpPr>
        <p:spPr/>
        <p:txBody>
          <a:bodyPr/>
          <a:lstStyle/>
          <a:p>
            <a:fld id="{AD767EA0-1463-4C7A-B7D8-356FA0ED956D}" type="datetimeFigureOut">
              <a:rPr lang="hr-HR" smtClean="0"/>
              <a:t>24.8.2018.</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4D9EFBD2-D3A0-4A46-98C1-01DAC0326092}" type="slidenum">
              <a:rPr lang="hr-HR" smtClean="0"/>
              <a:t>‹#›</a:t>
            </a:fld>
            <a:endParaRPr lang="hr-HR"/>
          </a:p>
        </p:txBody>
      </p:sp>
    </p:spTree>
    <p:extLst>
      <p:ext uri="{BB962C8B-B14F-4D97-AF65-F5344CB8AC3E}">
        <p14:creationId xmlns:p14="http://schemas.microsoft.com/office/powerpoint/2010/main" val="35133763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hr-HR"/>
              <a:t>Kliknite da biste uredili stil naslova matrice</a:t>
            </a:r>
            <a:endParaRPr lang="en-US" dirty="0"/>
          </a:p>
        </p:txBody>
      </p:sp>
      <p:sp>
        <p:nvSpPr>
          <p:cNvPr id="3" name="Date Placeholder 2"/>
          <p:cNvSpPr>
            <a:spLocks noGrp="1"/>
          </p:cNvSpPr>
          <p:nvPr>
            <p:ph type="dt" sz="half" idx="10"/>
          </p:nvPr>
        </p:nvSpPr>
        <p:spPr/>
        <p:txBody>
          <a:bodyPr/>
          <a:lstStyle/>
          <a:p>
            <a:fld id="{AD767EA0-1463-4C7A-B7D8-356FA0ED956D}" type="datetimeFigureOut">
              <a:rPr lang="hr-HR" smtClean="0"/>
              <a:t>24.8.2018.</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4D9EFBD2-D3A0-4A46-98C1-01DAC0326092}" type="slidenum">
              <a:rPr lang="hr-HR" smtClean="0"/>
              <a:t>‹#›</a:t>
            </a:fld>
            <a:endParaRPr lang="hr-HR"/>
          </a:p>
        </p:txBody>
      </p:sp>
    </p:spTree>
    <p:extLst>
      <p:ext uri="{BB962C8B-B14F-4D97-AF65-F5344CB8AC3E}">
        <p14:creationId xmlns:p14="http://schemas.microsoft.com/office/powerpoint/2010/main" val="16431630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67EA0-1463-4C7A-B7D8-356FA0ED956D}" type="datetimeFigureOut">
              <a:rPr lang="hr-HR" smtClean="0"/>
              <a:t>24.8.2018.</a:t>
            </a:fld>
            <a:endParaRPr lang="hr-HR"/>
          </a:p>
        </p:txBody>
      </p:sp>
      <p:sp>
        <p:nvSpPr>
          <p:cNvPr id="3" name="Footer Placeholder 2"/>
          <p:cNvSpPr>
            <a:spLocks noGrp="1"/>
          </p:cNvSpPr>
          <p:nvPr>
            <p:ph type="ftr" sz="quarter" idx="11"/>
          </p:nvPr>
        </p:nvSpPr>
        <p:spPr/>
        <p:txBody>
          <a:bodyPr/>
          <a:lstStyle/>
          <a:p>
            <a:endParaRPr lang="hr-HR"/>
          </a:p>
        </p:txBody>
      </p:sp>
      <p:sp>
        <p:nvSpPr>
          <p:cNvPr id="4" name="Slide Number Placeholder 3"/>
          <p:cNvSpPr>
            <a:spLocks noGrp="1"/>
          </p:cNvSpPr>
          <p:nvPr>
            <p:ph type="sldNum" sz="quarter" idx="12"/>
          </p:nvPr>
        </p:nvSpPr>
        <p:spPr/>
        <p:txBody>
          <a:bodyPr/>
          <a:lstStyle/>
          <a:p>
            <a:fld id="{4D9EFBD2-D3A0-4A46-98C1-01DAC0326092}" type="slidenum">
              <a:rPr lang="hr-HR" smtClean="0"/>
              <a:t>‹#›</a:t>
            </a:fld>
            <a:endParaRPr lang="hr-HR"/>
          </a:p>
        </p:txBody>
      </p:sp>
    </p:spTree>
    <p:extLst>
      <p:ext uri="{BB962C8B-B14F-4D97-AF65-F5344CB8AC3E}">
        <p14:creationId xmlns:p14="http://schemas.microsoft.com/office/powerpoint/2010/main" val="208705853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hr-HR"/>
              <a:t>Kliknite da biste uredili stil naslova matrice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hr-HR"/>
              <a:t>Uredite stilove teksta matrice</a:t>
            </a:r>
          </a:p>
        </p:txBody>
      </p:sp>
      <p:sp>
        <p:nvSpPr>
          <p:cNvPr id="5" name="Date Placeholder 4"/>
          <p:cNvSpPr>
            <a:spLocks noGrp="1"/>
          </p:cNvSpPr>
          <p:nvPr>
            <p:ph type="dt" sz="half" idx="10"/>
          </p:nvPr>
        </p:nvSpPr>
        <p:spPr/>
        <p:txBody>
          <a:bodyPr/>
          <a:lstStyle/>
          <a:p>
            <a:fld id="{AD767EA0-1463-4C7A-B7D8-356FA0ED956D}" type="datetimeFigureOut">
              <a:rPr lang="hr-HR" smtClean="0"/>
              <a:t>24.8.2018.</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4D9EFBD2-D3A0-4A46-98C1-01DAC0326092}" type="slidenum">
              <a:rPr lang="hr-HR" smtClean="0"/>
              <a:t>‹#›</a:t>
            </a:fld>
            <a:endParaRPr lang="hr-HR"/>
          </a:p>
        </p:txBody>
      </p:sp>
    </p:spTree>
    <p:extLst>
      <p:ext uri="{BB962C8B-B14F-4D97-AF65-F5344CB8AC3E}">
        <p14:creationId xmlns:p14="http://schemas.microsoft.com/office/powerpoint/2010/main" val="27987636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81CFAA2-D724-4315-B95A-4AB91532AF7C}"/>
              </a:ext>
            </a:extLst>
          </p:cNvPr>
          <p:cNvSpPr>
            <a:spLocks noGrp="1"/>
          </p:cNvSpPr>
          <p:nvPr>
            <p:ph type="title"/>
          </p:nvPr>
        </p:nvSpPr>
        <p:spPr/>
        <p:txBody>
          <a:bodyPr/>
          <a:lstStyle/>
          <a:p>
            <a:r>
              <a:rPr lang="hr-HR"/>
              <a:t>Kliknite da biste uredili stil naslova matrice</a:t>
            </a:r>
          </a:p>
        </p:txBody>
      </p:sp>
      <p:sp>
        <p:nvSpPr>
          <p:cNvPr id="3" name="Rezervirano mjesto sadržaja 2">
            <a:extLst>
              <a:ext uri="{FF2B5EF4-FFF2-40B4-BE49-F238E27FC236}">
                <a16:creationId xmlns:a16="http://schemas.microsoft.com/office/drawing/2014/main" id="{2324D885-BD49-442C-9747-87FF49E6F88D}"/>
              </a:ext>
            </a:extLst>
          </p:cNvPr>
          <p:cNvSpPr>
            <a:spLocks noGrp="1"/>
          </p:cNvSpPr>
          <p:nvPr>
            <p:ph idx="1"/>
          </p:nvPr>
        </p:nvSpPr>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4" name="Rezervirano mjesto datuma 3">
            <a:extLst>
              <a:ext uri="{FF2B5EF4-FFF2-40B4-BE49-F238E27FC236}">
                <a16:creationId xmlns:a16="http://schemas.microsoft.com/office/drawing/2014/main" id="{5B4CF02C-AE3E-4E62-89A7-57C517D57567}"/>
              </a:ext>
            </a:extLst>
          </p:cNvPr>
          <p:cNvSpPr>
            <a:spLocks noGrp="1"/>
          </p:cNvSpPr>
          <p:nvPr>
            <p:ph type="dt" sz="half" idx="10"/>
          </p:nvPr>
        </p:nvSpPr>
        <p:spPr/>
        <p:txBody>
          <a:bodyPr/>
          <a:lstStyle/>
          <a:p>
            <a:fld id="{082E25B8-53E2-4202-9664-111D87233FFE}" type="datetimeFigureOut">
              <a:rPr lang="hr-HR" smtClean="0"/>
              <a:t>24.8.2018.</a:t>
            </a:fld>
            <a:endParaRPr lang="hr-HR"/>
          </a:p>
        </p:txBody>
      </p:sp>
      <p:sp>
        <p:nvSpPr>
          <p:cNvPr id="5" name="Rezervirano mjesto podnožja 4">
            <a:extLst>
              <a:ext uri="{FF2B5EF4-FFF2-40B4-BE49-F238E27FC236}">
                <a16:creationId xmlns:a16="http://schemas.microsoft.com/office/drawing/2014/main" id="{0C7A1691-F4FC-4179-8781-83967FEC9C95}"/>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A8664A80-F7B1-4A1A-A973-60FD52714A33}"/>
              </a:ext>
            </a:extLst>
          </p:cNvPr>
          <p:cNvSpPr>
            <a:spLocks noGrp="1"/>
          </p:cNvSpPr>
          <p:nvPr>
            <p:ph type="sldNum" sz="quarter" idx="12"/>
          </p:nvPr>
        </p:nvSpPr>
        <p:spPr/>
        <p:txBody>
          <a:bodyPr/>
          <a:lstStyle/>
          <a:p>
            <a:fld id="{8A18F80A-EDCC-4FAC-90F4-E398926CD30B}" type="slidenum">
              <a:rPr lang="hr-HR" smtClean="0"/>
              <a:t>‹#›</a:t>
            </a:fld>
            <a:endParaRPr lang="hr-HR"/>
          </a:p>
        </p:txBody>
      </p:sp>
    </p:spTree>
    <p:extLst>
      <p:ext uri="{BB962C8B-B14F-4D97-AF65-F5344CB8AC3E}">
        <p14:creationId xmlns:p14="http://schemas.microsoft.com/office/powerpoint/2010/main" val="314185148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hr-HR"/>
              <a:t>Kliknite da biste uredili stil naslova matrice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r-HR"/>
              <a:t>Kliknite ikonu da biste dodali  sliku</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Uredite stilove teksta matrice</a:t>
            </a: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4D9EFBD2-D3A0-4A46-98C1-01DAC0326092}" type="slidenum">
              <a:rPr lang="hr-HR" smtClean="0"/>
              <a:t>‹#›</a:t>
            </a:fld>
            <a:endParaRPr lang="hr-HR"/>
          </a:p>
        </p:txBody>
      </p:sp>
      <p:sp>
        <p:nvSpPr>
          <p:cNvPr id="5" name="Date Placeholder 4"/>
          <p:cNvSpPr>
            <a:spLocks noGrp="1"/>
          </p:cNvSpPr>
          <p:nvPr>
            <p:ph type="dt" sz="half" idx="10"/>
          </p:nvPr>
        </p:nvSpPr>
        <p:spPr/>
        <p:txBody>
          <a:bodyPr/>
          <a:lstStyle/>
          <a:p>
            <a:fld id="{AD767EA0-1463-4C7A-B7D8-356FA0ED956D}" type="datetimeFigureOut">
              <a:rPr lang="hr-HR" smtClean="0"/>
              <a:t>24.8.2018.</a:t>
            </a:fld>
            <a:endParaRPr lang="hr-HR"/>
          </a:p>
        </p:txBody>
      </p:sp>
    </p:spTree>
    <p:extLst>
      <p:ext uri="{BB962C8B-B14F-4D97-AF65-F5344CB8AC3E}">
        <p14:creationId xmlns:p14="http://schemas.microsoft.com/office/powerpoint/2010/main" val="3300652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Naslov i opis">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hr-HR"/>
              <a:t>Kliknite da biste uredili stil naslova matrice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AD767EA0-1463-4C7A-B7D8-356FA0ED956D}" type="datetimeFigureOut">
              <a:rPr lang="hr-HR" smtClean="0"/>
              <a:t>24.8.2018.</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4D9EFBD2-D3A0-4A46-98C1-01DAC0326092}" type="slidenum">
              <a:rPr lang="hr-HR" smtClean="0"/>
              <a:t>‹#›</a:t>
            </a:fld>
            <a:endParaRPr lang="hr-HR"/>
          </a:p>
        </p:txBody>
      </p:sp>
    </p:spTree>
    <p:extLst>
      <p:ext uri="{BB962C8B-B14F-4D97-AF65-F5344CB8AC3E}">
        <p14:creationId xmlns:p14="http://schemas.microsoft.com/office/powerpoint/2010/main" val="220329892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Citat s opisom">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hr-HR"/>
              <a:t>Kliknite da biste uredili stil naslova matrice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r-HR"/>
              <a:t>Uredite stilove teksta matrice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AD767EA0-1463-4C7A-B7D8-356FA0ED956D}" type="datetimeFigureOut">
              <a:rPr lang="hr-HR" smtClean="0"/>
              <a:t>24.8.2018.</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4D9EFBD2-D3A0-4A46-98C1-01DAC0326092}" type="slidenum">
              <a:rPr lang="hr-HR" smtClean="0"/>
              <a:t>‹#›</a:t>
            </a:fld>
            <a:endParaRPr lang="hr-H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71284176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Kartica s naziv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hr-HR"/>
              <a:t>Kliknite da biste uredili stil naslova matrice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AD767EA0-1463-4C7A-B7D8-356FA0ED956D}" type="datetimeFigureOut">
              <a:rPr lang="hr-HR" smtClean="0"/>
              <a:t>24.8.2018.</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4D9EFBD2-D3A0-4A46-98C1-01DAC0326092}" type="slidenum">
              <a:rPr lang="hr-HR" smtClean="0"/>
              <a:t>‹#›</a:t>
            </a:fld>
            <a:endParaRPr lang="hr-HR"/>
          </a:p>
        </p:txBody>
      </p:sp>
    </p:spTree>
    <p:extLst>
      <p:ext uri="{BB962C8B-B14F-4D97-AF65-F5344CB8AC3E}">
        <p14:creationId xmlns:p14="http://schemas.microsoft.com/office/powerpoint/2010/main" val="102037310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Kartica s nazivom citat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hr-HR"/>
              <a:t>Kliknite da biste uredili stil naslova matrice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r-HR"/>
              <a:t>Uredite stilove teksta matrice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AD767EA0-1463-4C7A-B7D8-356FA0ED956D}" type="datetimeFigureOut">
              <a:rPr lang="hr-HR" smtClean="0"/>
              <a:t>24.8.2018.</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4D9EFBD2-D3A0-4A46-98C1-01DAC0326092}" type="slidenum">
              <a:rPr lang="hr-HR" smtClean="0"/>
              <a:t>‹#›</a:t>
            </a:fld>
            <a:endParaRPr lang="hr-H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77732109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rue ili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hr-HR"/>
              <a:t>Kliknite da biste uredili stil naslova matrice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r-HR"/>
              <a:t>Uredite stilove teksta matrice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AD767EA0-1463-4C7A-B7D8-356FA0ED956D}" type="datetimeFigureOut">
              <a:rPr lang="hr-HR" smtClean="0"/>
              <a:t>24.8.2018.</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4D9EFBD2-D3A0-4A46-98C1-01DAC0326092}" type="slidenum">
              <a:rPr lang="hr-HR" smtClean="0"/>
              <a:t>‹#›</a:t>
            </a:fld>
            <a:endParaRPr lang="hr-HR"/>
          </a:p>
        </p:txBody>
      </p:sp>
    </p:spTree>
    <p:extLst>
      <p:ext uri="{BB962C8B-B14F-4D97-AF65-F5344CB8AC3E}">
        <p14:creationId xmlns:p14="http://schemas.microsoft.com/office/powerpoint/2010/main" val="219046408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Vertical Text Placeholder 2"/>
          <p:cNvSpPr>
            <a:spLocks noGrp="1"/>
          </p:cNvSpPr>
          <p:nvPr>
            <p:ph type="body" orient="vert" idx="1"/>
          </p:nvPr>
        </p:nvSpPr>
        <p:spPr/>
        <p:txBody>
          <a:bodyPr vert="eaVert"/>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Date Placeholder 3"/>
          <p:cNvSpPr>
            <a:spLocks noGrp="1"/>
          </p:cNvSpPr>
          <p:nvPr>
            <p:ph type="dt" sz="half" idx="10"/>
          </p:nvPr>
        </p:nvSpPr>
        <p:spPr/>
        <p:txBody>
          <a:bodyPr/>
          <a:lstStyle/>
          <a:p>
            <a:fld id="{AD767EA0-1463-4C7A-B7D8-356FA0ED956D}" type="datetimeFigureOut">
              <a:rPr lang="hr-HR" smtClean="0"/>
              <a:t>24.8.2018.</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4D9EFBD2-D3A0-4A46-98C1-01DAC0326092}" type="slidenum">
              <a:rPr lang="hr-HR" smtClean="0"/>
              <a:t>‹#›</a:t>
            </a:fld>
            <a:endParaRPr lang="hr-HR"/>
          </a:p>
        </p:txBody>
      </p:sp>
    </p:spTree>
    <p:extLst>
      <p:ext uri="{BB962C8B-B14F-4D97-AF65-F5344CB8AC3E}">
        <p14:creationId xmlns:p14="http://schemas.microsoft.com/office/powerpoint/2010/main" val="379799904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hr-HR"/>
              <a:t>Kliknite da biste uredili stil naslova matrice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Date Placeholder 3"/>
          <p:cNvSpPr>
            <a:spLocks noGrp="1"/>
          </p:cNvSpPr>
          <p:nvPr>
            <p:ph type="dt" sz="half" idx="10"/>
          </p:nvPr>
        </p:nvSpPr>
        <p:spPr/>
        <p:txBody>
          <a:bodyPr/>
          <a:lstStyle/>
          <a:p>
            <a:fld id="{AD767EA0-1463-4C7A-B7D8-356FA0ED956D}" type="datetimeFigureOut">
              <a:rPr lang="hr-HR" smtClean="0"/>
              <a:t>24.8.2018.</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4D9EFBD2-D3A0-4A46-98C1-01DAC0326092}" type="slidenum">
              <a:rPr lang="hr-HR" smtClean="0"/>
              <a:t>‹#›</a:t>
            </a:fld>
            <a:endParaRPr lang="hr-HR"/>
          </a:p>
        </p:txBody>
      </p:sp>
    </p:spTree>
    <p:extLst>
      <p:ext uri="{BB962C8B-B14F-4D97-AF65-F5344CB8AC3E}">
        <p14:creationId xmlns:p14="http://schemas.microsoft.com/office/powerpoint/2010/main" val="31990073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sekcije">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A3CC881-8F1C-4F49-9EA2-9A26420EDEC3}"/>
              </a:ext>
            </a:extLst>
          </p:cNvPr>
          <p:cNvSpPr>
            <a:spLocks noGrp="1"/>
          </p:cNvSpPr>
          <p:nvPr>
            <p:ph type="title"/>
          </p:nvPr>
        </p:nvSpPr>
        <p:spPr>
          <a:xfrm>
            <a:off x="831850" y="1709738"/>
            <a:ext cx="10515600" cy="2852737"/>
          </a:xfrm>
        </p:spPr>
        <p:txBody>
          <a:bodyPr anchor="b"/>
          <a:lstStyle>
            <a:lvl1pPr>
              <a:defRPr sz="6000"/>
            </a:lvl1pPr>
          </a:lstStyle>
          <a:p>
            <a:r>
              <a:rPr lang="hr-HR"/>
              <a:t>Kliknite da biste uredili stil naslova matrice</a:t>
            </a:r>
          </a:p>
        </p:txBody>
      </p:sp>
      <p:sp>
        <p:nvSpPr>
          <p:cNvPr id="3" name="Rezervirano mjesto teksta 2">
            <a:extLst>
              <a:ext uri="{FF2B5EF4-FFF2-40B4-BE49-F238E27FC236}">
                <a16:creationId xmlns:a16="http://schemas.microsoft.com/office/drawing/2014/main" id="{744DDB35-D519-45FB-919D-A89357FB402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r-HR"/>
              <a:t>Uredite stilove teksta matrice</a:t>
            </a:r>
          </a:p>
        </p:txBody>
      </p:sp>
      <p:sp>
        <p:nvSpPr>
          <p:cNvPr id="4" name="Rezervirano mjesto datuma 3">
            <a:extLst>
              <a:ext uri="{FF2B5EF4-FFF2-40B4-BE49-F238E27FC236}">
                <a16:creationId xmlns:a16="http://schemas.microsoft.com/office/drawing/2014/main" id="{5DAACC25-F771-4B91-B4B8-2063E8E0F425}"/>
              </a:ext>
            </a:extLst>
          </p:cNvPr>
          <p:cNvSpPr>
            <a:spLocks noGrp="1"/>
          </p:cNvSpPr>
          <p:nvPr>
            <p:ph type="dt" sz="half" idx="10"/>
          </p:nvPr>
        </p:nvSpPr>
        <p:spPr/>
        <p:txBody>
          <a:bodyPr/>
          <a:lstStyle/>
          <a:p>
            <a:fld id="{082E25B8-53E2-4202-9664-111D87233FFE}" type="datetimeFigureOut">
              <a:rPr lang="hr-HR" smtClean="0"/>
              <a:t>24.8.2018.</a:t>
            </a:fld>
            <a:endParaRPr lang="hr-HR"/>
          </a:p>
        </p:txBody>
      </p:sp>
      <p:sp>
        <p:nvSpPr>
          <p:cNvPr id="5" name="Rezervirano mjesto podnožja 4">
            <a:extLst>
              <a:ext uri="{FF2B5EF4-FFF2-40B4-BE49-F238E27FC236}">
                <a16:creationId xmlns:a16="http://schemas.microsoft.com/office/drawing/2014/main" id="{2C74BE21-3D17-4F56-94AC-7C8335071BFF}"/>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9CAF0036-BE8A-41A1-80E9-C7288A2D3ADF}"/>
              </a:ext>
            </a:extLst>
          </p:cNvPr>
          <p:cNvSpPr>
            <a:spLocks noGrp="1"/>
          </p:cNvSpPr>
          <p:nvPr>
            <p:ph type="sldNum" sz="quarter" idx="12"/>
          </p:nvPr>
        </p:nvSpPr>
        <p:spPr/>
        <p:txBody>
          <a:bodyPr/>
          <a:lstStyle/>
          <a:p>
            <a:fld id="{8A18F80A-EDCC-4FAC-90F4-E398926CD30B}" type="slidenum">
              <a:rPr lang="hr-HR" smtClean="0"/>
              <a:t>‹#›</a:t>
            </a:fld>
            <a:endParaRPr lang="hr-HR"/>
          </a:p>
        </p:txBody>
      </p:sp>
    </p:spTree>
    <p:extLst>
      <p:ext uri="{BB962C8B-B14F-4D97-AF65-F5344CB8AC3E}">
        <p14:creationId xmlns:p14="http://schemas.microsoft.com/office/powerpoint/2010/main" val="23113649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1D50CAA-6C73-4221-AEF5-817AD938423D}"/>
              </a:ext>
            </a:extLst>
          </p:cNvPr>
          <p:cNvSpPr>
            <a:spLocks noGrp="1"/>
          </p:cNvSpPr>
          <p:nvPr>
            <p:ph type="title"/>
          </p:nvPr>
        </p:nvSpPr>
        <p:spPr/>
        <p:txBody>
          <a:bodyPr/>
          <a:lstStyle/>
          <a:p>
            <a:r>
              <a:rPr lang="hr-HR"/>
              <a:t>Kliknite da biste uredili stil naslova matrice</a:t>
            </a:r>
          </a:p>
        </p:txBody>
      </p:sp>
      <p:sp>
        <p:nvSpPr>
          <p:cNvPr id="3" name="Rezervirano mjesto sadržaja 2">
            <a:extLst>
              <a:ext uri="{FF2B5EF4-FFF2-40B4-BE49-F238E27FC236}">
                <a16:creationId xmlns:a16="http://schemas.microsoft.com/office/drawing/2014/main" id="{7E1AC4A4-3FF7-4B03-9D15-4F855991E47C}"/>
              </a:ext>
            </a:extLst>
          </p:cNvPr>
          <p:cNvSpPr>
            <a:spLocks noGrp="1"/>
          </p:cNvSpPr>
          <p:nvPr>
            <p:ph sz="half" idx="1"/>
          </p:nvPr>
        </p:nvSpPr>
        <p:spPr>
          <a:xfrm>
            <a:off x="838200" y="1825625"/>
            <a:ext cx="5181600" cy="4351338"/>
          </a:xfrm>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4" name="Rezervirano mjesto sadržaja 3">
            <a:extLst>
              <a:ext uri="{FF2B5EF4-FFF2-40B4-BE49-F238E27FC236}">
                <a16:creationId xmlns:a16="http://schemas.microsoft.com/office/drawing/2014/main" id="{FE08BEB6-3673-46A4-994A-937BFAF65803}"/>
              </a:ext>
            </a:extLst>
          </p:cNvPr>
          <p:cNvSpPr>
            <a:spLocks noGrp="1"/>
          </p:cNvSpPr>
          <p:nvPr>
            <p:ph sz="half" idx="2"/>
          </p:nvPr>
        </p:nvSpPr>
        <p:spPr>
          <a:xfrm>
            <a:off x="6172200" y="1825625"/>
            <a:ext cx="5181600" cy="4351338"/>
          </a:xfrm>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5" name="Rezervirano mjesto datuma 4">
            <a:extLst>
              <a:ext uri="{FF2B5EF4-FFF2-40B4-BE49-F238E27FC236}">
                <a16:creationId xmlns:a16="http://schemas.microsoft.com/office/drawing/2014/main" id="{A1C95250-CE1C-4947-9827-DAA82B87C5D6}"/>
              </a:ext>
            </a:extLst>
          </p:cNvPr>
          <p:cNvSpPr>
            <a:spLocks noGrp="1"/>
          </p:cNvSpPr>
          <p:nvPr>
            <p:ph type="dt" sz="half" idx="10"/>
          </p:nvPr>
        </p:nvSpPr>
        <p:spPr/>
        <p:txBody>
          <a:bodyPr/>
          <a:lstStyle/>
          <a:p>
            <a:fld id="{082E25B8-53E2-4202-9664-111D87233FFE}" type="datetimeFigureOut">
              <a:rPr lang="hr-HR" smtClean="0"/>
              <a:t>24.8.2018.</a:t>
            </a:fld>
            <a:endParaRPr lang="hr-HR"/>
          </a:p>
        </p:txBody>
      </p:sp>
      <p:sp>
        <p:nvSpPr>
          <p:cNvPr id="6" name="Rezervirano mjesto podnožja 5">
            <a:extLst>
              <a:ext uri="{FF2B5EF4-FFF2-40B4-BE49-F238E27FC236}">
                <a16:creationId xmlns:a16="http://schemas.microsoft.com/office/drawing/2014/main" id="{214D670E-AFA5-4691-A6E1-914F8ED21CF3}"/>
              </a:ext>
            </a:extLst>
          </p:cNvPr>
          <p:cNvSpPr>
            <a:spLocks noGrp="1"/>
          </p:cNvSpPr>
          <p:nvPr>
            <p:ph type="ftr" sz="quarter" idx="11"/>
          </p:nvPr>
        </p:nvSpPr>
        <p:spPr/>
        <p:txBody>
          <a:bodyPr/>
          <a:lstStyle/>
          <a:p>
            <a:endParaRPr lang="hr-HR"/>
          </a:p>
        </p:txBody>
      </p:sp>
      <p:sp>
        <p:nvSpPr>
          <p:cNvPr id="7" name="Rezervirano mjesto broja slajda 6">
            <a:extLst>
              <a:ext uri="{FF2B5EF4-FFF2-40B4-BE49-F238E27FC236}">
                <a16:creationId xmlns:a16="http://schemas.microsoft.com/office/drawing/2014/main" id="{58C66156-5908-4432-9624-0FCEDF35FD05}"/>
              </a:ext>
            </a:extLst>
          </p:cNvPr>
          <p:cNvSpPr>
            <a:spLocks noGrp="1"/>
          </p:cNvSpPr>
          <p:nvPr>
            <p:ph type="sldNum" sz="quarter" idx="12"/>
          </p:nvPr>
        </p:nvSpPr>
        <p:spPr/>
        <p:txBody>
          <a:bodyPr/>
          <a:lstStyle/>
          <a:p>
            <a:fld id="{8A18F80A-EDCC-4FAC-90F4-E398926CD30B}" type="slidenum">
              <a:rPr lang="hr-HR" smtClean="0"/>
              <a:t>‹#›</a:t>
            </a:fld>
            <a:endParaRPr lang="hr-HR"/>
          </a:p>
        </p:txBody>
      </p:sp>
    </p:spTree>
    <p:extLst>
      <p:ext uri="{BB962C8B-B14F-4D97-AF65-F5344CB8AC3E}">
        <p14:creationId xmlns:p14="http://schemas.microsoft.com/office/powerpoint/2010/main" val="6646460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76981B2-1FED-4D8C-AB1D-12CA8070388A}"/>
              </a:ext>
            </a:extLst>
          </p:cNvPr>
          <p:cNvSpPr>
            <a:spLocks noGrp="1"/>
          </p:cNvSpPr>
          <p:nvPr>
            <p:ph type="title"/>
          </p:nvPr>
        </p:nvSpPr>
        <p:spPr>
          <a:xfrm>
            <a:off x="839788" y="365125"/>
            <a:ext cx="10515600" cy="1325563"/>
          </a:xfrm>
        </p:spPr>
        <p:txBody>
          <a:bodyPr/>
          <a:lstStyle/>
          <a:p>
            <a:r>
              <a:rPr lang="hr-HR"/>
              <a:t>Kliknite da biste uredili stil naslova matrice</a:t>
            </a:r>
          </a:p>
        </p:txBody>
      </p:sp>
      <p:sp>
        <p:nvSpPr>
          <p:cNvPr id="3" name="Rezervirano mjesto teksta 2">
            <a:extLst>
              <a:ext uri="{FF2B5EF4-FFF2-40B4-BE49-F238E27FC236}">
                <a16:creationId xmlns:a16="http://schemas.microsoft.com/office/drawing/2014/main" id="{993F8924-E856-4B34-9D30-5D95438D905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Uredite stilove teksta matrice</a:t>
            </a:r>
          </a:p>
        </p:txBody>
      </p:sp>
      <p:sp>
        <p:nvSpPr>
          <p:cNvPr id="4" name="Rezervirano mjesto sadržaja 3">
            <a:extLst>
              <a:ext uri="{FF2B5EF4-FFF2-40B4-BE49-F238E27FC236}">
                <a16:creationId xmlns:a16="http://schemas.microsoft.com/office/drawing/2014/main" id="{E6F26ABE-318E-4097-BB09-D292828A1634}"/>
              </a:ext>
            </a:extLst>
          </p:cNvPr>
          <p:cNvSpPr>
            <a:spLocks noGrp="1"/>
          </p:cNvSpPr>
          <p:nvPr>
            <p:ph sz="half" idx="2"/>
          </p:nvPr>
        </p:nvSpPr>
        <p:spPr>
          <a:xfrm>
            <a:off x="839788" y="2505075"/>
            <a:ext cx="5157787" cy="3684588"/>
          </a:xfrm>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5" name="Rezervirano mjesto teksta 4">
            <a:extLst>
              <a:ext uri="{FF2B5EF4-FFF2-40B4-BE49-F238E27FC236}">
                <a16:creationId xmlns:a16="http://schemas.microsoft.com/office/drawing/2014/main" id="{4265A410-56B4-40E7-B88B-58C490AF022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Uredite stilove teksta matrice</a:t>
            </a:r>
          </a:p>
        </p:txBody>
      </p:sp>
      <p:sp>
        <p:nvSpPr>
          <p:cNvPr id="6" name="Rezervirano mjesto sadržaja 5">
            <a:extLst>
              <a:ext uri="{FF2B5EF4-FFF2-40B4-BE49-F238E27FC236}">
                <a16:creationId xmlns:a16="http://schemas.microsoft.com/office/drawing/2014/main" id="{9E048C49-DD1A-467B-B980-EE3BE652102F}"/>
              </a:ext>
            </a:extLst>
          </p:cNvPr>
          <p:cNvSpPr>
            <a:spLocks noGrp="1"/>
          </p:cNvSpPr>
          <p:nvPr>
            <p:ph sz="quarter" idx="4"/>
          </p:nvPr>
        </p:nvSpPr>
        <p:spPr>
          <a:xfrm>
            <a:off x="6172200" y="2505075"/>
            <a:ext cx="5183188" cy="3684588"/>
          </a:xfrm>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7" name="Rezervirano mjesto datuma 6">
            <a:extLst>
              <a:ext uri="{FF2B5EF4-FFF2-40B4-BE49-F238E27FC236}">
                <a16:creationId xmlns:a16="http://schemas.microsoft.com/office/drawing/2014/main" id="{432039F4-385C-4B7E-ACF0-8B242E3E6C5C}"/>
              </a:ext>
            </a:extLst>
          </p:cNvPr>
          <p:cNvSpPr>
            <a:spLocks noGrp="1"/>
          </p:cNvSpPr>
          <p:nvPr>
            <p:ph type="dt" sz="half" idx="10"/>
          </p:nvPr>
        </p:nvSpPr>
        <p:spPr/>
        <p:txBody>
          <a:bodyPr/>
          <a:lstStyle/>
          <a:p>
            <a:fld id="{082E25B8-53E2-4202-9664-111D87233FFE}" type="datetimeFigureOut">
              <a:rPr lang="hr-HR" smtClean="0"/>
              <a:t>24.8.2018.</a:t>
            </a:fld>
            <a:endParaRPr lang="hr-HR"/>
          </a:p>
        </p:txBody>
      </p:sp>
      <p:sp>
        <p:nvSpPr>
          <p:cNvPr id="8" name="Rezervirano mjesto podnožja 7">
            <a:extLst>
              <a:ext uri="{FF2B5EF4-FFF2-40B4-BE49-F238E27FC236}">
                <a16:creationId xmlns:a16="http://schemas.microsoft.com/office/drawing/2014/main" id="{078FE58B-1076-4BCB-A73B-EA1AEC543CA9}"/>
              </a:ext>
            </a:extLst>
          </p:cNvPr>
          <p:cNvSpPr>
            <a:spLocks noGrp="1"/>
          </p:cNvSpPr>
          <p:nvPr>
            <p:ph type="ftr" sz="quarter" idx="11"/>
          </p:nvPr>
        </p:nvSpPr>
        <p:spPr/>
        <p:txBody>
          <a:bodyPr/>
          <a:lstStyle/>
          <a:p>
            <a:endParaRPr lang="hr-HR"/>
          </a:p>
        </p:txBody>
      </p:sp>
      <p:sp>
        <p:nvSpPr>
          <p:cNvPr id="9" name="Rezervirano mjesto broja slajda 8">
            <a:extLst>
              <a:ext uri="{FF2B5EF4-FFF2-40B4-BE49-F238E27FC236}">
                <a16:creationId xmlns:a16="http://schemas.microsoft.com/office/drawing/2014/main" id="{9D9900ED-93BC-4BA4-94C5-086EB853C9B9}"/>
              </a:ext>
            </a:extLst>
          </p:cNvPr>
          <p:cNvSpPr>
            <a:spLocks noGrp="1"/>
          </p:cNvSpPr>
          <p:nvPr>
            <p:ph type="sldNum" sz="quarter" idx="12"/>
          </p:nvPr>
        </p:nvSpPr>
        <p:spPr/>
        <p:txBody>
          <a:bodyPr/>
          <a:lstStyle/>
          <a:p>
            <a:fld id="{8A18F80A-EDCC-4FAC-90F4-E398926CD30B}" type="slidenum">
              <a:rPr lang="hr-HR" smtClean="0"/>
              <a:t>‹#›</a:t>
            </a:fld>
            <a:endParaRPr lang="hr-HR"/>
          </a:p>
        </p:txBody>
      </p:sp>
    </p:spTree>
    <p:extLst>
      <p:ext uri="{BB962C8B-B14F-4D97-AF65-F5344CB8AC3E}">
        <p14:creationId xmlns:p14="http://schemas.microsoft.com/office/powerpoint/2010/main" val="27495308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77E8BDC-5354-44A0-9C17-FE3E7398C77A}"/>
              </a:ext>
            </a:extLst>
          </p:cNvPr>
          <p:cNvSpPr>
            <a:spLocks noGrp="1"/>
          </p:cNvSpPr>
          <p:nvPr>
            <p:ph type="title"/>
          </p:nvPr>
        </p:nvSpPr>
        <p:spPr/>
        <p:txBody>
          <a:bodyPr/>
          <a:lstStyle/>
          <a:p>
            <a:r>
              <a:rPr lang="hr-HR"/>
              <a:t>Kliknite da biste uredili stil naslova matrice</a:t>
            </a:r>
          </a:p>
        </p:txBody>
      </p:sp>
      <p:sp>
        <p:nvSpPr>
          <p:cNvPr id="3" name="Rezervirano mjesto datuma 2">
            <a:extLst>
              <a:ext uri="{FF2B5EF4-FFF2-40B4-BE49-F238E27FC236}">
                <a16:creationId xmlns:a16="http://schemas.microsoft.com/office/drawing/2014/main" id="{A8B289A1-85DE-460E-A792-638803344309}"/>
              </a:ext>
            </a:extLst>
          </p:cNvPr>
          <p:cNvSpPr>
            <a:spLocks noGrp="1"/>
          </p:cNvSpPr>
          <p:nvPr>
            <p:ph type="dt" sz="half" idx="10"/>
          </p:nvPr>
        </p:nvSpPr>
        <p:spPr/>
        <p:txBody>
          <a:bodyPr/>
          <a:lstStyle/>
          <a:p>
            <a:fld id="{082E25B8-53E2-4202-9664-111D87233FFE}" type="datetimeFigureOut">
              <a:rPr lang="hr-HR" smtClean="0"/>
              <a:t>24.8.2018.</a:t>
            </a:fld>
            <a:endParaRPr lang="hr-HR"/>
          </a:p>
        </p:txBody>
      </p:sp>
      <p:sp>
        <p:nvSpPr>
          <p:cNvPr id="4" name="Rezervirano mjesto podnožja 3">
            <a:extLst>
              <a:ext uri="{FF2B5EF4-FFF2-40B4-BE49-F238E27FC236}">
                <a16:creationId xmlns:a16="http://schemas.microsoft.com/office/drawing/2014/main" id="{55B19BBF-5A18-4D57-AC41-D15A298D415A}"/>
              </a:ext>
            </a:extLst>
          </p:cNvPr>
          <p:cNvSpPr>
            <a:spLocks noGrp="1"/>
          </p:cNvSpPr>
          <p:nvPr>
            <p:ph type="ftr" sz="quarter" idx="11"/>
          </p:nvPr>
        </p:nvSpPr>
        <p:spPr/>
        <p:txBody>
          <a:bodyPr/>
          <a:lstStyle/>
          <a:p>
            <a:endParaRPr lang="hr-HR"/>
          </a:p>
        </p:txBody>
      </p:sp>
      <p:sp>
        <p:nvSpPr>
          <p:cNvPr id="5" name="Rezervirano mjesto broja slajda 4">
            <a:extLst>
              <a:ext uri="{FF2B5EF4-FFF2-40B4-BE49-F238E27FC236}">
                <a16:creationId xmlns:a16="http://schemas.microsoft.com/office/drawing/2014/main" id="{7EC835FB-1D47-45B3-AE62-9A3B9B60E5B5}"/>
              </a:ext>
            </a:extLst>
          </p:cNvPr>
          <p:cNvSpPr>
            <a:spLocks noGrp="1"/>
          </p:cNvSpPr>
          <p:nvPr>
            <p:ph type="sldNum" sz="quarter" idx="12"/>
          </p:nvPr>
        </p:nvSpPr>
        <p:spPr/>
        <p:txBody>
          <a:bodyPr/>
          <a:lstStyle/>
          <a:p>
            <a:fld id="{8A18F80A-EDCC-4FAC-90F4-E398926CD30B}" type="slidenum">
              <a:rPr lang="hr-HR" smtClean="0"/>
              <a:t>‹#›</a:t>
            </a:fld>
            <a:endParaRPr lang="hr-HR"/>
          </a:p>
        </p:txBody>
      </p:sp>
    </p:spTree>
    <p:extLst>
      <p:ext uri="{BB962C8B-B14F-4D97-AF65-F5344CB8AC3E}">
        <p14:creationId xmlns:p14="http://schemas.microsoft.com/office/powerpoint/2010/main" val="15212223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Rezervirano mjesto datuma 1">
            <a:extLst>
              <a:ext uri="{FF2B5EF4-FFF2-40B4-BE49-F238E27FC236}">
                <a16:creationId xmlns:a16="http://schemas.microsoft.com/office/drawing/2014/main" id="{EA183885-5121-4875-81B8-BAECD665C980}"/>
              </a:ext>
            </a:extLst>
          </p:cNvPr>
          <p:cNvSpPr>
            <a:spLocks noGrp="1"/>
          </p:cNvSpPr>
          <p:nvPr>
            <p:ph type="dt" sz="half" idx="10"/>
          </p:nvPr>
        </p:nvSpPr>
        <p:spPr/>
        <p:txBody>
          <a:bodyPr/>
          <a:lstStyle/>
          <a:p>
            <a:fld id="{082E25B8-53E2-4202-9664-111D87233FFE}" type="datetimeFigureOut">
              <a:rPr lang="hr-HR" smtClean="0"/>
              <a:t>24.8.2018.</a:t>
            </a:fld>
            <a:endParaRPr lang="hr-HR"/>
          </a:p>
        </p:txBody>
      </p:sp>
      <p:sp>
        <p:nvSpPr>
          <p:cNvPr id="3" name="Rezervirano mjesto podnožja 2">
            <a:extLst>
              <a:ext uri="{FF2B5EF4-FFF2-40B4-BE49-F238E27FC236}">
                <a16:creationId xmlns:a16="http://schemas.microsoft.com/office/drawing/2014/main" id="{342AE908-9259-4DC1-A626-C05CD7D3C6ED}"/>
              </a:ext>
            </a:extLst>
          </p:cNvPr>
          <p:cNvSpPr>
            <a:spLocks noGrp="1"/>
          </p:cNvSpPr>
          <p:nvPr>
            <p:ph type="ftr" sz="quarter" idx="11"/>
          </p:nvPr>
        </p:nvSpPr>
        <p:spPr/>
        <p:txBody>
          <a:bodyPr/>
          <a:lstStyle/>
          <a:p>
            <a:endParaRPr lang="hr-HR"/>
          </a:p>
        </p:txBody>
      </p:sp>
      <p:sp>
        <p:nvSpPr>
          <p:cNvPr id="4" name="Rezervirano mjesto broja slajda 3">
            <a:extLst>
              <a:ext uri="{FF2B5EF4-FFF2-40B4-BE49-F238E27FC236}">
                <a16:creationId xmlns:a16="http://schemas.microsoft.com/office/drawing/2014/main" id="{2938278F-E483-409A-8468-6A60A17FD2FD}"/>
              </a:ext>
            </a:extLst>
          </p:cNvPr>
          <p:cNvSpPr>
            <a:spLocks noGrp="1"/>
          </p:cNvSpPr>
          <p:nvPr>
            <p:ph type="sldNum" sz="quarter" idx="12"/>
          </p:nvPr>
        </p:nvSpPr>
        <p:spPr/>
        <p:txBody>
          <a:bodyPr/>
          <a:lstStyle/>
          <a:p>
            <a:fld id="{8A18F80A-EDCC-4FAC-90F4-E398926CD30B}" type="slidenum">
              <a:rPr lang="hr-HR" smtClean="0"/>
              <a:t>‹#›</a:t>
            </a:fld>
            <a:endParaRPr lang="hr-HR"/>
          </a:p>
        </p:txBody>
      </p:sp>
    </p:spTree>
    <p:extLst>
      <p:ext uri="{BB962C8B-B14F-4D97-AF65-F5344CB8AC3E}">
        <p14:creationId xmlns:p14="http://schemas.microsoft.com/office/powerpoint/2010/main" val="42066771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071F023-B1A5-44E8-AB86-966A9B3ADD10}"/>
              </a:ext>
            </a:extLst>
          </p:cNvPr>
          <p:cNvSpPr>
            <a:spLocks noGrp="1"/>
          </p:cNvSpPr>
          <p:nvPr>
            <p:ph type="title"/>
          </p:nvPr>
        </p:nvSpPr>
        <p:spPr>
          <a:xfrm>
            <a:off x="839788" y="457200"/>
            <a:ext cx="3932237" cy="1600200"/>
          </a:xfrm>
        </p:spPr>
        <p:txBody>
          <a:bodyPr anchor="b"/>
          <a:lstStyle>
            <a:lvl1pPr>
              <a:defRPr sz="3200"/>
            </a:lvl1pPr>
          </a:lstStyle>
          <a:p>
            <a:r>
              <a:rPr lang="hr-HR"/>
              <a:t>Kliknite da biste uredili stil naslova matrice</a:t>
            </a:r>
          </a:p>
        </p:txBody>
      </p:sp>
      <p:sp>
        <p:nvSpPr>
          <p:cNvPr id="3" name="Rezervirano mjesto sadržaja 2">
            <a:extLst>
              <a:ext uri="{FF2B5EF4-FFF2-40B4-BE49-F238E27FC236}">
                <a16:creationId xmlns:a16="http://schemas.microsoft.com/office/drawing/2014/main" id="{980655E7-F4E9-443E-90EF-F980B6BBE7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4" name="Rezervirano mjesto teksta 3">
            <a:extLst>
              <a:ext uri="{FF2B5EF4-FFF2-40B4-BE49-F238E27FC236}">
                <a16:creationId xmlns:a16="http://schemas.microsoft.com/office/drawing/2014/main" id="{77A04EF8-51EF-44B6-9246-76A0D8E272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a:t>Uredite stilove teksta matrice</a:t>
            </a:r>
          </a:p>
        </p:txBody>
      </p:sp>
      <p:sp>
        <p:nvSpPr>
          <p:cNvPr id="5" name="Rezervirano mjesto datuma 4">
            <a:extLst>
              <a:ext uri="{FF2B5EF4-FFF2-40B4-BE49-F238E27FC236}">
                <a16:creationId xmlns:a16="http://schemas.microsoft.com/office/drawing/2014/main" id="{D5FE39BD-FFF9-4109-A104-C1339741AB19}"/>
              </a:ext>
            </a:extLst>
          </p:cNvPr>
          <p:cNvSpPr>
            <a:spLocks noGrp="1"/>
          </p:cNvSpPr>
          <p:nvPr>
            <p:ph type="dt" sz="half" idx="10"/>
          </p:nvPr>
        </p:nvSpPr>
        <p:spPr/>
        <p:txBody>
          <a:bodyPr/>
          <a:lstStyle/>
          <a:p>
            <a:fld id="{082E25B8-53E2-4202-9664-111D87233FFE}" type="datetimeFigureOut">
              <a:rPr lang="hr-HR" smtClean="0"/>
              <a:t>24.8.2018.</a:t>
            </a:fld>
            <a:endParaRPr lang="hr-HR"/>
          </a:p>
        </p:txBody>
      </p:sp>
      <p:sp>
        <p:nvSpPr>
          <p:cNvPr id="6" name="Rezervirano mjesto podnožja 5">
            <a:extLst>
              <a:ext uri="{FF2B5EF4-FFF2-40B4-BE49-F238E27FC236}">
                <a16:creationId xmlns:a16="http://schemas.microsoft.com/office/drawing/2014/main" id="{C9C98621-D810-4EC4-BC32-319142A62EA1}"/>
              </a:ext>
            </a:extLst>
          </p:cNvPr>
          <p:cNvSpPr>
            <a:spLocks noGrp="1"/>
          </p:cNvSpPr>
          <p:nvPr>
            <p:ph type="ftr" sz="quarter" idx="11"/>
          </p:nvPr>
        </p:nvSpPr>
        <p:spPr/>
        <p:txBody>
          <a:bodyPr/>
          <a:lstStyle/>
          <a:p>
            <a:endParaRPr lang="hr-HR"/>
          </a:p>
        </p:txBody>
      </p:sp>
      <p:sp>
        <p:nvSpPr>
          <p:cNvPr id="7" name="Rezervirano mjesto broja slajda 6">
            <a:extLst>
              <a:ext uri="{FF2B5EF4-FFF2-40B4-BE49-F238E27FC236}">
                <a16:creationId xmlns:a16="http://schemas.microsoft.com/office/drawing/2014/main" id="{4174E6C6-6F2C-4EF4-9E9E-AA1E0915C2B2}"/>
              </a:ext>
            </a:extLst>
          </p:cNvPr>
          <p:cNvSpPr>
            <a:spLocks noGrp="1"/>
          </p:cNvSpPr>
          <p:nvPr>
            <p:ph type="sldNum" sz="quarter" idx="12"/>
          </p:nvPr>
        </p:nvSpPr>
        <p:spPr/>
        <p:txBody>
          <a:bodyPr/>
          <a:lstStyle/>
          <a:p>
            <a:fld id="{8A18F80A-EDCC-4FAC-90F4-E398926CD30B}" type="slidenum">
              <a:rPr lang="hr-HR" smtClean="0"/>
              <a:t>‹#›</a:t>
            </a:fld>
            <a:endParaRPr lang="hr-HR"/>
          </a:p>
        </p:txBody>
      </p:sp>
    </p:spTree>
    <p:extLst>
      <p:ext uri="{BB962C8B-B14F-4D97-AF65-F5344CB8AC3E}">
        <p14:creationId xmlns:p14="http://schemas.microsoft.com/office/powerpoint/2010/main" val="13530016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7FECD82-7E9C-4360-BDDC-CBF65C37934E}"/>
              </a:ext>
            </a:extLst>
          </p:cNvPr>
          <p:cNvSpPr>
            <a:spLocks noGrp="1"/>
          </p:cNvSpPr>
          <p:nvPr>
            <p:ph type="title"/>
          </p:nvPr>
        </p:nvSpPr>
        <p:spPr>
          <a:xfrm>
            <a:off x="839788" y="457200"/>
            <a:ext cx="3932237" cy="1600200"/>
          </a:xfrm>
        </p:spPr>
        <p:txBody>
          <a:bodyPr anchor="b"/>
          <a:lstStyle>
            <a:lvl1pPr>
              <a:defRPr sz="3200"/>
            </a:lvl1pPr>
          </a:lstStyle>
          <a:p>
            <a:r>
              <a:rPr lang="hr-HR"/>
              <a:t>Kliknite da biste uredili stil naslova matrice</a:t>
            </a:r>
          </a:p>
        </p:txBody>
      </p:sp>
      <p:sp>
        <p:nvSpPr>
          <p:cNvPr id="3" name="Rezervirano mjesto slike 2">
            <a:extLst>
              <a:ext uri="{FF2B5EF4-FFF2-40B4-BE49-F238E27FC236}">
                <a16:creationId xmlns:a16="http://schemas.microsoft.com/office/drawing/2014/main" id="{A7F02A4A-0F30-423E-8814-F9D92D7AB8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r-HR"/>
          </a:p>
        </p:txBody>
      </p:sp>
      <p:sp>
        <p:nvSpPr>
          <p:cNvPr id="4" name="Rezervirano mjesto teksta 3">
            <a:extLst>
              <a:ext uri="{FF2B5EF4-FFF2-40B4-BE49-F238E27FC236}">
                <a16:creationId xmlns:a16="http://schemas.microsoft.com/office/drawing/2014/main" id="{19C3D7AD-1BA7-42D1-AA3F-2FBCF339EA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a:t>Uredite stilove teksta matrice</a:t>
            </a:r>
          </a:p>
        </p:txBody>
      </p:sp>
      <p:sp>
        <p:nvSpPr>
          <p:cNvPr id="5" name="Rezervirano mjesto datuma 4">
            <a:extLst>
              <a:ext uri="{FF2B5EF4-FFF2-40B4-BE49-F238E27FC236}">
                <a16:creationId xmlns:a16="http://schemas.microsoft.com/office/drawing/2014/main" id="{28AF1F6C-9757-4C9F-9F28-CE99AB00E0A1}"/>
              </a:ext>
            </a:extLst>
          </p:cNvPr>
          <p:cNvSpPr>
            <a:spLocks noGrp="1"/>
          </p:cNvSpPr>
          <p:nvPr>
            <p:ph type="dt" sz="half" idx="10"/>
          </p:nvPr>
        </p:nvSpPr>
        <p:spPr/>
        <p:txBody>
          <a:bodyPr/>
          <a:lstStyle/>
          <a:p>
            <a:fld id="{082E25B8-53E2-4202-9664-111D87233FFE}" type="datetimeFigureOut">
              <a:rPr lang="hr-HR" smtClean="0"/>
              <a:t>24.8.2018.</a:t>
            </a:fld>
            <a:endParaRPr lang="hr-HR"/>
          </a:p>
        </p:txBody>
      </p:sp>
      <p:sp>
        <p:nvSpPr>
          <p:cNvPr id="6" name="Rezervirano mjesto podnožja 5">
            <a:extLst>
              <a:ext uri="{FF2B5EF4-FFF2-40B4-BE49-F238E27FC236}">
                <a16:creationId xmlns:a16="http://schemas.microsoft.com/office/drawing/2014/main" id="{78E0EB8D-59AE-4946-9C56-46D7AC600EDF}"/>
              </a:ext>
            </a:extLst>
          </p:cNvPr>
          <p:cNvSpPr>
            <a:spLocks noGrp="1"/>
          </p:cNvSpPr>
          <p:nvPr>
            <p:ph type="ftr" sz="quarter" idx="11"/>
          </p:nvPr>
        </p:nvSpPr>
        <p:spPr/>
        <p:txBody>
          <a:bodyPr/>
          <a:lstStyle/>
          <a:p>
            <a:endParaRPr lang="hr-HR"/>
          </a:p>
        </p:txBody>
      </p:sp>
      <p:sp>
        <p:nvSpPr>
          <p:cNvPr id="7" name="Rezervirano mjesto broja slajda 6">
            <a:extLst>
              <a:ext uri="{FF2B5EF4-FFF2-40B4-BE49-F238E27FC236}">
                <a16:creationId xmlns:a16="http://schemas.microsoft.com/office/drawing/2014/main" id="{A93EF74A-C6D9-48E0-BE56-30A28299470D}"/>
              </a:ext>
            </a:extLst>
          </p:cNvPr>
          <p:cNvSpPr>
            <a:spLocks noGrp="1"/>
          </p:cNvSpPr>
          <p:nvPr>
            <p:ph type="sldNum" sz="quarter" idx="12"/>
          </p:nvPr>
        </p:nvSpPr>
        <p:spPr/>
        <p:txBody>
          <a:bodyPr/>
          <a:lstStyle/>
          <a:p>
            <a:fld id="{8A18F80A-EDCC-4FAC-90F4-E398926CD30B}" type="slidenum">
              <a:rPr lang="hr-HR" smtClean="0"/>
              <a:t>‹#›</a:t>
            </a:fld>
            <a:endParaRPr lang="hr-HR"/>
          </a:p>
        </p:txBody>
      </p:sp>
    </p:spTree>
    <p:extLst>
      <p:ext uri="{BB962C8B-B14F-4D97-AF65-F5344CB8AC3E}">
        <p14:creationId xmlns:p14="http://schemas.microsoft.com/office/powerpoint/2010/main" val="39065208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naslova 1">
            <a:extLst>
              <a:ext uri="{FF2B5EF4-FFF2-40B4-BE49-F238E27FC236}">
                <a16:creationId xmlns:a16="http://schemas.microsoft.com/office/drawing/2014/main" id="{D9C3C5E9-8D0D-41A2-A8F5-00BFDE83793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r-HR"/>
              <a:t>Kliknite da biste uredili stil naslova matrice</a:t>
            </a:r>
          </a:p>
        </p:txBody>
      </p:sp>
      <p:sp>
        <p:nvSpPr>
          <p:cNvPr id="3" name="Rezervirano mjesto teksta 2">
            <a:extLst>
              <a:ext uri="{FF2B5EF4-FFF2-40B4-BE49-F238E27FC236}">
                <a16:creationId xmlns:a16="http://schemas.microsoft.com/office/drawing/2014/main" id="{1D1E5946-ACE3-411B-9467-D8DBDDA0223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4" name="Rezervirano mjesto datuma 3">
            <a:extLst>
              <a:ext uri="{FF2B5EF4-FFF2-40B4-BE49-F238E27FC236}">
                <a16:creationId xmlns:a16="http://schemas.microsoft.com/office/drawing/2014/main" id="{6B208EB3-5DCF-458C-9F45-5F6D033A2A5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2E25B8-53E2-4202-9664-111D87233FFE}" type="datetimeFigureOut">
              <a:rPr lang="hr-HR" smtClean="0"/>
              <a:t>24.8.2018.</a:t>
            </a:fld>
            <a:endParaRPr lang="hr-HR"/>
          </a:p>
        </p:txBody>
      </p:sp>
      <p:sp>
        <p:nvSpPr>
          <p:cNvPr id="5" name="Rezervirano mjesto podnožja 4">
            <a:extLst>
              <a:ext uri="{FF2B5EF4-FFF2-40B4-BE49-F238E27FC236}">
                <a16:creationId xmlns:a16="http://schemas.microsoft.com/office/drawing/2014/main" id="{FB3156DC-51E8-43C5-B7FA-5B4C4684E1E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p>
        </p:txBody>
      </p:sp>
      <p:sp>
        <p:nvSpPr>
          <p:cNvPr id="6" name="Rezervirano mjesto broja slajda 5">
            <a:extLst>
              <a:ext uri="{FF2B5EF4-FFF2-40B4-BE49-F238E27FC236}">
                <a16:creationId xmlns:a16="http://schemas.microsoft.com/office/drawing/2014/main" id="{0F937954-5C60-4DF0-9481-048F4BC8BD4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18F80A-EDCC-4FAC-90F4-E398926CD30B}" type="slidenum">
              <a:rPr lang="hr-HR" smtClean="0"/>
              <a:t>‹#›</a:t>
            </a:fld>
            <a:endParaRPr lang="hr-HR"/>
          </a:p>
        </p:txBody>
      </p:sp>
    </p:spTree>
    <p:extLst>
      <p:ext uri="{BB962C8B-B14F-4D97-AF65-F5344CB8AC3E}">
        <p14:creationId xmlns:p14="http://schemas.microsoft.com/office/powerpoint/2010/main" val="4422263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hr-HR"/>
              <a:t>Kliknite da biste uredili stil naslova matrice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D767EA0-1463-4C7A-B7D8-356FA0ED956D}" type="datetimeFigureOut">
              <a:rPr lang="hr-HR" smtClean="0"/>
              <a:t>24.8.2018.</a:t>
            </a:fld>
            <a:endParaRPr lang="hr-H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hr-H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D9EFBD2-D3A0-4A46-98C1-01DAC0326092}" type="slidenum">
              <a:rPr lang="hr-HR" smtClean="0"/>
              <a:t>‹#›</a:t>
            </a:fld>
            <a:endParaRPr lang="hr-HR"/>
          </a:p>
        </p:txBody>
      </p:sp>
    </p:spTree>
    <p:extLst>
      <p:ext uri="{BB962C8B-B14F-4D97-AF65-F5344CB8AC3E}">
        <p14:creationId xmlns:p14="http://schemas.microsoft.com/office/powerpoint/2010/main" val="31213159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68864A9-2261-422D-BCF6-97483108C9E3}"/>
              </a:ext>
            </a:extLst>
          </p:cNvPr>
          <p:cNvSpPr>
            <a:spLocks noGrp="1"/>
          </p:cNvSpPr>
          <p:nvPr>
            <p:ph type="ctrTitle"/>
          </p:nvPr>
        </p:nvSpPr>
        <p:spPr>
          <a:xfrm>
            <a:off x="1278964" y="1900889"/>
            <a:ext cx="7766936" cy="1223727"/>
          </a:xfrm>
        </p:spPr>
        <p:txBody>
          <a:bodyPr/>
          <a:lstStyle/>
          <a:p>
            <a:r>
              <a:rPr lang="hr-HR" sz="4800" dirty="0"/>
              <a:t>BKT niskog samopoštovanja</a:t>
            </a:r>
          </a:p>
        </p:txBody>
      </p:sp>
      <p:sp>
        <p:nvSpPr>
          <p:cNvPr id="5" name="Podnaslov 2">
            <a:extLst>
              <a:ext uri="{FF2B5EF4-FFF2-40B4-BE49-F238E27FC236}">
                <a16:creationId xmlns:a16="http://schemas.microsoft.com/office/drawing/2014/main" id="{0E267674-DDC3-4AD3-8C83-9172305EDB02}"/>
              </a:ext>
            </a:extLst>
          </p:cNvPr>
          <p:cNvSpPr txBox="1">
            <a:spLocks/>
          </p:cNvSpPr>
          <p:nvPr/>
        </p:nvSpPr>
        <p:spPr>
          <a:xfrm>
            <a:off x="5726937" y="4662697"/>
            <a:ext cx="3966079" cy="865723"/>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l"/>
            <a:r>
              <a:rPr lang="hr-HR" sz="2400" dirty="0">
                <a:solidFill>
                  <a:schemeClr val="tx1"/>
                </a:solidFill>
                <a:latin typeface="Times New Roman" panose="02020603050405020304" pitchFamily="18" charset="0"/>
                <a:cs typeface="Times New Roman" panose="02020603050405020304" pitchFamily="18" charset="0"/>
              </a:rPr>
              <a:t>Ljubica </a:t>
            </a:r>
            <a:r>
              <a:rPr lang="hr-HR" sz="2400" dirty="0" err="1">
                <a:solidFill>
                  <a:schemeClr val="tx1"/>
                </a:solidFill>
                <a:latin typeface="Times New Roman" panose="02020603050405020304" pitchFamily="18" charset="0"/>
                <a:cs typeface="Times New Roman" panose="02020603050405020304" pitchFamily="18" charset="0"/>
              </a:rPr>
              <a:t>Škvorc</a:t>
            </a:r>
            <a:r>
              <a:rPr lang="hr-HR" sz="2400" dirty="0">
                <a:solidFill>
                  <a:schemeClr val="tx1"/>
                </a:solidFill>
                <a:latin typeface="Times New Roman" panose="02020603050405020304" pitchFamily="18" charset="0"/>
                <a:cs typeface="Times New Roman" panose="02020603050405020304" pitchFamily="18" charset="0"/>
              </a:rPr>
              <a:t>, </a:t>
            </a:r>
            <a:r>
              <a:rPr lang="hr-HR" sz="2400" dirty="0" err="1">
                <a:solidFill>
                  <a:schemeClr val="tx1"/>
                </a:solidFill>
                <a:latin typeface="Times New Roman" panose="02020603050405020304" pitchFamily="18" charset="0"/>
                <a:cs typeface="Times New Roman" panose="02020603050405020304" pitchFamily="18" charset="0"/>
              </a:rPr>
              <a:t>mag</a:t>
            </a:r>
            <a:r>
              <a:rPr lang="hr-HR" sz="2400" dirty="0">
                <a:solidFill>
                  <a:schemeClr val="tx1"/>
                </a:solidFill>
                <a:latin typeface="Times New Roman" panose="02020603050405020304" pitchFamily="18" charset="0"/>
                <a:cs typeface="Times New Roman" panose="02020603050405020304" pitchFamily="18" charset="0"/>
              </a:rPr>
              <a:t>. </a:t>
            </a:r>
            <a:r>
              <a:rPr lang="hr-HR" sz="2400" dirty="0" err="1">
                <a:solidFill>
                  <a:schemeClr val="tx1"/>
                </a:solidFill>
                <a:latin typeface="Times New Roman" panose="02020603050405020304" pitchFamily="18" charset="0"/>
                <a:cs typeface="Times New Roman" panose="02020603050405020304" pitchFamily="18" charset="0"/>
              </a:rPr>
              <a:t>psych</a:t>
            </a:r>
            <a:r>
              <a:rPr lang="hr-HR" sz="2400" dirty="0">
                <a:solidFill>
                  <a:schemeClr val="tx1"/>
                </a:solidFill>
                <a:latin typeface="Times New Roman" panose="02020603050405020304" pitchFamily="18" charset="0"/>
                <a:cs typeface="Times New Roman" panose="02020603050405020304" pitchFamily="18" charset="0"/>
              </a:rPr>
              <a:t>.</a:t>
            </a:r>
          </a:p>
        </p:txBody>
      </p:sp>
      <p:sp>
        <p:nvSpPr>
          <p:cNvPr id="6" name="Podnaslov 2">
            <a:extLst>
              <a:ext uri="{FF2B5EF4-FFF2-40B4-BE49-F238E27FC236}">
                <a16:creationId xmlns:a16="http://schemas.microsoft.com/office/drawing/2014/main" id="{A0B92B3D-74AB-46B0-8CF4-681A1ED69E19}"/>
              </a:ext>
            </a:extLst>
          </p:cNvPr>
          <p:cNvSpPr txBox="1">
            <a:spLocks/>
          </p:cNvSpPr>
          <p:nvPr/>
        </p:nvSpPr>
        <p:spPr>
          <a:xfrm>
            <a:off x="870961" y="114938"/>
            <a:ext cx="8174939" cy="1471597"/>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l" fontAlgn="base"/>
            <a:r>
              <a:rPr lang="hr-HR" sz="1900" dirty="0">
                <a:latin typeface="Times New Roman" panose="02020603050405020304" pitchFamily="18" charset="0"/>
                <a:cs typeface="Times New Roman" panose="02020603050405020304" pitchFamily="18" charset="0"/>
              </a:rPr>
              <a:t>II. stupanj edukacije iz BKT-a</a:t>
            </a:r>
          </a:p>
          <a:p>
            <a:pPr algn="l" fontAlgn="base"/>
            <a:r>
              <a:rPr lang="hr-HR" sz="1900" dirty="0">
                <a:latin typeface="Times New Roman" panose="02020603050405020304" pitchFamily="18" charset="0"/>
                <a:cs typeface="Times New Roman" panose="02020603050405020304" pitchFamily="18" charset="0"/>
              </a:rPr>
              <a:t>HUBIKOT</a:t>
            </a:r>
          </a:p>
          <a:p>
            <a:pPr algn="l" fontAlgn="base"/>
            <a:r>
              <a:rPr lang="hr-HR" sz="1900" dirty="0">
                <a:latin typeface="Times New Roman" panose="02020603050405020304" pitchFamily="18" charset="0"/>
                <a:cs typeface="Times New Roman" panose="02020603050405020304" pitchFamily="18" charset="0"/>
              </a:rPr>
              <a:t>Zagreb, 2018.</a:t>
            </a:r>
          </a:p>
        </p:txBody>
      </p:sp>
      <p:sp>
        <p:nvSpPr>
          <p:cNvPr id="12" name="Podnaslov 2">
            <a:extLst>
              <a:ext uri="{FF2B5EF4-FFF2-40B4-BE49-F238E27FC236}">
                <a16:creationId xmlns:a16="http://schemas.microsoft.com/office/drawing/2014/main" id="{7917D564-381E-426D-9F9C-DA580261CAE0}"/>
              </a:ext>
            </a:extLst>
          </p:cNvPr>
          <p:cNvSpPr txBox="1">
            <a:spLocks/>
          </p:cNvSpPr>
          <p:nvPr/>
        </p:nvSpPr>
        <p:spPr>
          <a:xfrm>
            <a:off x="1532420" y="3124616"/>
            <a:ext cx="8821402" cy="865723"/>
          </a:xfrm>
          <a:prstGeom prst="rect">
            <a:avLst/>
          </a:prstGeom>
        </p:spPr>
        <p:txBody>
          <a:bodyPr vert="horz" lIns="91440" tIns="45720" rIns="91440" bIns="45720" rtlCol="0" anchor="t">
            <a:normAutofit fontScale="85000" lnSpcReduction="10000"/>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l"/>
            <a:r>
              <a:rPr lang="hr-HR" sz="2400" dirty="0">
                <a:solidFill>
                  <a:schemeClr val="accent4"/>
                </a:solidFill>
              </a:rPr>
              <a:t>Literatura: </a:t>
            </a:r>
            <a:r>
              <a:rPr lang="hr-HR" sz="2400" dirty="0" err="1">
                <a:solidFill>
                  <a:schemeClr val="accent4"/>
                </a:solidFill>
              </a:rPr>
              <a:t>Fennell</a:t>
            </a:r>
            <a:r>
              <a:rPr lang="hr-HR" sz="2400" dirty="0">
                <a:solidFill>
                  <a:schemeClr val="accent4"/>
                </a:solidFill>
              </a:rPr>
              <a:t>, M. (2002). </a:t>
            </a:r>
            <a:r>
              <a:rPr lang="hr-HR" sz="2400" i="1" dirty="0" err="1">
                <a:solidFill>
                  <a:schemeClr val="accent4"/>
                </a:solidFill>
              </a:rPr>
              <a:t>Overcoming</a:t>
            </a:r>
            <a:r>
              <a:rPr lang="hr-HR" sz="2400" i="1" dirty="0">
                <a:solidFill>
                  <a:schemeClr val="accent4"/>
                </a:solidFill>
              </a:rPr>
              <a:t> </a:t>
            </a:r>
            <a:r>
              <a:rPr lang="hr-HR" sz="2400" i="1" dirty="0" err="1">
                <a:solidFill>
                  <a:schemeClr val="accent4"/>
                </a:solidFill>
              </a:rPr>
              <a:t>Low</a:t>
            </a:r>
            <a:r>
              <a:rPr lang="hr-HR" sz="2400" i="1" dirty="0">
                <a:solidFill>
                  <a:schemeClr val="accent4"/>
                </a:solidFill>
              </a:rPr>
              <a:t> </a:t>
            </a:r>
            <a:r>
              <a:rPr lang="hr-HR" sz="2400" i="1" dirty="0" err="1">
                <a:solidFill>
                  <a:schemeClr val="accent4"/>
                </a:solidFill>
              </a:rPr>
              <a:t>Self-Esteem</a:t>
            </a:r>
            <a:r>
              <a:rPr lang="hr-HR" sz="2400" i="1" dirty="0">
                <a:solidFill>
                  <a:schemeClr val="accent4"/>
                </a:solidFill>
              </a:rPr>
              <a:t>: A </a:t>
            </a:r>
            <a:r>
              <a:rPr lang="hr-HR" sz="2400" i="1" dirty="0" err="1">
                <a:solidFill>
                  <a:schemeClr val="accent4"/>
                </a:solidFill>
              </a:rPr>
              <a:t>Self-Help</a:t>
            </a:r>
            <a:r>
              <a:rPr lang="hr-HR" sz="2400" i="1" dirty="0">
                <a:solidFill>
                  <a:schemeClr val="accent4"/>
                </a:solidFill>
              </a:rPr>
              <a:t> </a:t>
            </a:r>
            <a:r>
              <a:rPr lang="hr-HR" sz="2400" i="1" dirty="0" err="1">
                <a:solidFill>
                  <a:schemeClr val="accent4"/>
                </a:solidFill>
              </a:rPr>
              <a:t>Guide</a:t>
            </a:r>
            <a:r>
              <a:rPr lang="hr-HR" sz="2400" i="1" dirty="0">
                <a:solidFill>
                  <a:schemeClr val="accent4"/>
                </a:solidFill>
              </a:rPr>
              <a:t> </a:t>
            </a:r>
            <a:r>
              <a:rPr lang="hr-HR" sz="2400" i="1" dirty="0" err="1">
                <a:solidFill>
                  <a:schemeClr val="accent4"/>
                </a:solidFill>
              </a:rPr>
              <a:t>Using</a:t>
            </a:r>
            <a:r>
              <a:rPr lang="hr-HR" sz="2400" i="1" dirty="0">
                <a:solidFill>
                  <a:schemeClr val="accent4"/>
                </a:solidFill>
              </a:rPr>
              <a:t> </a:t>
            </a:r>
            <a:r>
              <a:rPr lang="hr-HR" sz="2400" i="1" dirty="0" err="1">
                <a:solidFill>
                  <a:schemeClr val="accent4"/>
                </a:solidFill>
              </a:rPr>
              <a:t>Cognitive-Behavioral</a:t>
            </a:r>
            <a:r>
              <a:rPr lang="hr-HR" sz="2400" i="1" dirty="0">
                <a:solidFill>
                  <a:schemeClr val="accent4"/>
                </a:solidFill>
              </a:rPr>
              <a:t> </a:t>
            </a:r>
            <a:r>
              <a:rPr lang="hr-HR" sz="2400" i="1" dirty="0" err="1">
                <a:solidFill>
                  <a:schemeClr val="accent4"/>
                </a:solidFill>
              </a:rPr>
              <a:t>Techniques</a:t>
            </a:r>
            <a:r>
              <a:rPr lang="hr-HR" sz="2400" i="1" dirty="0">
                <a:solidFill>
                  <a:schemeClr val="accent4"/>
                </a:solidFill>
              </a:rPr>
              <a:t>.</a:t>
            </a:r>
            <a:r>
              <a:rPr lang="hr-HR" sz="2400" dirty="0">
                <a:solidFill>
                  <a:schemeClr val="accent4"/>
                </a:solidFill>
              </a:rPr>
              <a:t> London: Robinson</a:t>
            </a:r>
          </a:p>
        </p:txBody>
      </p:sp>
    </p:spTree>
    <p:extLst>
      <p:ext uri="{BB962C8B-B14F-4D97-AF65-F5344CB8AC3E}">
        <p14:creationId xmlns:p14="http://schemas.microsoft.com/office/powerpoint/2010/main" val="655563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7" name="Rezervirano mjesto sadržaja 6">
            <a:extLst>
              <a:ext uri="{FF2B5EF4-FFF2-40B4-BE49-F238E27FC236}">
                <a16:creationId xmlns:a16="http://schemas.microsoft.com/office/drawing/2014/main" id="{F679DD88-3A93-4C7E-8882-F488DD3750F1}"/>
              </a:ext>
            </a:extLst>
          </p:cNvPr>
          <p:cNvGraphicFramePr>
            <a:graphicFrameLocks noGrp="1"/>
          </p:cNvGraphicFramePr>
          <p:nvPr>
            <p:ph idx="1"/>
            <p:extLst>
              <p:ext uri="{D42A27DB-BD31-4B8C-83A1-F6EECF244321}">
                <p14:modId xmlns:p14="http://schemas.microsoft.com/office/powerpoint/2010/main" val="4099463622"/>
              </p:ext>
            </p:extLst>
          </p:nvPr>
        </p:nvGraphicFramePr>
        <p:xfrm>
          <a:off x="298031" y="821794"/>
          <a:ext cx="11715777" cy="4389120"/>
        </p:xfrm>
        <a:graphic>
          <a:graphicData uri="http://schemas.openxmlformats.org/drawingml/2006/table">
            <a:tbl>
              <a:tblPr firstRow="1" bandRow="1">
                <a:tableStyleId>{72833802-FEF1-4C79-8D5D-14CF1EAF98D9}</a:tableStyleId>
              </a:tblPr>
              <a:tblGrid>
                <a:gridCol w="1214594">
                  <a:extLst>
                    <a:ext uri="{9D8B030D-6E8A-4147-A177-3AD203B41FA5}">
                      <a16:colId xmlns:a16="http://schemas.microsoft.com/office/drawing/2014/main" val="1779863469"/>
                    </a:ext>
                  </a:extLst>
                </a:gridCol>
                <a:gridCol w="2449298">
                  <a:extLst>
                    <a:ext uri="{9D8B030D-6E8A-4147-A177-3AD203B41FA5}">
                      <a16:colId xmlns:a16="http://schemas.microsoft.com/office/drawing/2014/main" val="2741143598"/>
                    </a:ext>
                  </a:extLst>
                </a:gridCol>
                <a:gridCol w="2845294">
                  <a:extLst>
                    <a:ext uri="{9D8B030D-6E8A-4147-A177-3AD203B41FA5}">
                      <a16:colId xmlns:a16="http://schemas.microsoft.com/office/drawing/2014/main" val="3787642172"/>
                    </a:ext>
                  </a:extLst>
                </a:gridCol>
                <a:gridCol w="2713295">
                  <a:extLst>
                    <a:ext uri="{9D8B030D-6E8A-4147-A177-3AD203B41FA5}">
                      <a16:colId xmlns:a16="http://schemas.microsoft.com/office/drawing/2014/main" val="948454285"/>
                    </a:ext>
                  </a:extLst>
                </a:gridCol>
                <a:gridCol w="2493296">
                  <a:extLst>
                    <a:ext uri="{9D8B030D-6E8A-4147-A177-3AD203B41FA5}">
                      <a16:colId xmlns:a16="http://schemas.microsoft.com/office/drawing/2014/main" val="4229410354"/>
                    </a:ext>
                  </a:extLst>
                </a:gridCol>
              </a:tblGrid>
              <a:tr h="1005840">
                <a:tc>
                  <a:txBody>
                    <a:bodyPr/>
                    <a:lstStyle/>
                    <a:p>
                      <a:r>
                        <a:rPr lang="hr-HR" dirty="0"/>
                        <a:t>Datum/</a:t>
                      </a:r>
                    </a:p>
                    <a:p>
                      <a:r>
                        <a:rPr lang="hr-HR" dirty="0"/>
                        <a:t>vrijeme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dirty="0"/>
                        <a:t>Situacija </a:t>
                      </a:r>
                      <a:r>
                        <a:rPr lang="hr-HR" b="0" dirty="0"/>
                        <a:t>(</a:t>
                      </a:r>
                      <a:r>
                        <a:rPr lang="hr-HR" b="0" i="1" dirty="0"/>
                        <a:t>Što si radio kada si se počeo osjećati anksiozno?)</a:t>
                      </a:r>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dirty="0"/>
                        <a:t>Emocije i osjeti u tijelu </a:t>
                      </a:r>
                      <a:r>
                        <a:rPr lang="hr-HR" b="0" dirty="0"/>
                        <a:t>(npr. anksiozno, panično, napeto…)</a:t>
                      </a:r>
                      <a:br>
                        <a:rPr lang="hr-HR" b="0" dirty="0"/>
                      </a:br>
                      <a:r>
                        <a:rPr lang="hr-HR" b="0" dirty="0"/>
                        <a:t>I</a:t>
                      </a:r>
                      <a:r>
                        <a:rPr lang="hr-HR" b="1" dirty="0"/>
                        <a:t>ntenzitet </a:t>
                      </a:r>
                      <a:r>
                        <a:rPr lang="hr-HR" b="0" dirty="0"/>
                        <a:t>(0-100%)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dirty="0"/>
                        <a:t>Negativna predviđanja </a:t>
                      </a:r>
                      <a:r>
                        <a:rPr lang="hr-HR" b="0" dirty="0"/>
                        <a:t>Što ti je prošlo kroz glavu kada si se počeo osjećati zabrinuto(misli, slike)? </a:t>
                      </a:r>
                      <a:r>
                        <a:rPr lang="hr-HR" b="1" dirty="0"/>
                        <a:t>Procjena koliko vjeruješ u njih </a:t>
                      </a:r>
                      <a:r>
                        <a:rPr lang="hr-HR" b="0" dirty="0"/>
                        <a:t>(0-100%)</a:t>
                      </a:r>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dirty="0"/>
                        <a:t>Mjere opreza</a:t>
                      </a:r>
                    </a:p>
                    <a:p>
                      <a:r>
                        <a:rPr lang="hr-HR" b="0" dirty="0"/>
                        <a:t>Što si napravio kako bi spriječio da se tvoja predviđanja ostvare? (npr. izbjegavanje situacije, sigurnosna ponašanja)</a:t>
                      </a:r>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46016620"/>
                  </a:ext>
                </a:extLst>
              </a:tr>
              <a:tr h="182880">
                <a:tc>
                  <a:txBody>
                    <a:bodyPr/>
                    <a:lstStyle/>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hr-HR" dirty="0"/>
                    </a:p>
                    <a:p>
                      <a:endParaRPr lang="hr-HR" dirty="0"/>
                    </a:p>
                    <a:p>
                      <a:endParaRPr lang="hr-HR" dirty="0"/>
                    </a:p>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18182611"/>
                  </a:ext>
                </a:extLst>
              </a:tr>
              <a:tr h="182880">
                <a:tc>
                  <a:txBody>
                    <a:bodyPr/>
                    <a:lstStyle/>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hr-HR" dirty="0"/>
                    </a:p>
                    <a:p>
                      <a:endParaRPr lang="hr-HR" dirty="0"/>
                    </a:p>
                    <a:p>
                      <a:endParaRPr lang="hr-HR" dirty="0"/>
                    </a:p>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10379422"/>
                  </a:ext>
                </a:extLst>
              </a:tr>
            </a:tbl>
          </a:graphicData>
        </a:graphic>
      </p:graphicFrame>
      <p:graphicFrame>
        <p:nvGraphicFramePr>
          <p:cNvPr id="6" name="Tablica 5">
            <a:extLst>
              <a:ext uri="{FF2B5EF4-FFF2-40B4-BE49-F238E27FC236}">
                <a16:creationId xmlns:a16="http://schemas.microsoft.com/office/drawing/2014/main" id="{62DAF097-0FBA-41BD-AC2F-7459F5ABC56F}"/>
              </a:ext>
            </a:extLst>
          </p:cNvPr>
          <p:cNvGraphicFramePr>
            <a:graphicFrameLocks noGrp="1"/>
          </p:cNvGraphicFramePr>
          <p:nvPr>
            <p:extLst>
              <p:ext uri="{D42A27DB-BD31-4B8C-83A1-F6EECF244321}">
                <p14:modId xmlns:p14="http://schemas.microsoft.com/office/powerpoint/2010/main" val="3183719621"/>
              </p:ext>
            </p:extLst>
          </p:nvPr>
        </p:nvGraphicFramePr>
        <p:xfrm>
          <a:off x="298031" y="301311"/>
          <a:ext cx="11715777" cy="548613"/>
        </p:xfrm>
        <a:graphic>
          <a:graphicData uri="http://schemas.openxmlformats.org/drawingml/2006/table">
            <a:tbl>
              <a:tblPr firstRow="1" bandRow="1">
                <a:tableStyleId>{72833802-FEF1-4C79-8D5D-14CF1EAF98D9}</a:tableStyleId>
              </a:tblPr>
              <a:tblGrid>
                <a:gridCol w="11715777">
                  <a:extLst>
                    <a:ext uri="{9D8B030D-6E8A-4147-A177-3AD203B41FA5}">
                      <a16:colId xmlns:a16="http://schemas.microsoft.com/office/drawing/2014/main" val="2993797954"/>
                    </a:ext>
                  </a:extLst>
                </a:gridCol>
              </a:tblGrid>
              <a:tr h="548613">
                <a:tc>
                  <a:txBody>
                    <a:bodyPr/>
                    <a:lstStyle/>
                    <a:p>
                      <a:r>
                        <a:rPr lang="hr-HR" dirty="0">
                          <a:solidFill>
                            <a:schemeClr val="tx1"/>
                          </a:solidFill>
                        </a:rPr>
                        <a:t>Obrazac za praćenje negativnih predviđanja i mjera opreza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80172518"/>
                  </a:ext>
                </a:extLst>
              </a:tr>
            </a:tbl>
          </a:graphicData>
        </a:graphic>
      </p:graphicFrame>
    </p:spTree>
    <p:extLst>
      <p:ext uri="{BB962C8B-B14F-4D97-AF65-F5344CB8AC3E}">
        <p14:creationId xmlns:p14="http://schemas.microsoft.com/office/powerpoint/2010/main" val="12498496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B5F242A-545F-4467-9427-F1D5F303F82A}"/>
              </a:ext>
            </a:extLst>
          </p:cNvPr>
          <p:cNvSpPr>
            <a:spLocks noGrp="1"/>
          </p:cNvSpPr>
          <p:nvPr>
            <p:ph type="title"/>
          </p:nvPr>
        </p:nvSpPr>
        <p:spPr>
          <a:xfrm>
            <a:off x="261257" y="257838"/>
            <a:ext cx="8596668" cy="1320800"/>
          </a:xfrm>
        </p:spPr>
        <p:txBody>
          <a:bodyPr/>
          <a:lstStyle/>
          <a:p>
            <a:r>
              <a:rPr lang="hr-HR" dirty="0"/>
              <a:t>Negativna predviđanja</a:t>
            </a:r>
          </a:p>
        </p:txBody>
      </p:sp>
      <p:sp>
        <p:nvSpPr>
          <p:cNvPr id="3" name="Rezervirano mjesto sadržaja 2">
            <a:extLst>
              <a:ext uri="{FF2B5EF4-FFF2-40B4-BE49-F238E27FC236}">
                <a16:creationId xmlns:a16="http://schemas.microsoft.com/office/drawing/2014/main" id="{EC85BFE5-5A87-48B2-90EF-697453FBB9C4}"/>
              </a:ext>
            </a:extLst>
          </p:cNvPr>
          <p:cNvSpPr>
            <a:spLocks noGrp="1"/>
          </p:cNvSpPr>
          <p:nvPr>
            <p:ph idx="1"/>
          </p:nvPr>
        </p:nvSpPr>
        <p:spPr>
          <a:xfrm>
            <a:off x="677334" y="1266093"/>
            <a:ext cx="8596668" cy="4775270"/>
          </a:xfrm>
        </p:spPr>
        <p:txBody>
          <a:bodyPr/>
          <a:lstStyle/>
          <a:p>
            <a:r>
              <a:rPr lang="hr-HR" dirty="0"/>
              <a:t>Negativna predviđanja sadrže pristranosti u razmišljanju:</a:t>
            </a:r>
          </a:p>
          <a:p>
            <a:pPr lvl="1"/>
            <a:r>
              <a:rPr lang="hr-HR" dirty="0"/>
              <a:t>preuveličavanje  vjerojatnosti da će se nešto loše dogoditi i ukoliko se dogodi koliko će biti loše</a:t>
            </a:r>
          </a:p>
          <a:p>
            <a:pPr lvl="1"/>
            <a:r>
              <a:rPr lang="hr-HR" dirty="0"/>
              <a:t> podcjenjivanje osobnih i kapaciteta u okolini za nošenje ukoliko se zbilja dogodi nešto loše</a:t>
            </a:r>
          </a:p>
          <a:p>
            <a:r>
              <a:rPr lang="hr-HR" dirty="0"/>
              <a:t>Tehnike:</a:t>
            </a:r>
          </a:p>
          <a:p>
            <a:pPr lvl="1"/>
            <a:r>
              <a:rPr lang="hr-HR" dirty="0"/>
              <a:t>IDENTIFIKACIJA NEGATIVNIH PREDVIĐANJA I MJERA OPREZA</a:t>
            </a:r>
          </a:p>
          <a:p>
            <a:pPr lvl="1"/>
            <a:r>
              <a:rPr lang="hr-HR" dirty="0"/>
              <a:t>PREISPITIVANJE NEGATIVNIH PREDVIĐANJA</a:t>
            </a:r>
          </a:p>
          <a:p>
            <a:pPr lvl="1"/>
            <a:endParaRPr lang="hr-HR" dirty="0"/>
          </a:p>
        </p:txBody>
      </p:sp>
      <p:sp>
        <p:nvSpPr>
          <p:cNvPr id="4" name="Rezervirano mjesto sadržaja 2">
            <a:extLst>
              <a:ext uri="{FF2B5EF4-FFF2-40B4-BE49-F238E27FC236}">
                <a16:creationId xmlns:a16="http://schemas.microsoft.com/office/drawing/2014/main" id="{DD0FDA11-75D6-434D-90AD-FED4C9FEE44D}"/>
              </a:ext>
            </a:extLst>
          </p:cNvPr>
          <p:cNvSpPr txBox="1">
            <a:spLocks/>
          </p:cNvSpPr>
          <p:nvPr/>
        </p:nvSpPr>
        <p:spPr>
          <a:xfrm>
            <a:off x="2672602" y="1826456"/>
            <a:ext cx="8596668" cy="4504005"/>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None/>
            </a:pPr>
            <a:endParaRPr lang="hr-HR" dirty="0"/>
          </a:p>
        </p:txBody>
      </p:sp>
    </p:spTree>
    <p:extLst>
      <p:ext uri="{BB962C8B-B14F-4D97-AF65-F5344CB8AC3E}">
        <p14:creationId xmlns:p14="http://schemas.microsoft.com/office/powerpoint/2010/main" val="3406878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7" name="Rezervirano mjesto sadržaja 6">
            <a:extLst>
              <a:ext uri="{FF2B5EF4-FFF2-40B4-BE49-F238E27FC236}">
                <a16:creationId xmlns:a16="http://schemas.microsoft.com/office/drawing/2014/main" id="{F679DD88-3A93-4C7E-8882-F488DD3750F1}"/>
              </a:ext>
            </a:extLst>
          </p:cNvPr>
          <p:cNvGraphicFramePr>
            <a:graphicFrameLocks noGrp="1"/>
          </p:cNvGraphicFramePr>
          <p:nvPr>
            <p:ph idx="1"/>
            <p:extLst>
              <p:ext uri="{D42A27DB-BD31-4B8C-83A1-F6EECF244321}">
                <p14:modId xmlns:p14="http://schemas.microsoft.com/office/powerpoint/2010/main" val="284303168"/>
              </p:ext>
            </p:extLst>
          </p:nvPr>
        </p:nvGraphicFramePr>
        <p:xfrm>
          <a:off x="298031" y="821794"/>
          <a:ext cx="11715777" cy="5760720"/>
        </p:xfrm>
        <a:graphic>
          <a:graphicData uri="http://schemas.openxmlformats.org/drawingml/2006/table">
            <a:tbl>
              <a:tblPr firstRow="1" bandRow="1">
                <a:tableStyleId>{72833802-FEF1-4C79-8D5D-14CF1EAF98D9}</a:tableStyleId>
              </a:tblPr>
              <a:tblGrid>
                <a:gridCol w="1080603">
                  <a:extLst>
                    <a:ext uri="{9D8B030D-6E8A-4147-A177-3AD203B41FA5}">
                      <a16:colId xmlns:a16="http://schemas.microsoft.com/office/drawing/2014/main" val="1779863469"/>
                    </a:ext>
                  </a:extLst>
                </a:gridCol>
                <a:gridCol w="1842868">
                  <a:extLst>
                    <a:ext uri="{9D8B030D-6E8A-4147-A177-3AD203B41FA5}">
                      <a16:colId xmlns:a16="http://schemas.microsoft.com/office/drawing/2014/main" val="2741143598"/>
                    </a:ext>
                  </a:extLst>
                </a:gridCol>
                <a:gridCol w="2236763">
                  <a:extLst>
                    <a:ext uri="{9D8B030D-6E8A-4147-A177-3AD203B41FA5}">
                      <a16:colId xmlns:a16="http://schemas.microsoft.com/office/drawing/2014/main" val="3787642172"/>
                    </a:ext>
                  </a:extLst>
                </a:gridCol>
                <a:gridCol w="2194560">
                  <a:extLst>
                    <a:ext uri="{9D8B030D-6E8A-4147-A177-3AD203B41FA5}">
                      <a16:colId xmlns:a16="http://schemas.microsoft.com/office/drawing/2014/main" val="948454285"/>
                    </a:ext>
                  </a:extLst>
                </a:gridCol>
                <a:gridCol w="2574387">
                  <a:extLst>
                    <a:ext uri="{9D8B030D-6E8A-4147-A177-3AD203B41FA5}">
                      <a16:colId xmlns:a16="http://schemas.microsoft.com/office/drawing/2014/main" val="4229410354"/>
                    </a:ext>
                  </a:extLst>
                </a:gridCol>
                <a:gridCol w="1786596">
                  <a:extLst>
                    <a:ext uri="{9D8B030D-6E8A-4147-A177-3AD203B41FA5}">
                      <a16:colId xmlns:a16="http://schemas.microsoft.com/office/drawing/2014/main" val="1315336139"/>
                    </a:ext>
                  </a:extLst>
                </a:gridCol>
              </a:tblGrid>
              <a:tr h="1005840">
                <a:tc>
                  <a:txBody>
                    <a:bodyPr/>
                    <a:lstStyle/>
                    <a:p>
                      <a:r>
                        <a:rPr lang="hr-HR" dirty="0"/>
                        <a:t>Datum/</a:t>
                      </a:r>
                    </a:p>
                    <a:p>
                      <a:r>
                        <a:rPr lang="hr-HR" dirty="0"/>
                        <a:t>vrijeme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dirty="0"/>
                        <a:t>Situacija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b="1" dirty="0"/>
                        <a:t>Emocije i osjeti u tijelu te njihov intenzitet </a:t>
                      </a:r>
                      <a:r>
                        <a:rPr lang="hr-HR" b="0" dirty="0"/>
                        <a:t>(0-100%)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dirty="0"/>
                        <a:t>Negativna predviđanja </a:t>
                      </a:r>
                      <a:r>
                        <a:rPr lang="hr-HR" b="1" dirty="0"/>
                        <a:t> i procjena koliko vjeruješ u njih </a:t>
                      </a:r>
                      <a:r>
                        <a:rPr lang="hr-HR" b="0" dirty="0"/>
                        <a:t>(0-100%)</a:t>
                      </a:r>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dirty="0"/>
                        <a:t>Drugačiji mogući pogledi i koliko vjeruješ u njih </a:t>
                      </a:r>
                      <a:r>
                        <a:rPr lang="hr-HR" b="0" dirty="0"/>
                        <a:t>(0-100%) – odgovori na  pitanja</a:t>
                      </a:r>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dirty="0"/>
                        <a:t>Eksperiment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46016620"/>
                  </a:ext>
                </a:extLst>
              </a:tr>
              <a:tr h="182880">
                <a:tc>
                  <a:txBody>
                    <a:bodyPr/>
                    <a:lstStyle/>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hr-HR" dirty="0"/>
                    </a:p>
                    <a:p>
                      <a:endParaRPr lang="hr-HR" dirty="0"/>
                    </a:p>
                    <a:p>
                      <a:endParaRPr lang="hr-HR" dirty="0"/>
                    </a:p>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hr-HR" dirty="0"/>
                    </a:p>
                    <a:p>
                      <a:endParaRPr lang="hr-HR" dirty="0"/>
                    </a:p>
                    <a:p>
                      <a:endParaRPr lang="hr-HR" dirty="0"/>
                    </a:p>
                    <a:p>
                      <a:endParaRPr lang="hr-HR" dirty="0"/>
                    </a:p>
                    <a:p>
                      <a:endParaRPr lang="hr-HR" dirty="0"/>
                    </a:p>
                    <a:p>
                      <a:endParaRPr lang="hr-HR" dirty="0"/>
                    </a:p>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18182611"/>
                  </a:ext>
                </a:extLst>
              </a:tr>
              <a:tr h="182880">
                <a:tc>
                  <a:txBody>
                    <a:bodyPr/>
                    <a:lstStyle/>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hr-HR" dirty="0"/>
                    </a:p>
                    <a:p>
                      <a:endParaRPr lang="hr-HR" dirty="0"/>
                    </a:p>
                    <a:p>
                      <a:endParaRPr lang="hr-HR" dirty="0"/>
                    </a:p>
                    <a:p>
                      <a:endParaRPr lang="hr-HR" dirty="0"/>
                    </a:p>
                    <a:p>
                      <a:endParaRPr lang="hr-HR" dirty="0"/>
                    </a:p>
                    <a:p>
                      <a:endParaRPr lang="hr-HR" dirty="0"/>
                    </a:p>
                    <a:p>
                      <a:endParaRPr lang="hr-HR" dirty="0"/>
                    </a:p>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10379422"/>
                  </a:ext>
                </a:extLst>
              </a:tr>
            </a:tbl>
          </a:graphicData>
        </a:graphic>
      </p:graphicFrame>
      <p:graphicFrame>
        <p:nvGraphicFramePr>
          <p:cNvPr id="6" name="Tablica 5">
            <a:extLst>
              <a:ext uri="{FF2B5EF4-FFF2-40B4-BE49-F238E27FC236}">
                <a16:creationId xmlns:a16="http://schemas.microsoft.com/office/drawing/2014/main" id="{62DAF097-0FBA-41BD-AC2F-7459F5ABC56F}"/>
              </a:ext>
            </a:extLst>
          </p:cNvPr>
          <p:cNvGraphicFramePr>
            <a:graphicFrameLocks noGrp="1"/>
          </p:cNvGraphicFramePr>
          <p:nvPr>
            <p:extLst>
              <p:ext uri="{D42A27DB-BD31-4B8C-83A1-F6EECF244321}">
                <p14:modId xmlns:p14="http://schemas.microsoft.com/office/powerpoint/2010/main" val="1919780433"/>
              </p:ext>
            </p:extLst>
          </p:nvPr>
        </p:nvGraphicFramePr>
        <p:xfrm>
          <a:off x="298031" y="287243"/>
          <a:ext cx="11715777" cy="548613"/>
        </p:xfrm>
        <a:graphic>
          <a:graphicData uri="http://schemas.openxmlformats.org/drawingml/2006/table">
            <a:tbl>
              <a:tblPr firstRow="1" bandRow="1">
                <a:tableStyleId>{72833802-FEF1-4C79-8D5D-14CF1EAF98D9}</a:tableStyleId>
              </a:tblPr>
              <a:tblGrid>
                <a:gridCol w="11715777">
                  <a:extLst>
                    <a:ext uri="{9D8B030D-6E8A-4147-A177-3AD203B41FA5}">
                      <a16:colId xmlns:a16="http://schemas.microsoft.com/office/drawing/2014/main" val="2993797954"/>
                    </a:ext>
                  </a:extLst>
                </a:gridCol>
              </a:tblGrid>
              <a:tr h="548613">
                <a:tc>
                  <a:txBody>
                    <a:bodyPr/>
                    <a:lstStyle/>
                    <a:p>
                      <a:r>
                        <a:rPr lang="hr-HR" dirty="0">
                          <a:solidFill>
                            <a:schemeClr val="tx1"/>
                          </a:solidFill>
                        </a:rPr>
                        <a:t>Obrazac za preispitivanje negativnih predviđanja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80172518"/>
                  </a:ext>
                </a:extLst>
              </a:tr>
            </a:tbl>
          </a:graphicData>
        </a:graphic>
      </p:graphicFrame>
      <p:sp>
        <p:nvSpPr>
          <p:cNvPr id="2" name="Oblačić za govor: pravokutnik 1">
            <a:extLst>
              <a:ext uri="{FF2B5EF4-FFF2-40B4-BE49-F238E27FC236}">
                <a16:creationId xmlns:a16="http://schemas.microsoft.com/office/drawing/2014/main" id="{FFDAA981-281D-4CA8-BDF5-7570AFA3F914}"/>
              </a:ext>
            </a:extLst>
          </p:cNvPr>
          <p:cNvSpPr/>
          <p:nvPr/>
        </p:nvSpPr>
        <p:spPr>
          <a:xfrm>
            <a:off x="1856933" y="2864524"/>
            <a:ext cx="5458267" cy="2277801"/>
          </a:xfrm>
          <a:prstGeom prst="wedgeRectCallout">
            <a:avLst>
              <a:gd name="adj1" fmla="val 76341"/>
              <a:gd name="adj2" fmla="val -81388"/>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hr-HR" dirty="0">
                <a:solidFill>
                  <a:schemeClr val="tx1"/>
                </a:solidFill>
              </a:rPr>
              <a:t>Koji dokaz podupire moja predviđanja?</a:t>
            </a:r>
          </a:p>
          <a:p>
            <a:r>
              <a:rPr lang="hr-HR" dirty="0">
                <a:solidFill>
                  <a:schemeClr val="tx1"/>
                </a:solidFill>
              </a:rPr>
              <a:t>Koji je dokaz protiv mojih predviđanja?</a:t>
            </a:r>
          </a:p>
          <a:p>
            <a:r>
              <a:rPr lang="hr-HR" dirty="0">
                <a:solidFill>
                  <a:schemeClr val="tx1"/>
                </a:solidFill>
              </a:rPr>
              <a:t>Koji su još mogući pogledi? Koji ih dokaz podupire?</a:t>
            </a:r>
          </a:p>
          <a:p>
            <a:r>
              <a:rPr lang="hr-HR" dirty="0">
                <a:solidFill>
                  <a:schemeClr val="tx1"/>
                </a:solidFill>
              </a:rPr>
              <a:t>Što je najgore što se može dogoditi?</a:t>
            </a:r>
            <a:br>
              <a:rPr lang="hr-HR" dirty="0">
                <a:solidFill>
                  <a:schemeClr val="tx1"/>
                </a:solidFill>
              </a:rPr>
            </a:br>
            <a:r>
              <a:rPr lang="hr-HR" dirty="0">
                <a:solidFill>
                  <a:schemeClr val="tx1"/>
                </a:solidFill>
              </a:rPr>
              <a:t>Što se najbolje može dogoditi?</a:t>
            </a:r>
            <a:br>
              <a:rPr lang="hr-HR" dirty="0">
                <a:solidFill>
                  <a:schemeClr val="tx1"/>
                </a:solidFill>
              </a:rPr>
            </a:br>
            <a:r>
              <a:rPr lang="hr-HR" dirty="0">
                <a:solidFill>
                  <a:schemeClr val="tx1"/>
                </a:solidFill>
              </a:rPr>
              <a:t>Realno, što će se najvjerojatnije dogoditi?</a:t>
            </a:r>
            <a:br>
              <a:rPr lang="hr-HR" dirty="0">
                <a:solidFill>
                  <a:schemeClr val="tx1"/>
                </a:solidFill>
              </a:rPr>
            </a:br>
            <a:r>
              <a:rPr lang="hr-HR" dirty="0">
                <a:solidFill>
                  <a:schemeClr val="tx1"/>
                </a:solidFill>
              </a:rPr>
              <a:t>Ako se dogodi ono najgore, što mogu poduzeti u vezi toga?</a:t>
            </a:r>
          </a:p>
        </p:txBody>
      </p:sp>
      <p:sp>
        <p:nvSpPr>
          <p:cNvPr id="12" name="Oblačić za govor: pravokutnik 11">
            <a:extLst>
              <a:ext uri="{FF2B5EF4-FFF2-40B4-BE49-F238E27FC236}">
                <a16:creationId xmlns:a16="http://schemas.microsoft.com/office/drawing/2014/main" id="{6065AF9E-F625-4CAF-B12F-2F2DB14EF892}"/>
              </a:ext>
            </a:extLst>
          </p:cNvPr>
          <p:cNvSpPr/>
          <p:nvPr/>
        </p:nvSpPr>
        <p:spPr>
          <a:xfrm>
            <a:off x="7315200" y="0"/>
            <a:ext cx="4876800" cy="6549059"/>
          </a:xfrm>
          <a:prstGeom prst="wedgeRectCallout">
            <a:avLst>
              <a:gd name="adj1" fmla="val -59867"/>
              <a:gd name="adj2" fmla="val 26476"/>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hr-HR" sz="1500" dirty="0">
                <a:solidFill>
                  <a:schemeClr val="tx1"/>
                </a:solidFill>
              </a:rPr>
              <a:t>- Koje imaš vještine i osobne snage koje bi ti mogle pomoći nositi ako se najgore ostvari?</a:t>
            </a:r>
          </a:p>
          <a:p>
            <a:r>
              <a:rPr lang="hr-HR" sz="1500" dirty="0">
                <a:solidFill>
                  <a:schemeClr val="tx1"/>
                </a:solidFill>
              </a:rPr>
              <a:t>- Koja imaš prošla iskustva uspješnog nošenja sa sličnim prijetnjama?</a:t>
            </a:r>
          </a:p>
          <a:p>
            <a:r>
              <a:rPr lang="hr-HR" sz="1500" dirty="0">
                <a:solidFill>
                  <a:schemeClr val="tx1"/>
                </a:solidFill>
              </a:rPr>
              <a:t>- Postoji li mogućnost dobivanja pomoći, savjeta ili podrške od strane drugih ljudi?</a:t>
            </a:r>
          </a:p>
          <a:p>
            <a:r>
              <a:rPr lang="hr-HR" sz="1500" dirty="0">
                <a:solidFill>
                  <a:schemeClr val="tx1"/>
                </a:solidFill>
              </a:rPr>
              <a:t>- Koje informacije možeš dobiti a koje bi ti pomogle u dobivanju cjelokupne slike o tome što se događa kao i u efikasnijem nošenju sa situacijom? Koga bi mogao pitati? Koji su ti izvori informacija još dostupni (npr. knjige, mediji, internet)?</a:t>
            </a:r>
          </a:p>
          <a:p>
            <a:r>
              <a:rPr lang="hr-HR" sz="1500" dirty="0">
                <a:solidFill>
                  <a:schemeClr val="tx1"/>
                </a:solidFill>
              </a:rPr>
              <a:t>- Što možeš ti napraviti kako bi izmijenio situaciju? Ako je situacija koja te čini uznemirenim uistinu loša, koje promjene trebaš napraviti? Možda npr. trebaš promijeniti nerazumna očekivanja, početi raditi više toga za sebe ili organizirati dodatnu pomoć i podršku; možda ćeš otkriti da navedene promjene su u stvari blokirane negativnim predviđanjima (npr. Oni će biti ljuti na mene) ili samokritičnim mislima (npr. Ja bih trebao biti sposoban nositi se samostalno sa takvom situacijom). Ako je tako zabilježi te misli, potraži njihove alternative - one također mogu biti preispitane i testirane; čak i ako situacija se ne može promijeniti ili nije ona sama doista izvor problema, još uvijek možeš naučiti promijeniti svoje misli i osjećaje vezano uz nju - to je u stvari ovo što radiš upravo sada.</a:t>
            </a:r>
          </a:p>
        </p:txBody>
      </p:sp>
    </p:spTree>
    <p:extLst>
      <p:ext uri="{BB962C8B-B14F-4D97-AF65-F5344CB8AC3E}">
        <p14:creationId xmlns:p14="http://schemas.microsoft.com/office/powerpoint/2010/main" val="3324433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B5F242A-545F-4467-9427-F1D5F303F82A}"/>
              </a:ext>
            </a:extLst>
          </p:cNvPr>
          <p:cNvSpPr>
            <a:spLocks noGrp="1"/>
          </p:cNvSpPr>
          <p:nvPr>
            <p:ph type="title"/>
          </p:nvPr>
        </p:nvSpPr>
        <p:spPr>
          <a:xfrm>
            <a:off x="261257" y="257838"/>
            <a:ext cx="8596668" cy="1320800"/>
          </a:xfrm>
        </p:spPr>
        <p:txBody>
          <a:bodyPr/>
          <a:lstStyle/>
          <a:p>
            <a:r>
              <a:rPr lang="hr-HR" dirty="0"/>
              <a:t>Negativna predviđanja</a:t>
            </a:r>
          </a:p>
        </p:txBody>
      </p:sp>
      <p:sp>
        <p:nvSpPr>
          <p:cNvPr id="3" name="Rezervirano mjesto sadržaja 2">
            <a:extLst>
              <a:ext uri="{FF2B5EF4-FFF2-40B4-BE49-F238E27FC236}">
                <a16:creationId xmlns:a16="http://schemas.microsoft.com/office/drawing/2014/main" id="{EC85BFE5-5A87-48B2-90EF-697453FBB9C4}"/>
              </a:ext>
            </a:extLst>
          </p:cNvPr>
          <p:cNvSpPr>
            <a:spLocks noGrp="1"/>
          </p:cNvSpPr>
          <p:nvPr>
            <p:ph idx="1"/>
          </p:nvPr>
        </p:nvSpPr>
        <p:spPr>
          <a:xfrm>
            <a:off x="677334" y="1266092"/>
            <a:ext cx="8959036" cy="5205045"/>
          </a:xfrm>
        </p:spPr>
        <p:txBody>
          <a:bodyPr/>
          <a:lstStyle/>
          <a:p>
            <a:r>
              <a:rPr lang="hr-HR" dirty="0"/>
              <a:t>Negativna predviđanja sadrže pristranosti u razmišljanju:</a:t>
            </a:r>
          </a:p>
          <a:p>
            <a:pPr lvl="1"/>
            <a:r>
              <a:rPr lang="hr-HR" dirty="0"/>
              <a:t>preuveličavanje  vjerojatnosti da će se nešto loše dogoditi i ukoliko se dogodi koliko će biti loše</a:t>
            </a:r>
          </a:p>
          <a:p>
            <a:pPr lvl="1"/>
            <a:r>
              <a:rPr lang="hr-HR" dirty="0"/>
              <a:t>podcjenjivanje osobnih i kapaciteta u okolini za nošenje ukoliko se zbilja dogodi nešto loše</a:t>
            </a:r>
          </a:p>
          <a:p>
            <a:r>
              <a:rPr lang="hr-HR" dirty="0"/>
              <a:t>Tehnike:</a:t>
            </a:r>
          </a:p>
          <a:p>
            <a:pPr lvl="1"/>
            <a:r>
              <a:rPr lang="hr-HR" dirty="0"/>
              <a:t>IDENTIFIKACIJA NEGATIVNIH PREDVIĐANJA I MJERA OPREZA</a:t>
            </a:r>
          </a:p>
          <a:p>
            <a:pPr lvl="1"/>
            <a:r>
              <a:rPr lang="hr-HR" dirty="0"/>
              <a:t>PREISPITIVANJE NEGATIVNIH PREDVIĐANJA</a:t>
            </a:r>
          </a:p>
          <a:p>
            <a:pPr lvl="1"/>
            <a:r>
              <a:rPr lang="hr-HR" dirty="0">
                <a:solidFill>
                  <a:schemeClr val="tx1"/>
                </a:solidFill>
              </a:rPr>
              <a:t>OSMIŠLJAVANJE I PROVEDBA BIHEVIORALNOG EKSPERIMENTA</a:t>
            </a:r>
          </a:p>
          <a:p>
            <a:pPr lvl="2"/>
            <a:r>
              <a:rPr lang="hr-HR" dirty="0">
                <a:solidFill>
                  <a:schemeClr val="tx1"/>
                </a:solidFill>
              </a:rPr>
              <a:t>konkretizirati predviđanja (što će se dogoditi, na koji način će ljudi reagirati) i ocijeniti koliko vjeruješ u njih </a:t>
            </a:r>
            <a:r>
              <a:rPr lang="hr-HR" dirty="0"/>
              <a:t>(0-100%); konkretizirati po čemu ćeš znati npr. da druge ljude ne zanimaš</a:t>
            </a:r>
          </a:p>
          <a:p>
            <a:pPr lvl="2"/>
            <a:r>
              <a:rPr lang="hr-HR" dirty="0"/>
              <a:t>osmisliti što napraviti umjesto mjera opreza kojima se </a:t>
            </a:r>
            <a:r>
              <a:rPr lang="hr-HR" dirty="0">
                <a:cs typeface="Times New Roman" panose="02020603050405020304" pitchFamily="18" charset="0"/>
              </a:rPr>
              <a:t>„osigurava” da se predviđanja ne ostvare</a:t>
            </a:r>
            <a:r>
              <a:rPr lang="hr-HR" dirty="0"/>
              <a:t> </a:t>
            </a:r>
          </a:p>
          <a:p>
            <a:pPr lvl="2"/>
            <a:r>
              <a:rPr lang="hr-HR" dirty="0"/>
              <a:t>nakon provedbe analizirati rezultate eksperimenta</a:t>
            </a:r>
          </a:p>
          <a:p>
            <a:pPr lvl="2"/>
            <a:endParaRPr lang="hr-HR" dirty="0">
              <a:solidFill>
                <a:schemeClr val="tx1"/>
              </a:solidFill>
            </a:endParaRPr>
          </a:p>
          <a:p>
            <a:pPr lvl="2"/>
            <a:endParaRPr lang="hr-HR" dirty="0">
              <a:solidFill>
                <a:schemeClr val="tx1"/>
              </a:solidFill>
            </a:endParaRPr>
          </a:p>
          <a:p>
            <a:pPr lvl="2"/>
            <a:endParaRPr lang="hr-HR" dirty="0"/>
          </a:p>
          <a:p>
            <a:pPr lvl="1"/>
            <a:endParaRPr lang="hr-HR" dirty="0"/>
          </a:p>
          <a:p>
            <a:pPr lvl="1"/>
            <a:endParaRPr lang="hr-HR" dirty="0"/>
          </a:p>
        </p:txBody>
      </p:sp>
      <p:sp>
        <p:nvSpPr>
          <p:cNvPr id="4" name="Rezervirano mjesto sadržaja 2">
            <a:extLst>
              <a:ext uri="{FF2B5EF4-FFF2-40B4-BE49-F238E27FC236}">
                <a16:creationId xmlns:a16="http://schemas.microsoft.com/office/drawing/2014/main" id="{DD0FDA11-75D6-434D-90AD-FED4C9FEE44D}"/>
              </a:ext>
            </a:extLst>
          </p:cNvPr>
          <p:cNvSpPr txBox="1">
            <a:spLocks/>
          </p:cNvSpPr>
          <p:nvPr/>
        </p:nvSpPr>
        <p:spPr>
          <a:xfrm>
            <a:off x="2672602" y="1826456"/>
            <a:ext cx="8596668" cy="4504005"/>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None/>
            </a:pPr>
            <a:endParaRPr lang="hr-HR" dirty="0"/>
          </a:p>
        </p:txBody>
      </p:sp>
    </p:spTree>
    <p:extLst>
      <p:ext uri="{BB962C8B-B14F-4D97-AF65-F5344CB8AC3E}">
        <p14:creationId xmlns:p14="http://schemas.microsoft.com/office/powerpoint/2010/main" val="4874934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E4E5A7F-3585-48A8-83DC-72607DDE7ADB}"/>
              </a:ext>
            </a:extLst>
          </p:cNvPr>
          <p:cNvSpPr>
            <a:spLocks noGrp="1"/>
          </p:cNvSpPr>
          <p:nvPr>
            <p:ph type="title"/>
          </p:nvPr>
        </p:nvSpPr>
        <p:spPr>
          <a:xfrm>
            <a:off x="283439" y="156238"/>
            <a:ext cx="8596668" cy="1320800"/>
          </a:xfrm>
        </p:spPr>
        <p:txBody>
          <a:bodyPr/>
          <a:lstStyle/>
          <a:p>
            <a:r>
              <a:rPr lang="hr-HR" dirty="0"/>
              <a:t>Samokritične misli</a:t>
            </a:r>
          </a:p>
        </p:txBody>
      </p:sp>
      <p:sp>
        <p:nvSpPr>
          <p:cNvPr id="3" name="Rezervirano mjesto sadržaja 2">
            <a:extLst>
              <a:ext uri="{FF2B5EF4-FFF2-40B4-BE49-F238E27FC236}">
                <a16:creationId xmlns:a16="http://schemas.microsoft.com/office/drawing/2014/main" id="{71362567-E16F-4079-98EF-78921488A226}"/>
              </a:ext>
            </a:extLst>
          </p:cNvPr>
          <p:cNvSpPr>
            <a:spLocks noGrp="1"/>
          </p:cNvSpPr>
          <p:nvPr>
            <p:ph idx="1"/>
          </p:nvPr>
        </p:nvSpPr>
        <p:spPr>
          <a:xfrm>
            <a:off x="677333" y="998807"/>
            <a:ext cx="8705817" cy="5042556"/>
          </a:xfrm>
        </p:spPr>
        <p:txBody>
          <a:bodyPr/>
          <a:lstStyle/>
          <a:p>
            <a:r>
              <a:rPr lang="hr-HR" dirty="0"/>
              <a:t>Preispitati njihovu korisnost i posljedice </a:t>
            </a:r>
            <a:r>
              <a:rPr lang="hr-HR" sz="1600" dirty="0"/>
              <a:t>(npr. osoba se osjeća loše nakon njih, sprječavaju i </a:t>
            </a:r>
            <a:r>
              <a:rPr lang="hr-HR" sz="1600" dirty="0" err="1"/>
              <a:t>obeshrabljuje</a:t>
            </a:r>
            <a:r>
              <a:rPr lang="hr-HR" sz="1600" dirty="0"/>
              <a:t> u nastojanjima promjene, nisu </a:t>
            </a:r>
            <a:r>
              <a:rPr lang="hr-HR" sz="1600" dirty="0">
                <a:cs typeface="Times New Roman" panose="02020603050405020304" pitchFamily="18" charset="0"/>
              </a:rPr>
              <a:t>poštene, sprječavaju učenje iz pogrešaka, ignoriraju stvarnost…)</a:t>
            </a:r>
          </a:p>
          <a:p>
            <a:r>
              <a:rPr lang="hr-HR" dirty="0">
                <a:cs typeface="Times New Roman" panose="02020603050405020304" pitchFamily="18" charset="0"/>
              </a:rPr>
              <a:t>Uočavanje samokritičnih misli</a:t>
            </a:r>
          </a:p>
        </p:txBody>
      </p:sp>
    </p:spTree>
    <p:extLst>
      <p:ext uri="{BB962C8B-B14F-4D97-AF65-F5344CB8AC3E}">
        <p14:creationId xmlns:p14="http://schemas.microsoft.com/office/powerpoint/2010/main" val="1015930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7" name="Rezervirano mjesto sadržaja 6">
            <a:extLst>
              <a:ext uri="{FF2B5EF4-FFF2-40B4-BE49-F238E27FC236}">
                <a16:creationId xmlns:a16="http://schemas.microsoft.com/office/drawing/2014/main" id="{F679DD88-3A93-4C7E-8882-F488DD3750F1}"/>
              </a:ext>
            </a:extLst>
          </p:cNvPr>
          <p:cNvGraphicFramePr>
            <a:graphicFrameLocks noGrp="1"/>
          </p:cNvGraphicFramePr>
          <p:nvPr>
            <p:ph idx="1"/>
            <p:extLst>
              <p:ext uri="{D42A27DB-BD31-4B8C-83A1-F6EECF244321}">
                <p14:modId xmlns:p14="http://schemas.microsoft.com/office/powerpoint/2010/main" val="66370020"/>
              </p:ext>
            </p:extLst>
          </p:nvPr>
        </p:nvGraphicFramePr>
        <p:xfrm>
          <a:off x="298031" y="821794"/>
          <a:ext cx="11715777" cy="4663440"/>
        </p:xfrm>
        <a:graphic>
          <a:graphicData uri="http://schemas.openxmlformats.org/drawingml/2006/table">
            <a:tbl>
              <a:tblPr firstRow="1" bandRow="1">
                <a:tableStyleId>{72833802-FEF1-4C79-8D5D-14CF1EAF98D9}</a:tableStyleId>
              </a:tblPr>
              <a:tblGrid>
                <a:gridCol w="1214594">
                  <a:extLst>
                    <a:ext uri="{9D8B030D-6E8A-4147-A177-3AD203B41FA5}">
                      <a16:colId xmlns:a16="http://schemas.microsoft.com/office/drawing/2014/main" val="1779863469"/>
                    </a:ext>
                  </a:extLst>
                </a:gridCol>
                <a:gridCol w="2449298">
                  <a:extLst>
                    <a:ext uri="{9D8B030D-6E8A-4147-A177-3AD203B41FA5}">
                      <a16:colId xmlns:a16="http://schemas.microsoft.com/office/drawing/2014/main" val="2741143598"/>
                    </a:ext>
                  </a:extLst>
                </a:gridCol>
                <a:gridCol w="2845294">
                  <a:extLst>
                    <a:ext uri="{9D8B030D-6E8A-4147-A177-3AD203B41FA5}">
                      <a16:colId xmlns:a16="http://schemas.microsoft.com/office/drawing/2014/main" val="3787642172"/>
                    </a:ext>
                  </a:extLst>
                </a:gridCol>
                <a:gridCol w="2713295">
                  <a:extLst>
                    <a:ext uri="{9D8B030D-6E8A-4147-A177-3AD203B41FA5}">
                      <a16:colId xmlns:a16="http://schemas.microsoft.com/office/drawing/2014/main" val="948454285"/>
                    </a:ext>
                  </a:extLst>
                </a:gridCol>
                <a:gridCol w="2493296">
                  <a:extLst>
                    <a:ext uri="{9D8B030D-6E8A-4147-A177-3AD203B41FA5}">
                      <a16:colId xmlns:a16="http://schemas.microsoft.com/office/drawing/2014/main" val="4229410354"/>
                    </a:ext>
                  </a:extLst>
                </a:gridCol>
              </a:tblGrid>
              <a:tr h="1005840">
                <a:tc>
                  <a:txBody>
                    <a:bodyPr/>
                    <a:lstStyle/>
                    <a:p>
                      <a:r>
                        <a:rPr lang="hr-HR" dirty="0"/>
                        <a:t>Datum/</a:t>
                      </a:r>
                    </a:p>
                    <a:p>
                      <a:r>
                        <a:rPr lang="hr-HR" dirty="0"/>
                        <a:t>vrijeme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dirty="0"/>
                        <a:t>Situacija </a:t>
                      </a:r>
                      <a:r>
                        <a:rPr lang="hr-HR" b="0" dirty="0"/>
                        <a:t>(</a:t>
                      </a:r>
                      <a:r>
                        <a:rPr lang="hr-HR" b="0" i="1" dirty="0"/>
                        <a:t>Što si radio kada si se počeo osjećati se loše u vezi sebe?)</a:t>
                      </a:r>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dirty="0"/>
                        <a:t>Emocije i osjeti u tijelu </a:t>
                      </a:r>
                      <a:r>
                        <a:rPr lang="hr-HR" b="0" dirty="0"/>
                        <a:t>(npr. tužno, ljuto, krivo…)</a:t>
                      </a:r>
                      <a:br>
                        <a:rPr lang="hr-HR" b="0" dirty="0"/>
                      </a:br>
                      <a:r>
                        <a:rPr lang="hr-HR" b="0" dirty="0"/>
                        <a:t>I</a:t>
                      </a:r>
                      <a:r>
                        <a:rPr lang="hr-HR" b="1" dirty="0"/>
                        <a:t>ntenzitet </a:t>
                      </a:r>
                      <a:r>
                        <a:rPr lang="hr-HR" b="0" dirty="0"/>
                        <a:t>(0-100%)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b="1" dirty="0"/>
                        <a:t>Samokritične misli</a:t>
                      </a:r>
                    </a:p>
                    <a:p>
                      <a:r>
                        <a:rPr lang="hr-HR" b="0" dirty="0"/>
                        <a:t>Što ti je točno prošlo kroz glavu kada si se počeo osjećati loše u vezi sebe(misli, slike, značenja)? </a:t>
                      </a:r>
                      <a:r>
                        <a:rPr lang="hr-HR" b="1" dirty="0"/>
                        <a:t>Procjena koliko vjeruješ u njih </a:t>
                      </a:r>
                      <a:r>
                        <a:rPr lang="hr-HR" b="0" dirty="0"/>
                        <a:t>(0-100%)</a:t>
                      </a:r>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dirty="0"/>
                        <a:t>Autodestruktivna ponašanja</a:t>
                      </a:r>
                    </a:p>
                    <a:p>
                      <a:r>
                        <a:rPr lang="hr-HR" b="0" dirty="0"/>
                        <a:t>Što si napravio kao posljedicu samokritičnih misli? </a:t>
                      </a:r>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46016620"/>
                  </a:ext>
                </a:extLst>
              </a:tr>
              <a:tr h="182880">
                <a:tc>
                  <a:txBody>
                    <a:bodyPr/>
                    <a:lstStyle/>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hr-HR" dirty="0"/>
                    </a:p>
                    <a:p>
                      <a:endParaRPr lang="hr-HR" dirty="0"/>
                    </a:p>
                    <a:p>
                      <a:endParaRPr lang="hr-HR" dirty="0"/>
                    </a:p>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18182611"/>
                  </a:ext>
                </a:extLst>
              </a:tr>
              <a:tr h="182880">
                <a:tc>
                  <a:txBody>
                    <a:bodyPr/>
                    <a:lstStyle/>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hr-HR" dirty="0"/>
                    </a:p>
                    <a:p>
                      <a:endParaRPr lang="hr-HR" dirty="0"/>
                    </a:p>
                    <a:p>
                      <a:endParaRPr lang="hr-HR" dirty="0"/>
                    </a:p>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10379422"/>
                  </a:ext>
                </a:extLst>
              </a:tr>
            </a:tbl>
          </a:graphicData>
        </a:graphic>
      </p:graphicFrame>
      <p:graphicFrame>
        <p:nvGraphicFramePr>
          <p:cNvPr id="6" name="Tablica 5">
            <a:extLst>
              <a:ext uri="{FF2B5EF4-FFF2-40B4-BE49-F238E27FC236}">
                <a16:creationId xmlns:a16="http://schemas.microsoft.com/office/drawing/2014/main" id="{62DAF097-0FBA-41BD-AC2F-7459F5ABC56F}"/>
              </a:ext>
            </a:extLst>
          </p:cNvPr>
          <p:cNvGraphicFramePr>
            <a:graphicFrameLocks noGrp="1"/>
          </p:cNvGraphicFramePr>
          <p:nvPr>
            <p:extLst>
              <p:ext uri="{D42A27DB-BD31-4B8C-83A1-F6EECF244321}">
                <p14:modId xmlns:p14="http://schemas.microsoft.com/office/powerpoint/2010/main" val="4012542058"/>
              </p:ext>
            </p:extLst>
          </p:nvPr>
        </p:nvGraphicFramePr>
        <p:xfrm>
          <a:off x="298031" y="301311"/>
          <a:ext cx="11715777" cy="548613"/>
        </p:xfrm>
        <a:graphic>
          <a:graphicData uri="http://schemas.openxmlformats.org/drawingml/2006/table">
            <a:tbl>
              <a:tblPr firstRow="1" bandRow="1">
                <a:tableStyleId>{72833802-FEF1-4C79-8D5D-14CF1EAF98D9}</a:tableStyleId>
              </a:tblPr>
              <a:tblGrid>
                <a:gridCol w="11715777">
                  <a:extLst>
                    <a:ext uri="{9D8B030D-6E8A-4147-A177-3AD203B41FA5}">
                      <a16:colId xmlns:a16="http://schemas.microsoft.com/office/drawing/2014/main" val="2993797954"/>
                    </a:ext>
                  </a:extLst>
                </a:gridCol>
              </a:tblGrid>
              <a:tr h="548613">
                <a:tc>
                  <a:txBody>
                    <a:bodyPr/>
                    <a:lstStyle/>
                    <a:p>
                      <a:r>
                        <a:rPr lang="hr-HR" dirty="0">
                          <a:solidFill>
                            <a:schemeClr val="tx1"/>
                          </a:solidFill>
                        </a:rPr>
                        <a:t>Obrazac za uočavanje samokritičnih misli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80172518"/>
                  </a:ext>
                </a:extLst>
              </a:tr>
            </a:tbl>
          </a:graphicData>
        </a:graphic>
      </p:graphicFrame>
    </p:spTree>
    <p:extLst>
      <p:ext uri="{BB962C8B-B14F-4D97-AF65-F5344CB8AC3E}">
        <p14:creationId xmlns:p14="http://schemas.microsoft.com/office/powerpoint/2010/main" val="36629892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E4E5A7F-3585-48A8-83DC-72607DDE7ADB}"/>
              </a:ext>
            </a:extLst>
          </p:cNvPr>
          <p:cNvSpPr>
            <a:spLocks noGrp="1"/>
          </p:cNvSpPr>
          <p:nvPr>
            <p:ph type="title"/>
          </p:nvPr>
        </p:nvSpPr>
        <p:spPr>
          <a:xfrm>
            <a:off x="283439" y="156238"/>
            <a:ext cx="8596668" cy="1320800"/>
          </a:xfrm>
        </p:spPr>
        <p:txBody>
          <a:bodyPr/>
          <a:lstStyle/>
          <a:p>
            <a:r>
              <a:rPr lang="hr-HR" dirty="0"/>
              <a:t>Samokritične misli</a:t>
            </a:r>
          </a:p>
        </p:txBody>
      </p:sp>
      <p:sp>
        <p:nvSpPr>
          <p:cNvPr id="3" name="Rezervirano mjesto sadržaja 2">
            <a:extLst>
              <a:ext uri="{FF2B5EF4-FFF2-40B4-BE49-F238E27FC236}">
                <a16:creationId xmlns:a16="http://schemas.microsoft.com/office/drawing/2014/main" id="{71362567-E16F-4079-98EF-78921488A226}"/>
              </a:ext>
            </a:extLst>
          </p:cNvPr>
          <p:cNvSpPr>
            <a:spLocks noGrp="1"/>
          </p:cNvSpPr>
          <p:nvPr>
            <p:ph idx="1"/>
          </p:nvPr>
        </p:nvSpPr>
        <p:spPr>
          <a:xfrm>
            <a:off x="677333" y="998807"/>
            <a:ext cx="8705817" cy="5042556"/>
          </a:xfrm>
        </p:spPr>
        <p:txBody>
          <a:bodyPr/>
          <a:lstStyle/>
          <a:p>
            <a:r>
              <a:rPr lang="hr-HR" dirty="0"/>
              <a:t>Preispitati njihovu korisnost i posljedice </a:t>
            </a:r>
            <a:r>
              <a:rPr lang="hr-HR" sz="1600" dirty="0"/>
              <a:t>(npr. osoba se osjeća loše nakon njih, sprječavaju i </a:t>
            </a:r>
            <a:r>
              <a:rPr lang="hr-HR" sz="1600" dirty="0" err="1"/>
              <a:t>obeshrabljuje</a:t>
            </a:r>
            <a:r>
              <a:rPr lang="hr-HR" sz="1600" dirty="0"/>
              <a:t> u nastojanjima promjene, nisu </a:t>
            </a:r>
            <a:r>
              <a:rPr lang="hr-HR" sz="1600" dirty="0">
                <a:cs typeface="Times New Roman" panose="02020603050405020304" pitchFamily="18" charset="0"/>
              </a:rPr>
              <a:t>poštene, sprječavaju učenje iz pogrešaka, ignoriraju stvarnost…)</a:t>
            </a:r>
          </a:p>
          <a:p>
            <a:r>
              <a:rPr lang="hr-HR" dirty="0">
                <a:cs typeface="Times New Roman" panose="02020603050405020304" pitchFamily="18" charset="0"/>
              </a:rPr>
              <a:t>Uočavanje samokritičnih misli</a:t>
            </a:r>
          </a:p>
          <a:p>
            <a:r>
              <a:rPr lang="hr-HR" dirty="0">
                <a:cs typeface="Times New Roman" panose="02020603050405020304" pitchFamily="18" charset="0"/>
              </a:rPr>
              <a:t>Preispitati samokritične misli</a:t>
            </a:r>
          </a:p>
        </p:txBody>
      </p:sp>
    </p:spTree>
    <p:extLst>
      <p:ext uri="{BB962C8B-B14F-4D97-AF65-F5344CB8AC3E}">
        <p14:creationId xmlns:p14="http://schemas.microsoft.com/office/powerpoint/2010/main" val="26386162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7" name="Rezervirano mjesto sadržaja 6">
            <a:extLst>
              <a:ext uri="{FF2B5EF4-FFF2-40B4-BE49-F238E27FC236}">
                <a16:creationId xmlns:a16="http://schemas.microsoft.com/office/drawing/2014/main" id="{F679DD88-3A93-4C7E-8882-F488DD3750F1}"/>
              </a:ext>
            </a:extLst>
          </p:cNvPr>
          <p:cNvGraphicFramePr>
            <a:graphicFrameLocks noGrp="1"/>
          </p:cNvGraphicFramePr>
          <p:nvPr>
            <p:ph idx="1"/>
            <p:extLst>
              <p:ext uri="{D42A27DB-BD31-4B8C-83A1-F6EECF244321}">
                <p14:modId xmlns:p14="http://schemas.microsoft.com/office/powerpoint/2010/main" val="2034800003"/>
              </p:ext>
            </p:extLst>
          </p:nvPr>
        </p:nvGraphicFramePr>
        <p:xfrm>
          <a:off x="298031" y="821794"/>
          <a:ext cx="11715777" cy="7406640"/>
        </p:xfrm>
        <a:graphic>
          <a:graphicData uri="http://schemas.openxmlformats.org/drawingml/2006/table">
            <a:tbl>
              <a:tblPr firstRow="1" bandRow="1">
                <a:tableStyleId>{72833802-FEF1-4C79-8D5D-14CF1EAF98D9}</a:tableStyleId>
              </a:tblPr>
              <a:tblGrid>
                <a:gridCol w="1080603">
                  <a:extLst>
                    <a:ext uri="{9D8B030D-6E8A-4147-A177-3AD203B41FA5}">
                      <a16:colId xmlns:a16="http://schemas.microsoft.com/office/drawing/2014/main" val="1779863469"/>
                    </a:ext>
                  </a:extLst>
                </a:gridCol>
                <a:gridCol w="1547446">
                  <a:extLst>
                    <a:ext uri="{9D8B030D-6E8A-4147-A177-3AD203B41FA5}">
                      <a16:colId xmlns:a16="http://schemas.microsoft.com/office/drawing/2014/main" val="2741143598"/>
                    </a:ext>
                  </a:extLst>
                </a:gridCol>
                <a:gridCol w="2194560">
                  <a:extLst>
                    <a:ext uri="{9D8B030D-6E8A-4147-A177-3AD203B41FA5}">
                      <a16:colId xmlns:a16="http://schemas.microsoft.com/office/drawing/2014/main" val="3787642172"/>
                    </a:ext>
                  </a:extLst>
                </a:gridCol>
                <a:gridCol w="2363372">
                  <a:extLst>
                    <a:ext uri="{9D8B030D-6E8A-4147-A177-3AD203B41FA5}">
                      <a16:colId xmlns:a16="http://schemas.microsoft.com/office/drawing/2014/main" val="948454285"/>
                    </a:ext>
                  </a:extLst>
                </a:gridCol>
                <a:gridCol w="2053883">
                  <a:extLst>
                    <a:ext uri="{9D8B030D-6E8A-4147-A177-3AD203B41FA5}">
                      <a16:colId xmlns:a16="http://schemas.microsoft.com/office/drawing/2014/main" val="4229410354"/>
                    </a:ext>
                  </a:extLst>
                </a:gridCol>
                <a:gridCol w="2475913">
                  <a:extLst>
                    <a:ext uri="{9D8B030D-6E8A-4147-A177-3AD203B41FA5}">
                      <a16:colId xmlns:a16="http://schemas.microsoft.com/office/drawing/2014/main" val="1315336139"/>
                    </a:ext>
                  </a:extLst>
                </a:gridCol>
              </a:tblGrid>
              <a:tr h="2284844">
                <a:tc>
                  <a:txBody>
                    <a:bodyPr/>
                    <a:lstStyle/>
                    <a:p>
                      <a:r>
                        <a:rPr lang="hr-HR" dirty="0"/>
                        <a:t>Datum/</a:t>
                      </a:r>
                    </a:p>
                    <a:p>
                      <a:r>
                        <a:rPr lang="hr-HR" dirty="0"/>
                        <a:t>vrijeme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dirty="0"/>
                        <a:t>Situacija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b="1" dirty="0"/>
                        <a:t>Emocije i osjeti u tijelu te njihov intenzitet </a:t>
                      </a:r>
                      <a:r>
                        <a:rPr lang="hr-HR" b="0" dirty="0"/>
                        <a:t>(0-100%)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dirty="0"/>
                        <a:t>Samokritična misli </a:t>
                      </a:r>
                      <a:r>
                        <a:rPr lang="hr-HR" b="1" dirty="0"/>
                        <a:t>i procjena koliko vjeruješ u njih </a:t>
                      </a:r>
                      <a:r>
                        <a:rPr lang="hr-HR" b="0" dirty="0"/>
                        <a:t>(0-100%)</a:t>
                      </a:r>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dirty="0"/>
                        <a:t>Drugačiji mogući pogledi i koliko vjeruješ u njih </a:t>
                      </a:r>
                      <a:r>
                        <a:rPr lang="hr-HR" b="0" dirty="0"/>
                        <a:t>(0-100%) – odgovori na  pitanja</a:t>
                      </a:r>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r-HR" dirty="0"/>
                        <a:t>Ishod </a:t>
                      </a:r>
                      <a:br>
                        <a:rPr lang="hr-HR" dirty="0"/>
                      </a:br>
                      <a:r>
                        <a:rPr lang="hr-HR" b="0" dirty="0"/>
                        <a:t>Nakon što si pronašao zamjenske misli ponovno procjeni intenzitet početno navedenih emocija i osjeta u tijelu i vjerovanja u samokritične misli te usporedbi rezultate s ranijima </a:t>
                      </a:r>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46016620"/>
                  </a:ext>
                </a:extLst>
              </a:tr>
              <a:tr h="1621502">
                <a:tc>
                  <a:txBody>
                    <a:bodyPr/>
                    <a:lstStyle/>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hr-HR" dirty="0"/>
                    </a:p>
                    <a:p>
                      <a:endParaRPr lang="hr-HR" dirty="0"/>
                    </a:p>
                    <a:p>
                      <a:endParaRPr lang="hr-HR" dirty="0"/>
                    </a:p>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hr-HR" dirty="0"/>
                    </a:p>
                    <a:p>
                      <a:endParaRPr lang="hr-HR" dirty="0"/>
                    </a:p>
                    <a:p>
                      <a:endParaRPr lang="hr-HR" dirty="0"/>
                    </a:p>
                    <a:p>
                      <a:endParaRPr lang="hr-HR" dirty="0"/>
                    </a:p>
                    <a:p>
                      <a:endParaRPr lang="hr-HR" dirty="0"/>
                    </a:p>
                    <a:p>
                      <a:endParaRPr lang="hr-HR" dirty="0"/>
                    </a:p>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18182611"/>
                  </a:ext>
                </a:extLst>
              </a:tr>
              <a:tr h="1842616">
                <a:tc>
                  <a:txBody>
                    <a:bodyPr/>
                    <a:lstStyle/>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hr-HR" dirty="0"/>
                    </a:p>
                    <a:p>
                      <a:endParaRPr lang="hr-HR" dirty="0"/>
                    </a:p>
                    <a:p>
                      <a:endParaRPr lang="hr-HR" dirty="0"/>
                    </a:p>
                    <a:p>
                      <a:endParaRPr lang="hr-HR" dirty="0"/>
                    </a:p>
                    <a:p>
                      <a:endParaRPr lang="hr-HR" dirty="0"/>
                    </a:p>
                    <a:p>
                      <a:endParaRPr lang="hr-HR" dirty="0"/>
                    </a:p>
                    <a:p>
                      <a:endParaRPr lang="hr-HR" dirty="0"/>
                    </a:p>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10379422"/>
                  </a:ext>
                </a:extLst>
              </a:tr>
            </a:tbl>
          </a:graphicData>
        </a:graphic>
      </p:graphicFrame>
      <p:graphicFrame>
        <p:nvGraphicFramePr>
          <p:cNvPr id="6" name="Tablica 5">
            <a:extLst>
              <a:ext uri="{FF2B5EF4-FFF2-40B4-BE49-F238E27FC236}">
                <a16:creationId xmlns:a16="http://schemas.microsoft.com/office/drawing/2014/main" id="{62DAF097-0FBA-41BD-AC2F-7459F5ABC56F}"/>
              </a:ext>
            </a:extLst>
          </p:cNvPr>
          <p:cNvGraphicFramePr>
            <a:graphicFrameLocks noGrp="1"/>
          </p:cNvGraphicFramePr>
          <p:nvPr>
            <p:extLst>
              <p:ext uri="{D42A27DB-BD31-4B8C-83A1-F6EECF244321}">
                <p14:modId xmlns:p14="http://schemas.microsoft.com/office/powerpoint/2010/main" val="867079898"/>
              </p:ext>
            </p:extLst>
          </p:nvPr>
        </p:nvGraphicFramePr>
        <p:xfrm>
          <a:off x="298031" y="287243"/>
          <a:ext cx="11715777" cy="548613"/>
        </p:xfrm>
        <a:graphic>
          <a:graphicData uri="http://schemas.openxmlformats.org/drawingml/2006/table">
            <a:tbl>
              <a:tblPr firstRow="1" bandRow="1">
                <a:tableStyleId>{72833802-FEF1-4C79-8D5D-14CF1EAF98D9}</a:tableStyleId>
              </a:tblPr>
              <a:tblGrid>
                <a:gridCol w="11715777">
                  <a:extLst>
                    <a:ext uri="{9D8B030D-6E8A-4147-A177-3AD203B41FA5}">
                      <a16:colId xmlns:a16="http://schemas.microsoft.com/office/drawing/2014/main" val="2993797954"/>
                    </a:ext>
                  </a:extLst>
                </a:gridCol>
              </a:tblGrid>
              <a:tr h="548613">
                <a:tc>
                  <a:txBody>
                    <a:bodyPr/>
                    <a:lstStyle/>
                    <a:p>
                      <a:r>
                        <a:rPr lang="hr-HR" dirty="0">
                          <a:solidFill>
                            <a:schemeClr val="tx1"/>
                          </a:solidFill>
                        </a:rPr>
                        <a:t>Obrazac za preispitivanje samokritičnih misli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80172518"/>
                  </a:ext>
                </a:extLst>
              </a:tr>
            </a:tbl>
          </a:graphicData>
        </a:graphic>
      </p:graphicFrame>
      <p:sp>
        <p:nvSpPr>
          <p:cNvPr id="8" name="Oblačić za govor: pravokutnik 7">
            <a:extLst>
              <a:ext uri="{FF2B5EF4-FFF2-40B4-BE49-F238E27FC236}">
                <a16:creationId xmlns:a16="http://schemas.microsoft.com/office/drawing/2014/main" id="{9969FA99-D4BE-4F8D-8E13-C039D058E835}"/>
              </a:ext>
            </a:extLst>
          </p:cNvPr>
          <p:cNvSpPr/>
          <p:nvPr/>
        </p:nvSpPr>
        <p:spPr>
          <a:xfrm>
            <a:off x="1861622" y="2816161"/>
            <a:ext cx="10335067" cy="3993476"/>
          </a:xfrm>
          <a:prstGeom prst="wedgeRectCallout">
            <a:avLst>
              <a:gd name="adj1" fmla="val 13677"/>
              <a:gd name="adj2" fmla="val -6181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numCol="2" rtlCol="0" anchor="ctr"/>
          <a:lstStyle/>
          <a:p>
            <a:r>
              <a:rPr lang="hr-HR" b="1" dirty="0">
                <a:solidFill>
                  <a:schemeClr val="tx1"/>
                </a:solidFill>
              </a:rPr>
              <a:t>Što je dokaz?</a:t>
            </a:r>
            <a:br>
              <a:rPr lang="hr-HR" dirty="0">
                <a:solidFill>
                  <a:schemeClr val="tx1"/>
                </a:solidFill>
              </a:rPr>
            </a:br>
            <a:r>
              <a:rPr lang="hr-HR" dirty="0">
                <a:solidFill>
                  <a:schemeClr val="tx1"/>
                </a:solidFill>
              </a:rPr>
              <a:t>Miješam li misao s činjenicom? Koji dokazi idu</a:t>
            </a:r>
            <a:br>
              <a:rPr lang="hr-HR" dirty="0">
                <a:solidFill>
                  <a:schemeClr val="tx1"/>
                </a:solidFill>
              </a:rPr>
            </a:br>
            <a:r>
              <a:rPr lang="hr-HR" dirty="0">
                <a:solidFill>
                  <a:schemeClr val="tx1"/>
                </a:solidFill>
              </a:rPr>
              <a:t>u prilog mislima o sebi? Koji su dokazi su protiv?</a:t>
            </a:r>
            <a:br>
              <a:rPr lang="hr-HR" dirty="0">
                <a:solidFill>
                  <a:schemeClr val="tx1"/>
                </a:solidFill>
              </a:rPr>
            </a:br>
            <a:r>
              <a:rPr lang="hr-HR" b="1" dirty="0">
                <a:solidFill>
                  <a:schemeClr val="tx1"/>
                </a:solidFill>
              </a:rPr>
              <a:t>Koji drugačiji pogledi postoje?</a:t>
            </a:r>
            <a:r>
              <a:rPr lang="hr-HR" dirty="0">
                <a:solidFill>
                  <a:schemeClr val="tx1"/>
                </a:solidFill>
              </a:rPr>
              <a:t> </a:t>
            </a:r>
            <a:br>
              <a:rPr lang="hr-HR" dirty="0">
                <a:solidFill>
                  <a:schemeClr val="tx1"/>
                </a:solidFill>
              </a:rPr>
            </a:br>
            <a:r>
              <a:rPr lang="hr-HR" dirty="0">
                <a:solidFill>
                  <a:schemeClr val="tx1"/>
                </a:solidFill>
              </a:rPr>
              <a:t>Pretpostavljam li kako je moj pogled jedini moguć? Koji dokazi podupiru drugačije poglede? </a:t>
            </a:r>
            <a:br>
              <a:rPr lang="hr-HR" dirty="0">
                <a:solidFill>
                  <a:schemeClr val="tx1"/>
                </a:solidFill>
              </a:rPr>
            </a:br>
            <a:r>
              <a:rPr lang="hr-HR" b="1" dirty="0">
                <a:solidFill>
                  <a:schemeClr val="tx1"/>
                </a:solidFill>
              </a:rPr>
              <a:t>Koji je efekt samokritičnog razmišljanja?</a:t>
            </a:r>
            <a:br>
              <a:rPr lang="hr-HR" b="1" dirty="0">
                <a:solidFill>
                  <a:schemeClr val="tx1"/>
                </a:solidFill>
              </a:rPr>
            </a:br>
            <a:r>
              <a:rPr lang="hr-HR" dirty="0">
                <a:solidFill>
                  <a:schemeClr val="tx1"/>
                </a:solidFill>
              </a:rPr>
              <a:t>Pomažu li mi samokritična misli ili ne? Kakav pogled bi mi bio više od pomoći?</a:t>
            </a:r>
            <a:br>
              <a:rPr lang="hr-HR" dirty="0">
                <a:solidFill>
                  <a:schemeClr val="tx1"/>
                </a:solidFill>
              </a:rPr>
            </a:br>
            <a:r>
              <a:rPr lang="hr-HR" b="1" dirty="0">
                <a:solidFill>
                  <a:schemeClr val="tx1"/>
                </a:solidFill>
              </a:rPr>
              <a:t>Koje pristranosti prepoznaješ u razmišljanju o sebi?</a:t>
            </a:r>
            <a:br>
              <a:rPr lang="hr-HR" dirty="0">
                <a:solidFill>
                  <a:schemeClr val="tx1"/>
                </a:solidFill>
              </a:rPr>
            </a:br>
            <a:r>
              <a:rPr lang="hr-HR" dirty="0">
                <a:solidFill>
                  <a:schemeClr val="tx1"/>
                </a:solidFill>
              </a:rPr>
              <a:t>Zaključujem li prebrzo? Koristim li dvostruki standard? Razmišljam li u „sve ili ništa” terminima? Osuđujem li se kao osoba na temelju jednog događaja? Koncentriram li se na svoje slabosti i zaboravljam svoje snage? Krivim li se za stvari koje nisu moja krivnja? Očekujem li od sebe savršenstvo?</a:t>
            </a:r>
            <a:br>
              <a:rPr lang="hr-HR" dirty="0">
                <a:solidFill>
                  <a:schemeClr val="tx1"/>
                </a:solidFill>
              </a:rPr>
            </a:br>
            <a:r>
              <a:rPr lang="hr-HR" b="1" dirty="0">
                <a:solidFill>
                  <a:schemeClr val="tx1"/>
                </a:solidFill>
              </a:rPr>
              <a:t>Što mogu napraviti?</a:t>
            </a:r>
          </a:p>
          <a:p>
            <a:r>
              <a:rPr lang="hr-HR" dirty="0">
                <a:solidFill>
                  <a:schemeClr val="tx1"/>
                </a:solidFill>
              </a:rPr>
              <a:t>Što mogu napraviti kako bih u funkcioniranju bio ljubazniji prema sebi? Postoji li nešto što trebam napraviti kako bih promijenio situaciju? Ako ne mogu, što mogu napraviti kako bih promijenio samokritično razmišljanje? Na koji način mogu eksperimentirati s manje autodestruktivnim ponašanjima?</a:t>
            </a:r>
          </a:p>
        </p:txBody>
      </p:sp>
    </p:spTree>
    <p:extLst>
      <p:ext uri="{BB962C8B-B14F-4D97-AF65-F5344CB8AC3E}">
        <p14:creationId xmlns:p14="http://schemas.microsoft.com/office/powerpoint/2010/main" val="3569830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E4E5A7F-3585-48A8-83DC-72607DDE7ADB}"/>
              </a:ext>
            </a:extLst>
          </p:cNvPr>
          <p:cNvSpPr>
            <a:spLocks noGrp="1"/>
          </p:cNvSpPr>
          <p:nvPr>
            <p:ph type="title"/>
          </p:nvPr>
        </p:nvSpPr>
        <p:spPr>
          <a:xfrm>
            <a:off x="283439" y="156238"/>
            <a:ext cx="8596668" cy="1320800"/>
          </a:xfrm>
        </p:spPr>
        <p:txBody>
          <a:bodyPr/>
          <a:lstStyle/>
          <a:p>
            <a:r>
              <a:rPr lang="hr-HR" dirty="0"/>
              <a:t>Samokritične misli</a:t>
            </a:r>
          </a:p>
        </p:txBody>
      </p:sp>
      <p:sp>
        <p:nvSpPr>
          <p:cNvPr id="3" name="Rezervirano mjesto sadržaja 2">
            <a:extLst>
              <a:ext uri="{FF2B5EF4-FFF2-40B4-BE49-F238E27FC236}">
                <a16:creationId xmlns:a16="http://schemas.microsoft.com/office/drawing/2014/main" id="{71362567-E16F-4079-98EF-78921488A226}"/>
              </a:ext>
            </a:extLst>
          </p:cNvPr>
          <p:cNvSpPr>
            <a:spLocks noGrp="1"/>
          </p:cNvSpPr>
          <p:nvPr>
            <p:ph idx="1"/>
          </p:nvPr>
        </p:nvSpPr>
        <p:spPr>
          <a:xfrm>
            <a:off x="283439" y="1209751"/>
            <a:ext cx="8705817" cy="5042556"/>
          </a:xfrm>
        </p:spPr>
        <p:txBody>
          <a:bodyPr/>
          <a:lstStyle/>
          <a:p>
            <a:r>
              <a:rPr lang="hr-HR" dirty="0"/>
              <a:t>Preispitati njihovu korisnost i posljedice </a:t>
            </a:r>
            <a:r>
              <a:rPr lang="hr-HR" sz="1600" dirty="0"/>
              <a:t>(npr. osoba se osjeća loše nakon njih, sprječavaju i </a:t>
            </a:r>
            <a:r>
              <a:rPr lang="hr-HR" sz="1600" dirty="0" err="1"/>
              <a:t>obeshrabljuje</a:t>
            </a:r>
            <a:r>
              <a:rPr lang="hr-HR" sz="1600" dirty="0"/>
              <a:t> u nastojanjima promjene, nisu </a:t>
            </a:r>
            <a:r>
              <a:rPr lang="hr-HR" sz="1600" dirty="0">
                <a:cs typeface="Times New Roman" panose="02020603050405020304" pitchFamily="18" charset="0"/>
              </a:rPr>
              <a:t>poštene, sprječavaju učenje iz pogrešaka, ignoriraju stvarnost…)</a:t>
            </a:r>
          </a:p>
          <a:p>
            <a:r>
              <a:rPr lang="hr-HR" dirty="0">
                <a:cs typeface="Times New Roman" panose="02020603050405020304" pitchFamily="18" charset="0"/>
              </a:rPr>
              <a:t>Uočavanje samokritičnih misli</a:t>
            </a:r>
          </a:p>
          <a:p>
            <a:r>
              <a:rPr lang="hr-HR" dirty="0">
                <a:cs typeface="Times New Roman" panose="02020603050405020304" pitchFamily="18" charset="0"/>
              </a:rPr>
              <a:t>Preispitati samokritične misli</a:t>
            </a:r>
          </a:p>
          <a:p>
            <a:r>
              <a:rPr lang="hr-HR" dirty="0">
                <a:cs typeface="Times New Roman" panose="02020603050405020304" pitchFamily="18" charset="0"/>
              </a:rPr>
              <a:t>Eksperiment – vidjeti sebe više pozitivnim </a:t>
            </a:r>
            <a:r>
              <a:rPr lang="hr-HR" dirty="0"/>
              <a:t>→ </a:t>
            </a:r>
            <a:r>
              <a:rPr lang="hr-HR" dirty="0" err="1"/>
              <a:t>samoprihvaćanje</a:t>
            </a:r>
            <a:endParaRPr lang="hr-HR" dirty="0"/>
          </a:p>
          <a:p>
            <a:pPr marL="0" indent="0">
              <a:buNone/>
            </a:pPr>
            <a:endParaRPr lang="hr-HR" sz="1600" dirty="0">
              <a:cs typeface="Times New Roman" panose="02020603050405020304" pitchFamily="18" charset="0"/>
            </a:endParaRPr>
          </a:p>
        </p:txBody>
      </p:sp>
    </p:spTree>
    <p:extLst>
      <p:ext uri="{BB962C8B-B14F-4D97-AF65-F5344CB8AC3E}">
        <p14:creationId xmlns:p14="http://schemas.microsoft.com/office/powerpoint/2010/main" val="42331521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E18D141-0F27-454D-96B1-116BEA814BB5}"/>
              </a:ext>
            </a:extLst>
          </p:cNvPr>
          <p:cNvSpPr>
            <a:spLocks noGrp="1"/>
          </p:cNvSpPr>
          <p:nvPr>
            <p:ph type="title"/>
          </p:nvPr>
        </p:nvSpPr>
        <p:spPr>
          <a:xfrm>
            <a:off x="199033" y="286043"/>
            <a:ext cx="8596668" cy="1320800"/>
          </a:xfrm>
        </p:spPr>
        <p:txBody>
          <a:bodyPr/>
          <a:lstStyle/>
          <a:p>
            <a:r>
              <a:rPr lang="hr-HR" dirty="0" err="1"/>
              <a:t>Samoprihvaćanje</a:t>
            </a:r>
            <a:endParaRPr lang="hr-HR" dirty="0"/>
          </a:p>
        </p:txBody>
      </p:sp>
      <p:sp>
        <p:nvSpPr>
          <p:cNvPr id="3" name="Rezervirano mjesto sadržaja 2">
            <a:extLst>
              <a:ext uri="{FF2B5EF4-FFF2-40B4-BE49-F238E27FC236}">
                <a16:creationId xmlns:a16="http://schemas.microsoft.com/office/drawing/2014/main" id="{F51B06B8-7CF6-4E93-BE6C-6FAB1977419E}"/>
              </a:ext>
            </a:extLst>
          </p:cNvPr>
          <p:cNvSpPr>
            <a:spLocks noGrp="1"/>
          </p:cNvSpPr>
          <p:nvPr>
            <p:ph idx="1"/>
          </p:nvPr>
        </p:nvSpPr>
        <p:spPr>
          <a:xfrm>
            <a:off x="325641" y="1209822"/>
            <a:ext cx="9155984" cy="5078437"/>
          </a:xfrm>
        </p:spPr>
        <p:txBody>
          <a:bodyPr/>
          <a:lstStyle/>
          <a:p>
            <a:r>
              <a:rPr lang="hr-HR" dirty="0"/>
              <a:t>Lista vlastitih kvaliteta	</a:t>
            </a:r>
          </a:p>
          <a:p>
            <a:pPr lvl="1"/>
            <a:r>
              <a:rPr lang="hr-HR" dirty="0"/>
              <a:t>napraviti listu</a:t>
            </a:r>
          </a:p>
          <a:p>
            <a:pPr lvl="1"/>
            <a:endParaRPr lang="hr-HR" dirty="0"/>
          </a:p>
        </p:txBody>
      </p:sp>
      <p:sp>
        <p:nvSpPr>
          <p:cNvPr id="5" name="Oblačić za govor: pravokutnik 4">
            <a:extLst>
              <a:ext uri="{FF2B5EF4-FFF2-40B4-BE49-F238E27FC236}">
                <a16:creationId xmlns:a16="http://schemas.microsoft.com/office/drawing/2014/main" id="{CCAF8356-51EA-4278-875F-4A890D81F72B}"/>
              </a:ext>
            </a:extLst>
          </p:cNvPr>
          <p:cNvSpPr/>
          <p:nvPr/>
        </p:nvSpPr>
        <p:spPr>
          <a:xfrm>
            <a:off x="3764150" y="1073052"/>
            <a:ext cx="5619000" cy="5078437"/>
          </a:xfrm>
          <a:prstGeom prst="wedgeRectCallout">
            <a:avLst>
              <a:gd name="adj1" fmla="val -70290"/>
              <a:gd name="adj2" fmla="val -3384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numCol="1" rtlCol="0" anchor="ctr"/>
          <a:lstStyle/>
          <a:p>
            <a:r>
              <a:rPr lang="hr-HR" dirty="0">
                <a:solidFill>
                  <a:schemeClr val="tx1"/>
                </a:solidFill>
              </a:rPr>
              <a:t>Što voliš vezano uz sebe, koliko god to bilo sitno ili prolazno?</a:t>
            </a:r>
            <a:br>
              <a:rPr lang="hr-HR" dirty="0">
                <a:solidFill>
                  <a:schemeClr val="tx1"/>
                </a:solidFill>
              </a:rPr>
            </a:br>
            <a:r>
              <a:rPr lang="hr-HR" dirty="0">
                <a:solidFill>
                  <a:schemeClr val="tx1"/>
                </a:solidFill>
              </a:rPr>
              <a:t>Koje imaš pozitivne kvalitete?</a:t>
            </a:r>
            <a:br>
              <a:rPr lang="hr-HR" dirty="0">
                <a:solidFill>
                  <a:schemeClr val="tx1"/>
                </a:solidFill>
              </a:rPr>
            </a:br>
            <a:r>
              <a:rPr lang="hr-HR" dirty="0">
                <a:solidFill>
                  <a:schemeClr val="tx1"/>
                </a:solidFill>
              </a:rPr>
              <a:t>Što si sve postigao u svom životu, koliko god to bilo neznatno?</a:t>
            </a:r>
            <a:br>
              <a:rPr lang="hr-HR" dirty="0">
                <a:solidFill>
                  <a:schemeClr val="tx1"/>
                </a:solidFill>
              </a:rPr>
            </a:br>
            <a:r>
              <a:rPr lang="hr-HR" dirty="0">
                <a:solidFill>
                  <a:schemeClr val="tx1"/>
                </a:solidFill>
              </a:rPr>
              <a:t>S kojim izazovima si se suočio?</a:t>
            </a:r>
          </a:p>
          <a:p>
            <a:r>
              <a:rPr lang="hr-HR" dirty="0">
                <a:solidFill>
                  <a:schemeClr val="tx1"/>
                </a:solidFill>
              </a:rPr>
              <a:t>Koje imaš darove ili talente, koliko god skromne?</a:t>
            </a:r>
          </a:p>
          <a:p>
            <a:r>
              <a:rPr lang="hr-HR" dirty="0">
                <a:solidFill>
                  <a:schemeClr val="tx1"/>
                </a:solidFill>
              </a:rPr>
              <a:t>Koje imaš stečene vještine?</a:t>
            </a:r>
            <a:br>
              <a:rPr lang="hr-HR" dirty="0">
                <a:solidFill>
                  <a:schemeClr val="tx1"/>
                </a:solidFill>
              </a:rPr>
            </a:br>
            <a:r>
              <a:rPr lang="hr-HR" dirty="0">
                <a:solidFill>
                  <a:schemeClr val="tx1"/>
                </a:solidFill>
              </a:rPr>
              <a:t>Što drugi ljudi vole ili cijene kod tebe?</a:t>
            </a:r>
            <a:br>
              <a:rPr lang="hr-HR" dirty="0">
                <a:solidFill>
                  <a:schemeClr val="tx1"/>
                </a:solidFill>
              </a:rPr>
            </a:br>
            <a:r>
              <a:rPr lang="hr-HR" dirty="0">
                <a:solidFill>
                  <a:schemeClr val="tx1"/>
                </a:solidFill>
              </a:rPr>
              <a:t>Koje kvalitete i ponašanja cijeniš kod drugih a imaš ih i ti sam?</a:t>
            </a:r>
            <a:br>
              <a:rPr lang="hr-HR" dirty="0">
                <a:solidFill>
                  <a:schemeClr val="tx1"/>
                </a:solidFill>
              </a:rPr>
            </a:br>
            <a:r>
              <a:rPr lang="hr-HR" dirty="0">
                <a:solidFill>
                  <a:schemeClr val="tx1"/>
                </a:solidFill>
              </a:rPr>
              <a:t>Za koje dijelove sebe bi cijenio kad bi ih imale i druge osobe? </a:t>
            </a:r>
            <a:br>
              <a:rPr lang="hr-HR" dirty="0">
                <a:solidFill>
                  <a:schemeClr val="tx1"/>
                </a:solidFill>
              </a:rPr>
            </a:br>
            <a:r>
              <a:rPr lang="hr-HR" dirty="0">
                <a:solidFill>
                  <a:schemeClr val="tx1"/>
                </a:solidFill>
              </a:rPr>
              <a:t>Ne uzimaš li neke male pozitivne stvari vezano uz sebe u obzir?</a:t>
            </a:r>
            <a:br>
              <a:rPr lang="hr-HR" dirty="0">
                <a:solidFill>
                  <a:schemeClr val="tx1"/>
                </a:solidFill>
              </a:rPr>
            </a:br>
            <a:r>
              <a:rPr lang="pt-BR" dirty="0">
                <a:solidFill>
                  <a:schemeClr val="tx1"/>
                </a:solidFill>
              </a:rPr>
              <a:t>Koje </a:t>
            </a:r>
            <a:r>
              <a:rPr lang="hr-HR" dirty="0">
                <a:solidFill>
                  <a:schemeClr val="tx1"/>
                </a:solidFill>
              </a:rPr>
              <a:t>znaš loše kvalitete, a koje se ne odnose na tebe?</a:t>
            </a:r>
          </a:p>
          <a:p>
            <a:r>
              <a:rPr lang="hr-HR" dirty="0">
                <a:solidFill>
                  <a:schemeClr val="tx1"/>
                </a:solidFill>
              </a:rPr>
              <a:t>Kako bi te opisala osoba kojoj je stalo do tebe?</a:t>
            </a:r>
          </a:p>
        </p:txBody>
      </p:sp>
    </p:spTree>
    <p:extLst>
      <p:ext uri="{BB962C8B-B14F-4D97-AF65-F5344CB8AC3E}">
        <p14:creationId xmlns:p14="http://schemas.microsoft.com/office/powerpoint/2010/main" val="928565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F47AED6-2F56-47EF-B749-5ABFFA6962C7}"/>
              </a:ext>
            </a:extLst>
          </p:cNvPr>
          <p:cNvSpPr>
            <a:spLocks noGrp="1"/>
          </p:cNvSpPr>
          <p:nvPr>
            <p:ph type="title"/>
          </p:nvPr>
        </p:nvSpPr>
        <p:spPr>
          <a:xfrm>
            <a:off x="199032" y="170375"/>
            <a:ext cx="8596668" cy="1320800"/>
          </a:xfrm>
        </p:spPr>
        <p:txBody>
          <a:bodyPr/>
          <a:lstStyle/>
          <a:p>
            <a:r>
              <a:rPr lang="hr-HR" dirty="0"/>
              <a:t>Nisko samopoštovanje (NS) (1)</a:t>
            </a:r>
          </a:p>
        </p:txBody>
      </p:sp>
      <p:sp>
        <p:nvSpPr>
          <p:cNvPr id="3" name="Rezervirano mjesto sadržaja 2">
            <a:extLst>
              <a:ext uri="{FF2B5EF4-FFF2-40B4-BE49-F238E27FC236}">
                <a16:creationId xmlns:a16="http://schemas.microsoft.com/office/drawing/2014/main" id="{79FFA8AB-26E3-4089-9C31-970C34AF3783}"/>
              </a:ext>
            </a:extLst>
          </p:cNvPr>
          <p:cNvSpPr>
            <a:spLocks noGrp="1"/>
          </p:cNvSpPr>
          <p:nvPr>
            <p:ph idx="1"/>
          </p:nvPr>
        </p:nvSpPr>
        <p:spPr>
          <a:xfrm>
            <a:off x="199032" y="1118193"/>
            <a:ext cx="9324796" cy="5050302"/>
          </a:xfrm>
        </p:spPr>
        <p:txBody>
          <a:bodyPr>
            <a:normAutofit/>
          </a:bodyPr>
          <a:lstStyle/>
          <a:p>
            <a:r>
              <a:rPr lang="hr-HR" sz="2000" dirty="0"/>
              <a:t>SAMOPOŠTOVANJE – vlastito cjelokupno mišljenje o sebi i vrijednost koju pridajemo sebi kao osobi</a:t>
            </a:r>
          </a:p>
          <a:p>
            <a:r>
              <a:rPr lang="hr-HR" sz="2000" dirty="0"/>
              <a:t>negativni ton npr. </a:t>
            </a:r>
            <a:r>
              <a:rPr lang="hr-HR" sz="2000" dirty="0">
                <a:cs typeface="Times New Roman" panose="02020603050405020304" pitchFamily="18" charset="0"/>
              </a:rPr>
              <a:t>„Ja sam loš”, „Ja sam beskoristan” </a:t>
            </a:r>
            <a:r>
              <a:rPr lang="hr-HR" sz="2000" dirty="0"/>
              <a:t>→ NISKO SAMOPOŠTOVANJE</a:t>
            </a:r>
            <a:endParaRPr lang="hr-HR" sz="2000" dirty="0">
              <a:solidFill>
                <a:srgbClr val="FF0000"/>
              </a:solidFill>
            </a:endParaRPr>
          </a:p>
          <a:p>
            <a:endParaRPr lang="hr-HR" sz="2000" dirty="0">
              <a:solidFill>
                <a:schemeClr val="tx1"/>
              </a:solidFill>
            </a:endParaRPr>
          </a:p>
          <a:p>
            <a:r>
              <a:rPr lang="hr-HR" sz="2000" dirty="0">
                <a:solidFill>
                  <a:schemeClr val="tx1"/>
                </a:solidFill>
              </a:rPr>
              <a:t>Znakovi NS kod osobe:</a:t>
            </a:r>
          </a:p>
          <a:p>
            <a:pPr lvl="1"/>
            <a:r>
              <a:rPr lang="hr-HR" sz="1800" dirty="0">
                <a:solidFill>
                  <a:schemeClr val="tx1"/>
                </a:solidFill>
              </a:rPr>
              <a:t>misli i tvrdnje o sebi – </a:t>
            </a:r>
            <a:r>
              <a:rPr lang="hr-HR" sz="1800" dirty="0" err="1">
                <a:solidFill>
                  <a:schemeClr val="tx1"/>
                </a:solidFill>
              </a:rPr>
              <a:t>samokritiziranje</a:t>
            </a:r>
            <a:r>
              <a:rPr lang="hr-HR" sz="1800" dirty="0">
                <a:solidFill>
                  <a:schemeClr val="tx1"/>
                </a:solidFill>
              </a:rPr>
              <a:t>, </a:t>
            </a:r>
            <a:r>
              <a:rPr lang="hr-HR" sz="1800" dirty="0" err="1">
                <a:solidFill>
                  <a:schemeClr val="tx1"/>
                </a:solidFill>
              </a:rPr>
              <a:t>samookrivljavanje</a:t>
            </a:r>
            <a:r>
              <a:rPr lang="hr-HR" sz="1800" dirty="0">
                <a:solidFill>
                  <a:schemeClr val="tx1"/>
                </a:solidFill>
              </a:rPr>
              <a:t>, dvojbe o sebi, osjećaj kako osoba ne cijeni sama sebe, ne uzimanje pozitivnog u obzir i fokusiranje na slabosti i mane</a:t>
            </a:r>
          </a:p>
          <a:p>
            <a:pPr lvl="1"/>
            <a:r>
              <a:rPr lang="hr-HR" sz="1800" dirty="0">
                <a:solidFill>
                  <a:schemeClr val="tx1"/>
                </a:solidFill>
              </a:rPr>
              <a:t>ponašanje – poteškoće u zauzimanju za sebe i izražavanju vlastiti potreba, stalno branjenje i opravdavanje, izbjegavanje izazova i prilika</a:t>
            </a:r>
            <a:br>
              <a:rPr lang="hr-HR" sz="1800" dirty="0">
                <a:solidFill>
                  <a:schemeClr val="tx1"/>
                </a:solidFill>
              </a:rPr>
            </a:br>
            <a:r>
              <a:rPr lang="hr-HR" sz="1800" dirty="0">
                <a:solidFill>
                  <a:schemeClr val="tx1"/>
                </a:solidFill>
              </a:rPr>
              <a:t>                – izbjegavanje kontakta očima, tihi glas, neodlučnost, pogrbljen stav</a:t>
            </a:r>
          </a:p>
          <a:p>
            <a:pPr lvl="1"/>
            <a:r>
              <a:rPr lang="hr-HR" sz="1800" dirty="0">
                <a:solidFill>
                  <a:schemeClr val="tx1"/>
                </a:solidFill>
              </a:rPr>
              <a:t>emocije – tuga, anksioznost, krivnja, sram i ljutnja; fizičko stanje – umor, napetost</a:t>
            </a:r>
          </a:p>
        </p:txBody>
      </p:sp>
    </p:spTree>
    <p:extLst>
      <p:ext uri="{BB962C8B-B14F-4D97-AF65-F5344CB8AC3E}">
        <p14:creationId xmlns:p14="http://schemas.microsoft.com/office/powerpoint/2010/main" val="844081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E18D141-0F27-454D-96B1-116BEA814BB5}"/>
              </a:ext>
            </a:extLst>
          </p:cNvPr>
          <p:cNvSpPr>
            <a:spLocks noGrp="1"/>
          </p:cNvSpPr>
          <p:nvPr>
            <p:ph type="title"/>
          </p:nvPr>
        </p:nvSpPr>
        <p:spPr>
          <a:xfrm>
            <a:off x="199033" y="286043"/>
            <a:ext cx="8596668" cy="1320800"/>
          </a:xfrm>
        </p:spPr>
        <p:txBody>
          <a:bodyPr/>
          <a:lstStyle/>
          <a:p>
            <a:r>
              <a:rPr lang="hr-HR" dirty="0" err="1"/>
              <a:t>Samoprihvaćanje</a:t>
            </a:r>
            <a:endParaRPr lang="hr-HR" dirty="0"/>
          </a:p>
        </p:txBody>
      </p:sp>
      <p:sp>
        <p:nvSpPr>
          <p:cNvPr id="3" name="Rezervirano mjesto sadržaja 2">
            <a:extLst>
              <a:ext uri="{FF2B5EF4-FFF2-40B4-BE49-F238E27FC236}">
                <a16:creationId xmlns:a16="http://schemas.microsoft.com/office/drawing/2014/main" id="{F51B06B8-7CF6-4E93-BE6C-6FAB1977419E}"/>
              </a:ext>
            </a:extLst>
          </p:cNvPr>
          <p:cNvSpPr>
            <a:spLocks noGrp="1"/>
          </p:cNvSpPr>
          <p:nvPr>
            <p:ph idx="1"/>
          </p:nvPr>
        </p:nvSpPr>
        <p:spPr>
          <a:xfrm>
            <a:off x="325641" y="1209822"/>
            <a:ext cx="9155984" cy="5078437"/>
          </a:xfrm>
        </p:spPr>
        <p:txBody>
          <a:bodyPr/>
          <a:lstStyle/>
          <a:p>
            <a:r>
              <a:rPr lang="hr-HR" dirty="0"/>
              <a:t>Lista vlastitih kvaliteta	</a:t>
            </a:r>
          </a:p>
          <a:p>
            <a:pPr lvl="1"/>
            <a:r>
              <a:rPr lang="hr-HR" dirty="0"/>
              <a:t>napraviti listu</a:t>
            </a:r>
          </a:p>
          <a:p>
            <a:pPr lvl="1"/>
            <a:r>
              <a:rPr lang="hr-HR" dirty="0"/>
              <a:t>prisjetiti se situacija u kojima je pojedina kvaliteta bila uočljiva te opažati vlastite emocije i misli nakon prisjećanja (ukoliko dođe do samokritičnih misli i podcjenjivanja potrebno je ili samo uočiti i fokusirati se na pozitivno ili ih preispitati)</a:t>
            </a:r>
          </a:p>
          <a:p>
            <a:pPr lvl="1"/>
            <a:r>
              <a:rPr lang="hr-HR" dirty="0"/>
              <a:t>uočavati i bilježiti svakodnevno postupke u kojima su iskazane vlastite kvalitete, na kraju dana ih pročitati i živo ih se prisjetiti</a:t>
            </a:r>
          </a:p>
          <a:p>
            <a:r>
              <a:rPr lang="hr-HR" dirty="0"/>
              <a:t>Povećavanje ugodnih aktivnosti i postignuća	</a:t>
            </a:r>
          </a:p>
          <a:p>
            <a:pPr lvl="1"/>
            <a:r>
              <a:rPr lang="hr-HR" dirty="0" err="1"/>
              <a:t>samomotrenje</a:t>
            </a:r>
            <a:r>
              <a:rPr lang="hr-HR" dirty="0"/>
              <a:t> svakodnevne aktivnosti i njegova analiza</a:t>
            </a:r>
          </a:p>
          <a:p>
            <a:pPr lvl="1"/>
            <a:r>
              <a:rPr lang="hr-HR" dirty="0"/>
              <a:t>plan dnevnih aktivnosti uz daljnje provođenje </a:t>
            </a:r>
            <a:r>
              <a:rPr lang="hr-HR" dirty="0" err="1"/>
              <a:t>samomotrenja</a:t>
            </a:r>
            <a:r>
              <a:rPr lang="hr-HR" dirty="0"/>
              <a:t> te njihova analiza</a:t>
            </a:r>
          </a:p>
        </p:txBody>
      </p:sp>
    </p:spTree>
    <p:extLst>
      <p:ext uri="{BB962C8B-B14F-4D97-AF65-F5344CB8AC3E}">
        <p14:creationId xmlns:p14="http://schemas.microsoft.com/office/powerpoint/2010/main" val="4974159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10C9BC4-39EF-4FC8-9B97-03595899D307}"/>
              </a:ext>
            </a:extLst>
          </p:cNvPr>
          <p:cNvSpPr>
            <a:spLocks noGrp="1"/>
          </p:cNvSpPr>
          <p:nvPr>
            <p:ph type="title"/>
          </p:nvPr>
        </p:nvSpPr>
        <p:spPr>
          <a:xfrm>
            <a:off x="114626" y="156238"/>
            <a:ext cx="8596668" cy="1320800"/>
          </a:xfrm>
        </p:spPr>
        <p:txBody>
          <a:bodyPr/>
          <a:lstStyle/>
          <a:p>
            <a:r>
              <a:rPr lang="hr-HR" dirty="0"/>
              <a:t>Životna pravila (1)</a:t>
            </a:r>
          </a:p>
        </p:txBody>
      </p:sp>
      <p:sp>
        <p:nvSpPr>
          <p:cNvPr id="3" name="Rezervirano mjesto sadržaja 2">
            <a:extLst>
              <a:ext uri="{FF2B5EF4-FFF2-40B4-BE49-F238E27FC236}">
                <a16:creationId xmlns:a16="http://schemas.microsoft.com/office/drawing/2014/main" id="{D20FA784-DA48-45A7-A0AD-8453095C8F98}"/>
              </a:ext>
            </a:extLst>
          </p:cNvPr>
          <p:cNvSpPr>
            <a:spLocks noGrp="1"/>
          </p:cNvSpPr>
          <p:nvPr>
            <p:ph idx="1"/>
          </p:nvPr>
        </p:nvSpPr>
        <p:spPr>
          <a:xfrm>
            <a:off x="114626" y="872553"/>
            <a:ext cx="9943774" cy="5829209"/>
          </a:xfrm>
        </p:spPr>
        <p:txBody>
          <a:bodyPr/>
          <a:lstStyle/>
          <a:p>
            <a:r>
              <a:rPr lang="hr-HR" dirty="0"/>
              <a:t>Oblici životnih pravila:</a:t>
            </a:r>
          </a:p>
          <a:p>
            <a:pPr lvl="1"/>
            <a:r>
              <a:rPr lang="hr-HR" dirty="0"/>
              <a:t>pretpostavke – imaju formu </a:t>
            </a:r>
            <a:r>
              <a:rPr lang="hr-HR" dirty="0">
                <a:cs typeface="Times New Roman" panose="02020603050405020304" pitchFamily="18" charset="0"/>
              </a:rPr>
              <a:t>„Ako ..., onda ...” , npr. „Ako me netko kritizira, to znači da nisam uspio” </a:t>
            </a:r>
            <a:r>
              <a:rPr lang="hr-HR" dirty="0"/>
              <a:t>→ provjera </a:t>
            </a:r>
            <a:r>
              <a:rPr lang="hr-HR" dirty="0">
                <a:cs typeface="Times New Roman" panose="02020603050405020304" pitchFamily="18" charset="0"/>
              </a:rPr>
              <a:t>„Ako ..., onda ...” </a:t>
            </a:r>
          </a:p>
          <a:p>
            <a:pPr lvl="1"/>
            <a:r>
              <a:rPr lang="hr-HR" dirty="0">
                <a:cs typeface="Times New Roman" panose="02020603050405020304" pitchFamily="18" charset="0"/>
              </a:rPr>
              <a:t>programi – imaju formu koja započinje s „Morao bih..”, „Trebao bih…”, npr. „Trebao bih biti sposoban nositi se sa svime što život donosi” </a:t>
            </a:r>
            <a:r>
              <a:rPr lang="hr-HR" dirty="0"/>
              <a:t>→ upitati se </a:t>
            </a:r>
            <a:r>
              <a:rPr lang="hr-HR" dirty="0">
                <a:cs typeface="Times New Roman" panose="02020603050405020304" pitchFamily="18" charset="0"/>
              </a:rPr>
              <a:t>„Ako ne?”</a:t>
            </a:r>
          </a:p>
          <a:p>
            <a:pPr lvl="1"/>
            <a:r>
              <a:rPr lang="hr-HR" dirty="0">
                <a:cs typeface="Times New Roman" panose="02020603050405020304" pitchFamily="18" charset="0"/>
              </a:rPr>
              <a:t>stav – izjave o tome na koji način bi se trebali (ne)ponašati ili (ni)smo određena vrsta osobe, npr. „Užasno je raditi pogreške” </a:t>
            </a:r>
            <a:r>
              <a:rPr lang="hr-HR" dirty="0"/>
              <a:t>→ saznati što točno mislimo pod time (npr. </a:t>
            </a:r>
            <a:r>
              <a:rPr lang="hr-HR" dirty="0">
                <a:cs typeface="Times New Roman" panose="02020603050405020304" pitchFamily="18" charset="0"/>
              </a:rPr>
              <a:t>„užasno”- Što je točno „užasno” kod pogrešaka? Ako ju napraviš, što se može dogoditi? Koje bi mogle biti posljedice?)</a:t>
            </a:r>
            <a:r>
              <a:rPr lang="hr-HR" dirty="0"/>
              <a:t> </a:t>
            </a:r>
          </a:p>
          <a:p>
            <a:pPr lvl="1"/>
            <a:endParaRPr lang="hr-HR" dirty="0"/>
          </a:p>
          <a:p>
            <a:r>
              <a:rPr lang="hr-HR" dirty="0"/>
              <a:t>Izvori informacija o životnim pravilima:</a:t>
            </a:r>
          </a:p>
          <a:p>
            <a:pPr lvl="1"/>
            <a:r>
              <a:rPr lang="hr-HR" dirty="0">
                <a:cs typeface="Times New Roman" panose="02020603050405020304" pitchFamily="18" charset="0"/>
              </a:rPr>
              <a:t>zapisi anksioznih previđanja i samokritičnih misli</a:t>
            </a:r>
            <a:br>
              <a:rPr lang="hr-HR" dirty="0">
                <a:cs typeface="Times New Roman" panose="02020603050405020304" pitchFamily="18" charset="0"/>
              </a:rPr>
            </a:br>
            <a:r>
              <a:rPr lang="hr-HR" dirty="0">
                <a:cs typeface="Times New Roman" panose="02020603050405020304" pitchFamily="18" charset="0"/>
              </a:rPr>
              <a:t>(prepoznavanje misli kao pravila, uvid u teme koje se ponavljaju, stavovi o sebi i drugim ljudima)</a:t>
            </a:r>
          </a:p>
          <a:p>
            <a:pPr lvl="1"/>
            <a:r>
              <a:rPr lang="hr-HR" dirty="0">
                <a:cs typeface="Times New Roman" panose="02020603050405020304" pitchFamily="18" charset="0"/>
              </a:rPr>
              <a:t>sjećanja i obiteljske poslovice</a:t>
            </a:r>
          </a:p>
          <a:p>
            <a:pPr lvl="1"/>
            <a:r>
              <a:rPr lang="hr-HR" dirty="0"/>
              <a:t>situacije u kojima se osjećamo dobro tj. zadovoljavamo standarde</a:t>
            </a:r>
          </a:p>
          <a:p>
            <a:pPr lvl="1"/>
            <a:r>
              <a:rPr lang="hr-HR" dirty="0"/>
              <a:t>tehnika silazne strelice</a:t>
            </a:r>
          </a:p>
          <a:p>
            <a:pPr lvl="1"/>
            <a:endParaRPr lang="hr-HR" dirty="0"/>
          </a:p>
          <a:p>
            <a:pPr marL="457200" lvl="1" indent="0">
              <a:buNone/>
            </a:pPr>
            <a:r>
              <a:rPr lang="hr-HR" dirty="0"/>
              <a:t>		opažanje i bilježenje djelovanja pravila u vlastitom životu</a:t>
            </a:r>
          </a:p>
        </p:txBody>
      </p:sp>
      <p:sp>
        <p:nvSpPr>
          <p:cNvPr id="6" name="Strelica: prema dolje 5">
            <a:extLst>
              <a:ext uri="{FF2B5EF4-FFF2-40B4-BE49-F238E27FC236}">
                <a16:creationId xmlns:a16="http://schemas.microsoft.com/office/drawing/2014/main" id="{522CC47E-E2DC-4BFE-95C8-4730660DE515}"/>
              </a:ext>
            </a:extLst>
          </p:cNvPr>
          <p:cNvSpPr/>
          <p:nvPr/>
        </p:nvSpPr>
        <p:spPr>
          <a:xfrm>
            <a:off x="3906523" y="5812727"/>
            <a:ext cx="506437" cy="47830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Tree>
    <p:extLst>
      <p:ext uri="{BB962C8B-B14F-4D97-AF65-F5344CB8AC3E}">
        <p14:creationId xmlns:p14="http://schemas.microsoft.com/office/powerpoint/2010/main" val="2012632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10C9BC4-39EF-4FC8-9B97-03595899D307}"/>
              </a:ext>
            </a:extLst>
          </p:cNvPr>
          <p:cNvSpPr>
            <a:spLocks noGrp="1"/>
          </p:cNvSpPr>
          <p:nvPr>
            <p:ph type="title"/>
          </p:nvPr>
        </p:nvSpPr>
        <p:spPr>
          <a:xfrm>
            <a:off x="114626" y="156238"/>
            <a:ext cx="8596668" cy="1320800"/>
          </a:xfrm>
        </p:spPr>
        <p:txBody>
          <a:bodyPr/>
          <a:lstStyle/>
          <a:p>
            <a:r>
              <a:rPr lang="hr-HR" dirty="0"/>
              <a:t>Životna pravila (2)</a:t>
            </a:r>
          </a:p>
        </p:txBody>
      </p:sp>
      <p:pic>
        <p:nvPicPr>
          <p:cNvPr id="7" name="Rezervirano mjesto sadržaja 6">
            <a:extLst>
              <a:ext uri="{FF2B5EF4-FFF2-40B4-BE49-F238E27FC236}">
                <a16:creationId xmlns:a16="http://schemas.microsoft.com/office/drawing/2014/main" id="{C4BE50D3-FD11-4A81-B187-5AA54780FA0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857710"/>
            <a:ext cx="12208701" cy="5857700"/>
          </a:xfrm>
        </p:spPr>
      </p:pic>
      <p:sp>
        <p:nvSpPr>
          <p:cNvPr id="8" name="Pravokutnik 7">
            <a:extLst>
              <a:ext uri="{FF2B5EF4-FFF2-40B4-BE49-F238E27FC236}">
                <a16:creationId xmlns:a16="http://schemas.microsoft.com/office/drawing/2014/main" id="{209B5C0C-7F20-4739-8467-9E53B90473AF}"/>
              </a:ext>
            </a:extLst>
          </p:cNvPr>
          <p:cNvSpPr/>
          <p:nvPr/>
        </p:nvSpPr>
        <p:spPr>
          <a:xfrm>
            <a:off x="1946819" y="1477038"/>
            <a:ext cx="6597747" cy="44869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Tx/>
              <a:buChar char="-"/>
            </a:pPr>
            <a:r>
              <a:rPr lang="hr-HR" b="1" dirty="0">
                <a:solidFill>
                  <a:schemeClr val="accent3"/>
                </a:solidFill>
              </a:rPr>
              <a:t>Nova pravila:</a:t>
            </a:r>
            <a:endParaRPr lang="hr-HR" dirty="0">
              <a:solidFill>
                <a:schemeClr val="accent3"/>
              </a:solidFill>
            </a:endParaRPr>
          </a:p>
          <a:p>
            <a:pPr marL="742950" lvl="1" indent="-285750">
              <a:buFontTx/>
              <a:buChar char="-"/>
            </a:pPr>
            <a:r>
              <a:rPr lang="hr-HR" dirty="0">
                <a:solidFill>
                  <a:schemeClr val="accent3"/>
                </a:solidFill>
              </a:rPr>
              <a:t>su puno realističnija, fleksibilnija, duža i obrazloženija nego stara</a:t>
            </a:r>
          </a:p>
          <a:p>
            <a:pPr marL="742950" lvl="1" indent="-285750">
              <a:buFontTx/>
              <a:buChar char="-"/>
            </a:pPr>
            <a:r>
              <a:rPr lang="hr-HR" dirty="0">
                <a:solidFill>
                  <a:schemeClr val="accent3"/>
                </a:solidFill>
              </a:rPr>
              <a:t>potrebno je opažati njegovu primjenu neko vrijeme; po potrebi poboljšati</a:t>
            </a:r>
          </a:p>
          <a:p>
            <a:pPr marL="285750" indent="-285750">
              <a:buFontTx/>
              <a:buChar char="-"/>
            </a:pPr>
            <a:endParaRPr lang="hr-HR" dirty="0">
              <a:solidFill>
                <a:schemeClr val="accent3"/>
              </a:solidFill>
            </a:endParaRPr>
          </a:p>
          <a:p>
            <a:pPr marL="285750" indent="-285750">
              <a:buFontTx/>
              <a:buChar char="-"/>
            </a:pPr>
            <a:r>
              <a:rPr lang="hr-HR" dirty="0">
                <a:solidFill>
                  <a:schemeClr val="accent3"/>
                </a:solidFill>
              </a:rPr>
              <a:t>*moguće korištenje kartica na kojima se napiše novo životno pravilo</a:t>
            </a:r>
          </a:p>
          <a:p>
            <a:pPr marL="285750" indent="-285750">
              <a:buFontTx/>
              <a:buChar char="-"/>
            </a:pPr>
            <a:endParaRPr lang="hr-HR" dirty="0">
              <a:solidFill>
                <a:schemeClr val="accent3"/>
              </a:solidFill>
            </a:endParaRPr>
          </a:p>
          <a:p>
            <a:pPr marL="285750" indent="-285750">
              <a:buFontTx/>
              <a:buChar char="-"/>
            </a:pPr>
            <a:r>
              <a:rPr lang="hr-HR" b="1" dirty="0">
                <a:solidFill>
                  <a:schemeClr val="accent3"/>
                </a:solidFill>
              </a:rPr>
              <a:t>Eksperimenti s novim pravilima:</a:t>
            </a:r>
          </a:p>
          <a:p>
            <a:pPr marL="742950" lvl="1" indent="-285750">
              <a:buFontTx/>
              <a:buChar char="-"/>
            </a:pPr>
            <a:r>
              <a:rPr lang="hr-HR" dirty="0">
                <a:solidFill>
                  <a:schemeClr val="accent3"/>
                </a:solidFill>
              </a:rPr>
              <a:t>provjeri što si već do sad napravio vezano uz mijenjanje životnih pravila u ranijim vježbama</a:t>
            </a:r>
          </a:p>
          <a:p>
            <a:pPr marL="742950" lvl="1" indent="-285750">
              <a:buFontTx/>
              <a:buChar char="-"/>
            </a:pPr>
            <a:r>
              <a:rPr lang="hr-HR" dirty="0">
                <a:solidFill>
                  <a:schemeClr val="accent3"/>
                </a:solidFill>
              </a:rPr>
              <a:t>otkrij što još možeš napraviti</a:t>
            </a:r>
          </a:p>
          <a:p>
            <a:pPr marL="742950" lvl="1" indent="-285750">
              <a:buFontTx/>
              <a:buChar char="-"/>
            </a:pPr>
            <a:r>
              <a:rPr lang="hr-HR" dirty="0">
                <a:solidFill>
                  <a:schemeClr val="accent3"/>
                </a:solidFill>
              </a:rPr>
              <a:t>koristi dnevnik aktivnosti (planiranje)</a:t>
            </a:r>
            <a:br>
              <a:rPr lang="hr-HR" dirty="0">
                <a:solidFill>
                  <a:schemeClr val="accent3"/>
                </a:solidFill>
              </a:rPr>
            </a:br>
            <a:r>
              <a:rPr lang="hr-HR" dirty="0">
                <a:solidFill>
                  <a:schemeClr val="accent3"/>
                </a:solidFill>
              </a:rPr>
              <a:t> </a:t>
            </a:r>
          </a:p>
        </p:txBody>
      </p:sp>
      <p:sp>
        <p:nvSpPr>
          <p:cNvPr id="9" name="Znak munje 8">
            <a:extLst>
              <a:ext uri="{FF2B5EF4-FFF2-40B4-BE49-F238E27FC236}">
                <a16:creationId xmlns:a16="http://schemas.microsoft.com/office/drawing/2014/main" id="{A848F71E-6F93-468B-BC9E-C9F2513FE15C}"/>
              </a:ext>
            </a:extLst>
          </p:cNvPr>
          <p:cNvSpPr/>
          <p:nvPr/>
        </p:nvSpPr>
        <p:spPr>
          <a:xfrm>
            <a:off x="1946819" y="2110014"/>
            <a:ext cx="323557" cy="701822"/>
          </a:xfrm>
          <a:prstGeom prst="lightningBol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dirty="0"/>
          </a:p>
        </p:txBody>
      </p:sp>
    </p:spTree>
    <p:extLst>
      <p:ext uri="{BB962C8B-B14F-4D97-AF65-F5344CB8AC3E}">
        <p14:creationId xmlns:p14="http://schemas.microsoft.com/office/powerpoint/2010/main" val="1622246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A9ACB3D-D89F-4D7A-A0E8-CDF119ADD4A7}"/>
              </a:ext>
            </a:extLst>
          </p:cNvPr>
          <p:cNvSpPr>
            <a:spLocks noGrp="1"/>
          </p:cNvSpPr>
          <p:nvPr>
            <p:ph type="title"/>
          </p:nvPr>
        </p:nvSpPr>
        <p:spPr>
          <a:xfrm>
            <a:off x="213100" y="156238"/>
            <a:ext cx="8596668" cy="1320800"/>
          </a:xfrm>
        </p:spPr>
        <p:txBody>
          <a:bodyPr/>
          <a:lstStyle/>
          <a:p>
            <a:r>
              <a:rPr lang="hr-HR" dirty="0"/>
              <a:t>Bazična vjerovanja (BV) (1)</a:t>
            </a:r>
          </a:p>
        </p:txBody>
      </p:sp>
      <p:sp>
        <p:nvSpPr>
          <p:cNvPr id="3" name="Rezervirano mjesto sadržaja 2">
            <a:extLst>
              <a:ext uri="{FF2B5EF4-FFF2-40B4-BE49-F238E27FC236}">
                <a16:creationId xmlns:a16="http://schemas.microsoft.com/office/drawing/2014/main" id="{0D06DB64-D601-4916-BD44-D7B4A46DF778}"/>
              </a:ext>
            </a:extLst>
          </p:cNvPr>
          <p:cNvSpPr>
            <a:spLocks noGrp="1"/>
          </p:cNvSpPr>
          <p:nvPr>
            <p:ph idx="1"/>
          </p:nvPr>
        </p:nvSpPr>
        <p:spPr>
          <a:xfrm>
            <a:off x="422031" y="1012874"/>
            <a:ext cx="8851971" cy="5373857"/>
          </a:xfrm>
        </p:spPr>
        <p:txBody>
          <a:bodyPr/>
          <a:lstStyle/>
          <a:p>
            <a:r>
              <a:rPr lang="hr-HR" dirty="0"/>
              <a:t>Izvori informacija o BV:</a:t>
            </a:r>
          </a:p>
          <a:p>
            <a:pPr lvl="1"/>
            <a:r>
              <a:rPr lang="hr-HR" dirty="0"/>
              <a:t>sjećanja iz prošlosti</a:t>
            </a:r>
          </a:p>
          <a:p>
            <a:pPr lvl="1"/>
            <a:r>
              <a:rPr lang="hr-HR" dirty="0"/>
              <a:t>strahovi izraženi u negativnim predviđanjima</a:t>
            </a:r>
          </a:p>
          <a:p>
            <a:pPr lvl="1"/>
            <a:r>
              <a:rPr lang="hr-HR" dirty="0"/>
              <a:t>samokritične misli</a:t>
            </a:r>
          </a:p>
          <a:p>
            <a:pPr lvl="1"/>
            <a:r>
              <a:rPr lang="hr-HR" dirty="0"/>
              <a:t>misli radi kojih je teško prihvatiti vlastite pozitivne strane i postupati sa sobom kao s osobom koja zaslužuje dobre stvari u životu</a:t>
            </a:r>
          </a:p>
          <a:p>
            <a:pPr lvl="1"/>
            <a:r>
              <a:rPr lang="hr-HR" dirty="0"/>
              <a:t>zamišljene posljedice nepridržavanja starih životnih pravila</a:t>
            </a:r>
          </a:p>
          <a:p>
            <a:pPr lvl="1"/>
            <a:r>
              <a:rPr lang="hr-HR" dirty="0"/>
              <a:t>tehnika silazne strelice</a:t>
            </a:r>
          </a:p>
        </p:txBody>
      </p:sp>
    </p:spTree>
    <p:extLst>
      <p:ext uri="{BB962C8B-B14F-4D97-AF65-F5344CB8AC3E}">
        <p14:creationId xmlns:p14="http://schemas.microsoft.com/office/powerpoint/2010/main" val="30465826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A9ACB3D-D89F-4D7A-A0E8-CDF119ADD4A7}"/>
              </a:ext>
            </a:extLst>
          </p:cNvPr>
          <p:cNvSpPr>
            <a:spLocks noGrp="1"/>
          </p:cNvSpPr>
          <p:nvPr>
            <p:ph type="title"/>
          </p:nvPr>
        </p:nvSpPr>
        <p:spPr>
          <a:xfrm>
            <a:off x="213100" y="156238"/>
            <a:ext cx="8596668" cy="1320800"/>
          </a:xfrm>
        </p:spPr>
        <p:txBody>
          <a:bodyPr/>
          <a:lstStyle/>
          <a:p>
            <a:r>
              <a:rPr lang="hr-HR" dirty="0"/>
              <a:t>Bazična vjerovanja (BV) (2)</a:t>
            </a:r>
          </a:p>
        </p:txBody>
      </p:sp>
      <p:pic>
        <p:nvPicPr>
          <p:cNvPr id="5" name="Rezervirano mjesto sadržaja 4">
            <a:extLst>
              <a:ext uri="{FF2B5EF4-FFF2-40B4-BE49-F238E27FC236}">
                <a16:creationId xmlns:a16="http://schemas.microsoft.com/office/drawing/2014/main" id="{87899725-2831-4095-A914-6AF003C2F4F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90928" y="816638"/>
            <a:ext cx="9059203" cy="6012000"/>
          </a:xfrm>
        </p:spPr>
      </p:pic>
      <p:sp>
        <p:nvSpPr>
          <p:cNvPr id="6" name="Pravokutnik 5">
            <a:extLst>
              <a:ext uri="{FF2B5EF4-FFF2-40B4-BE49-F238E27FC236}">
                <a16:creationId xmlns:a16="http://schemas.microsoft.com/office/drawing/2014/main" id="{F0CBB07D-2D45-4396-81F6-9C64C68CBF89}"/>
              </a:ext>
            </a:extLst>
          </p:cNvPr>
          <p:cNvSpPr/>
          <p:nvPr/>
        </p:nvSpPr>
        <p:spPr>
          <a:xfrm>
            <a:off x="6560590" y="71797"/>
            <a:ext cx="2039815" cy="115209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hr-HR" dirty="0">
                <a:solidFill>
                  <a:schemeClr val="tx1"/>
                </a:solidFill>
              </a:rPr>
              <a:t>„Ako nisi _____ (staro BV), kakav bi htio biti?”</a:t>
            </a:r>
          </a:p>
        </p:txBody>
      </p:sp>
      <p:sp>
        <p:nvSpPr>
          <p:cNvPr id="21" name="Pravokutnik 20">
            <a:extLst>
              <a:ext uri="{FF2B5EF4-FFF2-40B4-BE49-F238E27FC236}">
                <a16:creationId xmlns:a16="http://schemas.microsoft.com/office/drawing/2014/main" id="{B05928E4-2748-4602-A6DF-C064985AA470}"/>
              </a:ext>
            </a:extLst>
          </p:cNvPr>
          <p:cNvSpPr/>
          <p:nvPr/>
        </p:nvSpPr>
        <p:spPr>
          <a:xfrm>
            <a:off x="8600404" y="71797"/>
            <a:ext cx="3591596" cy="379681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dirty="0">
                <a:solidFill>
                  <a:schemeClr val="tx1"/>
                </a:solidFill>
              </a:rPr>
              <a:t>Osvijestit kako svaka osobina može biti iskazana u različitim postocima i kako 100% osobine nije realno npr.</a:t>
            </a:r>
          </a:p>
          <a:p>
            <a:pPr algn="ctr"/>
            <a:endParaRPr lang="hr-HR" dirty="0">
              <a:solidFill>
                <a:schemeClr val="tx1"/>
              </a:solidFill>
            </a:endParaRPr>
          </a:p>
          <a:p>
            <a:pPr algn="ctr"/>
            <a:r>
              <a:rPr lang="hr-HR" dirty="0">
                <a:solidFill>
                  <a:schemeClr val="tx1"/>
                </a:solidFill>
              </a:rPr>
              <a:t>dopadljiv 100% znači: biti dopadljiv cijelo vrijeme, u potpunosti biti dopadljiv (u svim svojim aspektima), biti dopadljiv svima.</a:t>
            </a:r>
          </a:p>
          <a:p>
            <a:pPr algn="ctr"/>
            <a:endParaRPr lang="hr-HR" dirty="0">
              <a:solidFill>
                <a:schemeClr val="tx1"/>
              </a:solidFill>
            </a:endParaRPr>
          </a:p>
          <a:p>
            <a:pPr algn="ctr"/>
            <a:r>
              <a:rPr lang="hr-HR" dirty="0">
                <a:solidFill>
                  <a:schemeClr val="tx1"/>
                </a:solidFill>
              </a:rPr>
              <a:t>Traži se dovoljno dobro novo BV, ne savršeno!</a:t>
            </a:r>
          </a:p>
        </p:txBody>
      </p:sp>
    </p:spTree>
    <p:extLst>
      <p:ext uri="{BB962C8B-B14F-4D97-AF65-F5344CB8AC3E}">
        <p14:creationId xmlns:p14="http://schemas.microsoft.com/office/powerpoint/2010/main" val="3227820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1"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A9ACB3D-D89F-4D7A-A0E8-CDF119ADD4A7}"/>
              </a:ext>
            </a:extLst>
          </p:cNvPr>
          <p:cNvSpPr>
            <a:spLocks noGrp="1"/>
          </p:cNvSpPr>
          <p:nvPr>
            <p:ph type="title"/>
          </p:nvPr>
        </p:nvSpPr>
        <p:spPr>
          <a:xfrm>
            <a:off x="213100" y="156238"/>
            <a:ext cx="8596668" cy="1320800"/>
          </a:xfrm>
        </p:spPr>
        <p:txBody>
          <a:bodyPr/>
          <a:lstStyle/>
          <a:p>
            <a:r>
              <a:rPr lang="hr-HR" dirty="0"/>
              <a:t>Bazična vjerovanja (BV) (2)</a:t>
            </a:r>
          </a:p>
        </p:txBody>
      </p:sp>
      <p:pic>
        <p:nvPicPr>
          <p:cNvPr id="5" name="Rezervirano mjesto sadržaja 4">
            <a:extLst>
              <a:ext uri="{FF2B5EF4-FFF2-40B4-BE49-F238E27FC236}">
                <a16:creationId xmlns:a16="http://schemas.microsoft.com/office/drawing/2014/main" id="{87899725-2831-4095-A914-6AF003C2F4F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90928" y="816638"/>
            <a:ext cx="9059203" cy="6012000"/>
          </a:xfrm>
        </p:spPr>
      </p:pic>
      <p:sp>
        <p:nvSpPr>
          <p:cNvPr id="21" name="Pravokutnik 20">
            <a:extLst>
              <a:ext uri="{FF2B5EF4-FFF2-40B4-BE49-F238E27FC236}">
                <a16:creationId xmlns:a16="http://schemas.microsoft.com/office/drawing/2014/main" id="{B05928E4-2748-4602-A6DF-C064985AA470}"/>
              </a:ext>
            </a:extLst>
          </p:cNvPr>
          <p:cNvSpPr/>
          <p:nvPr/>
        </p:nvSpPr>
        <p:spPr>
          <a:xfrm>
            <a:off x="1" y="1"/>
            <a:ext cx="4804572" cy="3429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hr-HR" b="1" dirty="0">
                <a:solidFill>
                  <a:schemeClr val="tx1"/>
                </a:solidFill>
              </a:rPr>
              <a:t>Dokazi koji podupiru staro BV:</a:t>
            </a:r>
          </a:p>
          <a:p>
            <a:pPr marL="285750" indent="-285750">
              <a:buFont typeface="Arial" panose="020B0604020202020204" pitchFamily="34" charset="0"/>
              <a:buChar char="•"/>
            </a:pPr>
            <a:r>
              <a:rPr lang="hr-HR" sz="1600" dirty="0">
                <a:solidFill>
                  <a:schemeClr val="tx1"/>
                </a:solidFill>
              </a:rPr>
              <a:t>trenutačne poteškoće i simptomi mentalne uznemirenosti</a:t>
            </a:r>
          </a:p>
          <a:p>
            <a:pPr marL="285750" indent="-285750">
              <a:buFont typeface="Arial" panose="020B0604020202020204" pitchFamily="34" charset="0"/>
              <a:buChar char="•"/>
            </a:pPr>
            <a:r>
              <a:rPr lang="hr-HR" sz="1600" dirty="0">
                <a:solidFill>
                  <a:schemeClr val="tx1"/>
                </a:solidFill>
              </a:rPr>
              <a:t>nemogućnost nošenja s poteškoćama samostalno</a:t>
            </a:r>
          </a:p>
          <a:p>
            <a:pPr marL="285750" indent="-285750">
              <a:buFont typeface="Arial" panose="020B0604020202020204" pitchFamily="34" charset="0"/>
              <a:buChar char="•"/>
            </a:pPr>
            <a:r>
              <a:rPr lang="hr-HR" sz="1600" dirty="0">
                <a:solidFill>
                  <a:schemeClr val="tx1"/>
                </a:solidFill>
              </a:rPr>
              <a:t>prošle pogreške</a:t>
            </a:r>
          </a:p>
          <a:p>
            <a:pPr marL="285750" indent="-285750">
              <a:buFont typeface="Arial" panose="020B0604020202020204" pitchFamily="34" charset="0"/>
              <a:buChar char="•"/>
            </a:pPr>
            <a:r>
              <a:rPr lang="hr-HR" sz="1600" dirty="0">
                <a:solidFill>
                  <a:schemeClr val="tx1"/>
                </a:solidFill>
              </a:rPr>
              <a:t>specifični nedostaci</a:t>
            </a:r>
          </a:p>
          <a:p>
            <a:pPr marL="285750" indent="-285750">
              <a:buFont typeface="Arial" panose="020B0604020202020204" pitchFamily="34" charset="0"/>
              <a:buChar char="•"/>
            </a:pPr>
            <a:r>
              <a:rPr lang="hr-HR" sz="1600" dirty="0">
                <a:solidFill>
                  <a:schemeClr val="tx1"/>
                </a:solidFill>
              </a:rPr>
              <a:t>fizičke ili psihološke karakteristike</a:t>
            </a:r>
          </a:p>
          <a:p>
            <a:pPr marL="285750" indent="-285750">
              <a:buFont typeface="Arial" panose="020B0604020202020204" pitchFamily="34" charset="0"/>
              <a:buChar char="•"/>
            </a:pPr>
            <a:r>
              <a:rPr lang="hr-HR" sz="1600" dirty="0">
                <a:solidFill>
                  <a:schemeClr val="tx1"/>
                </a:solidFill>
              </a:rPr>
              <a:t>razlike između sebe i drugih ljudi</a:t>
            </a:r>
          </a:p>
          <a:p>
            <a:pPr marL="285750" indent="-285750">
              <a:buFont typeface="Arial" panose="020B0604020202020204" pitchFamily="34" charset="0"/>
              <a:buChar char="•"/>
            </a:pPr>
            <a:r>
              <a:rPr lang="hr-HR" sz="1600" dirty="0">
                <a:solidFill>
                  <a:schemeClr val="tx1"/>
                </a:solidFill>
              </a:rPr>
              <a:t>ponašanje drugih ljudi prema tebi u prošlosti i sadašnjosti</a:t>
            </a:r>
          </a:p>
          <a:p>
            <a:pPr marL="285750" indent="-285750">
              <a:buFont typeface="Arial" panose="020B0604020202020204" pitchFamily="34" charset="0"/>
              <a:buChar char="•"/>
            </a:pPr>
            <a:r>
              <a:rPr lang="hr-HR" sz="1600" dirty="0">
                <a:solidFill>
                  <a:schemeClr val="tx1"/>
                </a:solidFill>
              </a:rPr>
              <a:t>ponašanje drugih prema kojima se osjećamo odgovornim</a:t>
            </a:r>
          </a:p>
          <a:p>
            <a:pPr marL="285750" indent="-285750">
              <a:buFont typeface="Arial" panose="020B0604020202020204" pitchFamily="34" charset="0"/>
              <a:buChar char="•"/>
            </a:pPr>
            <a:r>
              <a:rPr lang="hr-HR" sz="1600" dirty="0">
                <a:solidFill>
                  <a:schemeClr val="tx1"/>
                </a:solidFill>
              </a:rPr>
              <a:t>gubitak nečega što je bilo dio identiteta</a:t>
            </a:r>
          </a:p>
        </p:txBody>
      </p:sp>
      <p:sp>
        <p:nvSpPr>
          <p:cNvPr id="7" name="Pravokutnik 6">
            <a:extLst>
              <a:ext uri="{FF2B5EF4-FFF2-40B4-BE49-F238E27FC236}">
                <a16:creationId xmlns:a16="http://schemas.microsoft.com/office/drawing/2014/main" id="{66AC34A6-B2DF-4E05-BEAB-646EACF081CD}"/>
              </a:ext>
            </a:extLst>
          </p:cNvPr>
          <p:cNvSpPr/>
          <p:nvPr/>
        </p:nvSpPr>
        <p:spPr>
          <a:xfrm>
            <a:off x="4804573" y="0"/>
            <a:ext cx="7387426" cy="3429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hr-HR" b="1" dirty="0">
                <a:solidFill>
                  <a:schemeClr val="tx1"/>
                </a:solidFill>
              </a:rPr>
              <a:t>Korisna pitanja za novo razumijevanje starog BV</a:t>
            </a:r>
          </a:p>
          <a:p>
            <a:pPr marL="285750" indent="-285750">
              <a:buFont typeface="Arial" panose="020B0604020202020204" pitchFamily="34" charset="0"/>
              <a:buChar char="•"/>
            </a:pPr>
            <a:r>
              <a:rPr lang="hr-HR" sz="1600" dirty="0">
                <a:solidFill>
                  <a:schemeClr val="tx1"/>
                </a:solidFill>
              </a:rPr>
              <a:t>Ako se ne bi radilo o osobnoj neadekvatnosti, koja bi mogla biti objašnjenja za trenutačne poteškoće ili znakove uznemirenosti?</a:t>
            </a:r>
          </a:p>
          <a:p>
            <a:pPr marL="285750" indent="-285750">
              <a:buFont typeface="Arial" panose="020B0604020202020204" pitchFamily="34" charset="0"/>
              <a:buChar char="•"/>
            </a:pPr>
            <a:r>
              <a:rPr lang="hr-HR" sz="1600" dirty="0">
                <a:solidFill>
                  <a:schemeClr val="tx1"/>
                </a:solidFill>
              </a:rPr>
              <a:t>Iako je korisno moći nositi se samostalno s poteškoćama, koje bi mogle biti prednosti pitati nekoga drugog za pomoć i podršku?</a:t>
            </a:r>
          </a:p>
          <a:p>
            <a:pPr marL="285750" indent="-285750">
              <a:buFont typeface="Arial" panose="020B0604020202020204" pitchFamily="34" charset="0"/>
              <a:buChar char="•"/>
            </a:pPr>
            <a:r>
              <a:rPr lang="hr-HR" sz="1600" dirty="0">
                <a:solidFill>
                  <a:schemeClr val="tx1"/>
                </a:solidFill>
              </a:rPr>
              <a:t>Koliko je fer suditi sebe na osnovi prošlih pogrešaka i neuspjeha?</a:t>
            </a:r>
          </a:p>
          <a:p>
            <a:pPr marL="285750" indent="-285750">
              <a:buFont typeface="Arial" panose="020B0604020202020204" pitchFamily="34" charset="0"/>
              <a:buChar char="•"/>
            </a:pPr>
            <a:r>
              <a:rPr lang="hr-HR" sz="1600" dirty="0">
                <a:solidFill>
                  <a:schemeClr val="tx1"/>
                </a:solidFill>
              </a:rPr>
              <a:t>Koliko je fer suditi sebe na temelju specifičnih nedostataka?</a:t>
            </a:r>
          </a:p>
          <a:p>
            <a:pPr marL="285750" indent="-285750">
              <a:buFont typeface="Arial" panose="020B0604020202020204" pitchFamily="34" charset="0"/>
              <a:buChar char="•"/>
            </a:pPr>
            <a:r>
              <a:rPr lang="hr-HR" sz="1600" dirty="0">
                <a:solidFill>
                  <a:schemeClr val="tx1"/>
                </a:solidFill>
              </a:rPr>
              <a:t>Koliko je korisno dopustiti da tvoje samopoštovanje ovisi o rigidnim idejama o tome što bi ili ne bi trebalo biti/napraviti?</a:t>
            </a:r>
          </a:p>
          <a:p>
            <a:pPr marL="285750" indent="-285750">
              <a:buFont typeface="Arial" panose="020B0604020202020204" pitchFamily="34" charset="0"/>
              <a:buChar char="•"/>
            </a:pPr>
            <a:r>
              <a:rPr lang="hr-HR" sz="1600" dirty="0">
                <a:solidFill>
                  <a:schemeClr val="tx1"/>
                </a:solidFill>
              </a:rPr>
              <a:t>Samo zato što je neko bolji u nečemu ili ima više nego ti, čini li ga to boljom osobom?</a:t>
            </a:r>
          </a:p>
          <a:p>
            <a:pPr marL="285750" indent="-285750">
              <a:buFont typeface="Arial" panose="020B0604020202020204" pitchFamily="34" charset="0"/>
              <a:buChar char="•"/>
            </a:pPr>
            <a:r>
              <a:rPr lang="hr-HR" sz="1600" dirty="0">
                <a:solidFill>
                  <a:schemeClr val="tx1"/>
                </a:solidFill>
              </a:rPr>
              <a:t>Koji razlozi osim toga, kakva si ti osoba, mogli biti razlozi tuđeg ponašanja?</a:t>
            </a:r>
          </a:p>
          <a:p>
            <a:pPr marL="285750" indent="-285750">
              <a:buFont typeface="Arial" panose="020B0604020202020204" pitchFamily="34" charset="0"/>
              <a:buChar char="•"/>
            </a:pPr>
            <a:r>
              <a:rPr lang="hr-HR" sz="1600" dirty="0">
                <a:solidFill>
                  <a:schemeClr val="tx1"/>
                </a:solidFill>
              </a:rPr>
              <a:t>Koliko ustvari imaš moći nad ponašanjem osoba za kojih si odgovoran?</a:t>
            </a:r>
          </a:p>
        </p:txBody>
      </p:sp>
    </p:spTree>
    <p:extLst>
      <p:ext uri="{BB962C8B-B14F-4D97-AF65-F5344CB8AC3E}">
        <p14:creationId xmlns:p14="http://schemas.microsoft.com/office/powerpoint/2010/main" val="2448684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7"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A9ACB3D-D89F-4D7A-A0E8-CDF119ADD4A7}"/>
              </a:ext>
            </a:extLst>
          </p:cNvPr>
          <p:cNvSpPr>
            <a:spLocks noGrp="1"/>
          </p:cNvSpPr>
          <p:nvPr>
            <p:ph type="title"/>
          </p:nvPr>
        </p:nvSpPr>
        <p:spPr>
          <a:xfrm>
            <a:off x="213100" y="156238"/>
            <a:ext cx="8596668" cy="1320800"/>
          </a:xfrm>
        </p:spPr>
        <p:txBody>
          <a:bodyPr/>
          <a:lstStyle/>
          <a:p>
            <a:r>
              <a:rPr lang="hr-HR" dirty="0"/>
              <a:t>Bazična vjerovanja (BV) (2)</a:t>
            </a:r>
          </a:p>
        </p:txBody>
      </p:sp>
      <p:pic>
        <p:nvPicPr>
          <p:cNvPr id="5" name="Rezervirano mjesto sadržaja 4">
            <a:extLst>
              <a:ext uri="{FF2B5EF4-FFF2-40B4-BE49-F238E27FC236}">
                <a16:creationId xmlns:a16="http://schemas.microsoft.com/office/drawing/2014/main" id="{87899725-2831-4095-A914-6AF003C2F4F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90928" y="816638"/>
            <a:ext cx="9059203" cy="6012000"/>
          </a:xfrm>
        </p:spPr>
      </p:pic>
      <p:sp>
        <p:nvSpPr>
          <p:cNvPr id="21" name="Pravokutnik 20">
            <a:extLst>
              <a:ext uri="{FF2B5EF4-FFF2-40B4-BE49-F238E27FC236}">
                <a16:creationId xmlns:a16="http://schemas.microsoft.com/office/drawing/2014/main" id="{B05928E4-2748-4602-A6DF-C064985AA470}"/>
              </a:ext>
            </a:extLst>
          </p:cNvPr>
          <p:cNvSpPr/>
          <p:nvPr/>
        </p:nvSpPr>
        <p:spPr>
          <a:xfrm>
            <a:off x="0" y="2521377"/>
            <a:ext cx="4660900" cy="260252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hr-HR" b="1" dirty="0">
                <a:solidFill>
                  <a:schemeClr val="tx1"/>
                </a:solidFill>
              </a:rPr>
              <a:t>Pitanja za otkrivanje dokaza koji podupiru novo BV:</a:t>
            </a:r>
          </a:p>
          <a:p>
            <a:pPr marL="285750" indent="-285750">
              <a:buFont typeface="Arial" panose="020B0604020202020204" pitchFamily="34" charset="0"/>
              <a:buChar char="•"/>
            </a:pPr>
            <a:r>
              <a:rPr lang="hr-HR" sz="1600" dirty="0">
                <a:solidFill>
                  <a:schemeClr val="tx1"/>
                </a:solidFill>
              </a:rPr>
              <a:t>Koje dokaze bi mogao vidjeti kao nesukladne s tvojim starim BV?</a:t>
            </a:r>
          </a:p>
          <a:p>
            <a:pPr marL="285750" indent="-285750">
              <a:buFont typeface="Arial" panose="020B0604020202020204" pitchFamily="34" charset="0"/>
              <a:buChar char="•"/>
            </a:pPr>
            <a:r>
              <a:rPr lang="hr-HR" sz="1600" dirty="0">
                <a:solidFill>
                  <a:schemeClr val="tx1"/>
                </a:solidFill>
              </a:rPr>
              <a:t>Koje informacije ili iskustva bi ukazivala da je BV netočno, nepravedno ili nevažeće?</a:t>
            </a:r>
          </a:p>
          <a:p>
            <a:pPr marL="285750" indent="-285750">
              <a:buFont typeface="Arial" panose="020B0604020202020204" pitchFamily="34" charset="0"/>
              <a:buChar char="•"/>
            </a:pPr>
            <a:r>
              <a:rPr lang="hr-HR" sz="1600" dirty="0">
                <a:solidFill>
                  <a:schemeClr val="tx1"/>
                </a:solidFill>
              </a:rPr>
              <a:t>Koji dokaze bi mogao vidjeti usklađene sa svojim novim BV?</a:t>
            </a:r>
          </a:p>
          <a:p>
            <a:pPr marL="285750" indent="-285750">
              <a:buFont typeface="Arial" panose="020B0604020202020204" pitchFamily="34" charset="0"/>
              <a:buChar char="•"/>
            </a:pPr>
            <a:r>
              <a:rPr lang="hr-HR" sz="1600" dirty="0">
                <a:solidFill>
                  <a:schemeClr val="tx1"/>
                </a:solidFill>
              </a:rPr>
              <a:t>Koje informacije ili iskustva bi ukazivala da je novo BV točno, pravedno i važeće? </a:t>
            </a:r>
          </a:p>
        </p:txBody>
      </p:sp>
    </p:spTree>
    <p:extLst>
      <p:ext uri="{BB962C8B-B14F-4D97-AF65-F5344CB8AC3E}">
        <p14:creationId xmlns:p14="http://schemas.microsoft.com/office/powerpoint/2010/main" val="1048550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772475B-CBF0-462C-972F-B24AA8901C0B}"/>
              </a:ext>
            </a:extLst>
          </p:cNvPr>
          <p:cNvSpPr>
            <a:spLocks noGrp="1"/>
          </p:cNvSpPr>
          <p:nvPr>
            <p:ph type="title"/>
          </p:nvPr>
        </p:nvSpPr>
        <p:spPr>
          <a:xfrm>
            <a:off x="213100" y="156238"/>
            <a:ext cx="8596668" cy="1320800"/>
          </a:xfrm>
        </p:spPr>
        <p:txBody>
          <a:bodyPr/>
          <a:lstStyle/>
          <a:p>
            <a:r>
              <a:rPr lang="hr-HR" dirty="0"/>
              <a:t>I da se ne zaboravi… napraviti plan za budućnost!</a:t>
            </a:r>
          </a:p>
        </p:txBody>
      </p:sp>
      <p:sp>
        <p:nvSpPr>
          <p:cNvPr id="3" name="Rezervirano mjesto sadržaja 2">
            <a:extLst>
              <a:ext uri="{FF2B5EF4-FFF2-40B4-BE49-F238E27FC236}">
                <a16:creationId xmlns:a16="http://schemas.microsoft.com/office/drawing/2014/main" id="{955BC25D-8030-437B-B59C-A8DB850CCAAE}"/>
              </a:ext>
            </a:extLst>
          </p:cNvPr>
          <p:cNvSpPr>
            <a:spLocks noGrp="1"/>
          </p:cNvSpPr>
          <p:nvPr>
            <p:ph idx="1"/>
          </p:nvPr>
        </p:nvSpPr>
        <p:spPr>
          <a:xfrm>
            <a:off x="213099" y="1322363"/>
            <a:ext cx="9254457" cy="5042557"/>
          </a:xfrm>
        </p:spPr>
        <p:txBody>
          <a:bodyPr/>
          <a:lstStyle/>
          <a:p>
            <a:r>
              <a:rPr lang="hr-HR" dirty="0"/>
              <a:t>Treba zadovoljavati sljedeće kriterije: jednostavnost i specifičnost, mjerljivost, prihvaćenost od drugih, realističnost, vremenska „razumnost ” (koliko u stvari vremena osoba želi uložiti i vremena je potrebno za ostvarenje)</a:t>
            </a:r>
          </a:p>
          <a:p>
            <a:r>
              <a:rPr lang="hr-HR" dirty="0"/>
              <a:t>Imati provjeru ostvarenja plana nakon određenog perioda</a:t>
            </a:r>
          </a:p>
          <a:p>
            <a:r>
              <a:rPr lang="hr-HR" dirty="0"/>
              <a:t>Pitanja koja uključuje:</a:t>
            </a:r>
          </a:p>
          <a:p>
            <a:pPr lvl="1"/>
            <a:r>
              <a:rPr lang="hr-HR" i="1" dirty="0"/>
              <a:t>Kako se moje nisko samopoštovanje razvilo?</a:t>
            </a:r>
          </a:p>
          <a:p>
            <a:pPr lvl="1"/>
            <a:r>
              <a:rPr lang="hr-HR" i="1" dirty="0"/>
              <a:t>Što ga je održavalo? (navesti nekorisna životna pravila, tipična negativna predviđanja, samokritične misli, mjere opreza i nekorisna ponašanja)</a:t>
            </a:r>
          </a:p>
          <a:p>
            <a:pPr lvl="1"/>
            <a:r>
              <a:rPr lang="hr-HR" i="1" dirty="0"/>
              <a:t>Što sam naučio tijekom terapije? (npr. nove ideje, metode)</a:t>
            </a:r>
          </a:p>
          <a:p>
            <a:pPr lvl="1"/>
            <a:r>
              <a:rPr lang="hr-HR" i="1" dirty="0"/>
              <a:t>Koja su moje najnekorisnije misli, pravila i vjerovanja? Koje njihove alternative sam pronašao?</a:t>
            </a:r>
          </a:p>
          <a:p>
            <a:pPr lvl="1"/>
            <a:r>
              <a:rPr lang="hr-HR" i="1" dirty="0"/>
              <a:t>Kako mogu poboljšati ono što sam naučio?</a:t>
            </a:r>
          </a:p>
          <a:p>
            <a:pPr lvl="1"/>
            <a:r>
              <a:rPr lang="hr-HR" i="1" dirty="0"/>
              <a:t>Do kojih bih prepreka mogao doći?</a:t>
            </a:r>
          </a:p>
          <a:p>
            <a:pPr lvl="1"/>
            <a:r>
              <a:rPr lang="hr-HR" i="1" dirty="0"/>
              <a:t>Ako bude prepreka, što ću učiniti</a:t>
            </a:r>
            <a:r>
              <a:rPr lang="hr-HR" dirty="0"/>
              <a:t>?</a:t>
            </a:r>
          </a:p>
          <a:p>
            <a:pPr lvl="1"/>
            <a:endParaRPr lang="hr-HR" dirty="0"/>
          </a:p>
          <a:p>
            <a:pPr lvl="1"/>
            <a:endParaRPr lang="hr-HR" dirty="0"/>
          </a:p>
          <a:p>
            <a:pPr lvl="1"/>
            <a:endParaRPr lang="hr-HR" dirty="0"/>
          </a:p>
        </p:txBody>
      </p:sp>
    </p:spTree>
    <p:extLst>
      <p:ext uri="{BB962C8B-B14F-4D97-AF65-F5344CB8AC3E}">
        <p14:creationId xmlns:p14="http://schemas.microsoft.com/office/powerpoint/2010/main" val="1015707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68D6CEE-FFAA-4C8C-82C4-8AC116778C3F}"/>
              </a:ext>
            </a:extLst>
          </p:cNvPr>
          <p:cNvSpPr>
            <a:spLocks noGrp="1"/>
          </p:cNvSpPr>
          <p:nvPr>
            <p:ph type="title"/>
          </p:nvPr>
        </p:nvSpPr>
        <p:spPr/>
        <p:txBody>
          <a:bodyPr/>
          <a:lstStyle/>
          <a:p>
            <a:endParaRPr lang="hr-HR"/>
          </a:p>
        </p:txBody>
      </p:sp>
      <p:sp>
        <p:nvSpPr>
          <p:cNvPr id="3" name="Rezervirano mjesto sadržaja 2">
            <a:extLst>
              <a:ext uri="{FF2B5EF4-FFF2-40B4-BE49-F238E27FC236}">
                <a16:creationId xmlns:a16="http://schemas.microsoft.com/office/drawing/2014/main" id="{6A6D5457-1BA5-44D2-9EA0-6FCA0F722989}"/>
              </a:ext>
            </a:extLst>
          </p:cNvPr>
          <p:cNvSpPr>
            <a:spLocks noGrp="1"/>
          </p:cNvSpPr>
          <p:nvPr>
            <p:ph idx="1"/>
          </p:nvPr>
        </p:nvSpPr>
        <p:spPr/>
        <p:txBody>
          <a:bodyPr>
            <a:normAutofit/>
          </a:bodyPr>
          <a:lstStyle/>
          <a:p>
            <a:pPr marL="0" indent="0" algn="ctr">
              <a:buNone/>
            </a:pPr>
            <a:r>
              <a:rPr lang="hr-HR" sz="4400" dirty="0"/>
              <a:t>Hvala na pažnji!</a:t>
            </a:r>
          </a:p>
        </p:txBody>
      </p:sp>
    </p:spTree>
    <p:extLst>
      <p:ext uri="{BB962C8B-B14F-4D97-AF65-F5344CB8AC3E}">
        <p14:creationId xmlns:p14="http://schemas.microsoft.com/office/powerpoint/2010/main" val="31247581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slov 1">
            <a:extLst>
              <a:ext uri="{FF2B5EF4-FFF2-40B4-BE49-F238E27FC236}">
                <a16:creationId xmlns:a16="http://schemas.microsoft.com/office/drawing/2014/main" id="{DCE1BAA5-2BA7-4975-862A-1B8B565C0267}"/>
              </a:ext>
            </a:extLst>
          </p:cNvPr>
          <p:cNvSpPr>
            <a:spLocks noGrp="1"/>
          </p:cNvSpPr>
          <p:nvPr>
            <p:ph type="title"/>
          </p:nvPr>
        </p:nvSpPr>
        <p:spPr>
          <a:xfrm>
            <a:off x="199032" y="170375"/>
            <a:ext cx="8596668" cy="1320800"/>
          </a:xfrm>
        </p:spPr>
        <p:txBody>
          <a:bodyPr/>
          <a:lstStyle/>
          <a:p>
            <a:r>
              <a:rPr lang="hr-HR" dirty="0"/>
              <a:t>Nisko samopoštovanje (NS) (2)</a:t>
            </a:r>
          </a:p>
        </p:txBody>
      </p:sp>
      <p:sp>
        <p:nvSpPr>
          <p:cNvPr id="7" name="Rezervirano mjesto sadržaja 2">
            <a:extLst>
              <a:ext uri="{FF2B5EF4-FFF2-40B4-BE49-F238E27FC236}">
                <a16:creationId xmlns:a16="http://schemas.microsoft.com/office/drawing/2014/main" id="{980569A7-8BC3-49E5-9E3B-DF3EC9C8563A}"/>
              </a:ext>
            </a:extLst>
          </p:cNvPr>
          <p:cNvSpPr txBox="1">
            <a:spLocks/>
          </p:cNvSpPr>
          <p:nvPr/>
        </p:nvSpPr>
        <p:spPr>
          <a:xfrm>
            <a:off x="199031" y="1179781"/>
            <a:ext cx="9486389" cy="2027654"/>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hr-HR" sz="2000" dirty="0"/>
              <a:t>NS moguća </a:t>
            </a:r>
            <a:r>
              <a:rPr lang="hr-HR" sz="2000" u="sng" dirty="0"/>
              <a:t>posljedica drugih poteškoća</a:t>
            </a:r>
            <a:r>
              <a:rPr lang="hr-HR" sz="2000" dirty="0"/>
              <a:t> </a:t>
            </a:r>
            <a:r>
              <a:rPr lang="hr-HR" dirty="0"/>
              <a:t>(npr. depresivnost, dugotrajna anksioznost, dugotrajna izloženost stresu, dugotrajni problemi u vezi, kronična bolest) </a:t>
            </a:r>
            <a:r>
              <a:rPr lang="hr-HR" sz="2000" dirty="0"/>
              <a:t>ili </a:t>
            </a:r>
            <a:r>
              <a:rPr lang="hr-HR" sz="2000" u="sng" dirty="0"/>
              <a:t>rizični faktor za razvoj ostalih poteškoća</a:t>
            </a:r>
            <a:r>
              <a:rPr lang="hr-HR" sz="2000" dirty="0"/>
              <a:t> </a:t>
            </a:r>
            <a:r>
              <a:rPr lang="hr-HR" dirty="0"/>
              <a:t>(npr. depresija, suicidalno razmišljanje, poremećaji hranjenja, socijalna anksioznost)</a:t>
            </a:r>
            <a:endParaRPr lang="hr-HR" u="sng" dirty="0"/>
          </a:p>
          <a:p>
            <a:r>
              <a:rPr lang="hr-HR" sz="2000" dirty="0"/>
              <a:t>Različita moguća područja utjecaja </a:t>
            </a:r>
            <a:r>
              <a:rPr lang="hr-HR" dirty="0"/>
              <a:t>(posao/škola, odnos s drugim ljudima, slobodno vrijeme, briga o sebi)</a:t>
            </a:r>
            <a:r>
              <a:rPr lang="hr-HR" sz="2000" dirty="0"/>
              <a:t> te razine i oblika </a:t>
            </a:r>
            <a:r>
              <a:rPr lang="hr-HR" sz="2000" dirty="0" err="1"/>
              <a:t>ispoljavanja</a:t>
            </a:r>
            <a:endParaRPr lang="hr-HR" sz="2000" dirty="0"/>
          </a:p>
        </p:txBody>
      </p:sp>
      <p:sp>
        <p:nvSpPr>
          <p:cNvPr id="4" name="Rezervirano mjesto sadržaja 2">
            <a:extLst>
              <a:ext uri="{FF2B5EF4-FFF2-40B4-BE49-F238E27FC236}">
                <a16:creationId xmlns:a16="http://schemas.microsoft.com/office/drawing/2014/main" id="{EAA66B6C-310A-4EB7-A14D-8C17AC1BA5D6}"/>
              </a:ext>
            </a:extLst>
          </p:cNvPr>
          <p:cNvSpPr txBox="1">
            <a:spLocks/>
          </p:cNvSpPr>
          <p:nvPr/>
        </p:nvSpPr>
        <p:spPr>
          <a:xfrm>
            <a:off x="563890" y="3438152"/>
            <a:ext cx="3933476" cy="3249473"/>
          </a:xfrm>
          <a:prstGeom prst="rect">
            <a:avLst/>
          </a:prstGeom>
          <a:solidFill>
            <a:schemeClr val="bg1"/>
          </a:solidFill>
          <a:ln w="19050" cap="sq" cmpd="sng">
            <a:solidFill>
              <a:schemeClr val="tx1"/>
            </a:solidFill>
          </a:ln>
        </p:spPr>
        <p:txBody>
          <a:bodyPr vert="horz" lIns="91440" tIns="45720" rIns="91440" bIns="45720" rtlCol="0">
            <a:normAutofit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buFontTx/>
              <a:buChar char="-"/>
            </a:pPr>
            <a:r>
              <a:rPr lang="hr-HR" sz="1600" dirty="0"/>
              <a:t>sumnja u sebe i </a:t>
            </a:r>
            <a:r>
              <a:rPr lang="hr-HR" sz="1600" dirty="0" err="1"/>
              <a:t>samokriticizam</a:t>
            </a:r>
            <a:r>
              <a:rPr lang="hr-HR" sz="1600" dirty="0"/>
              <a:t> pojavljuju se u raznim situacija koje protječu s visokom uznemirenošću i osjećajem bespomoćnosti</a:t>
            </a:r>
          </a:p>
          <a:p>
            <a:pPr>
              <a:buFontTx/>
              <a:buChar char="-"/>
            </a:pPr>
            <a:r>
              <a:rPr lang="hr-HR" sz="1600" dirty="0"/>
              <a:t>sve što osoba smatra negativnim kod sebe vidi se kao činjenica – ne postoji mogućnost pozitivnog pogleda</a:t>
            </a:r>
          </a:p>
          <a:p>
            <a:pPr>
              <a:buFontTx/>
              <a:buChar char="-"/>
            </a:pPr>
            <a:r>
              <a:rPr lang="hr-HR" sz="1600" dirty="0"/>
              <a:t>svakodnevni problemi promatraju se kao dio vlastitog identiteta</a:t>
            </a:r>
          </a:p>
          <a:p>
            <a:pPr>
              <a:buFontTx/>
              <a:buChar char="-"/>
            </a:pPr>
            <a:r>
              <a:rPr lang="hr-HR" sz="1600" dirty="0"/>
              <a:t>poteškoće s predočavanjem ikakve mogućnosti promjene</a:t>
            </a:r>
          </a:p>
        </p:txBody>
      </p:sp>
      <p:sp>
        <p:nvSpPr>
          <p:cNvPr id="8" name="Rezervirano mjesto sadržaja 2">
            <a:extLst>
              <a:ext uri="{FF2B5EF4-FFF2-40B4-BE49-F238E27FC236}">
                <a16:creationId xmlns:a16="http://schemas.microsoft.com/office/drawing/2014/main" id="{C31F54D0-9D56-4F0A-A4A8-DF2D71D2A93E}"/>
              </a:ext>
            </a:extLst>
          </p:cNvPr>
          <p:cNvSpPr txBox="1">
            <a:spLocks/>
          </p:cNvSpPr>
          <p:nvPr/>
        </p:nvSpPr>
        <p:spPr>
          <a:xfrm>
            <a:off x="4497366" y="4543893"/>
            <a:ext cx="584048" cy="491767"/>
          </a:xfrm>
          <a:prstGeom prst="rect">
            <a:avLst/>
          </a:prstGeom>
          <a:solidFill>
            <a:schemeClr val="bg1"/>
          </a:solidFill>
          <a:ln>
            <a:solidFill>
              <a:schemeClr val="tx1"/>
            </a:solidFill>
          </a:ln>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r>
              <a:rPr lang="hr-HR" sz="1600" dirty="0"/>
              <a:t>NS</a:t>
            </a:r>
          </a:p>
        </p:txBody>
      </p:sp>
      <p:sp>
        <p:nvSpPr>
          <p:cNvPr id="9" name="Rezervirano mjesto sadržaja 2">
            <a:extLst>
              <a:ext uri="{FF2B5EF4-FFF2-40B4-BE49-F238E27FC236}">
                <a16:creationId xmlns:a16="http://schemas.microsoft.com/office/drawing/2014/main" id="{3884729A-696F-45B4-8FA1-0D85C73BECE4}"/>
              </a:ext>
            </a:extLst>
          </p:cNvPr>
          <p:cNvSpPr txBox="1">
            <a:spLocks/>
          </p:cNvSpPr>
          <p:nvPr/>
        </p:nvSpPr>
        <p:spPr>
          <a:xfrm>
            <a:off x="7106658" y="4543893"/>
            <a:ext cx="584048" cy="491767"/>
          </a:xfrm>
          <a:prstGeom prst="rect">
            <a:avLst/>
          </a:prstGeom>
          <a:solidFill>
            <a:schemeClr val="bg1"/>
          </a:solidFill>
          <a:ln>
            <a:solidFill>
              <a:schemeClr val="tx1"/>
            </a:solidFill>
          </a:ln>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r>
              <a:rPr lang="hr-HR" sz="1600" dirty="0"/>
              <a:t>VS</a:t>
            </a:r>
          </a:p>
        </p:txBody>
      </p:sp>
      <p:cxnSp>
        <p:nvCxnSpPr>
          <p:cNvPr id="11" name="Ravni poveznik 10">
            <a:extLst>
              <a:ext uri="{FF2B5EF4-FFF2-40B4-BE49-F238E27FC236}">
                <a16:creationId xmlns:a16="http://schemas.microsoft.com/office/drawing/2014/main" id="{805518B3-9D25-4B2D-B2C5-D4598AF207D2}"/>
              </a:ext>
            </a:extLst>
          </p:cNvPr>
          <p:cNvCxnSpPr>
            <a:cxnSpLocks/>
          </p:cNvCxnSpPr>
          <p:nvPr/>
        </p:nvCxnSpPr>
        <p:spPr>
          <a:xfrm>
            <a:off x="5095482" y="4789777"/>
            <a:ext cx="2025244"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Rezervirano mjesto sadržaja 2">
            <a:extLst>
              <a:ext uri="{FF2B5EF4-FFF2-40B4-BE49-F238E27FC236}">
                <a16:creationId xmlns:a16="http://schemas.microsoft.com/office/drawing/2014/main" id="{6E0FFEB8-B8E6-48C2-AB90-8D842354FF7F}"/>
              </a:ext>
            </a:extLst>
          </p:cNvPr>
          <p:cNvSpPr>
            <a:spLocks noGrp="1"/>
          </p:cNvSpPr>
          <p:nvPr>
            <p:ph idx="1"/>
          </p:nvPr>
        </p:nvSpPr>
        <p:spPr>
          <a:xfrm>
            <a:off x="7694636" y="3438152"/>
            <a:ext cx="3933474" cy="3249491"/>
          </a:xfrm>
          <a:solidFill>
            <a:schemeClr val="bg1"/>
          </a:solidFill>
          <a:ln w="19050">
            <a:solidFill>
              <a:schemeClr val="tx1"/>
            </a:solidFill>
          </a:ln>
        </p:spPr>
        <p:txBody>
          <a:bodyPr>
            <a:normAutofit/>
          </a:bodyPr>
          <a:lstStyle/>
          <a:p>
            <a:pPr>
              <a:buFontTx/>
              <a:buChar char="-"/>
            </a:pPr>
            <a:r>
              <a:rPr lang="hr-HR" sz="1600" dirty="0"/>
              <a:t>sumnja u sebi pojavljuje se u određenim izazovnim situacijama i osoba se nosi s njima bez ozbiljnog uznemiravanja ili poteškoća</a:t>
            </a:r>
          </a:p>
          <a:p>
            <a:pPr>
              <a:buFontTx/>
              <a:buChar char="-"/>
            </a:pPr>
            <a:r>
              <a:rPr lang="hr-HR" sz="1600" dirty="0"/>
              <a:t>generalno prisutan pozitivan pogled na sebe</a:t>
            </a:r>
          </a:p>
          <a:p>
            <a:pPr>
              <a:buFontTx/>
              <a:buChar char="-"/>
            </a:pPr>
            <a:r>
              <a:rPr lang="hr-HR" sz="1600" dirty="0"/>
              <a:t>problemi izgledaju potencijalno rješivi – nisu povezani s identitetom osobe</a:t>
            </a:r>
          </a:p>
          <a:p>
            <a:pPr>
              <a:buFontTx/>
              <a:buChar char="-"/>
            </a:pPr>
            <a:r>
              <a:rPr lang="hr-HR" sz="1600" dirty="0"/>
              <a:t>relativno laka mogućnost promjene u razmišljanju/ponašanju</a:t>
            </a:r>
          </a:p>
        </p:txBody>
      </p:sp>
    </p:spTree>
    <p:extLst>
      <p:ext uri="{BB962C8B-B14F-4D97-AF65-F5344CB8AC3E}">
        <p14:creationId xmlns:p14="http://schemas.microsoft.com/office/powerpoint/2010/main" val="21870859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slov 1">
            <a:extLst>
              <a:ext uri="{FF2B5EF4-FFF2-40B4-BE49-F238E27FC236}">
                <a16:creationId xmlns:a16="http://schemas.microsoft.com/office/drawing/2014/main" id="{EC8DB54C-0845-4D74-929C-4DCA1CB42807}"/>
              </a:ext>
            </a:extLst>
          </p:cNvPr>
          <p:cNvSpPr txBox="1">
            <a:spLocks/>
          </p:cNvSpPr>
          <p:nvPr/>
        </p:nvSpPr>
        <p:spPr>
          <a:xfrm>
            <a:off x="508522" y="0"/>
            <a:ext cx="8596668"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hr-HR" dirty="0"/>
              <a:t>Model razvoja NS</a:t>
            </a:r>
          </a:p>
        </p:txBody>
      </p:sp>
      <p:pic>
        <p:nvPicPr>
          <p:cNvPr id="6" name="Rezervirano mjesto sadržaja 5">
            <a:extLst>
              <a:ext uri="{FF2B5EF4-FFF2-40B4-BE49-F238E27FC236}">
                <a16:creationId xmlns:a16="http://schemas.microsoft.com/office/drawing/2014/main" id="{1A59B0BF-D52E-460B-8ED7-A36E091AD59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24703" y="660400"/>
            <a:ext cx="6936727" cy="6048000"/>
          </a:xfrm>
        </p:spPr>
      </p:pic>
    </p:spTree>
    <p:extLst>
      <p:ext uri="{BB962C8B-B14F-4D97-AF65-F5344CB8AC3E}">
        <p14:creationId xmlns:p14="http://schemas.microsoft.com/office/powerpoint/2010/main" val="24974881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42B1226-8CE7-4318-ACB2-DA6523D937C7}"/>
              </a:ext>
            </a:extLst>
          </p:cNvPr>
          <p:cNvSpPr>
            <a:spLocks noGrp="1"/>
          </p:cNvSpPr>
          <p:nvPr>
            <p:ph type="title"/>
          </p:nvPr>
        </p:nvSpPr>
        <p:spPr>
          <a:xfrm>
            <a:off x="508522" y="0"/>
            <a:ext cx="8596668" cy="1320800"/>
          </a:xfrm>
        </p:spPr>
        <p:txBody>
          <a:bodyPr/>
          <a:lstStyle/>
          <a:p>
            <a:r>
              <a:rPr lang="hr-HR" dirty="0"/>
              <a:t>Model održavanja NS</a:t>
            </a:r>
          </a:p>
        </p:txBody>
      </p:sp>
      <p:pic>
        <p:nvPicPr>
          <p:cNvPr id="6" name="Rezervirano mjesto sadržaja 5">
            <a:extLst>
              <a:ext uri="{FF2B5EF4-FFF2-40B4-BE49-F238E27FC236}">
                <a16:creationId xmlns:a16="http://schemas.microsoft.com/office/drawing/2014/main" id="{21EE43B2-2513-4F8E-9B31-CD6ADFE11BC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01214" y="660400"/>
            <a:ext cx="7411607" cy="6156000"/>
          </a:xfrm>
        </p:spPr>
      </p:pic>
    </p:spTree>
    <p:extLst>
      <p:ext uri="{BB962C8B-B14F-4D97-AF65-F5344CB8AC3E}">
        <p14:creationId xmlns:p14="http://schemas.microsoft.com/office/powerpoint/2010/main" val="4017250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slov 1">
            <a:extLst>
              <a:ext uri="{FF2B5EF4-FFF2-40B4-BE49-F238E27FC236}">
                <a16:creationId xmlns:a16="http://schemas.microsoft.com/office/drawing/2014/main" id="{2321B4E0-B63B-4452-8113-B754364ACA78}"/>
              </a:ext>
            </a:extLst>
          </p:cNvPr>
          <p:cNvSpPr txBox="1">
            <a:spLocks/>
          </p:cNvSpPr>
          <p:nvPr/>
        </p:nvSpPr>
        <p:spPr>
          <a:xfrm>
            <a:off x="508522" y="0"/>
            <a:ext cx="8596668"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hr-HR" dirty="0"/>
              <a:t>Model razvoja NS - primjer</a:t>
            </a:r>
          </a:p>
        </p:txBody>
      </p:sp>
      <p:pic>
        <p:nvPicPr>
          <p:cNvPr id="7" name="Rezervirano mjesto sadržaja 6">
            <a:extLst>
              <a:ext uri="{FF2B5EF4-FFF2-40B4-BE49-F238E27FC236}">
                <a16:creationId xmlns:a16="http://schemas.microsoft.com/office/drawing/2014/main" id="{7773A5E3-66A2-4967-A5D1-1BB47B16BE8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44697" y="660400"/>
            <a:ext cx="8129711" cy="5976000"/>
          </a:xfrm>
        </p:spPr>
      </p:pic>
    </p:spTree>
    <p:extLst>
      <p:ext uri="{BB962C8B-B14F-4D97-AF65-F5344CB8AC3E}">
        <p14:creationId xmlns:p14="http://schemas.microsoft.com/office/powerpoint/2010/main" val="28059177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slov 1">
            <a:extLst>
              <a:ext uri="{FF2B5EF4-FFF2-40B4-BE49-F238E27FC236}">
                <a16:creationId xmlns:a16="http://schemas.microsoft.com/office/drawing/2014/main" id="{4F31FFF3-B9BE-4F5F-B8D3-ECF58E73F721}"/>
              </a:ext>
            </a:extLst>
          </p:cNvPr>
          <p:cNvSpPr>
            <a:spLocks noGrp="1"/>
          </p:cNvSpPr>
          <p:nvPr>
            <p:ph type="title"/>
          </p:nvPr>
        </p:nvSpPr>
        <p:spPr>
          <a:xfrm>
            <a:off x="508522" y="0"/>
            <a:ext cx="8596668" cy="1320800"/>
          </a:xfrm>
        </p:spPr>
        <p:txBody>
          <a:bodyPr/>
          <a:lstStyle/>
          <a:p>
            <a:r>
              <a:rPr lang="hr-HR" dirty="0"/>
              <a:t>Model održavanja NS - primjer</a:t>
            </a:r>
          </a:p>
        </p:txBody>
      </p:sp>
      <p:pic>
        <p:nvPicPr>
          <p:cNvPr id="7" name="Rezervirano mjesto sadržaja 6">
            <a:extLst>
              <a:ext uri="{FF2B5EF4-FFF2-40B4-BE49-F238E27FC236}">
                <a16:creationId xmlns:a16="http://schemas.microsoft.com/office/drawing/2014/main" id="{0BFCEADB-37FC-4477-8557-B2B63E64287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18834" y="660400"/>
            <a:ext cx="7392182" cy="6156000"/>
          </a:xfrm>
        </p:spPr>
      </p:pic>
    </p:spTree>
    <p:extLst>
      <p:ext uri="{BB962C8B-B14F-4D97-AF65-F5344CB8AC3E}">
        <p14:creationId xmlns:p14="http://schemas.microsoft.com/office/powerpoint/2010/main" val="30910251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1898923-6EAE-4A3E-B491-A4CCB81E28FA}"/>
              </a:ext>
            </a:extLst>
          </p:cNvPr>
          <p:cNvSpPr>
            <a:spLocks noGrp="1"/>
          </p:cNvSpPr>
          <p:nvPr>
            <p:ph type="title"/>
          </p:nvPr>
        </p:nvSpPr>
        <p:spPr/>
        <p:txBody>
          <a:bodyPr/>
          <a:lstStyle/>
          <a:p>
            <a:r>
              <a:rPr lang="hr-HR" dirty="0"/>
              <a:t>Područja rada u BKT-u</a:t>
            </a:r>
          </a:p>
        </p:txBody>
      </p:sp>
      <p:sp>
        <p:nvSpPr>
          <p:cNvPr id="32" name="Rezervirano mjesto sadržaja 31">
            <a:extLst>
              <a:ext uri="{FF2B5EF4-FFF2-40B4-BE49-F238E27FC236}">
                <a16:creationId xmlns:a16="http://schemas.microsoft.com/office/drawing/2014/main" id="{C1D25791-0A49-4482-B444-EDF51BAD74DB}"/>
              </a:ext>
            </a:extLst>
          </p:cNvPr>
          <p:cNvSpPr>
            <a:spLocks noGrp="1"/>
          </p:cNvSpPr>
          <p:nvPr>
            <p:ph idx="1"/>
          </p:nvPr>
        </p:nvSpPr>
        <p:spPr>
          <a:xfrm>
            <a:off x="234410" y="1532255"/>
            <a:ext cx="4717418" cy="3025677"/>
          </a:xfrm>
        </p:spPr>
        <p:txBody>
          <a:bodyPr>
            <a:normAutofit/>
          </a:bodyPr>
          <a:lstStyle/>
          <a:p>
            <a:endParaRPr lang="hr-HR" dirty="0"/>
          </a:p>
          <a:p>
            <a:r>
              <a:rPr lang="hr-HR" dirty="0"/>
              <a:t>negativna predviđanja</a:t>
            </a:r>
          </a:p>
          <a:p>
            <a:r>
              <a:rPr lang="hr-HR" dirty="0"/>
              <a:t>samokritične misli</a:t>
            </a:r>
          </a:p>
          <a:p>
            <a:r>
              <a:rPr lang="hr-HR" dirty="0" err="1"/>
              <a:t>samoprihvaćanje</a:t>
            </a:r>
            <a:endParaRPr lang="hr-HR" dirty="0"/>
          </a:p>
          <a:p>
            <a:r>
              <a:rPr lang="hr-HR" dirty="0"/>
              <a:t>životna pravila</a:t>
            </a:r>
          </a:p>
          <a:p>
            <a:r>
              <a:rPr lang="hr-HR" dirty="0"/>
              <a:t>bazična vjerovanja</a:t>
            </a:r>
          </a:p>
          <a:p>
            <a:endParaRPr lang="hr-HR" dirty="0"/>
          </a:p>
          <a:p>
            <a:endParaRPr lang="hr-HR" dirty="0"/>
          </a:p>
          <a:p>
            <a:endParaRPr lang="hr-HR" dirty="0"/>
          </a:p>
        </p:txBody>
      </p:sp>
      <p:cxnSp>
        <p:nvCxnSpPr>
          <p:cNvPr id="4" name="Ravni poveznik 3">
            <a:extLst>
              <a:ext uri="{FF2B5EF4-FFF2-40B4-BE49-F238E27FC236}">
                <a16:creationId xmlns:a16="http://schemas.microsoft.com/office/drawing/2014/main" id="{EB7640B7-A05C-4140-BD17-0B85C3C692EC}"/>
              </a:ext>
            </a:extLst>
          </p:cNvPr>
          <p:cNvCxnSpPr>
            <a:cxnSpLocks/>
          </p:cNvCxnSpPr>
          <p:nvPr/>
        </p:nvCxnSpPr>
        <p:spPr>
          <a:xfrm flipH="1">
            <a:off x="4555223" y="2000738"/>
            <a:ext cx="1" cy="1825283"/>
          </a:xfrm>
          <a:prstGeom prst="line">
            <a:avLst/>
          </a:prstGeom>
          <a:ln w="76200">
            <a:solidFill>
              <a:schemeClr val="tx1"/>
            </a:solidFill>
            <a:tailEnd type="triangle"/>
          </a:ln>
        </p:spPr>
        <p:style>
          <a:lnRef idx="1">
            <a:schemeClr val="dk1"/>
          </a:lnRef>
          <a:fillRef idx="0">
            <a:schemeClr val="dk1"/>
          </a:fillRef>
          <a:effectRef idx="0">
            <a:schemeClr val="dk1"/>
          </a:effectRef>
          <a:fontRef idx="minor">
            <a:schemeClr val="tx1"/>
          </a:fontRef>
        </p:style>
      </p:cxnSp>
      <p:sp>
        <p:nvSpPr>
          <p:cNvPr id="5" name="Rezervirano mjesto sadržaja 31">
            <a:extLst>
              <a:ext uri="{FF2B5EF4-FFF2-40B4-BE49-F238E27FC236}">
                <a16:creationId xmlns:a16="http://schemas.microsoft.com/office/drawing/2014/main" id="{F71EC867-C275-47B9-BA0A-8BC65D642F14}"/>
              </a:ext>
            </a:extLst>
          </p:cNvPr>
          <p:cNvSpPr txBox="1">
            <a:spLocks/>
          </p:cNvSpPr>
          <p:nvPr/>
        </p:nvSpPr>
        <p:spPr>
          <a:xfrm>
            <a:off x="5535585" y="1532255"/>
            <a:ext cx="4717418" cy="3025677"/>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endParaRPr lang="hr-HR" dirty="0"/>
          </a:p>
          <a:p>
            <a:endParaRPr lang="hr-HR" dirty="0"/>
          </a:p>
          <a:p>
            <a:endParaRPr lang="hr-HR" dirty="0"/>
          </a:p>
        </p:txBody>
      </p:sp>
    </p:spTree>
    <p:extLst>
      <p:ext uri="{BB962C8B-B14F-4D97-AF65-F5344CB8AC3E}">
        <p14:creationId xmlns:p14="http://schemas.microsoft.com/office/powerpoint/2010/main" val="22461435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B5F242A-545F-4467-9427-F1D5F303F82A}"/>
              </a:ext>
            </a:extLst>
          </p:cNvPr>
          <p:cNvSpPr>
            <a:spLocks noGrp="1"/>
          </p:cNvSpPr>
          <p:nvPr>
            <p:ph type="title"/>
          </p:nvPr>
        </p:nvSpPr>
        <p:spPr>
          <a:xfrm>
            <a:off x="261257" y="257838"/>
            <a:ext cx="8596668" cy="1320800"/>
          </a:xfrm>
        </p:spPr>
        <p:txBody>
          <a:bodyPr/>
          <a:lstStyle/>
          <a:p>
            <a:r>
              <a:rPr lang="hr-HR" dirty="0"/>
              <a:t>Negativna predviđanja</a:t>
            </a:r>
          </a:p>
        </p:txBody>
      </p:sp>
      <p:sp>
        <p:nvSpPr>
          <p:cNvPr id="3" name="Rezervirano mjesto sadržaja 2">
            <a:extLst>
              <a:ext uri="{FF2B5EF4-FFF2-40B4-BE49-F238E27FC236}">
                <a16:creationId xmlns:a16="http://schemas.microsoft.com/office/drawing/2014/main" id="{EC85BFE5-5A87-48B2-90EF-697453FBB9C4}"/>
              </a:ext>
            </a:extLst>
          </p:cNvPr>
          <p:cNvSpPr>
            <a:spLocks noGrp="1"/>
          </p:cNvSpPr>
          <p:nvPr>
            <p:ph idx="1"/>
          </p:nvPr>
        </p:nvSpPr>
        <p:spPr>
          <a:xfrm>
            <a:off x="677333" y="1266092"/>
            <a:ext cx="8705817" cy="5334069"/>
          </a:xfrm>
        </p:spPr>
        <p:txBody>
          <a:bodyPr/>
          <a:lstStyle/>
          <a:p>
            <a:r>
              <a:rPr lang="hr-HR" dirty="0"/>
              <a:t>Negativna predviđanja sadrže pristranosti u razmišljanju:</a:t>
            </a:r>
          </a:p>
          <a:p>
            <a:pPr lvl="1"/>
            <a:r>
              <a:rPr lang="hr-HR" dirty="0"/>
              <a:t>preuveličavanje vjerojatnosti da će se nešto loše dogoditi i ukoliko se dogodi koliko će biti loše</a:t>
            </a:r>
          </a:p>
          <a:p>
            <a:pPr lvl="1"/>
            <a:r>
              <a:rPr lang="hr-HR" dirty="0"/>
              <a:t>podcjenjivanje osobnih i kapaciteta u okolini za nošenje ukoliko se zbilja dogodi nešto loše</a:t>
            </a:r>
          </a:p>
          <a:p>
            <a:pPr marL="457200" lvl="1" indent="0">
              <a:buNone/>
            </a:pPr>
            <a:endParaRPr lang="hr-HR" dirty="0"/>
          </a:p>
          <a:p>
            <a:r>
              <a:rPr lang="hr-HR" dirty="0"/>
              <a:t>Tehnike:</a:t>
            </a:r>
          </a:p>
          <a:p>
            <a:pPr lvl="1"/>
            <a:r>
              <a:rPr lang="hr-HR" dirty="0"/>
              <a:t>IDENTIFIKACIJA NEGATIVNIH PREDVIĐANJA I MJERA OPREZA</a:t>
            </a:r>
          </a:p>
          <a:p>
            <a:pPr lvl="1"/>
            <a:endParaRPr lang="hr-HR" dirty="0"/>
          </a:p>
        </p:txBody>
      </p:sp>
      <p:sp>
        <p:nvSpPr>
          <p:cNvPr id="4" name="Rezervirano mjesto sadržaja 2">
            <a:extLst>
              <a:ext uri="{FF2B5EF4-FFF2-40B4-BE49-F238E27FC236}">
                <a16:creationId xmlns:a16="http://schemas.microsoft.com/office/drawing/2014/main" id="{DD0FDA11-75D6-434D-90AD-FED4C9FEE44D}"/>
              </a:ext>
            </a:extLst>
          </p:cNvPr>
          <p:cNvSpPr txBox="1">
            <a:spLocks/>
          </p:cNvSpPr>
          <p:nvPr/>
        </p:nvSpPr>
        <p:spPr>
          <a:xfrm>
            <a:off x="2672602" y="1826456"/>
            <a:ext cx="8596668" cy="4504005"/>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None/>
            </a:pPr>
            <a:endParaRPr lang="hr-HR" dirty="0"/>
          </a:p>
        </p:txBody>
      </p:sp>
    </p:spTree>
    <p:extLst>
      <p:ext uri="{BB962C8B-B14F-4D97-AF65-F5344CB8AC3E}">
        <p14:creationId xmlns:p14="http://schemas.microsoft.com/office/powerpoint/2010/main" val="2463714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ema sustava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Faseta">
  <a:themeElements>
    <a:clrScheme name="Topla plava">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Fas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s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otalTime>4112</TotalTime>
  <Words>2022</Words>
  <Application>Microsoft Office PowerPoint</Application>
  <PresentationFormat>Široki zaslon</PresentationFormat>
  <Paragraphs>251</Paragraphs>
  <Slides>28</Slides>
  <Notes>0</Notes>
  <HiddenSlides>0</HiddenSlides>
  <MMClips>0</MMClips>
  <ScaleCrop>false</ScaleCrop>
  <HeadingPairs>
    <vt:vector size="6" baseType="variant">
      <vt:variant>
        <vt:lpstr>Korišteni fontovi</vt:lpstr>
      </vt:variant>
      <vt:variant>
        <vt:i4>6</vt:i4>
      </vt:variant>
      <vt:variant>
        <vt:lpstr>Tema</vt:lpstr>
      </vt:variant>
      <vt:variant>
        <vt:i4>2</vt:i4>
      </vt:variant>
      <vt:variant>
        <vt:lpstr>Naslovi slajdova</vt:lpstr>
      </vt:variant>
      <vt:variant>
        <vt:i4>28</vt:i4>
      </vt:variant>
    </vt:vector>
  </HeadingPairs>
  <TitlesOfParts>
    <vt:vector size="36" baseType="lpstr">
      <vt:lpstr>Arial</vt:lpstr>
      <vt:lpstr>Calibri</vt:lpstr>
      <vt:lpstr>Calibri Light</vt:lpstr>
      <vt:lpstr>Times New Roman</vt:lpstr>
      <vt:lpstr>Trebuchet MS</vt:lpstr>
      <vt:lpstr>Wingdings 3</vt:lpstr>
      <vt:lpstr>Tema sustava Office</vt:lpstr>
      <vt:lpstr>Faseta</vt:lpstr>
      <vt:lpstr>BKT niskog samopoštovanja</vt:lpstr>
      <vt:lpstr>Nisko samopoštovanje (NS) (1)</vt:lpstr>
      <vt:lpstr>Nisko samopoštovanje (NS) (2)</vt:lpstr>
      <vt:lpstr>PowerPoint prezentacija</vt:lpstr>
      <vt:lpstr>Model održavanja NS</vt:lpstr>
      <vt:lpstr>PowerPoint prezentacija</vt:lpstr>
      <vt:lpstr>Model održavanja NS - primjer</vt:lpstr>
      <vt:lpstr>Područja rada u BKT-u</vt:lpstr>
      <vt:lpstr>Negativna predviđanja</vt:lpstr>
      <vt:lpstr>PowerPoint prezentacija</vt:lpstr>
      <vt:lpstr>Negativna predviđanja</vt:lpstr>
      <vt:lpstr>PowerPoint prezentacija</vt:lpstr>
      <vt:lpstr>Negativna predviđanja</vt:lpstr>
      <vt:lpstr>Samokritične misli</vt:lpstr>
      <vt:lpstr>PowerPoint prezentacija</vt:lpstr>
      <vt:lpstr>Samokritične misli</vt:lpstr>
      <vt:lpstr>PowerPoint prezentacija</vt:lpstr>
      <vt:lpstr>Samokritične misli</vt:lpstr>
      <vt:lpstr>Samoprihvaćanje</vt:lpstr>
      <vt:lpstr>Samoprihvaćanje</vt:lpstr>
      <vt:lpstr>Životna pravila (1)</vt:lpstr>
      <vt:lpstr>Životna pravila (2)</vt:lpstr>
      <vt:lpstr>Bazična vjerovanja (BV) (1)</vt:lpstr>
      <vt:lpstr>Bazična vjerovanja (BV) (2)</vt:lpstr>
      <vt:lpstr>Bazična vjerovanja (BV) (2)</vt:lpstr>
      <vt:lpstr>Bazična vjerovanja (BV) (2)</vt:lpstr>
      <vt:lpstr>I da se ne zaboravi… napraviti plan za budućnost!</vt:lpstr>
      <vt:lpstr>PowerPoint prezentacija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BKT niskog samopoštovanja</dc:title>
  <dc:creator>Admin</dc:creator>
  <cp:lastModifiedBy>LJUBICA ŠKVORC</cp:lastModifiedBy>
  <cp:revision>142</cp:revision>
  <dcterms:created xsi:type="dcterms:W3CDTF">2018-08-15T12:27:09Z</dcterms:created>
  <dcterms:modified xsi:type="dcterms:W3CDTF">2018-08-24T21:57:40Z</dcterms:modified>
</cp:coreProperties>
</file>