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2" r:id="rId2"/>
    <p:sldMasterId id="2147483734" r:id="rId3"/>
  </p:sldMasterIdLst>
  <p:notesMasterIdLst>
    <p:notesMasterId r:id="rId22"/>
  </p:notesMasterIdLst>
  <p:sldIdLst>
    <p:sldId id="256" r:id="rId4"/>
    <p:sldId id="257" r:id="rId5"/>
    <p:sldId id="259" r:id="rId6"/>
    <p:sldId id="260" r:id="rId7"/>
    <p:sldId id="265" r:id="rId8"/>
    <p:sldId id="263" r:id="rId9"/>
    <p:sldId id="258" r:id="rId10"/>
    <p:sldId id="264" r:id="rId11"/>
    <p:sldId id="266" r:id="rId12"/>
    <p:sldId id="267" r:id="rId13"/>
    <p:sldId id="261" r:id="rId14"/>
    <p:sldId id="268" r:id="rId15"/>
    <p:sldId id="269" r:id="rId16"/>
    <p:sldId id="272" r:id="rId17"/>
    <p:sldId id="270" r:id="rId18"/>
    <p:sldId id="271" r:id="rId19"/>
    <p:sldId id="262" r:id="rId20"/>
    <p:sldId id="273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8BA"/>
    <a:srgbClr val="FD9DA4"/>
    <a:srgbClr val="FFCCF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98" autoAdjust="0"/>
  </p:normalViewPr>
  <p:slideViewPr>
    <p:cSldViewPr>
      <p:cViewPr>
        <p:scale>
          <a:sx n="90" d="100"/>
          <a:sy n="90" d="100"/>
        </p:scale>
        <p:origin x="-5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96224-2528-4786-B04E-3135CE0EBCF7}" type="doc">
      <dgm:prSet loTypeId="urn:microsoft.com/office/officeart/2005/8/layout/process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0120AB51-F8BA-4AFD-BDAA-732CE6D88830}">
      <dgm:prSet phldrT="[Tekst]"/>
      <dgm:spPr/>
      <dgm:t>
        <a:bodyPr/>
        <a:lstStyle/>
        <a:p>
          <a:r>
            <a:rPr lang="hr-HR" dirty="0" smtClean="0"/>
            <a:t>Bazično vjerovanje</a:t>
          </a:r>
        </a:p>
        <a:p>
          <a:r>
            <a:rPr lang="hr-HR" i="1" dirty="0" smtClean="0"/>
            <a:t>JA SAM NESPOSOBAN.</a:t>
          </a:r>
          <a:endParaRPr lang="hr-HR" i="1" dirty="0"/>
        </a:p>
      </dgm:t>
    </dgm:pt>
    <dgm:pt modelId="{24634AF8-6D72-4E3C-8779-8F1EFB32ED85}" type="parTrans" cxnId="{09D45C81-F9BC-4C37-9DC2-BBA1898B9DA4}">
      <dgm:prSet/>
      <dgm:spPr/>
      <dgm:t>
        <a:bodyPr/>
        <a:lstStyle/>
        <a:p>
          <a:endParaRPr lang="hr-HR"/>
        </a:p>
      </dgm:t>
    </dgm:pt>
    <dgm:pt modelId="{112BCDFF-9B5D-4175-A384-58E03689E547}" type="sibTrans" cxnId="{09D45C81-F9BC-4C37-9DC2-BBA1898B9DA4}">
      <dgm:prSet/>
      <dgm:spPr/>
      <dgm:t>
        <a:bodyPr/>
        <a:lstStyle/>
        <a:p>
          <a:endParaRPr lang="hr-HR"/>
        </a:p>
      </dgm:t>
    </dgm:pt>
    <dgm:pt modelId="{0E6E108C-EF13-4ED0-9E8F-BA6DB5DC06C3}">
      <dgm:prSet phldrT="[Tekst]"/>
      <dgm:spPr/>
      <dgm:t>
        <a:bodyPr/>
        <a:lstStyle/>
        <a:p>
          <a:r>
            <a:rPr lang="hr-HR" dirty="0" smtClean="0"/>
            <a:t>Posredujuća vjerovanja</a:t>
          </a:r>
        </a:p>
        <a:p>
          <a:r>
            <a:rPr lang="hr-HR" i="1" dirty="0" smtClean="0"/>
            <a:t>AKO NEŠTO NE RAZUMIJEM ODMAH, TADA SAM GLUP.</a:t>
          </a:r>
          <a:endParaRPr lang="hr-HR" i="1" dirty="0"/>
        </a:p>
      </dgm:t>
    </dgm:pt>
    <dgm:pt modelId="{E5265CF5-B14D-417D-8BE4-F9791B6D8D00}" type="parTrans" cxnId="{5576F58B-141F-4949-B618-DBC9E994B476}">
      <dgm:prSet/>
      <dgm:spPr/>
      <dgm:t>
        <a:bodyPr/>
        <a:lstStyle/>
        <a:p>
          <a:endParaRPr lang="hr-HR"/>
        </a:p>
      </dgm:t>
    </dgm:pt>
    <dgm:pt modelId="{59475DE6-2F74-4AF7-86F9-5F1373B194E1}" type="sibTrans" cxnId="{5576F58B-141F-4949-B618-DBC9E994B476}">
      <dgm:prSet/>
      <dgm:spPr/>
      <dgm:t>
        <a:bodyPr/>
        <a:lstStyle/>
        <a:p>
          <a:endParaRPr lang="hr-HR"/>
        </a:p>
      </dgm:t>
    </dgm:pt>
    <dgm:pt modelId="{D705DC2B-792B-4364-95F0-201FC601EE9C}">
      <dgm:prSet phldrT="[Tekst]"/>
      <dgm:spPr/>
      <dgm:t>
        <a:bodyPr/>
        <a:lstStyle/>
        <a:p>
          <a:r>
            <a:rPr lang="hr-HR" dirty="0" smtClean="0"/>
            <a:t>Automatska misao</a:t>
          </a:r>
        </a:p>
        <a:p>
          <a:r>
            <a:rPr lang="hr-HR" i="1" dirty="0" smtClean="0"/>
            <a:t>OVO JE PRETEŠKO. NIKAD TO NEĆU RAZUMJETI.</a:t>
          </a:r>
          <a:endParaRPr lang="hr-HR" i="1" dirty="0"/>
        </a:p>
      </dgm:t>
    </dgm:pt>
    <dgm:pt modelId="{A5FE0757-8909-4BD1-8182-FC816F18CFF2}" type="parTrans" cxnId="{EFDE47F3-D315-413A-AF1E-B7C89104B6EC}">
      <dgm:prSet/>
      <dgm:spPr/>
      <dgm:t>
        <a:bodyPr/>
        <a:lstStyle/>
        <a:p>
          <a:endParaRPr lang="hr-HR"/>
        </a:p>
      </dgm:t>
    </dgm:pt>
    <dgm:pt modelId="{81A3E2E2-F363-48D9-B277-EAAAA9D16391}" type="sibTrans" cxnId="{EFDE47F3-D315-413A-AF1E-B7C89104B6EC}">
      <dgm:prSet/>
      <dgm:spPr/>
      <dgm:t>
        <a:bodyPr/>
        <a:lstStyle/>
        <a:p>
          <a:endParaRPr lang="hr-HR"/>
        </a:p>
      </dgm:t>
    </dgm:pt>
    <dgm:pt modelId="{8490FF16-6D60-4EA7-99C6-C14FC16493A6}" type="pres">
      <dgm:prSet presAssocID="{76996224-2528-4786-B04E-3135CE0EB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119E73F-CE07-4D5E-A774-8644CC5AFF8D}" type="pres">
      <dgm:prSet presAssocID="{D705DC2B-792B-4364-95F0-201FC601EE9C}" presName="boxAndChildren" presStyleCnt="0"/>
      <dgm:spPr/>
    </dgm:pt>
    <dgm:pt modelId="{2CD94837-7815-4D65-BE7D-E95E9033B1DC}" type="pres">
      <dgm:prSet presAssocID="{D705DC2B-792B-4364-95F0-201FC601EE9C}" presName="parentTextBox" presStyleLbl="node1" presStyleIdx="0" presStyleCnt="3"/>
      <dgm:spPr/>
      <dgm:t>
        <a:bodyPr/>
        <a:lstStyle/>
        <a:p>
          <a:endParaRPr lang="hr-HR"/>
        </a:p>
      </dgm:t>
    </dgm:pt>
    <dgm:pt modelId="{560780F4-C2C7-4B2A-BF00-7DEE88BD6530}" type="pres">
      <dgm:prSet presAssocID="{59475DE6-2F74-4AF7-86F9-5F1373B194E1}" presName="sp" presStyleCnt="0"/>
      <dgm:spPr/>
    </dgm:pt>
    <dgm:pt modelId="{3148F0D0-819F-4EDB-BA7C-070B713725EA}" type="pres">
      <dgm:prSet presAssocID="{0E6E108C-EF13-4ED0-9E8F-BA6DB5DC06C3}" presName="arrowAndChildren" presStyleCnt="0"/>
      <dgm:spPr/>
    </dgm:pt>
    <dgm:pt modelId="{5E48CBA2-5E33-47D3-9116-855C0885C7C6}" type="pres">
      <dgm:prSet presAssocID="{0E6E108C-EF13-4ED0-9E8F-BA6DB5DC06C3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806BC251-DE59-44B8-AFD6-7C7DC1B1A198}" type="pres">
      <dgm:prSet presAssocID="{112BCDFF-9B5D-4175-A384-58E03689E547}" presName="sp" presStyleCnt="0"/>
      <dgm:spPr/>
    </dgm:pt>
    <dgm:pt modelId="{04838090-510F-46B5-A611-198AD5866E74}" type="pres">
      <dgm:prSet presAssocID="{0120AB51-F8BA-4AFD-BDAA-732CE6D88830}" presName="arrowAndChildren" presStyleCnt="0"/>
      <dgm:spPr/>
    </dgm:pt>
    <dgm:pt modelId="{7DFC19EE-4B57-450A-9EE2-290F3414BAD6}" type="pres">
      <dgm:prSet presAssocID="{0120AB51-F8BA-4AFD-BDAA-732CE6D88830}" presName="parentTextArrow" presStyleLbl="node1" presStyleIdx="2" presStyleCnt="3"/>
      <dgm:spPr/>
      <dgm:t>
        <a:bodyPr/>
        <a:lstStyle/>
        <a:p>
          <a:endParaRPr lang="hr-HR"/>
        </a:p>
      </dgm:t>
    </dgm:pt>
  </dgm:ptLst>
  <dgm:cxnLst>
    <dgm:cxn modelId="{47225368-C8F7-4300-AF4D-66FB7F145611}" type="presOf" srcId="{D705DC2B-792B-4364-95F0-201FC601EE9C}" destId="{2CD94837-7815-4D65-BE7D-E95E9033B1DC}" srcOrd="0" destOrd="0" presId="urn:microsoft.com/office/officeart/2005/8/layout/process4"/>
    <dgm:cxn modelId="{898F99D7-CF4B-4BD1-B785-5BD96011080C}" type="presOf" srcId="{0120AB51-F8BA-4AFD-BDAA-732CE6D88830}" destId="{7DFC19EE-4B57-450A-9EE2-290F3414BAD6}" srcOrd="0" destOrd="0" presId="urn:microsoft.com/office/officeart/2005/8/layout/process4"/>
    <dgm:cxn modelId="{09D45C81-F9BC-4C37-9DC2-BBA1898B9DA4}" srcId="{76996224-2528-4786-B04E-3135CE0EBCF7}" destId="{0120AB51-F8BA-4AFD-BDAA-732CE6D88830}" srcOrd="0" destOrd="0" parTransId="{24634AF8-6D72-4E3C-8779-8F1EFB32ED85}" sibTransId="{112BCDFF-9B5D-4175-A384-58E03689E547}"/>
    <dgm:cxn modelId="{EFDE47F3-D315-413A-AF1E-B7C89104B6EC}" srcId="{76996224-2528-4786-B04E-3135CE0EBCF7}" destId="{D705DC2B-792B-4364-95F0-201FC601EE9C}" srcOrd="2" destOrd="0" parTransId="{A5FE0757-8909-4BD1-8182-FC816F18CFF2}" sibTransId="{81A3E2E2-F363-48D9-B277-EAAAA9D16391}"/>
    <dgm:cxn modelId="{FEC5E8BB-E360-4183-98AD-1CEBE5ECA24A}" type="presOf" srcId="{76996224-2528-4786-B04E-3135CE0EBCF7}" destId="{8490FF16-6D60-4EA7-99C6-C14FC16493A6}" srcOrd="0" destOrd="0" presId="urn:microsoft.com/office/officeart/2005/8/layout/process4"/>
    <dgm:cxn modelId="{422A72E4-3C08-4466-83E5-9658B77C8830}" type="presOf" srcId="{0E6E108C-EF13-4ED0-9E8F-BA6DB5DC06C3}" destId="{5E48CBA2-5E33-47D3-9116-855C0885C7C6}" srcOrd="0" destOrd="0" presId="urn:microsoft.com/office/officeart/2005/8/layout/process4"/>
    <dgm:cxn modelId="{5576F58B-141F-4949-B618-DBC9E994B476}" srcId="{76996224-2528-4786-B04E-3135CE0EBCF7}" destId="{0E6E108C-EF13-4ED0-9E8F-BA6DB5DC06C3}" srcOrd="1" destOrd="0" parTransId="{E5265CF5-B14D-417D-8BE4-F9791B6D8D00}" sibTransId="{59475DE6-2F74-4AF7-86F9-5F1373B194E1}"/>
    <dgm:cxn modelId="{D120F9A5-D666-48BB-887C-EAE46C05BEA1}" type="presParOf" srcId="{8490FF16-6D60-4EA7-99C6-C14FC16493A6}" destId="{D119E73F-CE07-4D5E-A774-8644CC5AFF8D}" srcOrd="0" destOrd="0" presId="urn:microsoft.com/office/officeart/2005/8/layout/process4"/>
    <dgm:cxn modelId="{AF53A61C-CC17-428F-9FE4-0E2BF7E82881}" type="presParOf" srcId="{D119E73F-CE07-4D5E-A774-8644CC5AFF8D}" destId="{2CD94837-7815-4D65-BE7D-E95E9033B1DC}" srcOrd="0" destOrd="0" presId="urn:microsoft.com/office/officeart/2005/8/layout/process4"/>
    <dgm:cxn modelId="{847C65B8-C2F9-45B6-9446-1ADBEF769EAA}" type="presParOf" srcId="{8490FF16-6D60-4EA7-99C6-C14FC16493A6}" destId="{560780F4-C2C7-4B2A-BF00-7DEE88BD6530}" srcOrd="1" destOrd="0" presId="urn:microsoft.com/office/officeart/2005/8/layout/process4"/>
    <dgm:cxn modelId="{D7C5301A-AB69-4154-903F-E61AAF710AA1}" type="presParOf" srcId="{8490FF16-6D60-4EA7-99C6-C14FC16493A6}" destId="{3148F0D0-819F-4EDB-BA7C-070B713725EA}" srcOrd="2" destOrd="0" presId="urn:microsoft.com/office/officeart/2005/8/layout/process4"/>
    <dgm:cxn modelId="{A69047C9-0AD3-4228-99CD-EC7FBBCB252B}" type="presParOf" srcId="{3148F0D0-819F-4EDB-BA7C-070B713725EA}" destId="{5E48CBA2-5E33-47D3-9116-855C0885C7C6}" srcOrd="0" destOrd="0" presId="urn:microsoft.com/office/officeart/2005/8/layout/process4"/>
    <dgm:cxn modelId="{0C0FC402-9358-414F-A6D0-F8278D251489}" type="presParOf" srcId="{8490FF16-6D60-4EA7-99C6-C14FC16493A6}" destId="{806BC251-DE59-44B8-AFD6-7C7DC1B1A198}" srcOrd="3" destOrd="0" presId="urn:microsoft.com/office/officeart/2005/8/layout/process4"/>
    <dgm:cxn modelId="{4B95D78D-F2C0-4A90-A642-800192BF7FAC}" type="presParOf" srcId="{8490FF16-6D60-4EA7-99C6-C14FC16493A6}" destId="{04838090-510F-46B5-A611-198AD5866E74}" srcOrd="4" destOrd="0" presId="urn:microsoft.com/office/officeart/2005/8/layout/process4"/>
    <dgm:cxn modelId="{22C13BEB-ACC5-474C-A80E-AAB2436CB14F}" type="presParOf" srcId="{04838090-510F-46B5-A611-198AD5866E74}" destId="{7DFC19EE-4B57-450A-9EE2-290F3414BA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7E74E-F24F-4CAC-A8F6-3652A1FC599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2D07DB59-4AE2-4651-BE21-E92D5603D775}">
      <dgm:prSet phldrT="[Tekst]" custT="1"/>
      <dgm:spPr/>
      <dgm:t>
        <a:bodyPr/>
        <a:lstStyle/>
        <a:p>
          <a:r>
            <a:rPr lang="hr-HR" sz="1600" b="1" u="sng" dirty="0" smtClean="0"/>
            <a:t>BESPOMOĆNOST</a:t>
          </a:r>
        </a:p>
        <a:p>
          <a:r>
            <a:rPr lang="hr-HR" sz="1600" dirty="0" smtClean="0"/>
            <a:t>Ja sam…neadekvatan, nekompetentan, neuspješan, neefikasan, bespomoćan, nemoćan, bez kontrole, zarobljen, slab, ranjiv, uhvaćen u zamku, inferioran, gubitnik, promašaj</a:t>
          </a:r>
        </a:p>
        <a:p>
          <a:r>
            <a:rPr lang="hr-HR" sz="1600" dirty="0" smtClean="0"/>
            <a:t>Nisam dovoljno dobar, ne mogu se ni s kim mjeriti, ne mogu se nositi</a:t>
          </a:r>
          <a:endParaRPr lang="hr-HR" sz="1600" dirty="0"/>
        </a:p>
      </dgm:t>
    </dgm:pt>
    <dgm:pt modelId="{5A4CF4F0-D582-4867-84CA-B7804FB2DBAC}" type="parTrans" cxnId="{0A8A601F-5799-47F7-A9B7-51285E7578F7}">
      <dgm:prSet/>
      <dgm:spPr/>
      <dgm:t>
        <a:bodyPr/>
        <a:lstStyle/>
        <a:p>
          <a:endParaRPr lang="hr-HR"/>
        </a:p>
      </dgm:t>
    </dgm:pt>
    <dgm:pt modelId="{E2AF1DBF-8437-4848-B420-BAA404E03B2B}" type="sibTrans" cxnId="{0A8A601F-5799-47F7-A9B7-51285E7578F7}">
      <dgm:prSet/>
      <dgm:spPr/>
      <dgm:t>
        <a:bodyPr/>
        <a:lstStyle/>
        <a:p>
          <a:endParaRPr lang="hr-HR"/>
        </a:p>
      </dgm:t>
    </dgm:pt>
    <dgm:pt modelId="{BCEF77B9-8318-44D4-BACF-901CF4920B7A}">
      <dgm:prSet phldrT="[Tekst]" custT="1"/>
      <dgm:spPr/>
      <dgm:t>
        <a:bodyPr/>
        <a:lstStyle/>
        <a:p>
          <a:pPr algn="ctr"/>
          <a:r>
            <a:rPr lang="hr-HR" sz="1600" b="1" u="sng" dirty="0" smtClean="0"/>
            <a:t>NEVOLJENOST</a:t>
          </a:r>
        </a:p>
        <a:p>
          <a:pPr algn="ctr"/>
          <a:r>
            <a:rPr lang="hr-HR" sz="1600" dirty="0" smtClean="0"/>
            <a:t>Nikome se ne mogu svidjeti, neželjen sam, bit ću odbačen ili napušten, zauvijek ću biti sam/napušten/odbačen</a:t>
          </a:r>
        </a:p>
        <a:p>
          <a:pPr algn="ctr"/>
          <a:r>
            <a:rPr lang="hr-HR" sz="1600" dirty="0" smtClean="0"/>
            <a:t>Nisam poželjan, ružan sam, neprivlačan, dosadan, nemam što ponuditi </a:t>
          </a:r>
        </a:p>
        <a:p>
          <a:pPr algn="ctr"/>
          <a:r>
            <a:rPr lang="hr-HR" sz="1600" dirty="0" smtClean="0"/>
            <a:t>Drugačiji sam, manjkav, neispravan, nisam dovoljno dobar da me drugi vole, nedostatan sam</a:t>
          </a:r>
        </a:p>
        <a:p>
          <a:pPr algn="ctr"/>
          <a:r>
            <a:rPr lang="hr-HR" sz="1600" dirty="0" smtClean="0"/>
            <a:t>Ja sam bezvrijedan, neprihvatljiv,drugačiji, loš, lud, slomljen, nula, smeće</a:t>
          </a:r>
          <a:endParaRPr lang="hr-HR" sz="1600" dirty="0"/>
        </a:p>
      </dgm:t>
    </dgm:pt>
    <dgm:pt modelId="{0C418EC3-3B91-44DC-B3E8-3F0BC3467B3D}" type="parTrans" cxnId="{7431AC8A-EBD2-4361-BF14-80146FBB2FE6}">
      <dgm:prSet/>
      <dgm:spPr/>
      <dgm:t>
        <a:bodyPr/>
        <a:lstStyle/>
        <a:p>
          <a:endParaRPr lang="hr-HR"/>
        </a:p>
      </dgm:t>
    </dgm:pt>
    <dgm:pt modelId="{2FE25C52-4268-494E-A89A-2F5D7D1A46D5}" type="sibTrans" cxnId="{7431AC8A-EBD2-4361-BF14-80146FBB2FE6}">
      <dgm:prSet/>
      <dgm:spPr/>
      <dgm:t>
        <a:bodyPr/>
        <a:lstStyle/>
        <a:p>
          <a:endParaRPr lang="hr-HR"/>
        </a:p>
      </dgm:t>
    </dgm:pt>
    <dgm:pt modelId="{68197870-E75E-43AA-9D83-A25CB6D2957B}" type="pres">
      <dgm:prSet presAssocID="{FEE7E74E-F24F-4CAC-A8F6-3652A1FC599C}" presName="compositeShape" presStyleCnt="0">
        <dgm:presLayoutVars>
          <dgm:chMax val="7"/>
          <dgm:dir/>
          <dgm:resizeHandles val="exact"/>
        </dgm:presLayoutVars>
      </dgm:prSet>
      <dgm:spPr/>
    </dgm:pt>
    <dgm:pt modelId="{6C667602-3590-4E15-BECE-500790336F29}" type="pres">
      <dgm:prSet presAssocID="{2D07DB59-4AE2-4651-BE21-E92D5603D775}" presName="circ1" presStyleLbl="vennNode1" presStyleIdx="0" presStyleCnt="2" custScaleX="101856" custScaleY="103662" custLinFactNeighborX="-3590" custLinFactNeighborY="21945"/>
      <dgm:spPr/>
      <dgm:t>
        <a:bodyPr/>
        <a:lstStyle/>
        <a:p>
          <a:endParaRPr lang="hr-HR"/>
        </a:p>
      </dgm:t>
    </dgm:pt>
    <dgm:pt modelId="{2F9C7FED-3264-4E9E-B0EC-82E7EB0B0D64}" type="pres">
      <dgm:prSet presAssocID="{2D07DB59-4AE2-4651-BE21-E92D5603D7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0A0744-152C-4F60-803D-41720FDA25BC}" type="pres">
      <dgm:prSet presAssocID="{BCEF77B9-8318-44D4-BACF-901CF4920B7A}" presName="circ2" presStyleLbl="vennNode1" presStyleIdx="1" presStyleCnt="2" custLinFactNeighborX="3672" custLinFactNeighborY="-24112"/>
      <dgm:spPr/>
      <dgm:t>
        <a:bodyPr/>
        <a:lstStyle/>
        <a:p>
          <a:endParaRPr lang="hr-HR"/>
        </a:p>
      </dgm:t>
    </dgm:pt>
    <dgm:pt modelId="{36808249-1857-4B4D-B896-28BED5E7737C}" type="pres">
      <dgm:prSet presAssocID="{BCEF77B9-8318-44D4-BACF-901CF4920B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2D9606-E427-42E0-B1B3-D070CDAA2F63}" type="presOf" srcId="{2D07DB59-4AE2-4651-BE21-E92D5603D775}" destId="{2F9C7FED-3264-4E9E-B0EC-82E7EB0B0D64}" srcOrd="1" destOrd="0" presId="urn:microsoft.com/office/officeart/2005/8/layout/venn1"/>
    <dgm:cxn modelId="{0364E303-BBDB-47F5-A91B-FDD64D706FC6}" type="presOf" srcId="{2D07DB59-4AE2-4651-BE21-E92D5603D775}" destId="{6C667602-3590-4E15-BECE-500790336F29}" srcOrd="0" destOrd="0" presId="urn:microsoft.com/office/officeart/2005/8/layout/venn1"/>
    <dgm:cxn modelId="{B290E2E1-665B-4551-B3E5-4E07FD75DEBC}" type="presOf" srcId="{BCEF77B9-8318-44D4-BACF-901CF4920B7A}" destId="{36808249-1857-4B4D-B896-28BED5E7737C}" srcOrd="1" destOrd="0" presId="urn:microsoft.com/office/officeart/2005/8/layout/venn1"/>
    <dgm:cxn modelId="{0A8A601F-5799-47F7-A9B7-51285E7578F7}" srcId="{FEE7E74E-F24F-4CAC-A8F6-3652A1FC599C}" destId="{2D07DB59-4AE2-4651-BE21-E92D5603D775}" srcOrd="0" destOrd="0" parTransId="{5A4CF4F0-D582-4867-84CA-B7804FB2DBAC}" sibTransId="{E2AF1DBF-8437-4848-B420-BAA404E03B2B}"/>
    <dgm:cxn modelId="{E5072156-2FA3-4EDE-B7D7-A24FCB94B19D}" type="presOf" srcId="{BCEF77B9-8318-44D4-BACF-901CF4920B7A}" destId="{FF0A0744-152C-4F60-803D-41720FDA25BC}" srcOrd="0" destOrd="0" presId="urn:microsoft.com/office/officeart/2005/8/layout/venn1"/>
    <dgm:cxn modelId="{7431AC8A-EBD2-4361-BF14-80146FBB2FE6}" srcId="{FEE7E74E-F24F-4CAC-A8F6-3652A1FC599C}" destId="{BCEF77B9-8318-44D4-BACF-901CF4920B7A}" srcOrd="1" destOrd="0" parTransId="{0C418EC3-3B91-44DC-B3E8-3F0BC3467B3D}" sibTransId="{2FE25C52-4268-494E-A89A-2F5D7D1A46D5}"/>
    <dgm:cxn modelId="{B0E968C3-E897-45CC-B1E9-6C3F296EEFF8}" type="presOf" srcId="{FEE7E74E-F24F-4CAC-A8F6-3652A1FC599C}" destId="{68197870-E75E-43AA-9D83-A25CB6D2957B}" srcOrd="0" destOrd="0" presId="urn:microsoft.com/office/officeart/2005/8/layout/venn1"/>
    <dgm:cxn modelId="{84DD3908-EDD3-4A81-B715-774D47AD0821}" type="presParOf" srcId="{68197870-E75E-43AA-9D83-A25CB6D2957B}" destId="{6C667602-3590-4E15-BECE-500790336F29}" srcOrd="0" destOrd="0" presId="urn:microsoft.com/office/officeart/2005/8/layout/venn1"/>
    <dgm:cxn modelId="{26AAB8C9-E0D2-4C2C-9832-ACD067234368}" type="presParOf" srcId="{68197870-E75E-43AA-9D83-A25CB6D2957B}" destId="{2F9C7FED-3264-4E9E-B0EC-82E7EB0B0D64}" srcOrd="1" destOrd="0" presId="urn:microsoft.com/office/officeart/2005/8/layout/venn1"/>
    <dgm:cxn modelId="{4DDB45D9-FA9E-4975-8FD5-CDF5694BD727}" type="presParOf" srcId="{68197870-E75E-43AA-9D83-A25CB6D2957B}" destId="{FF0A0744-152C-4F60-803D-41720FDA25BC}" srcOrd="2" destOrd="0" presId="urn:microsoft.com/office/officeart/2005/8/layout/venn1"/>
    <dgm:cxn modelId="{F8CFFF49-DFCD-4BCE-889B-E3082041F9E9}" type="presParOf" srcId="{68197870-E75E-43AA-9D83-A25CB6D2957B}" destId="{36808249-1857-4B4D-B896-28BED5E7737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94837-7815-4D65-BE7D-E95E9033B1DC}">
      <dsp:nvSpPr>
        <dsp:cNvPr id="0" name=""/>
        <dsp:cNvSpPr/>
      </dsp:nvSpPr>
      <dsp:spPr>
        <a:xfrm>
          <a:off x="0" y="2927028"/>
          <a:ext cx="5070971" cy="960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Automatska misao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i="1" kern="1200" dirty="0" smtClean="0"/>
            <a:t>OVO JE PRETEŠKO. NIKAD TO NEĆU RAZUMJETI.</a:t>
          </a:r>
          <a:endParaRPr lang="hr-HR" sz="1700" i="1" kern="1200" dirty="0"/>
        </a:p>
      </dsp:txBody>
      <dsp:txXfrm>
        <a:off x="0" y="2927028"/>
        <a:ext cx="5070971" cy="960716"/>
      </dsp:txXfrm>
    </dsp:sp>
    <dsp:sp modelId="{5E48CBA2-5E33-47D3-9116-855C0885C7C6}">
      <dsp:nvSpPr>
        <dsp:cNvPr id="0" name=""/>
        <dsp:cNvSpPr/>
      </dsp:nvSpPr>
      <dsp:spPr>
        <a:xfrm rot="10800000">
          <a:off x="0" y="1463857"/>
          <a:ext cx="5070971" cy="147758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Posredujuća vjerovanja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i="1" kern="1200" dirty="0" smtClean="0"/>
            <a:t>AKO NEŠTO NE RAZUMIJEM ODMAH, TADA SAM GLUP.</a:t>
          </a:r>
          <a:endParaRPr lang="hr-HR" sz="1700" i="1" kern="1200" dirty="0"/>
        </a:p>
      </dsp:txBody>
      <dsp:txXfrm rot="10800000">
        <a:off x="0" y="1463857"/>
        <a:ext cx="5070971" cy="1477581"/>
      </dsp:txXfrm>
    </dsp:sp>
    <dsp:sp modelId="{7DFC19EE-4B57-450A-9EE2-290F3414BAD6}">
      <dsp:nvSpPr>
        <dsp:cNvPr id="0" name=""/>
        <dsp:cNvSpPr/>
      </dsp:nvSpPr>
      <dsp:spPr>
        <a:xfrm rot="10800000">
          <a:off x="0" y="687"/>
          <a:ext cx="5070971" cy="147758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Bazično vjerovanje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i="1" kern="1200" dirty="0" smtClean="0"/>
            <a:t>JA SAM NESPOSOBAN.</a:t>
          </a:r>
          <a:endParaRPr lang="hr-HR" sz="1700" i="1" kern="1200" dirty="0"/>
        </a:p>
      </dsp:txBody>
      <dsp:txXfrm rot="10800000">
        <a:off x="0" y="687"/>
        <a:ext cx="5070971" cy="14775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67602-3590-4E15-BECE-500790336F29}">
      <dsp:nvSpPr>
        <dsp:cNvPr id="0" name=""/>
        <dsp:cNvSpPr/>
      </dsp:nvSpPr>
      <dsp:spPr>
        <a:xfrm>
          <a:off x="2" y="1944218"/>
          <a:ext cx="4477679" cy="45570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sng" kern="1200" dirty="0" smtClean="0"/>
            <a:t>BESPOMOĆNOST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Ja sam…neadekvatan, nekompetentan, neuspješan, neefikasan, bespomoćan, nemoćan, bez kontrole, zarobljen, slab, ranjiv, uhvaćen u zamku, inferioran, gubitnik, promašaj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Nisam dovoljno dobar, ne mogu se ni s kim mjeriti, ne mogu se nositi</a:t>
          </a:r>
          <a:endParaRPr lang="hr-HR" sz="1600" kern="1200" dirty="0"/>
        </a:p>
      </dsp:txBody>
      <dsp:txXfrm>
        <a:off x="625263" y="2481595"/>
        <a:ext cx="2581725" cy="3482319"/>
      </dsp:txXfrm>
    </dsp:sp>
    <dsp:sp modelId="{FF0A0744-152C-4F60-803D-41720FDA25BC}">
      <dsp:nvSpPr>
        <dsp:cNvPr id="0" name=""/>
        <dsp:cNvSpPr/>
      </dsp:nvSpPr>
      <dsp:spPr>
        <a:xfrm>
          <a:off x="3524791" y="4"/>
          <a:ext cx="4396088" cy="4396088"/>
        </a:xfrm>
        <a:prstGeom prst="ellipse">
          <a:avLst/>
        </a:prstGeom>
        <a:solidFill>
          <a:schemeClr val="accent4">
            <a:alpha val="50000"/>
            <a:hueOff val="-19113087"/>
            <a:satOff val="33873"/>
            <a:lumOff val="1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u="sng" kern="1200" dirty="0" smtClean="0"/>
            <a:t>NEVOLJENOST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Nikome se ne mogu svidjeti, neželjen sam, bit ću odbačen ili napušten, zauvijek ću biti sam/napušten/odbačen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Nisam poželjan, ružan sam, neprivlačan, dosadan, nemam što ponuditi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Drugačiji sam, manjkav, neispravan, nisam dovoljno dobar da me drugi vole, nedostatan sam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Ja sam bezvrijedan, neprihvatljiv,drugačiji, loš, lud, slomljen, nula, smeće</a:t>
          </a:r>
          <a:endParaRPr lang="hr-HR" sz="1600" kern="1200" dirty="0"/>
        </a:p>
      </dsp:txBody>
      <dsp:txXfrm>
        <a:off x="4772330" y="518397"/>
        <a:ext cx="2534681" cy="3359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8345-B2EB-4BE4-B238-B8D30D600CEA}" type="datetimeFigureOut">
              <a:rPr lang="hr-HR" smtClean="0"/>
              <a:pPr/>
              <a:t>3.9.2018.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639E-C82B-4055-A7A8-7A50D18308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Ekstremni kontrast - klijent se uspoređuje sa stvarnom ili zamišljenom osobom koja je na negativnom ekstremu kvalitete povezane s </a:t>
            </a:r>
            <a:r>
              <a:rPr lang="hr-HR" dirty="0" err="1" smtClean="0"/>
              <a:t>klijentovim</a:t>
            </a:r>
            <a:r>
              <a:rPr lang="hr-HR" dirty="0" smtClean="0"/>
              <a:t> bazičnim vjerovanjem. Npr. ako klijent smatra da je neuspješan zamišlja ili opisuje nekoga tko je ekstremno neuspješan.</a:t>
            </a:r>
          </a:p>
          <a:p>
            <a:r>
              <a:rPr lang="hr-HR" dirty="0" smtClean="0"/>
              <a:t>Razvijanje metafora - klijent se distancira od bazičnog vjerovanja tako da s terapeutom razmatra različitu situaciju. Npr.</a:t>
            </a:r>
            <a:r>
              <a:rPr lang="hr-HR" baseline="0" dirty="0" smtClean="0"/>
              <a:t> klijent možda ima vjerovanje da je loš jer ga je majka loše tretirala. Možda je korisno razmotriti priču o Pepeljugi koju je majka također loše tretirala, a nje postala loša ili neuspješna.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 najranijih razvojnih razdoblja nastojimo dati smisao i organizirati naša iskustva</a:t>
            </a:r>
            <a:r>
              <a:rPr lang="hr-HR" baseline="0" dirty="0" smtClean="0"/>
              <a:t> kako bismo mogli adekvatno funkcionirati. Odnosi koje ostvarujemo s okolinom i drugim ljudima dovode do novih učenja, shvaćanja ili vjerovanja. Ta vjerovanja su relativno točna i funkcionalna. </a:t>
            </a:r>
          </a:p>
          <a:p>
            <a:r>
              <a:rPr lang="hr-HR" baseline="0" dirty="0" smtClean="0"/>
              <a:t>Bazična vjerovanja najosnovnija su razina vjerovanja. Ona su opća, rigidna i </a:t>
            </a:r>
            <a:r>
              <a:rPr lang="hr-HR" baseline="0" dirty="0" err="1" smtClean="0"/>
              <a:t>pregeneralizirana</a:t>
            </a:r>
            <a:r>
              <a:rPr lang="hr-HR" baseline="0" dirty="0" smtClean="0"/>
              <a:t>. Bazična vjerovanja utječu na razvoj posredujućih vjerovanja koja se javljaju u obliku stavova, pravila i pretpostavki.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U psihoterapiji obično se kreće od automatskih misli jer su ona najbliža svijesti i postepeno se dolazi do vjerovanja. Postepeno mijenjanje posredujućih vjerovanja, a osobito ako uspijemo doći do bazičnog vjerovanja smanjuje mogućnost recidiva, odnosno povećava uspješnost psihoterapijskog tretmana. </a:t>
            </a:r>
            <a:endParaRPr lang="hr-HR" dirty="0" smtClean="0"/>
          </a:p>
          <a:p>
            <a:r>
              <a:rPr lang="hr-HR" dirty="0" smtClean="0"/>
              <a:t>Kod poremećaja ličnosti BV se teško modificiraju jer te osobe imaju vrlo malo pozitivnih vjerovanja o sebi te tijekom života razvijaju mnogo negativnih vjerovanja</a:t>
            </a:r>
            <a:r>
              <a:rPr lang="hr-HR" baseline="0" dirty="0" smtClean="0"/>
              <a:t> koja su umrežena.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Na početku terapeut postavlja hipoteze o tome u kojoj se kategoriji bazičnih vjerovanja nalaze AM. Bazična vjerovanja dijele se u dvije kategorije – bespomoćnost i nevoljenost. Kada pacijent</a:t>
            </a:r>
            <a:r>
              <a:rPr lang="hr-HR" baseline="0" dirty="0" smtClean="0"/>
              <a:t> iznosi svoja iskustva terapeut mora pažljivo slušati kako bi mogao odrediti kojoj kategoriji određeno vjerovanje pripada. Kategorija bespomoćnosti uključuje teme osobne ne moći (nemoć, ranjivost, bez kontrole) i nemoć u postizanju uspjeha (nedovoljno dobar, inferioran, gubitnik). U kategoriji nevoljenosti teme su bezvrijednost, nepoželjnost, neusporedivost s drugima. Neki klijenti mogu imati bazična vjerovanja samo iz jedne kategorije, a neki iz obje koja se aktiviraju u različitim situacijama. Ponekad je teško odrediti i kategoriju u kojoj se bazično vjerovanje nalazi npr. “Nisam dovoljno dobar” – odnosi li se na to da bude voljen od strane drugih ili u kontekstu postizanja ciljeva i stjecanja poštovanja. U ovom koraku terapeut prvo za sebe oblikuje pretpostavke o bazičnim vjerovanjima klijenta i za sebe određuje kojoj kategoriji misli pripadaju – nevoljenosti ili bespomoćnosti.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identificiranje vjerovanja terapeut</a:t>
            </a:r>
            <a:r>
              <a:rPr lang="hr-HR" baseline="0" dirty="0" smtClean="0"/>
              <a:t> koristi </a:t>
            </a:r>
            <a:r>
              <a:rPr lang="hr-HR" dirty="0" smtClean="0"/>
              <a:t>iste tehnike kao i za otkrivanje posredujućih vjerovanja. Terapeut za sebe identificira već u ranoj fazi radi konceptualizacije i planiranja tretmana. Rana evaluacija vjerovanja često je neučinkovita, ali može dati korisne podatke. U identificiranje</a:t>
            </a:r>
            <a:r>
              <a:rPr lang="hr-HR" baseline="0" dirty="0" smtClean="0"/>
              <a:t> se koristi istim tehnikama kao i kod otkrivanja posredujućih vjerovanja.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Terapeut iznosi konceptualizaciju nakon dovoljno prikupljenih podataka za postavljanje pretpostavke o bazičnom vjerovanju i ovisno o procijeni koliko je klijent prijemljiv. Iznošenje</a:t>
            </a:r>
            <a:r>
              <a:rPr lang="hr-HR" baseline="0" dirty="0" smtClean="0"/>
              <a:t> ideje o bazičnom vjerovanju može se učiniti i tako da se </a:t>
            </a:r>
            <a:r>
              <a:rPr lang="hr-HR" dirty="0" smtClean="0"/>
              <a:t>ukaže na povezane AM sa sličnom temom.</a:t>
            </a:r>
            <a:r>
              <a:rPr lang="hr-HR" baseline="0" dirty="0" smtClean="0"/>
              <a:t> Prilikom iznošenja pretpostavke može se k</a:t>
            </a:r>
            <a:r>
              <a:rPr lang="hr-HR" dirty="0" smtClean="0"/>
              <a:t>oristiti dijagram kognitivne konceptualizacije.</a:t>
            </a:r>
          </a:p>
          <a:p>
            <a:r>
              <a:rPr lang="hr-HR" dirty="0" smtClean="0"/>
              <a:t>Terapeut može koristiti i podatke iz prošlosti kako bi klijentu iznio svoju pretpostavku nastanku vjerovanja, ali i ukazati klijentu da iako je vjerovanje netočno ili djelomično netočno, klijent trenutno snažno vjeruje u njega.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knjizi</a:t>
            </a:r>
            <a:r>
              <a:rPr lang="hr-HR" baseline="0" dirty="0" smtClean="0"/>
              <a:t> se preporuča i </a:t>
            </a:r>
            <a:r>
              <a:rPr lang="hr-HR" baseline="0" dirty="0" err="1" smtClean="0"/>
              <a:t>biblioterapija</a:t>
            </a:r>
            <a:r>
              <a:rPr lang="hr-HR" baseline="0" dirty="0" smtClean="0"/>
              <a:t>  za rad na bazičnim vjerovanjima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ovaj način</a:t>
            </a:r>
            <a:r>
              <a:rPr lang="hr-HR" baseline="0" dirty="0" smtClean="0"/>
              <a:t> možemo klijentu općenito opisati bazična vjerovanja : </a:t>
            </a:r>
            <a:r>
              <a:rPr lang="hr-HR" dirty="0" smtClean="0"/>
              <a:t>Svi gledamo na svijet oko sebe drugačije što je uvjetovano našim ranim i raznim iskustvima. Dvoje ljudi može imati jednako iskustvo, ali različita tumačenja o tome što se dogodilo. Bazična vjerovanja su duboko utemeljena</a:t>
            </a:r>
            <a:r>
              <a:rPr lang="hr-HR" baseline="0" dirty="0" smtClean="0"/>
              <a:t> vjerovanja koja utječu na to kako tumačimo naša iskustva. Možemo ih zamisliti kao par naočala – svatko ima druga stakla koja utječu na to kako ćemo vidjeti svijet oko sebe.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Izgled obrasca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639E-C82B-4055-A7A8-7A50D18308E1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5" name="Shape 45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80400" y="5494075"/>
            <a:ext cx="7183200" cy="692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ee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474FF-250B-4594-9F36-48F5E0B0E8B6}" type="datetimeFigureOut">
              <a:rPr lang="hr-HR" smtClean="0"/>
              <a:pPr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7F65F-F52A-46D3-B935-7F4F569E85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474FF-250B-4594-9F36-48F5E0B0E8B6}" type="datetimeFigureOut">
              <a:rPr lang="hr-HR" smtClean="0"/>
              <a:pPr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7F65F-F52A-46D3-B935-7F4F569E85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magenta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8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70" name="Shape 70"/>
          <p:cNvSpPr/>
          <p:nvPr/>
        </p:nvSpPr>
        <p:spPr>
          <a:xfrm>
            <a:off x="3950607" y="1571221"/>
            <a:ext cx="1308410" cy="1159079"/>
          </a:xfrm>
          <a:custGeom>
            <a:avLst/>
            <a:gdLst/>
            <a:ahLst/>
            <a:cxnLst/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1" name="Shape 71"/>
          <p:cNvSpPr/>
          <p:nvPr/>
        </p:nvSpPr>
        <p:spPr>
          <a:xfrm>
            <a:off x="3874668" y="1485125"/>
            <a:ext cx="1394664" cy="1302552"/>
          </a:xfrm>
          <a:custGeom>
            <a:avLst/>
            <a:gdLst/>
            <a:ahLst/>
            <a:cxnLst/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5" name="Shape 75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6" name="Shape 76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400" cy="411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2" name="Shape 82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014825" y="1902800"/>
            <a:ext cx="2297400" cy="409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3429925" y="1902800"/>
            <a:ext cx="2297400" cy="409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5845025" y="1902800"/>
            <a:ext cx="2297400" cy="409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9" name="Shape 89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3" name="Shape 93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80400" y="5494075"/>
            <a:ext cx="7183200" cy="692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e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magenta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3176"/>
            <a:ext cx="914876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22474FF-250B-4594-9F36-48F5E0B0E8B6}" type="datetimeFigureOut">
              <a:rPr lang="hr-HR" smtClean="0"/>
              <a:pPr/>
              <a:t>3.9.2018.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3F7F65F-F52A-46D3-B935-7F4F569E853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8" name="Group 8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74FF-250B-4594-9F36-48F5E0B0E8B6}" type="datetimeFigureOut">
              <a:rPr lang="hr-HR" smtClean="0"/>
              <a:pPr/>
              <a:t>3.9.2018.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F65F-F52A-46D3-B935-7F4F569E85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-4679"/>
            <a:ext cx="9150461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7" name="Group 8"/>
          <p:cNvGrpSpPr/>
          <p:nvPr/>
        </p:nvGrpSpPr>
        <p:grpSpPr>
          <a:xfrm>
            <a:off x="1839516" y="1262064"/>
            <a:ext cx="546496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2438400"/>
            <a:ext cx="3120390" cy="365760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2438400"/>
            <a:ext cx="3120390" cy="365760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4" y="566928"/>
            <a:ext cx="6577930" cy="1563624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3316640"/>
            <a:ext cx="3120390" cy="277936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3316640"/>
            <a:ext cx="3120390" cy="277936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503910"/>
            <a:ext cx="242296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6291073"/>
            <a:ext cx="2420874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1073"/>
            <a:ext cx="569899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469683" cy="5322596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33687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8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3950607" y="1571221"/>
            <a:ext cx="1308410" cy="1159079"/>
          </a:xfrm>
          <a:custGeom>
            <a:avLst/>
            <a:gdLst/>
            <a:ahLst/>
            <a:cxnLst/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3" name="Shape 23"/>
          <p:cNvSpPr/>
          <p:nvPr/>
        </p:nvSpPr>
        <p:spPr>
          <a:xfrm>
            <a:off x="3874668" y="1485125"/>
            <a:ext cx="1394664" cy="1302552"/>
          </a:xfrm>
          <a:custGeom>
            <a:avLst/>
            <a:gdLst/>
            <a:ahLst/>
            <a:cxnLst/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400" cy="411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" name="Shape 34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014825" y="1902800"/>
            <a:ext cx="2297400" cy="409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429925" y="1902800"/>
            <a:ext cx="2297400" cy="409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5845025" y="1902800"/>
            <a:ext cx="2297400" cy="409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1" name="Shape 41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0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700" cy="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ransition>
    <p:fad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8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700" cy="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61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723329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Bazična vjerovanja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u="sng" dirty="0" smtClean="0"/>
              <a:t>[radionica 11]</a:t>
            </a:r>
            <a:endParaRPr lang="hr-HR" u="sng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Lana Trupković</a:t>
            </a:r>
          </a:p>
          <a:p>
            <a:r>
              <a:rPr lang="hr-HR" sz="1600" dirty="0" smtClean="0"/>
              <a:t>08.09.2018</a:t>
            </a:r>
            <a:r>
              <a:rPr lang="hr-HR" sz="1600" dirty="0" smtClean="0"/>
              <a:t>.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577928" cy="1560716"/>
          </a:xfrm>
        </p:spPr>
        <p:txBody>
          <a:bodyPr>
            <a:noAutofit/>
          </a:bodyPr>
          <a:lstStyle/>
          <a:p>
            <a:r>
              <a:rPr lang="hr-HR" sz="3600" dirty="0" smtClean="0"/>
              <a:t>(4) </a:t>
            </a:r>
            <a:r>
              <a:rPr lang="hr-HR" sz="3200" dirty="0" smtClean="0"/>
              <a:t>Educiranje pacijenta o bazičnim vjerovanjima i opažanje njihova djelovanja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438400"/>
            <a:ext cx="8136904" cy="415895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 bazičnom vjerovanju klijent treba znati sljedeće:</a:t>
            </a:r>
          </a:p>
          <a:p>
            <a:pPr lvl="1">
              <a:buFont typeface="Wingdings" pitchFamily="2" charset="2"/>
              <a:buChar char="v"/>
            </a:pPr>
            <a:r>
              <a:rPr lang="hr-HR" dirty="0" smtClean="0"/>
              <a:t>kako je ono samo ideja, ne nužno i istinita</a:t>
            </a:r>
          </a:p>
          <a:p>
            <a:pPr lvl="1">
              <a:buFont typeface="Wingdings" pitchFamily="2" charset="2"/>
              <a:buChar char="v"/>
            </a:pPr>
            <a:r>
              <a:rPr lang="hr-HR" dirty="0" smtClean="0"/>
              <a:t>kako u nju može vjerovati snažno, čak je i “osjećati” točnom, a da ipak bude većinom ili potpuno netočna</a:t>
            </a:r>
          </a:p>
          <a:p>
            <a:pPr lvl="1">
              <a:buFont typeface="Wingdings" pitchFamily="2" charset="2"/>
              <a:buChar char="v"/>
            </a:pPr>
            <a:r>
              <a:rPr lang="hr-HR" dirty="0" smtClean="0"/>
              <a:t>kako se ideja može provjeriti</a:t>
            </a:r>
          </a:p>
          <a:p>
            <a:pPr lvl="1">
              <a:buFont typeface="Wingdings" pitchFamily="2" charset="2"/>
              <a:buChar char="v"/>
            </a:pPr>
            <a:r>
              <a:rPr lang="hr-HR" dirty="0" smtClean="0"/>
              <a:t>kako ima korijene u djetinjstvu; mogla je i nije morala biti istinita kad se prvi put u nju počelo vjerovati</a:t>
            </a:r>
          </a:p>
          <a:p>
            <a:pPr lvl="1">
              <a:buFont typeface="Wingdings" pitchFamily="2" charset="2"/>
              <a:buChar char="v"/>
            </a:pPr>
            <a:r>
              <a:rPr lang="hr-HR" dirty="0" smtClean="0"/>
              <a:t>kako se nastavlja održavati djelovanjem klijentove sheme, u kojoj on spremnije prepoznaje informacije koje održavaju bazično vjerovanje, dok ignorira ili krivo tumači informacije koje mu proturječe</a:t>
            </a:r>
          </a:p>
          <a:p>
            <a:pPr lvl="1">
              <a:buFont typeface="Wingdings" pitchFamily="2" charset="2"/>
              <a:buChar char="v"/>
            </a:pPr>
            <a:r>
              <a:rPr lang="hr-HR" dirty="0" smtClean="0"/>
              <a:t>kako se zajedničkim radom terapeuta i klijenta mogu koristiti različite strategije za mijenjanje te ideje kako bi klijent moga vidjeti sebe na realističniji način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AD07-C6-front-1020px_1024x1024.jpg"/>
          <p:cNvPicPr>
            <a:picLocks noChangeAspect="1"/>
          </p:cNvPicPr>
          <p:nvPr/>
        </p:nvPicPr>
        <p:blipFill>
          <a:blip r:embed="rId3" cstate="print"/>
          <a:srcRect l="8473" t="25406" r="6799" b="23782"/>
          <a:stretch>
            <a:fillRect/>
          </a:stretch>
        </p:blipFill>
        <p:spPr>
          <a:xfrm>
            <a:off x="3059832" y="2924944"/>
            <a:ext cx="3672408" cy="1468963"/>
          </a:xfrm>
          <a:prstGeom prst="rect">
            <a:avLst/>
          </a:prstGeom>
        </p:spPr>
      </p:pic>
      <p:pic>
        <p:nvPicPr>
          <p:cNvPr id="5" name="Slika 4" descr="lennon_round_sunglasses_boogzel_apparel.jpg"/>
          <p:cNvPicPr>
            <a:picLocks noChangeAspect="1"/>
          </p:cNvPicPr>
          <p:nvPr/>
        </p:nvPicPr>
        <p:blipFill>
          <a:blip r:embed="rId4" cstate="print"/>
          <a:srcRect t="34018" b="25011"/>
          <a:stretch>
            <a:fillRect/>
          </a:stretch>
        </p:blipFill>
        <p:spPr>
          <a:xfrm>
            <a:off x="3059832" y="4581128"/>
            <a:ext cx="3690841" cy="151216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</a:t>
            </a:r>
            <a:r>
              <a:rPr lang="hr-HR" dirty="0" err="1" smtClean="0"/>
              <a:t>psihoedukacije</a:t>
            </a:r>
            <a:r>
              <a:rPr lang="hr-HR" dirty="0" smtClean="0"/>
              <a:t> za bazična vjerovanja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19672" y="6309320"/>
            <a:ext cx="6577928" cy="428656"/>
          </a:xfrm>
        </p:spPr>
        <p:txBody>
          <a:bodyPr>
            <a:normAutofit lnSpcReduction="10000"/>
          </a:bodyPr>
          <a:lstStyle/>
          <a:p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755576" y="2420888"/>
          <a:ext cx="79928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816424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Situacija </a:t>
                      </a:r>
                      <a:endParaRPr lang="hr-H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Bazično vjerovanje</a:t>
                      </a:r>
                      <a:endParaRPr lang="hr-H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Reakcija </a:t>
                      </a:r>
                      <a:endParaRPr lang="hr-H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899592" y="3429000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Osoba upoznaje novu osobu i razmišlja o tome da ju pozove na kavu.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3491880" y="342900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Nisam vrijedan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220072" y="350100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Nisam vrijedan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419872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Vrijedan sam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364088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Vrijedan sam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876256" y="2924944"/>
            <a:ext cx="1728192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u="sng" dirty="0" smtClean="0"/>
              <a:t>Misao:</a:t>
            </a:r>
            <a:r>
              <a:rPr lang="hr-HR" dirty="0" smtClean="0"/>
              <a:t> “Zašto bi izašla sa mnom?”</a:t>
            </a:r>
          </a:p>
          <a:p>
            <a:r>
              <a:rPr lang="hr-HR" u="sng" dirty="0" smtClean="0"/>
              <a:t>Ponašanje:</a:t>
            </a:r>
            <a:r>
              <a:rPr lang="hr-HR" dirty="0" smtClean="0"/>
              <a:t> ne zove ju na kavu.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876256" y="4653136"/>
            <a:ext cx="1728192" cy="1754326"/>
          </a:xfrm>
          <a:prstGeom prst="rect">
            <a:avLst/>
          </a:prstGeom>
          <a:solidFill>
            <a:srgbClr val="FEA8BA"/>
          </a:solidFill>
        </p:spPr>
        <p:txBody>
          <a:bodyPr wrap="square" rtlCol="0">
            <a:spAutoFit/>
          </a:bodyPr>
          <a:lstStyle/>
          <a:p>
            <a:r>
              <a:rPr lang="hr-HR" u="sng" dirty="0" smtClean="0"/>
              <a:t>Misao:</a:t>
            </a:r>
            <a:r>
              <a:rPr lang="hr-HR" dirty="0" smtClean="0"/>
              <a:t> “Možda nam bude zabavno ako izađemo skupa.”</a:t>
            </a:r>
          </a:p>
          <a:p>
            <a:r>
              <a:rPr lang="hr-HR" u="sng" dirty="0" smtClean="0"/>
              <a:t>Ponašanje:</a:t>
            </a:r>
            <a:r>
              <a:rPr lang="hr-HR" dirty="0" smtClean="0"/>
              <a:t> zove ju na kavu.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(5) Modificiranje bazičnih vjerovanja i jačanje novih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Sokratovski</a:t>
            </a:r>
            <a:r>
              <a:rPr lang="hr-HR" dirty="0" smtClean="0"/>
              <a:t> dijalog</a:t>
            </a:r>
          </a:p>
          <a:p>
            <a:r>
              <a:rPr lang="hr-HR" dirty="0" smtClean="0"/>
              <a:t>Istraživanje prednosti i nedostataka</a:t>
            </a:r>
          </a:p>
          <a:p>
            <a:r>
              <a:rPr lang="hr-HR" dirty="0" smtClean="0"/>
              <a:t>Racionalno-emocionalno igranje uloga</a:t>
            </a:r>
          </a:p>
          <a:p>
            <a:r>
              <a:rPr lang="hr-HR" dirty="0" smtClean="0"/>
              <a:t>Ponašanje “kao da”</a:t>
            </a:r>
          </a:p>
          <a:p>
            <a:r>
              <a:rPr lang="hr-HR" dirty="0" smtClean="0"/>
              <a:t>Bihevioralni eksperiment</a:t>
            </a:r>
          </a:p>
          <a:p>
            <a:r>
              <a:rPr lang="hr-HR" dirty="0" err="1" smtClean="0"/>
              <a:t>Samootkrivanje</a:t>
            </a:r>
            <a:endParaRPr lang="hr-HR" dirty="0" smtClean="0"/>
          </a:p>
          <a:p>
            <a:r>
              <a:rPr lang="hr-HR" dirty="0" smtClean="0"/>
              <a:t>Kognitivni kontinuum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Obrazac bazičnog vjerovanja</a:t>
            </a:r>
          </a:p>
          <a:p>
            <a:r>
              <a:rPr lang="hr-HR" dirty="0" smtClean="0"/>
              <a:t>Ekstremni kontrast</a:t>
            </a:r>
          </a:p>
          <a:p>
            <a:r>
              <a:rPr lang="hr-HR" dirty="0" smtClean="0"/>
              <a:t>Razvijanje metafora</a:t>
            </a:r>
          </a:p>
          <a:p>
            <a:r>
              <a:rPr lang="hr-HR" dirty="0" smtClean="0"/>
              <a:t>Povijesni tekstovi</a:t>
            </a:r>
          </a:p>
          <a:p>
            <a:r>
              <a:rPr lang="hr-HR" dirty="0" smtClean="0"/>
              <a:t>Restrukturiranje ranih uspomena</a:t>
            </a:r>
          </a:p>
          <a:p>
            <a:r>
              <a:rPr lang="hr-HR" dirty="0" smtClean="0"/>
              <a:t>Kartice za suočavanje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(5) Modificiranje bazičnih vjerovanja i jačanje novih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438400"/>
            <a:ext cx="8454676" cy="3651504"/>
          </a:xfrm>
        </p:spPr>
        <p:txBody>
          <a:bodyPr/>
          <a:lstStyle/>
          <a:p>
            <a:r>
              <a:rPr lang="hr-HR" b="1" dirty="0" smtClean="0"/>
              <a:t>Obrazac bazičnog vjerovanja </a:t>
            </a:r>
          </a:p>
          <a:p>
            <a:pPr lvl="1"/>
            <a:r>
              <a:rPr lang="hr-HR" dirty="0" smtClean="0"/>
              <a:t>koristi se nakon identificiranja starog i oblikovanja novog bazičnog  vjerovanja</a:t>
            </a:r>
          </a:p>
          <a:p>
            <a:pPr lvl="1"/>
            <a:r>
              <a:rPr lang="hr-HR" dirty="0" smtClean="0"/>
              <a:t>primjenjuje se nakon što je klijent sličnu tehniku naučio primjenjivati na AM</a:t>
            </a:r>
          </a:p>
          <a:p>
            <a:pPr lvl="1"/>
            <a:r>
              <a:rPr lang="hr-HR" dirty="0" smtClean="0"/>
              <a:t>sastoji se od dva dijela</a:t>
            </a:r>
          </a:p>
          <a:p>
            <a:pPr lvl="2"/>
            <a:r>
              <a:rPr lang="hr-HR" dirty="0" smtClean="0"/>
              <a:t>I – procjena stupnja u staro i novo vjerovanje</a:t>
            </a:r>
          </a:p>
          <a:p>
            <a:pPr lvl="2"/>
            <a:r>
              <a:rPr lang="hr-HR" dirty="0" smtClean="0"/>
              <a:t>II – domaća zadaća; klijent opisuje dokaze koji podržavaju i opovrgavaju staro vjerovanje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95536" y="476672"/>
            <a:ext cx="5832648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u="sng" dirty="0" smtClean="0"/>
              <a:t>OBRAZAC BAZIČNOG VJEROVANJA</a:t>
            </a:r>
          </a:p>
          <a:p>
            <a:endParaRPr lang="hr-HR" dirty="0" smtClean="0"/>
          </a:p>
          <a:p>
            <a:r>
              <a:rPr lang="hr-HR" dirty="0" smtClean="0"/>
              <a:t>Staro bazično vjerovanje: __________________________</a:t>
            </a:r>
          </a:p>
          <a:p>
            <a:endParaRPr lang="hr-HR" dirty="0" smtClean="0"/>
          </a:p>
          <a:p>
            <a:r>
              <a:rPr lang="hr-HR" dirty="0" smtClean="0"/>
              <a:t>Koliko sada vjerujete u to bazično vjerovanje? (0-100) ___</a:t>
            </a:r>
          </a:p>
          <a:p>
            <a:r>
              <a:rPr lang="hr-HR" dirty="0" smtClean="0"/>
              <a:t>Koliko ste ovaj tjedan najviše vjerovali? (0-100) ___</a:t>
            </a:r>
          </a:p>
          <a:p>
            <a:r>
              <a:rPr lang="hr-HR" dirty="0" smtClean="0"/>
              <a:t>Koliko ste ovaj tjedan najmanje vjerovali? (0-100) ___</a:t>
            </a:r>
          </a:p>
          <a:p>
            <a:endParaRPr lang="hr-HR" dirty="0" smtClean="0"/>
          </a:p>
          <a:p>
            <a:r>
              <a:rPr lang="hr-HR" dirty="0" smtClean="0"/>
              <a:t>Novo vjerovanje: ________________________________</a:t>
            </a:r>
          </a:p>
          <a:p>
            <a:endParaRPr lang="hr-HR" dirty="0" smtClean="0"/>
          </a:p>
          <a:p>
            <a:r>
              <a:rPr lang="hr-HR" dirty="0" smtClean="0"/>
              <a:t>Koliko sada vjerujete u novo vjerovanje? (0-100) ___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95536" y="4149080"/>
            <a:ext cx="5832648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numCol="2" rtlCol="0">
            <a:spAutoFit/>
          </a:bodyPr>
          <a:lstStyle/>
          <a:p>
            <a:r>
              <a:rPr lang="hr-HR" dirty="0" smtClean="0"/>
              <a:t>Dokazi koji proturječe starom bazičnom vjerovanju, podržavaju novo: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Dokazi koji podržavaju staro bazično vjerovanje s alternativnim objašnjenjem:</a:t>
            </a: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300192" y="548680"/>
            <a:ext cx="2420786" cy="1111860"/>
          </a:xfrm>
        </p:spPr>
        <p:txBody>
          <a:bodyPr/>
          <a:lstStyle/>
          <a:p>
            <a:pPr lvl="2" algn="l" rtl="0">
              <a:lnSpc>
                <a:spcPct val="104000"/>
              </a:lnSpc>
              <a:spcBef>
                <a:spcPct val="0"/>
              </a:spcBef>
            </a:pPr>
            <a:r>
              <a:rPr lang="hr-HR" dirty="0" smtClean="0">
                <a:latin typeface="+mn-lt"/>
              </a:rPr>
              <a:t>I – procjena stupnja u staro i novo vjerovanje</a:t>
            </a:r>
            <a:br>
              <a:rPr lang="hr-HR" dirty="0" smtClean="0">
                <a:latin typeface="+mn-lt"/>
              </a:rPr>
            </a:br>
            <a:endParaRPr lang="hr-HR" dirty="0">
              <a:latin typeface="+mn-lt"/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>
          <a:xfrm>
            <a:off x="6300192" y="4077072"/>
            <a:ext cx="2420786" cy="1656184"/>
          </a:xfrm>
        </p:spPr>
        <p:txBody>
          <a:bodyPr>
            <a:normAutofit/>
          </a:bodyPr>
          <a:lstStyle/>
          <a:p>
            <a:pPr marL="0" lvl="2">
              <a:spcBef>
                <a:spcPts val="1400"/>
              </a:spcBef>
            </a:pPr>
            <a:r>
              <a:rPr lang="hr-HR" sz="1800" i="0" dirty="0" smtClean="0"/>
              <a:t>II – domaća zadaća; klijent opisuje dokaze koji podržavaju i opovrgavaju staro vjerovanje</a:t>
            </a:r>
          </a:p>
          <a:p>
            <a:endParaRPr lang="hr-HR" sz="2400" dirty="0"/>
          </a:p>
        </p:txBody>
      </p:sp>
      <p:cxnSp>
        <p:nvCxnSpPr>
          <p:cNvPr id="10" name="Ravni poveznik 9"/>
          <p:cNvCxnSpPr/>
          <p:nvPr/>
        </p:nvCxnSpPr>
        <p:spPr>
          <a:xfrm>
            <a:off x="3275856" y="4221088"/>
            <a:ext cx="0" cy="20162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(5) Modificiranje bazičnih vjerovanja i jačanje novih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Ekstremni kontrast</a:t>
            </a:r>
          </a:p>
          <a:p>
            <a:pPr lvl="1"/>
            <a:r>
              <a:rPr lang="hr-HR" dirty="0" smtClean="0"/>
              <a:t>klijent se uspoređuje sa stvarnom ili zamišljenom osobom koja je na negativnom ekstremu kvalitete povezane s </a:t>
            </a:r>
            <a:r>
              <a:rPr lang="hr-HR" dirty="0" err="1" smtClean="0"/>
              <a:t>klijentovim</a:t>
            </a:r>
            <a:r>
              <a:rPr lang="hr-HR" dirty="0" smtClean="0"/>
              <a:t> bazičnim vjerovanjem </a:t>
            </a:r>
          </a:p>
          <a:p>
            <a:r>
              <a:rPr lang="hr-HR" b="1" dirty="0" smtClean="0"/>
              <a:t>Razvijanje metafora</a:t>
            </a:r>
          </a:p>
          <a:p>
            <a:pPr lvl="1"/>
            <a:r>
              <a:rPr lang="hr-HR" dirty="0" smtClean="0"/>
              <a:t>klijent se distancira od bazičnog vjerovanja tako da s terapeutom razmatra različitu situaciju</a:t>
            </a:r>
          </a:p>
          <a:p>
            <a:r>
              <a:rPr lang="hr-HR" b="1" dirty="0" smtClean="0"/>
              <a:t>Povijesni testiranje bazičnog vjerovanja</a:t>
            </a:r>
          </a:p>
          <a:p>
            <a:pPr lvl="1"/>
            <a:r>
              <a:rPr lang="hr-HR" dirty="0" smtClean="0"/>
              <a:t>istraživanje nastanka i odražavanja bazičnog vjerovanja od ranog djetinjstva i otkrivanje proturječnih dokaza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(5) Modificiranje bazičnih vjerovanja i jačanje novih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492896"/>
            <a:ext cx="6577928" cy="3651504"/>
          </a:xfrm>
        </p:spPr>
        <p:txBody>
          <a:bodyPr>
            <a:normAutofit fontScale="92500"/>
          </a:bodyPr>
          <a:lstStyle/>
          <a:p>
            <a:r>
              <a:rPr lang="hr-HR" b="1" dirty="0" smtClean="0"/>
              <a:t>Restrukturiranje ranih uspomena</a:t>
            </a:r>
          </a:p>
          <a:p>
            <a:pPr lvl="1"/>
            <a:r>
              <a:rPr lang="hr-HR" i="1" dirty="0" smtClean="0"/>
              <a:t>igranje uloga – </a:t>
            </a:r>
            <a:r>
              <a:rPr lang="hr-HR" dirty="0" smtClean="0"/>
              <a:t>kako bi se klijentu omogućilo da drugačije protumači prijašnje, traumatsko iskustvo</a:t>
            </a:r>
          </a:p>
          <a:p>
            <a:pPr lvl="1"/>
            <a:r>
              <a:rPr lang="hr-HR" i="1" dirty="0" smtClean="0"/>
              <a:t>imaginacija</a:t>
            </a:r>
            <a:r>
              <a:rPr lang="hr-HR" dirty="0" smtClean="0"/>
              <a:t> – klijent uz vodstvo terapeuta ponovno proživljava razne uznemirujuće događaje koji su pomogli u stvaranju i održavanju bazičnog vjerovanja, a fokus je na emocionalnom proživljavanju</a:t>
            </a:r>
            <a:endParaRPr lang="hr-HR" i="1" dirty="0" smtClean="0"/>
          </a:p>
          <a:p>
            <a:r>
              <a:rPr lang="hr-HR" b="1" dirty="0" smtClean="0"/>
              <a:t>Kartice za suočavanje</a:t>
            </a:r>
          </a:p>
          <a:p>
            <a:pPr lvl="1"/>
            <a:r>
              <a:rPr lang="hr-HR" dirty="0" smtClean="0"/>
              <a:t>podsjetnici na kojima su zapisane poruke klijenta samome sebi koje ga podsjećaju da se koristi mislima koje će mu pomoći </a:t>
            </a:r>
          </a:p>
          <a:p>
            <a:endParaRPr lang="hr-HR" dirty="0"/>
          </a:p>
        </p:txBody>
      </p:sp>
      <p:pic>
        <p:nvPicPr>
          <p:cNvPr id="4" name="Slika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581128"/>
            <a:ext cx="1368152" cy="20522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tehnike</a:t>
            </a:r>
            <a:endParaRPr lang="hr-HR" dirty="0"/>
          </a:p>
        </p:txBody>
      </p:sp>
      <p:pic>
        <p:nvPicPr>
          <p:cNvPr id="4" name="Rezervirano mjesto sadržaja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6119619" cy="44023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Hvala</a:t>
            </a:r>
            <a:br>
              <a:rPr lang="hr-HR" sz="5400" dirty="0" smtClean="0"/>
            </a:br>
            <a:r>
              <a:rPr lang="hr-HR" sz="5400" dirty="0" smtClean="0"/>
              <a:t>na pažnji!</a:t>
            </a:r>
            <a:endParaRPr lang="hr-HR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00276" y="2438400"/>
            <a:ext cx="6577928" cy="4158952"/>
          </a:xfrm>
        </p:spPr>
        <p:txBody>
          <a:bodyPr/>
          <a:lstStyle/>
          <a:p>
            <a:r>
              <a:rPr lang="hr-HR" dirty="0" smtClean="0"/>
              <a:t>razvijamo ih od djetinjstva u interakciji sa značajnim drugima u nizu situacija – o sebi, drugima i svijetu</a:t>
            </a:r>
          </a:p>
          <a:p>
            <a:r>
              <a:rPr lang="hr-HR" i="1" dirty="0" smtClean="0"/>
              <a:t>BAZIČNA VJEROVANJA </a:t>
            </a:r>
            <a:r>
              <a:rPr lang="hr-HR" dirty="0" smtClean="0"/>
              <a:t>– najosnovnija razina vjerovanja</a:t>
            </a:r>
          </a:p>
          <a:p>
            <a:pPr lvl="1"/>
            <a:r>
              <a:rPr lang="hr-HR" dirty="0" smtClean="0"/>
              <a:t>opća / rigidna /</a:t>
            </a:r>
            <a:r>
              <a:rPr lang="hr-HR" dirty="0" err="1" smtClean="0"/>
              <a:t>pregeneralizirana</a:t>
            </a:r>
            <a:endParaRPr lang="hr-HR" dirty="0" smtClean="0"/>
          </a:p>
          <a:p>
            <a:pPr lvl="1"/>
            <a:r>
              <a:rPr lang="hr-HR" dirty="0" smtClean="0"/>
              <a:t>utječu na razvoj </a:t>
            </a:r>
            <a:r>
              <a:rPr lang="hr-HR" i="1" dirty="0" smtClean="0"/>
              <a:t>posredujućih vjerovanja </a:t>
            </a:r>
            <a:r>
              <a:rPr lang="hr-HR" dirty="0" smtClean="0"/>
              <a:t>koja poznajemo kao stavove, pravila  i pretpostavke</a:t>
            </a:r>
          </a:p>
          <a:p>
            <a:pPr lvl="1"/>
            <a:r>
              <a:rPr lang="hr-HR" dirty="0" smtClean="0"/>
              <a:t>većina ljudi zadržava pozitivna bazična vjerovanja, a negativnih postanu svjesni kod stresa</a:t>
            </a:r>
          </a:p>
          <a:p>
            <a:pPr lvl="2"/>
            <a:r>
              <a:rPr lang="hr-HR" dirty="0" smtClean="0"/>
              <a:t>aktivirano vjerovanje održava se procesiranjem informacija koje ga podržavaju i zanemarivanjem onih koje ga osporavaju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Kognitivna konceptualizacija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2051720" y="2276872"/>
          <a:ext cx="507097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avokutnik 7"/>
          <p:cNvSpPr/>
          <p:nvPr/>
        </p:nvSpPr>
        <p:spPr>
          <a:xfrm>
            <a:off x="0" y="2204864"/>
            <a:ext cx="1584176" cy="151216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Situacija</a:t>
            </a:r>
          </a:p>
          <a:p>
            <a:pPr algn="ctr"/>
            <a:r>
              <a:rPr lang="hr-HR" dirty="0" smtClean="0"/>
              <a:t>ČITANJE KNJIGE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7236296" y="5013176"/>
            <a:ext cx="1800200" cy="184482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Emocija – TUGA</a:t>
            </a:r>
          </a:p>
          <a:p>
            <a:pPr algn="ctr"/>
            <a:endParaRPr lang="hr-HR" sz="1400" dirty="0" smtClean="0"/>
          </a:p>
          <a:p>
            <a:pPr algn="ctr"/>
            <a:r>
              <a:rPr lang="hr-HR" sz="1400" dirty="0" smtClean="0"/>
              <a:t>Ponašanje – ZATVARANJE KNJIGE</a:t>
            </a:r>
          </a:p>
          <a:p>
            <a:pPr algn="ctr"/>
            <a:endParaRPr lang="hr-HR" sz="1400" dirty="0" smtClean="0"/>
          </a:p>
          <a:p>
            <a:pPr algn="ctr"/>
            <a:r>
              <a:rPr lang="hr-HR" sz="1400" dirty="0" smtClean="0"/>
              <a:t>Fiziologija – BOL U TRBUHU</a:t>
            </a:r>
            <a:endParaRPr lang="hr-HR" sz="1400" dirty="0"/>
          </a:p>
        </p:txBody>
      </p:sp>
      <p:sp>
        <p:nvSpPr>
          <p:cNvPr id="6" name="Strelica udesno 5"/>
          <p:cNvSpPr/>
          <p:nvPr/>
        </p:nvSpPr>
        <p:spPr>
          <a:xfrm>
            <a:off x="179512" y="5013176"/>
            <a:ext cx="1872208" cy="15121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Situacija</a:t>
            </a:r>
          </a:p>
          <a:p>
            <a:pPr algn="ctr"/>
            <a:r>
              <a:rPr lang="hr-HR" sz="1600" dirty="0" smtClean="0"/>
              <a:t>ČITANJE KNJIGE</a:t>
            </a:r>
            <a:endParaRPr lang="hr-HR" dirty="0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6732240" y="5373216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6732240" y="5661248"/>
            <a:ext cx="36004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6732240" y="5949280"/>
            <a:ext cx="36004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424359" cy="1687924"/>
          </a:xfrm>
        </p:spPr>
        <p:txBody>
          <a:bodyPr/>
          <a:lstStyle/>
          <a:p>
            <a:r>
              <a:rPr lang="hr-HR" dirty="0" smtClean="0"/>
              <a:t>Bazična vjerovanja u terapijskom procesu</a:t>
            </a:r>
            <a:endParaRPr lang="hr-HR" dirty="0"/>
          </a:p>
        </p:txBody>
      </p:sp>
      <p:sp>
        <p:nvSpPr>
          <p:cNvPr id="7" name="Rezervirano mjesto slike 6"/>
          <p:cNvSpPr>
            <a:spLocks noGrp="1"/>
          </p:cNvSpPr>
          <p:nvPr>
            <p:ph type="pic" idx="1"/>
          </p:nvPr>
        </p:nvSpPr>
        <p:spPr>
          <a:xfrm>
            <a:off x="0" y="1"/>
            <a:ext cx="3995935" cy="6857999"/>
          </a:xfrm>
        </p:spPr>
      </p:sp>
      <p:sp>
        <p:nvSpPr>
          <p:cNvPr id="6" name="Rezervirano mjesto sadržaja 5"/>
          <p:cNvSpPr>
            <a:spLocks noGrp="1"/>
          </p:cNvSpPr>
          <p:nvPr>
            <p:ph type="body" sz="half" idx="2"/>
          </p:nvPr>
        </p:nvSpPr>
        <p:spPr>
          <a:xfrm>
            <a:off x="4283968" y="2420888"/>
            <a:ext cx="4536504" cy="3888432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hr-HR" sz="2000" dirty="0" smtClean="0"/>
              <a:t> teško dostupna</a:t>
            </a:r>
          </a:p>
          <a:p>
            <a:pPr>
              <a:buFont typeface="Calibri" pitchFamily="34" charset="0"/>
              <a:buChar char="–"/>
            </a:pPr>
            <a:r>
              <a:rPr lang="hr-HR" sz="2000" dirty="0" smtClean="0"/>
              <a:t> u terapiji se obično kreće od automatskih misli prema vjerovanjima</a:t>
            </a:r>
          </a:p>
          <a:p>
            <a:pPr>
              <a:buFont typeface="Calibri" pitchFamily="34" charset="0"/>
              <a:buChar char="–"/>
            </a:pPr>
            <a:r>
              <a:rPr lang="hr-HR" sz="2000" dirty="0" smtClean="0"/>
              <a:t> postepeno mijenjanje posredujućih, a osobito temeljnih vjerovanja smanjuje mogućnost recidiva</a:t>
            </a:r>
          </a:p>
          <a:p>
            <a:pPr>
              <a:buFont typeface="Calibri" pitchFamily="34" charset="0"/>
              <a:buChar char="–"/>
            </a:pPr>
            <a:r>
              <a:rPr lang="hr-HR" sz="2000" dirty="0" smtClean="0"/>
              <a:t> teško se mogu modificirati kod poremećaja ličnosti</a:t>
            </a:r>
          </a:p>
          <a:p>
            <a:endParaRPr lang="hr-HR" dirty="0"/>
          </a:p>
        </p:txBody>
      </p:sp>
      <p:pic>
        <p:nvPicPr>
          <p:cNvPr id="4" name="Slika 3" descr="2.jpg"/>
          <p:cNvPicPr>
            <a:picLocks noChangeAspect="1"/>
          </p:cNvPicPr>
          <p:nvPr/>
        </p:nvPicPr>
        <p:blipFill>
          <a:blip r:embed="rId3" cstate="print"/>
          <a:srcRect l="13654" r="13654"/>
          <a:stretch>
            <a:fillRect/>
          </a:stretch>
        </p:blipFill>
        <p:spPr>
          <a:xfrm>
            <a:off x="0" y="692696"/>
            <a:ext cx="3978110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Bazična vjerovanja u terapijskom procesu - greške</a:t>
            </a:r>
            <a:endParaRPr lang="hr-HR" sz="36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547664" y="2420888"/>
            <a:ext cx="3773000" cy="3675113"/>
          </a:xfrm>
        </p:spPr>
        <p:txBody>
          <a:bodyPr/>
          <a:lstStyle/>
          <a:p>
            <a:r>
              <a:rPr lang="hr-HR" dirty="0" smtClean="0"/>
              <a:t>vrednovanje bazičnog vjerovanja u ranoj fazi jer je bilo izraženo kao AM</a:t>
            </a:r>
          </a:p>
          <a:p>
            <a:r>
              <a:rPr lang="hr-HR" dirty="0" smtClean="0"/>
              <a:t>testiranje promjenjivosti bazičnog vjerovanja prije dovršenog posla na razini AM i posredujućih vjerovanja</a:t>
            </a:r>
          </a:p>
          <a:p>
            <a:endParaRPr lang="hr-HR" dirty="0"/>
          </a:p>
        </p:txBody>
      </p:sp>
      <p:pic>
        <p:nvPicPr>
          <p:cNvPr id="8" name="Rezervirano mjesto sadržaja 7" descr="17ethicist-article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672" y="2220413"/>
            <a:ext cx="2817775" cy="4160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800" dirty="0" smtClean="0"/>
              <a:t>Bazična vjerovanja u terapijskom procesu - koraci</a:t>
            </a:r>
            <a:endParaRPr lang="hr-HR" sz="38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Razvrstavanje AM radi postavljanja pretpostavke o kategoriji bazičnog vjerovanja u kojima se pojavljuju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Identificiranje bazičnih vjerovanja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Predstavljanje bazičnih vjerovanja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Educiranje pacijenta o bazičnim vjerovanjima i opažanje njihova djelovanja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Modificiranje bazičnih vjerovanja i jačanje novih</a:t>
            </a:r>
          </a:p>
          <a:p>
            <a:pPr marL="457200" indent="-457200">
              <a:buFont typeface="+mj-lt"/>
              <a:buAutoNum type="arabicPeriod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880320" cy="1872208"/>
          </a:xfrm>
        </p:spPr>
        <p:txBody>
          <a:bodyPr>
            <a:normAutofit/>
          </a:bodyPr>
          <a:lstStyle/>
          <a:p>
            <a:r>
              <a:rPr lang="hr-HR" dirty="0" smtClean="0"/>
              <a:t>(1)Kategorije bazičnih vjerovanja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971600" y="188640"/>
          <a:ext cx="7920880" cy="651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5543600" y="5013176"/>
            <a:ext cx="3420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u ovom koraku terapeut za sebe oblikuje pretpostavke o bazičnim vjerovanjima, odnosno kategorizira misli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(2) Identificiranje bazičnih vjerovanja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835696" y="2438400"/>
            <a:ext cx="3484968" cy="3657601"/>
          </a:xfrm>
        </p:spPr>
        <p:txBody>
          <a:bodyPr>
            <a:normAutofit/>
          </a:bodyPr>
          <a:lstStyle/>
          <a:p>
            <a:r>
              <a:rPr lang="hr-HR" dirty="0" smtClean="0"/>
              <a:t>iste tehnike kao i za otkrivanje posredujućih vjerovanja </a:t>
            </a:r>
          </a:p>
          <a:p>
            <a:r>
              <a:rPr lang="hr-HR" dirty="0" smtClean="0"/>
              <a:t>identificiranje već u ranoj fazi radi konceptualizacije i planiranja tretmana</a:t>
            </a:r>
          </a:p>
          <a:p>
            <a:r>
              <a:rPr lang="hr-HR" dirty="0" smtClean="0"/>
              <a:t>rana evaluacija vjerovanja često neučinkovita, ali može dati korisne podatke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652120" y="2564904"/>
            <a:ext cx="3132856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~"/>
            </a:pPr>
            <a:r>
              <a:rPr lang="hr-HR" sz="1600" dirty="0" smtClean="0"/>
              <a:t> prepoznavanje vjerovanja izraženog u obliku AM</a:t>
            </a:r>
          </a:p>
          <a:p>
            <a:pPr>
              <a:buFont typeface="Calibri" pitchFamily="34" charset="0"/>
              <a:buChar char="~"/>
            </a:pPr>
            <a:r>
              <a:rPr lang="hr-HR" sz="1600" dirty="0" smtClean="0"/>
              <a:t> nuđenje prvog dijela pretpostavke (“Što ako”) i tražeći od pacijenta njeno dovršavanje</a:t>
            </a:r>
          </a:p>
          <a:p>
            <a:pPr>
              <a:buFont typeface="Calibri" pitchFamily="34" charset="0"/>
              <a:buChar char="~"/>
            </a:pPr>
            <a:r>
              <a:rPr lang="hr-HR" sz="1600" dirty="0" smtClean="0"/>
              <a:t> direktno izazivanje vjerovanja</a:t>
            </a:r>
          </a:p>
          <a:p>
            <a:pPr>
              <a:buFont typeface="Calibri" pitchFamily="34" charset="0"/>
              <a:buChar char="~"/>
            </a:pPr>
            <a:r>
              <a:rPr lang="hr-HR" sz="1600" dirty="0" smtClean="0"/>
              <a:t> korištenje tehnike silazne strelice</a:t>
            </a:r>
          </a:p>
          <a:p>
            <a:pPr>
              <a:buFont typeface="Calibri" pitchFamily="34" charset="0"/>
              <a:buChar char="~"/>
            </a:pPr>
            <a:r>
              <a:rPr lang="hr-HR" sz="1600" dirty="0" smtClean="0"/>
              <a:t> prepoznavanje uobičajene teme u AM</a:t>
            </a:r>
          </a:p>
          <a:p>
            <a:pPr>
              <a:buFont typeface="Calibri" pitchFamily="34" charset="0"/>
              <a:buChar char="~"/>
            </a:pPr>
            <a:r>
              <a:rPr lang="hr-HR" sz="1600" dirty="0" smtClean="0"/>
              <a:t> pitanje klijenta koje je njegovo vjerovanje</a:t>
            </a:r>
          </a:p>
          <a:p>
            <a:pPr>
              <a:buFont typeface="Calibri" pitchFamily="34" charset="0"/>
              <a:buChar char="~"/>
            </a:pPr>
            <a:r>
              <a:rPr lang="hr-HR" sz="1600" dirty="0" smtClean="0"/>
              <a:t> pregledavanje klijentovog upitnika vjerovanja</a:t>
            </a:r>
            <a:endParaRPr lang="hr-HR" sz="1600" dirty="0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3419872" y="3356992"/>
            <a:ext cx="216024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152551" cy="1687924"/>
          </a:xfrm>
        </p:spPr>
        <p:txBody>
          <a:bodyPr>
            <a:normAutofit/>
          </a:bodyPr>
          <a:lstStyle/>
          <a:p>
            <a:r>
              <a:rPr lang="hr-HR" sz="4000" dirty="0" smtClean="0"/>
              <a:t>(3) Predstavljanje bazičnih vjerovanja</a:t>
            </a:r>
            <a:endParaRPr lang="hr-HR" sz="3200" dirty="0"/>
          </a:p>
        </p:txBody>
      </p:sp>
      <p:sp>
        <p:nvSpPr>
          <p:cNvPr id="7" name="Rezervirano mjesto slike 6"/>
          <p:cNvSpPr>
            <a:spLocks noGrp="1"/>
          </p:cNvSpPr>
          <p:nvPr>
            <p:ph type="pic" idx="1"/>
          </p:nvPr>
        </p:nvSpPr>
        <p:spPr>
          <a:xfrm>
            <a:off x="1" y="1"/>
            <a:ext cx="2123727" cy="6857999"/>
          </a:xfrm>
        </p:spPr>
      </p:sp>
      <p:sp>
        <p:nvSpPr>
          <p:cNvPr id="5" name="Rezervirano mjesto sadržaja 4"/>
          <p:cNvSpPr>
            <a:spLocks noGrp="1"/>
          </p:cNvSpPr>
          <p:nvPr>
            <p:ph type="body" sz="half" idx="2"/>
          </p:nvPr>
        </p:nvSpPr>
        <p:spPr>
          <a:xfrm>
            <a:off x="2339752" y="2276872"/>
            <a:ext cx="6438488" cy="3891136"/>
          </a:xfrm>
        </p:spPr>
        <p:txBody>
          <a:bodyPr>
            <a:noAutofit/>
          </a:bodyPr>
          <a:lstStyle/>
          <a:p>
            <a:pPr>
              <a:buFont typeface="Calibri" pitchFamily="34" charset="0"/>
              <a:buChar char="‒"/>
            </a:pPr>
            <a:r>
              <a:rPr lang="hr-HR" sz="2000" dirty="0" smtClean="0"/>
              <a:t> konceptualizacija se iznosi nakon dovoljno prikupljenih podataka i ovisno o procijeni klijenta</a:t>
            </a:r>
          </a:p>
          <a:p>
            <a:pPr lvl="1">
              <a:buFont typeface="Calibri" pitchFamily="34" charset="0"/>
              <a:buChar char="‒"/>
            </a:pPr>
            <a:r>
              <a:rPr lang="hr-HR" sz="1800" dirty="0" smtClean="0"/>
              <a:t> ukazivanje na povezane AM sa sličnom temom</a:t>
            </a:r>
          </a:p>
          <a:p>
            <a:pPr lvl="1">
              <a:buFont typeface="Calibri" pitchFamily="34" charset="0"/>
              <a:buChar char="‒"/>
            </a:pPr>
            <a:r>
              <a:rPr lang="hr-HR" sz="1800" dirty="0" smtClean="0"/>
              <a:t> korištenje dijagrama kognitivne konceptualizacije</a:t>
            </a:r>
          </a:p>
          <a:p>
            <a:pPr lvl="1">
              <a:buFont typeface="Calibri" pitchFamily="34" charset="0"/>
              <a:buChar char="‒"/>
            </a:pPr>
            <a:endParaRPr lang="hr-HR" sz="1800" dirty="0" smtClean="0"/>
          </a:p>
          <a:p>
            <a:pPr>
              <a:buFont typeface="Calibri" pitchFamily="34" charset="0"/>
              <a:buChar char="‒"/>
            </a:pPr>
            <a:r>
              <a:rPr lang="hr-HR" sz="2000" dirty="0" smtClean="0"/>
              <a:t> korištenje podataka iz prošlosti radi iznošenja pretpostavke o nastanku bazičnih vjerovanja</a:t>
            </a:r>
          </a:p>
          <a:p>
            <a:pPr>
              <a:buFont typeface="Calibri" pitchFamily="34" charset="0"/>
              <a:buChar char="‒"/>
            </a:pPr>
            <a:r>
              <a:rPr lang="hr-HR" sz="2000" dirty="0" smtClean="0"/>
              <a:t> ukazivanje klijentu da iako je vjerovanje (djelomično) netočno, trenutno snažno vjeruje u njega</a:t>
            </a:r>
            <a:endParaRPr lang="hr-HR" sz="2000" dirty="0"/>
          </a:p>
        </p:txBody>
      </p:sp>
      <p:pic>
        <p:nvPicPr>
          <p:cNvPr id="6" name="Slika 5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436462" y="2345181"/>
            <a:ext cx="5046733" cy="21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Trinculo</Template>
  <TotalTime>882</TotalTime>
  <Words>1722</Words>
  <Application>Microsoft Office PowerPoint</Application>
  <PresentationFormat>Prikaz na zaslonu (4:3)</PresentationFormat>
  <Paragraphs>170</Paragraphs>
  <Slides>18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Trinculo template</vt:lpstr>
      <vt:lpstr>1_Trinculo template</vt:lpstr>
      <vt:lpstr>Feathered</vt:lpstr>
      <vt:lpstr>Bazična vjerovanja  [radionica 11]</vt:lpstr>
      <vt:lpstr>vjerovanja</vt:lpstr>
      <vt:lpstr>Kognitivna konceptualizacija</vt:lpstr>
      <vt:lpstr>Bazična vjerovanja u terapijskom procesu</vt:lpstr>
      <vt:lpstr>Bazična vjerovanja u terapijskom procesu - greške</vt:lpstr>
      <vt:lpstr>Bazična vjerovanja u terapijskom procesu - koraci</vt:lpstr>
      <vt:lpstr>(1)Kategorije bazičnih vjerovanja</vt:lpstr>
      <vt:lpstr>(2) Identificiranje bazičnih vjerovanja </vt:lpstr>
      <vt:lpstr>(3) Predstavljanje bazičnih vjerovanja</vt:lpstr>
      <vt:lpstr>(4) Educiranje pacijenta o bazičnim vjerovanjima i opažanje njihova djelovanja </vt:lpstr>
      <vt:lpstr>Primjer psihoedukacije za bazična vjerovanja</vt:lpstr>
      <vt:lpstr>(5) Modificiranje bazičnih vjerovanja i jačanje novih </vt:lpstr>
      <vt:lpstr>(5) Modificiranje bazičnih vjerovanja i jačanje novih</vt:lpstr>
      <vt:lpstr>I – procjena stupnja u staro i novo vjerovanje </vt:lpstr>
      <vt:lpstr>(5) Modificiranje bazičnih vjerovanja i jačanje novih</vt:lpstr>
      <vt:lpstr>(5) Modificiranje bazičnih vjerovanja i jačanje novih</vt:lpstr>
      <vt:lpstr>Primjer tehnike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Bazična vjerovanja  [radionica 10]</dc:title>
  <dc:creator>Lana</dc:creator>
  <cp:lastModifiedBy>Lana</cp:lastModifiedBy>
  <cp:revision>52</cp:revision>
  <dcterms:created xsi:type="dcterms:W3CDTF">2018-08-06T08:27:55Z</dcterms:created>
  <dcterms:modified xsi:type="dcterms:W3CDTF">2018-09-03T17:04:31Z</dcterms:modified>
</cp:coreProperties>
</file>