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o Ćosić" initials="MĆ" lastIdx="1" clrIdx="0">
    <p:extLst>
      <p:ext uri="{19B8F6BF-5375-455C-9EA6-DF929625EA0E}">
        <p15:presenceInfo xmlns:p15="http://schemas.microsoft.com/office/powerpoint/2012/main" xmlns="" userId="Marko Ćosi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60" d="100"/>
          <a:sy n="60" d="100"/>
        </p:scale>
        <p:origin x="-1098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7D0E96-1707-4A1B-9C02-7E30D5C0F962}" type="doc">
      <dgm:prSet loTypeId="urn:microsoft.com/office/officeart/2005/8/layout/process2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C6D17F8-7472-494E-B99F-FCC01843A428}">
      <dgm:prSet/>
      <dgm:spPr/>
      <dgm:t>
        <a:bodyPr/>
        <a:lstStyle/>
        <a:p>
          <a:r>
            <a:rPr lang="hr-HR"/>
            <a:t>Emocije od primarne važnosti kbt terapeutu – cilj doživljavanje olakšavanja, smanjenje razine uznemirenosti promjenom disfunkcionalnog mišljenja</a:t>
          </a:r>
          <a:endParaRPr lang="en-US"/>
        </a:p>
      </dgm:t>
    </dgm:pt>
    <dgm:pt modelId="{93315B72-05B2-4481-B9B9-5F88F8773C33}" type="parTrans" cxnId="{79E24A9B-360C-4DCD-895A-CF874384482F}">
      <dgm:prSet/>
      <dgm:spPr/>
      <dgm:t>
        <a:bodyPr/>
        <a:lstStyle/>
        <a:p>
          <a:endParaRPr lang="en-US"/>
        </a:p>
      </dgm:t>
    </dgm:pt>
    <dgm:pt modelId="{67DEA562-C337-48A9-901B-DF2ED86A2B23}" type="sibTrans" cxnId="{79E24A9B-360C-4DCD-895A-CF874384482F}">
      <dgm:prSet/>
      <dgm:spPr/>
      <dgm:t>
        <a:bodyPr/>
        <a:lstStyle/>
        <a:p>
          <a:endParaRPr lang="en-US"/>
        </a:p>
      </dgm:t>
    </dgm:pt>
    <dgm:pt modelId="{E2179534-FC22-4251-AEA8-76C8FA7BF3B4}">
      <dgm:prSet/>
      <dgm:spPr/>
      <dgm:t>
        <a:bodyPr/>
        <a:lstStyle/>
        <a:p>
          <a:r>
            <a:rPr lang="hr-HR"/>
            <a:t>Priznati i suosjećati prije nego prepoznati neadekvatnost ili neumjerenost</a:t>
          </a:r>
          <a:endParaRPr lang="en-US"/>
        </a:p>
      </dgm:t>
    </dgm:pt>
    <dgm:pt modelId="{0807654C-D2FB-40F6-A3C1-9E6584742763}" type="parTrans" cxnId="{4FC9051F-25D6-4456-BA10-F6E3C6B908C5}">
      <dgm:prSet/>
      <dgm:spPr/>
      <dgm:t>
        <a:bodyPr/>
        <a:lstStyle/>
        <a:p>
          <a:endParaRPr lang="en-US"/>
        </a:p>
      </dgm:t>
    </dgm:pt>
    <dgm:pt modelId="{ED8BBEFD-A92B-437C-B20E-FC42208F1AE1}" type="sibTrans" cxnId="{4FC9051F-25D6-4456-BA10-F6E3C6B908C5}">
      <dgm:prSet/>
      <dgm:spPr/>
      <dgm:t>
        <a:bodyPr/>
        <a:lstStyle/>
        <a:p>
          <a:endParaRPr lang="en-US"/>
        </a:p>
      </dgm:t>
    </dgm:pt>
    <dgm:pt modelId="{B6AAD7AD-7229-45F0-89BC-7082EDF17D92}" type="pres">
      <dgm:prSet presAssocID="{BB7D0E96-1707-4A1B-9C02-7E30D5C0F962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71E45322-5F2D-4F3C-A59E-243830EEA867}" type="pres">
      <dgm:prSet presAssocID="{7C6D17F8-7472-494E-B99F-FCC01843A42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9C68F8-D76D-43EA-B905-64A010294C9D}" type="pres">
      <dgm:prSet presAssocID="{67DEA562-C337-48A9-901B-DF2ED86A2B23}" presName="sibTrans" presStyleLbl="sibTrans2D1" presStyleIdx="0" presStyleCnt="1"/>
      <dgm:spPr/>
      <dgm:t>
        <a:bodyPr/>
        <a:lstStyle/>
        <a:p>
          <a:endParaRPr lang="hr-HR"/>
        </a:p>
      </dgm:t>
    </dgm:pt>
    <dgm:pt modelId="{0B32DCAC-1D62-4F7E-BD17-AB1DBC02F6F4}" type="pres">
      <dgm:prSet presAssocID="{67DEA562-C337-48A9-901B-DF2ED86A2B23}" presName="connectorText" presStyleLbl="sibTrans2D1" presStyleIdx="0" presStyleCnt="1"/>
      <dgm:spPr/>
      <dgm:t>
        <a:bodyPr/>
        <a:lstStyle/>
        <a:p>
          <a:endParaRPr lang="hr-HR"/>
        </a:p>
      </dgm:t>
    </dgm:pt>
    <dgm:pt modelId="{C5D7E5F1-25DF-4129-ABA8-9CF636A623A0}" type="pres">
      <dgm:prSet presAssocID="{E2179534-FC22-4251-AEA8-76C8FA7BF3B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FC9051F-25D6-4456-BA10-F6E3C6B908C5}" srcId="{BB7D0E96-1707-4A1B-9C02-7E30D5C0F962}" destId="{E2179534-FC22-4251-AEA8-76C8FA7BF3B4}" srcOrd="1" destOrd="0" parTransId="{0807654C-D2FB-40F6-A3C1-9E6584742763}" sibTransId="{ED8BBEFD-A92B-437C-B20E-FC42208F1AE1}"/>
    <dgm:cxn modelId="{14002AC2-144B-41BE-A718-A4BF0698D223}" type="presOf" srcId="{E2179534-FC22-4251-AEA8-76C8FA7BF3B4}" destId="{C5D7E5F1-25DF-4129-ABA8-9CF636A623A0}" srcOrd="0" destOrd="0" presId="urn:microsoft.com/office/officeart/2005/8/layout/process2"/>
    <dgm:cxn modelId="{72FC4C60-CE92-4D40-A659-5EC106A8C4E7}" type="presOf" srcId="{67DEA562-C337-48A9-901B-DF2ED86A2B23}" destId="{0B32DCAC-1D62-4F7E-BD17-AB1DBC02F6F4}" srcOrd="1" destOrd="0" presId="urn:microsoft.com/office/officeart/2005/8/layout/process2"/>
    <dgm:cxn modelId="{5ADE9B13-B6C2-4F3C-9E82-A5819D934871}" type="presOf" srcId="{BB7D0E96-1707-4A1B-9C02-7E30D5C0F962}" destId="{B6AAD7AD-7229-45F0-89BC-7082EDF17D92}" srcOrd="0" destOrd="0" presId="urn:microsoft.com/office/officeart/2005/8/layout/process2"/>
    <dgm:cxn modelId="{FE7166D1-7E4A-434D-9246-17866509BFBC}" type="presOf" srcId="{67DEA562-C337-48A9-901B-DF2ED86A2B23}" destId="{889C68F8-D76D-43EA-B905-64A010294C9D}" srcOrd="0" destOrd="0" presId="urn:microsoft.com/office/officeart/2005/8/layout/process2"/>
    <dgm:cxn modelId="{79E24A9B-360C-4DCD-895A-CF874384482F}" srcId="{BB7D0E96-1707-4A1B-9C02-7E30D5C0F962}" destId="{7C6D17F8-7472-494E-B99F-FCC01843A428}" srcOrd="0" destOrd="0" parTransId="{93315B72-05B2-4481-B9B9-5F88F8773C33}" sibTransId="{67DEA562-C337-48A9-901B-DF2ED86A2B23}"/>
    <dgm:cxn modelId="{F3979812-1B79-485B-9839-1EF075D763A1}" type="presOf" srcId="{7C6D17F8-7472-494E-B99F-FCC01843A428}" destId="{71E45322-5F2D-4F3C-A59E-243830EEA867}" srcOrd="0" destOrd="0" presId="urn:microsoft.com/office/officeart/2005/8/layout/process2"/>
    <dgm:cxn modelId="{4F59D6FD-0FF2-4A14-8A58-C7FA0897D752}" type="presParOf" srcId="{B6AAD7AD-7229-45F0-89BC-7082EDF17D92}" destId="{71E45322-5F2D-4F3C-A59E-243830EEA867}" srcOrd="0" destOrd="0" presId="urn:microsoft.com/office/officeart/2005/8/layout/process2"/>
    <dgm:cxn modelId="{24DDE6C7-CD79-4E36-8A07-E7990457ADFB}" type="presParOf" srcId="{B6AAD7AD-7229-45F0-89BC-7082EDF17D92}" destId="{889C68F8-D76D-43EA-B905-64A010294C9D}" srcOrd="1" destOrd="0" presId="urn:microsoft.com/office/officeart/2005/8/layout/process2"/>
    <dgm:cxn modelId="{0237A06A-D48B-4837-9479-EA1F1C7C868B}" type="presParOf" srcId="{889C68F8-D76D-43EA-B905-64A010294C9D}" destId="{0B32DCAC-1D62-4F7E-BD17-AB1DBC02F6F4}" srcOrd="0" destOrd="0" presId="urn:microsoft.com/office/officeart/2005/8/layout/process2"/>
    <dgm:cxn modelId="{C2B00AAC-CBCC-4A88-A6F6-76C13A491A21}" type="presParOf" srcId="{B6AAD7AD-7229-45F0-89BC-7082EDF17D92}" destId="{C5D7E5F1-25DF-4129-ABA8-9CF636A623A0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9D1DAD-2240-48C9-8A8D-920EAD6CC8B2}" type="doc">
      <dgm:prSet loTypeId="urn:microsoft.com/office/officeart/2005/8/layout/vProcess5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9C191D0-6CFD-4FAF-998A-2D7228D9952C}">
      <dgm:prSet/>
      <dgm:spPr/>
      <dgm:t>
        <a:bodyPr/>
        <a:lstStyle/>
        <a:p>
          <a:r>
            <a:rPr lang="hr-HR" b="1" dirty="0">
              <a:solidFill>
                <a:srgbClr val="FF0000"/>
              </a:solidFill>
            </a:rPr>
            <a:t>Temeljne vještine:</a:t>
          </a:r>
          <a:endParaRPr lang="en-US" b="1" dirty="0">
            <a:solidFill>
              <a:srgbClr val="FF0000"/>
            </a:solidFill>
          </a:endParaRPr>
        </a:p>
      </dgm:t>
    </dgm:pt>
    <dgm:pt modelId="{AE9FCDDA-876F-4C64-B4DC-357745E99A8F}" type="parTrans" cxnId="{0278C6A3-E99E-4958-A0AF-B37291648B94}">
      <dgm:prSet/>
      <dgm:spPr/>
      <dgm:t>
        <a:bodyPr/>
        <a:lstStyle/>
        <a:p>
          <a:endParaRPr lang="en-US"/>
        </a:p>
      </dgm:t>
    </dgm:pt>
    <dgm:pt modelId="{B9939193-5493-423A-ACB8-E820AAC2EC12}" type="sibTrans" cxnId="{0278C6A3-E99E-4958-A0AF-B37291648B94}">
      <dgm:prSet/>
      <dgm:spPr/>
      <dgm:t>
        <a:bodyPr/>
        <a:lstStyle/>
        <a:p>
          <a:endParaRPr lang="en-US"/>
        </a:p>
      </dgm:t>
    </dgm:pt>
    <dgm:pt modelId="{AEE4E7C2-3066-46D7-85C6-5FD27B85677D}">
      <dgm:prSet/>
      <dgm:spPr/>
      <dgm:t>
        <a:bodyPr/>
        <a:lstStyle/>
        <a:p>
          <a:r>
            <a:rPr lang="hr-HR"/>
            <a:t>Ponavljanje osjećaja</a:t>
          </a:r>
          <a:endParaRPr lang="en-US"/>
        </a:p>
      </dgm:t>
    </dgm:pt>
    <dgm:pt modelId="{714EF44A-C1C8-43FA-815F-C831D5E9EB9F}" type="parTrans" cxnId="{22779ED2-4C53-456D-B088-6627F5D12C36}">
      <dgm:prSet/>
      <dgm:spPr/>
      <dgm:t>
        <a:bodyPr/>
        <a:lstStyle/>
        <a:p>
          <a:endParaRPr lang="en-US"/>
        </a:p>
      </dgm:t>
    </dgm:pt>
    <dgm:pt modelId="{18A1DA6E-E111-43D4-B735-65EBEE338658}" type="sibTrans" cxnId="{22779ED2-4C53-456D-B088-6627F5D12C36}">
      <dgm:prSet/>
      <dgm:spPr/>
      <dgm:t>
        <a:bodyPr/>
        <a:lstStyle/>
        <a:p>
          <a:endParaRPr lang="en-US"/>
        </a:p>
      </dgm:t>
    </dgm:pt>
    <dgm:pt modelId="{3739FE96-CF0A-4B7A-88BD-921CA9D08B46}">
      <dgm:prSet/>
      <dgm:spPr/>
      <dgm:t>
        <a:bodyPr/>
        <a:lstStyle/>
        <a:p>
          <a:r>
            <a:rPr lang="hr-HR"/>
            <a:t>Parafraziranje osjećaja</a:t>
          </a:r>
          <a:endParaRPr lang="en-US"/>
        </a:p>
      </dgm:t>
    </dgm:pt>
    <dgm:pt modelId="{10C56E1B-4478-433A-BE00-076BF72036A3}" type="parTrans" cxnId="{93E4AFAC-13F7-4F47-B42C-FED50CAA2E3D}">
      <dgm:prSet/>
      <dgm:spPr/>
      <dgm:t>
        <a:bodyPr/>
        <a:lstStyle/>
        <a:p>
          <a:endParaRPr lang="en-US"/>
        </a:p>
      </dgm:t>
    </dgm:pt>
    <dgm:pt modelId="{634361B3-A574-43BE-AA31-AAAC68AECAF3}" type="sibTrans" cxnId="{93E4AFAC-13F7-4F47-B42C-FED50CAA2E3D}">
      <dgm:prSet/>
      <dgm:spPr/>
      <dgm:t>
        <a:bodyPr/>
        <a:lstStyle/>
        <a:p>
          <a:endParaRPr lang="en-US"/>
        </a:p>
      </dgm:t>
    </dgm:pt>
    <dgm:pt modelId="{2A96B25B-AE58-4449-BFCE-10A6790F7291}">
      <dgm:prSet/>
      <dgm:spPr/>
      <dgm:t>
        <a:bodyPr/>
        <a:lstStyle/>
        <a:p>
          <a:r>
            <a:rPr lang="hr-HR"/>
            <a:t>Reflektiranje osjećaja</a:t>
          </a:r>
          <a:endParaRPr lang="en-US"/>
        </a:p>
      </dgm:t>
    </dgm:pt>
    <dgm:pt modelId="{170DBE50-215C-447A-8766-18B80646D146}" type="parTrans" cxnId="{91F1CEE7-7414-4912-9D77-0755582D2489}">
      <dgm:prSet/>
      <dgm:spPr/>
      <dgm:t>
        <a:bodyPr/>
        <a:lstStyle/>
        <a:p>
          <a:endParaRPr lang="en-US"/>
        </a:p>
      </dgm:t>
    </dgm:pt>
    <dgm:pt modelId="{C4D19976-F069-499F-935E-B9C58C3E5130}" type="sibTrans" cxnId="{91F1CEE7-7414-4912-9D77-0755582D2489}">
      <dgm:prSet/>
      <dgm:spPr/>
      <dgm:t>
        <a:bodyPr/>
        <a:lstStyle/>
        <a:p>
          <a:endParaRPr lang="en-US"/>
        </a:p>
      </dgm:t>
    </dgm:pt>
    <dgm:pt modelId="{7D9F41A8-267F-4C2E-9241-84C1C05DDB43}" type="pres">
      <dgm:prSet presAssocID="{F69D1DAD-2240-48C9-8A8D-920EAD6CC8B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E18B4C0-6575-427F-8D76-94E7DC911057}" type="pres">
      <dgm:prSet presAssocID="{F69D1DAD-2240-48C9-8A8D-920EAD6CC8B2}" presName="dummyMaxCanvas" presStyleCnt="0">
        <dgm:presLayoutVars/>
      </dgm:prSet>
      <dgm:spPr/>
    </dgm:pt>
    <dgm:pt modelId="{38ACCA19-50F9-4501-968D-C6C62559794D}" type="pres">
      <dgm:prSet presAssocID="{F69D1DAD-2240-48C9-8A8D-920EAD6CC8B2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AC3D5B2-1231-4137-B456-CF004E940FF5}" type="pres">
      <dgm:prSet presAssocID="{F69D1DAD-2240-48C9-8A8D-920EAD6CC8B2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1D98F2C-EA9B-447F-87A2-907C944E8F98}" type="pres">
      <dgm:prSet presAssocID="{F69D1DAD-2240-48C9-8A8D-920EAD6CC8B2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1B8BE52-9F4D-48F8-8F76-06AD66E5ACCE}" type="pres">
      <dgm:prSet presAssocID="{F69D1DAD-2240-48C9-8A8D-920EAD6CC8B2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08ACE4E-B9FF-4E82-8389-4C63C75EB67A}" type="pres">
      <dgm:prSet presAssocID="{F69D1DAD-2240-48C9-8A8D-920EAD6CC8B2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D460CC2-8DC6-4A96-AB6C-522BC87D4332}" type="pres">
      <dgm:prSet presAssocID="{F69D1DAD-2240-48C9-8A8D-920EAD6CC8B2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0D9079D-44BC-4247-959D-93FD711008D0}" type="pres">
      <dgm:prSet presAssocID="{F69D1DAD-2240-48C9-8A8D-920EAD6CC8B2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DC2220A-C097-41FF-8F8C-BAD86B557F2D}" type="pres">
      <dgm:prSet presAssocID="{F69D1DAD-2240-48C9-8A8D-920EAD6CC8B2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D308F52-4062-40D0-A469-C64359A93867}" type="pres">
      <dgm:prSet presAssocID="{F69D1DAD-2240-48C9-8A8D-920EAD6CC8B2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BED3501-9588-4B68-81B8-C6F4880A6329}" type="pres">
      <dgm:prSet presAssocID="{F69D1DAD-2240-48C9-8A8D-920EAD6CC8B2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78EE544-07CB-4163-B214-6C2EA4D37554}" type="pres">
      <dgm:prSet presAssocID="{F69D1DAD-2240-48C9-8A8D-920EAD6CC8B2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2779ED2-4C53-456D-B088-6627F5D12C36}" srcId="{F69D1DAD-2240-48C9-8A8D-920EAD6CC8B2}" destId="{AEE4E7C2-3066-46D7-85C6-5FD27B85677D}" srcOrd="1" destOrd="0" parTransId="{714EF44A-C1C8-43FA-815F-C831D5E9EB9F}" sibTransId="{18A1DA6E-E111-43D4-B735-65EBEE338658}"/>
    <dgm:cxn modelId="{91F1CEE7-7414-4912-9D77-0755582D2489}" srcId="{F69D1DAD-2240-48C9-8A8D-920EAD6CC8B2}" destId="{2A96B25B-AE58-4449-BFCE-10A6790F7291}" srcOrd="3" destOrd="0" parTransId="{170DBE50-215C-447A-8766-18B80646D146}" sibTransId="{C4D19976-F069-499F-935E-B9C58C3E5130}"/>
    <dgm:cxn modelId="{371BF4B6-B2B4-4829-ADD2-126B056DF1C1}" type="presOf" srcId="{634361B3-A574-43BE-AA31-AAAC68AECAF3}" destId="{40D9079D-44BC-4247-959D-93FD711008D0}" srcOrd="0" destOrd="0" presId="urn:microsoft.com/office/officeart/2005/8/layout/vProcess5"/>
    <dgm:cxn modelId="{F6B667AF-2E09-4D6B-BDEE-F34EA37BF2FE}" type="presOf" srcId="{AEE4E7C2-3066-46D7-85C6-5FD27B85677D}" destId="{2D308F52-4062-40D0-A469-C64359A93867}" srcOrd="1" destOrd="0" presId="urn:microsoft.com/office/officeart/2005/8/layout/vProcess5"/>
    <dgm:cxn modelId="{BA037F3A-83D4-4FF0-AAAB-5B6A44C1B749}" type="presOf" srcId="{B9939193-5493-423A-ACB8-E820AAC2EC12}" destId="{008ACE4E-B9FF-4E82-8389-4C63C75EB67A}" srcOrd="0" destOrd="0" presId="urn:microsoft.com/office/officeart/2005/8/layout/vProcess5"/>
    <dgm:cxn modelId="{93E4AFAC-13F7-4F47-B42C-FED50CAA2E3D}" srcId="{F69D1DAD-2240-48C9-8A8D-920EAD6CC8B2}" destId="{3739FE96-CF0A-4B7A-88BD-921CA9D08B46}" srcOrd="2" destOrd="0" parTransId="{10C56E1B-4478-433A-BE00-076BF72036A3}" sibTransId="{634361B3-A574-43BE-AA31-AAAC68AECAF3}"/>
    <dgm:cxn modelId="{5D9718CB-DEDC-48A1-9E10-F29E62C64D18}" type="presOf" srcId="{F69D1DAD-2240-48C9-8A8D-920EAD6CC8B2}" destId="{7D9F41A8-267F-4C2E-9241-84C1C05DDB43}" srcOrd="0" destOrd="0" presId="urn:microsoft.com/office/officeart/2005/8/layout/vProcess5"/>
    <dgm:cxn modelId="{EFD41087-FCBA-4F84-BAAE-5D12936CEC83}" type="presOf" srcId="{3739FE96-CF0A-4B7A-88BD-921CA9D08B46}" destId="{51D98F2C-EA9B-447F-87A2-907C944E8F98}" srcOrd="0" destOrd="0" presId="urn:microsoft.com/office/officeart/2005/8/layout/vProcess5"/>
    <dgm:cxn modelId="{0278C6A3-E99E-4958-A0AF-B37291648B94}" srcId="{F69D1DAD-2240-48C9-8A8D-920EAD6CC8B2}" destId="{E9C191D0-6CFD-4FAF-998A-2D7228D9952C}" srcOrd="0" destOrd="0" parTransId="{AE9FCDDA-876F-4C64-B4DC-357745E99A8F}" sibTransId="{B9939193-5493-423A-ACB8-E820AAC2EC12}"/>
    <dgm:cxn modelId="{BBEAC100-6320-4478-920A-EE395A0979FE}" type="presOf" srcId="{18A1DA6E-E111-43D4-B735-65EBEE338658}" destId="{5D460CC2-8DC6-4A96-AB6C-522BC87D4332}" srcOrd="0" destOrd="0" presId="urn:microsoft.com/office/officeart/2005/8/layout/vProcess5"/>
    <dgm:cxn modelId="{AB85ACC1-6231-4427-A64B-8273B7DDFEB1}" type="presOf" srcId="{2A96B25B-AE58-4449-BFCE-10A6790F7291}" destId="{41B8BE52-9F4D-48F8-8F76-06AD66E5ACCE}" srcOrd="0" destOrd="0" presId="urn:microsoft.com/office/officeart/2005/8/layout/vProcess5"/>
    <dgm:cxn modelId="{08938199-BD39-48D9-9ECA-2A3FC08CD9BE}" type="presOf" srcId="{AEE4E7C2-3066-46D7-85C6-5FD27B85677D}" destId="{0AC3D5B2-1231-4137-B456-CF004E940FF5}" srcOrd="0" destOrd="0" presId="urn:microsoft.com/office/officeart/2005/8/layout/vProcess5"/>
    <dgm:cxn modelId="{C0AB03FC-6212-486F-B0F0-E98DE77F4E05}" type="presOf" srcId="{E9C191D0-6CFD-4FAF-998A-2D7228D9952C}" destId="{38ACCA19-50F9-4501-968D-C6C62559794D}" srcOrd="0" destOrd="0" presId="urn:microsoft.com/office/officeart/2005/8/layout/vProcess5"/>
    <dgm:cxn modelId="{2DD2310A-8B49-4F30-9013-584145BD41FC}" type="presOf" srcId="{2A96B25B-AE58-4449-BFCE-10A6790F7291}" destId="{978EE544-07CB-4163-B214-6C2EA4D37554}" srcOrd="1" destOrd="0" presId="urn:microsoft.com/office/officeart/2005/8/layout/vProcess5"/>
    <dgm:cxn modelId="{FA040444-D805-460A-AFDB-95BA4A5C5251}" type="presOf" srcId="{E9C191D0-6CFD-4FAF-998A-2D7228D9952C}" destId="{5DC2220A-C097-41FF-8F8C-BAD86B557F2D}" srcOrd="1" destOrd="0" presId="urn:microsoft.com/office/officeart/2005/8/layout/vProcess5"/>
    <dgm:cxn modelId="{63613268-2A61-4A63-A6C0-ACBB1F6BBAB3}" type="presOf" srcId="{3739FE96-CF0A-4B7A-88BD-921CA9D08B46}" destId="{0BED3501-9588-4B68-81B8-C6F4880A6329}" srcOrd="1" destOrd="0" presId="urn:microsoft.com/office/officeart/2005/8/layout/vProcess5"/>
    <dgm:cxn modelId="{97B8AF1C-D74A-4149-9736-70ED1E215D93}" type="presParOf" srcId="{7D9F41A8-267F-4C2E-9241-84C1C05DDB43}" destId="{CE18B4C0-6575-427F-8D76-94E7DC911057}" srcOrd="0" destOrd="0" presId="urn:microsoft.com/office/officeart/2005/8/layout/vProcess5"/>
    <dgm:cxn modelId="{68CFF50E-3610-4E81-9708-A8EEE1C721F0}" type="presParOf" srcId="{7D9F41A8-267F-4C2E-9241-84C1C05DDB43}" destId="{38ACCA19-50F9-4501-968D-C6C62559794D}" srcOrd="1" destOrd="0" presId="urn:microsoft.com/office/officeart/2005/8/layout/vProcess5"/>
    <dgm:cxn modelId="{42C06A43-058C-4DF2-BDC5-ED36341E2D44}" type="presParOf" srcId="{7D9F41A8-267F-4C2E-9241-84C1C05DDB43}" destId="{0AC3D5B2-1231-4137-B456-CF004E940FF5}" srcOrd="2" destOrd="0" presId="urn:microsoft.com/office/officeart/2005/8/layout/vProcess5"/>
    <dgm:cxn modelId="{3DBF778D-B104-4CFD-937E-9136918F87EA}" type="presParOf" srcId="{7D9F41A8-267F-4C2E-9241-84C1C05DDB43}" destId="{51D98F2C-EA9B-447F-87A2-907C944E8F98}" srcOrd="3" destOrd="0" presId="urn:microsoft.com/office/officeart/2005/8/layout/vProcess5"/>
    <dgm:cxn modelId="{080AEC63-3C9E-4C1A-839B-FFC842B77A91}" type="presParOf" srcId="{7D9F41A8-267F-4C2E-9241-84C1C05DDB43}" destId="{41B8BE52-9F4D-48F8-8F76-06AD66E5ACCE}" srcOrd="4" destOrd="0" presId="urn:microsoft.com/office/officeart/2005/8/layout/vProcess5"/>
    <dgm:cxn modelId="{F2AE50DF-9A3A-48CF-A934-647E4D7CC3A3}" type="presParOf" srcId="{7D9F41A8-267F-4C2E-9241-84C1C05DDB43}" destId="{008ACE4E-B9FF-4E82-8389-4C63C75EB67A}" srcOrd="5" destOrd="0" presId="urn:microsoft.com/office/officeart/2005/8/layout/vProcess5"/>
    <dgm:cxn modelId="{628E1CC3-3C90-4CC6-A8CC-7C8C4782C4D8}" type="presParOf" srcId="{7D9F41A8-267F-4C2E-9241-84C1C05DDB43}" destId="{5D460CC2-8DC6-4A96-AB6C-522BC87D4332}" srcOrd="6" destOrd="0" presId="urn:microsoft.com/office/officeart/2005/8/layout/vProcess5"/>
    <dgm:cxn modelId="{9114866B-FB34-4E4A-BD33-C8515E3999E7}" type="presParOf" srcId="{7D9F41A8-267F-4C2E-9241-84C1C05DDB43}" destId="{40D9079D-44BC-4247-959D-93FD711008D0}" srcOrd="7" destOrd="0" presId="urn:microsoft.com/office/officeart/2005/8/layout/vProcess5"/>
    <dgm:cxn modelId="{E40CEC2F-01DA-47EA-A8F8-F12C0D1E6B1C}" type="presParOf" srcId="{7D9F41A8-267F-4C2E-9241-84C1C05DDB43}" destId="{5DC2220A-C097-41FF-8F8C-BAD86B557F2D}" srcOrd="8" destOrd="0" presId="urn:microsoft.com/office/officeart/2005/8/layout/vProcess5"/>
    <dgm:cxn modelId="{961E017C-BA73-47A2-ACDD-80352748D749}" type="presParOf" srcId="{7D9F41A8-267F-4C2E-9241-84C1C05DDB43}" destId="{2D308F52-4062-40D0-A469-C64359A93867}" srcOrd="9" destOrd="0" presId="urn:microsoft.com/office/officeart/2005/8/layout/vProcess5"/>
    <dgm:cxn modelId="{2B68C373-93ED-4A43-8483-8B674E222A73}" type="presParOf" srcId="{7D9F41A8-267F-4C2E-9241-84C1C05DDB43}" destId="{0BED3501-9588-4B68-81B8-C6F4880A6329}" srcOrd="10" destOrd="0" presId="urn:microsoft.com/office/officeart/2005/8/layout/vProcess5"/>
    <dgm:cxn modelId="{9C025C36-60E8-4BA8-8EBB-1E89692A16F7}" type="presParOf" srcId="{7D9F41A8-267F-4C2E-9241-84C1C05DDB43}" destId="{978EE544-07CB-4163-B214-6C2EA4D3755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71609F-EB17-44F9-9E21-A03EED023E3A}" type="doc">
      <dgm:prSet loTypeId="urn:microsoft.com/office/officeart/2005/8/layout/default#1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D5472B3-4085-46EC-8C38-17F370D54943}">
      <dgm:prSet/>
      <dgm:spPr/>
      <dgm:t>
        <a:bodyPr/>
        <a:lstStyle/>
        <a:p>
          <a:r>
            <a:rPr lang="hr-HR"/>
            <a:t>Prepoznavanje osjećaja</a:t>
          </a:r>
          <a:endParaRPr lang="en-US"/>
        </a:p>
      </dgm:t>
    </dgm:pt>
    <dgm:pt modelId="{FE0884E5-3D3D-415D-A419-3F47680CCF94}" type="parTrans" cxnId="{406EBEA9-83B8-4D7A-9EA1-C2DC8A402CD3}">
      <dgm:prSet/>
      <dgm:spPr/>
      <dgm:t>
        <a:bodyPr/>
        <a:lstStyle/>
        <a:p>
          <a:endParaRPr lang="en-US"/>
        </a:p>
      </dgm:t>
    </dgm:pt>
    <dgm:pt modelId="{AACB1AFE-06AA-48C7-9A34-CD4420488601}" type="sibTrans" cxnId="{406EBEA9-83B8-4D7A-9EA1-C2DC8A402CD3}">
      <dgm:prSet/>
      <dgm:spPr/>
      <dgm:t>
        <a:bodyPr/>
        <a:lstStyle/>
        <a:p>
          <a:endParaRPr lang="en-US"/>
        </a:p>
      </dgm:t>
    </dgm:pt>
    <dgm:pt modelId="{E1905839-6A73-4365-9C74-FF630E9D64E9}">
      <dgm:prSet/>
      <dgm:spPr/>
      <dgm:t>
        <a:bodyPr/>
        <a:lstStyle/>
        <a:p>
          <a:r>
            <a:rPr lang="hr-HR"/>
            <a:t>Razvrstavanje osjećaja (inventar emocija, emocionalni baloni)</a:t>
          </a:r>
          <a:endParaRPr lang="en-US"/>
        </a:p>
      </dgm:t>
    </dgm:pt>
    <dgm:pt modelId="{E32803ED-EFAF-4155-98CA-22E099BABB72}" type="parTrans" cxnId="{1DFA398E-E77C-4AB5-9C65-52D865C30797}">
      <dgm:prSet/>
      <dgm:spPr/>
      <dgm:t>
        <a:bodyPr/>
        <a:lstStyle/>
        <a:p>
          <a:endParaRPr lang="en-US"/>
        </a:p>
      </dgm:t>
    </dgm:pt>
    <dgm:pt modelId="{F60E241E-35E4-4B01-BD28-C290A7758C3B}" type="sibTrans" cxnId="{1DFA398E-E77C-4AB5-9C65-52D865C30797}">
      <dgm:prSet/>
      <dgm:spPr/>
      <dgm:t>
        <a:bodyPr/>
        <a:lstStyle/>
        <a:p>
          <a:endParaRPr lang="en-US"/>
        </a:p>
      </dgm:t>
    </dgm:pt>
    <dgm:pt modelId="{5ED4B9FC-1E4F-4392-975D-B149BA67D169}">
      <dgm:prSet/>
      <dgm:spPr/>
      <dgm:t>
        <a:bodyPr/>
        <a:lstStyle/>
        <a:p>
          <a:r>
            <a:rPr lang="hr-HR"/>
            <a:t>Tehnike usmjeravanja pažnje</a:t>
          </a:r>
          <a:endParaRPr lang="en-US"/>
        </a:p>
      </dgm:t>
    </dgm:pt>
    <dgm:pt modelId="{36A1F1E4-352D-4C14-B67D-01D6863D8A1D}" type="parTrans" cxnId="{BA0D8A44-4C96-402D-A5C9-4A6A14BBE99C}">
      <dgm:prSet/>
      <dgm:spPr/>
      <dgm:t>
        <a:bodyPr/>
        <a:lstStyle/>
        <a:p>
          <a:endParaRPr lang="en-US"/>
        </a:p>
      </dgm:t>
    </dgm:pt>
    <dgm:pt modelId="{680E5962-CAE9-4D63-993B-9B7A53E33B06}" type="sibTrans" cxnId="{BA0D8A44-4C96-402D-A5C9-4A6A14BBE99C}">
      <dgm:prSet/>
      <dgm:spPr/>
      <dgm:t>
        <a:bodyPr/>
        <a:lstStyle/>
        <a:p>
          <a:endParaRPr lang="en-US"/>
        </a:p>
      </dgm:t>
    </dgm:pt>
    <dgm:pt modelId="{2F3DF44B-5C78-4E41-9452-6AB88CC88EE0}">
      <dgm:prSet/>
      <dgm:spPr/>
      <dgm:t>
        <a:bodyPr/>
        <a:lstStyle/>
        <a:p>
          <a:r>
            <a:rPr lang="hr-HR"/>
            <a:t>Zamjena uloga</a:t>
          </a:r>
          <a:endParaRPr lang="en-US"/>
        </a:p>
      </dgm:t>
    </dgm:pt>
    <dgm:pt modelId="{DB56E22F-87C4-49F0-9103-99B3A0BC00F6}" type="parTrans" cxnId="{ABCFA5EC-143B-4A38-BB65-B41E02D07A27}">
      <dgm:prSet/>
      <dgm:spPr/>
      <dgm:t>
        <a:bodyPr/>
        <a:lstStyle/>
        <a:p>
          <a:endParaRPr lang="en-US"/>
        </a:p>
      </dgm:t>
    </dgm:pt>
    <dgm:pt modelId="{E7C4FF94-0015-4DCC-97B4-1D30FE9A8614}" type="sibTrans" cxnId="{ABCFA5EC-143B-4A38-BB65-B41E02D07A27}">
      <dgm:prSet/>
      <dgm:spPr/>
      <dgm:t>
        <a:bodyPr/>
        <a:lstStyle/>
        <a:p>
          <a:endParaRPr lang="en-US"/>
        </a:p>
      </dgm:t>
    </dgm:pt>
    <dgm:pt modelId="{067DE6DE-5EE7-4A47-859D-DE3D8B9C048D}">
      <dgm:prSet/>
      <dgm:spPr/>
      <dgm:t>
        <a:bodyPr/>
        <a:lstStyle/>
        <a:p>
          <a:r>
            <a:rPr lang="hr-HR"/>
            <a:t>Vježba za alter ego</a:t>
          </a:r>
          <a:endParaRPr lang="en-US"/>
        </a:p>
      </dgm:t>
    </dgm:pt>
    <dgm:pt modelId="{69A6317D-0D27-4E1F-BD1C-732CC884F207}" type="parTrans" cxnId="{7A42E2E6-FE20-4FC5-92B4-378EF96795BE}">
      <dgm:prSet/>
      <dgm:spPr/>
      <dgm:t>
        <a:bodyPr/>
        <a:lstStyle/>
        <a:p>
          <a:endParaRPr lang="en-US"/>
        </a:p>
      </dgm:t>
    </dgm:pt>
    <dgm:pt modelId="{50EB6DFE-B36A-4692-AA98-3A7F43A14E01}" type="sibTrans" cxnId="{7A42E2E6-FE20-4FC5-92B4-378EF96795BE}">
      <dgm:prSet/>
      <dgm:spPr/>
      <dgm:t>
        <a:bodyPr/>
        <a:lstStyle/>
        <a:p>
          <a:endParaRPr lang="en-US"/>
        </a:p>
      </dgm:t>
    </dgm:pt>
    <dgm:pt modelId="{E3047450-97F2-42B1-AE97-6C64BAAE6BF8}">
      <dgm:prSet/>
      <dgm:spPr/>
      <dgm:t>
        <a:bodyPr/>
        <a:lstStyle/>
        <a:p>
          <a:r>
            <a:rPr lang="hr-HR"/>
            <a:t>Prazan stolac i sl.</a:t>
          </a:r>
          <a:endParaRPr lang="en-US"/>
        </a:p>
      </dgm:t>
    </dgm:pt>
    <dgm:pt modelId="{DCFFA273-34A4-45D0-A3D5-AEB697FB9249}" type="parTrans" cxnId="{D7E05F90-FADC-4CA8-A0EF-760F1F1360E3}">
      <dgm:prSet/>
      <dgm:spPr/>
      <dgm:t>
        <a:bodyPr/>
        <a:lstStyle/>
        <a:p>
          <a:endParaRPr lang="en-US"/>
        </a:p>
      </dgm:t>
    </dgm:pt>
    <dgm:pt modelId="{5AE41834-351D-491B-95F2-E968A3FD4679}" type="sibTrans" cxnId="{D7E05F90-FADC-4CA8-A0EF-760F1F1360E3}">
      <dgm:prSet/>
      <dgm:spPr/>
      <dgm:t>
        <a:bodyPr/>
        <a:lstStyle/>
        <a:p>
          <a:endParaRPr lang="en-US"/>
        </a:p>
      </dgm:t>
    </dgm:pt>
    <dgm:pt modelId="{B5E296CF-CB88-476A-977F-1F3374B6FE65}" type="pres">
      <dgm:prSet presAssocID="{BA71609F-EB17-44F9-9E21-A03EED023E3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627DCDB-D32E-4DE5-A787-341F1795A532}" type="pres">
      <dgm:prSet presAssocID="{ED5472B3-4085-46EC-8C38-17F370D5494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BA8584-69AF-488D-91EF-CA92329A590B}" type="pres">
      <dgm:prSet presAssocID="{AACB1AFE-06AA-48C7-9A34-CD4420488601}" presName="sibTrans" presStyleCnt="0"/>
      <dgm:spPr/>
    </dgm:pt>
    <dgm:pt modelId="{5F50DDC8-1453-4455-8436-D2D7C657543D}" type="pres">
      <dgm:prSet presAssocID="{E1905839-6A73-4365-9C74-FF630E9D64E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630477F-3F33-4046-9A11-9B61769363B2}" type="pres">
      <dgm:prSet presAssocID="{F60E241E-35E4-4B01-BD28-C290A7758C3B}" presName="sibTrans" presStyleCnt="0"/>
      <dgm:spPr/>
    </dgm:pt>
    <dgm:pt modelId="{25B1EA1A-E055-4CA5-94DD-16526913395E}" type="pres">
      <dgm:prSet presAssocID="{5ED4B9FC-1E4F-4392-975D-B149BA67D16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FA3A38-9FDC-459D-8906-184E1EEC79D0}" type="pres">
      <dgm:prSet presAssocID="{680E5962-CAE9-4D63-993B-9B7A53E33B06}" presName="sibTrans" presStyleCnt="0"/>
      <dgm:spPr/>
    </dgm:pt>
    <dgm:pt modelId="{DCA9A4CD-8CAE-43EC-AB18-2222623ED24F}" type="pres">
      <dgm:prSet presAssocID="{2F3DF44B-5C78-4E41-9452-6AB88CC88EE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3AA9796-45CD-499D-BB42-38C2832556CB}" type="pres">
      <dgm:prSet presAssocID="{E7C4FF94-0015-4DCC-97B4-1D30FE9A8614}" presName="sibTrans" presStyleCnt="0"/>
      <dgm:spPr/>
    </dgm:pt>
    <dgm:pt modelId="{A4944546-9E63-422D-A325-7E1AC0D237A9}" type="pres">
      <dgm:prSet presAssocID="{067DE6DE-5EE7-4A47-859D-DE3D8B9C048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3C34CB4-6881-4166-AD3D-915715F044DF}" type="pres">
      <dgm:prSet presAssocID="{50EB6DFE-B36A-4692-AA98-3A7F43A14E01}" presName="sibTrans" presStyleCnt="0"/>
      <dgm:spPr/>
    </dgm:pt>
    <dgm:pt modelId="{A0C0550D-3F11-42A1-9F34-B8A4F4E30300}" type="pres">
      <dgm:prSet presAssocID="{E3047450-97F2-42B1-AE97-6C64BAAE6BF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06DC86B-79D7-406B-B8DE-4292D2D9CBEF}" type="presOf" srcId="{E3047450-97F2-42B1-AE97-6C64BAAE6BF8}" destId="{A0C0550D-3F11-42A1-9F34-B8A4F4E30300}" srcOrd="0" destOrd="0" presId="urn:microsoft.com/office/officeart/2005/8/layout/default#1"/>
    <dgm:cxn modelId="{90730E79-4B3F-4F99-8551-B86365AB1C01}" type="presOf" srcId="{E1905839-6A73-4365-9C74-FF630E9D64E9}" destId="{5F50DDC8-1453-4455-8436-D2D7C657543D}" srcOrd="0" destOrd="0" presId="urn:microsoft.com/office/officeart/2005/8/layout/default#1"/>
    <dgm:cxn modelId="{3FAB1A2D-B21B-4DA5-9263-E5A87CF2ED0D}" type="presOf" srcId="{2F3DF44B-5C78-4E41-9452-6AB88CC88EE0}" destId="{DCA9A4CD-8CAE-43EC-AB18-2222623ED24F}" srcOrd="0" destOrd="0" presId="urn:microsoft.com/office/officeart/2005/8/layout/default#1"/>
    <dgm:cxn modelId="{4D3F0062-90D4-46C2-AB02-6137D15A3C6B}" type="presOf" srcId="{BA71609F-EB17-44F9-9E21-A03EED023E3A}" destId="{B5E296CF-CB88-476A-977F-1F3374B6FE65}" srcOrd="0" destOrd="0" presId="urn:microsoft.com/office/officeart/2005/8/layout/default#1"/>
    <dgm:cxn modelId="{406EBEA9-83B8-4D7A-9EA1-C2DC8A402CD3}" srcId="{BA71609F-EB17-44F9-9E21-A03EED023E3A}" destId="{ED5472B3-4085-46EC-8C38-17F370D54943}" srcOrd="0" destOrd="0" parTransId="{FE0884E5-3D3D-415D-A419-3F47680CCF94}" sibTransId="{AACB1AFE-06AA-48C7-9A34-CD4420488601}"/>
    <dgm:cxn modelId="{BA0D8A44-4C96-402D-A5C9-4A6A14BBE99C}" srcId="{BA71609F-EB17-44F9-9E21-A03EED023E3A}" destId="{5ED4B9FC-1E4F-4392-975D-B149BA67D169}" srcOrd="2" destOrd="0" parTransId="{36A1F1E4-352D-4C14-B67D-01D6863D8A1D}" sibTransId="{680E5962-CAE9-4D63-993B-9B7A53E33B06}"/>
    <dgm:cxn modelId="{1DFA398E-E77C-4AB5-9C65-52D865C30797}" srcId="{BA71609F-EB17-44F9-9E21-A03EED023E3A}" destId="{E1905839-6A73-4365-9C74-FF630E9D64E9}" srcOrd="1" destOrd="0" parTransId="{E32803ED-EFAF-4155-98CA-22E099BABB72}" sibTransId="{F60E241E-35E4-4B01-BD28-C290A7758C3B}"/>
    <dgm:cxn modelId="{7A42E2E6-FE20-4FC5-92B4-378EF96795BE}" srcId="{BA71609F-EB17-44F9-9E21-A03EED023E3A}" destId="{067DE6DE-5EE7-4A47-859D-DE3D8B9C048D}" srcOrd="4" destOrd="0" parTransId="{69A6317D-0D27-4E1F-BD1C-732CC884F207}" sibTransId="{50EB6DFE-B36A-4692-AA98-3A7F43A14E01}"/>
    <dgm:cxn modelId="{ABCFA5EC-143B-4A38-BB65-B41E02D07A27}" srcId="{BA71609F-EB17-44F9-9E21-A03EED023E3A}" destId="{2F3DF44B-5C78-4E41-9452-6AB88CC88EE0}" srcOrd="3" destOrd="0" parTransId="{DB56E22F-87C4-49F0-9103-99B3A0BC00F6}" sibTransId="{E7C4FF94-0015-4DCC-97B4-1D30FE9A8614}"/>
    <dgm:cxn modelId="{0A14A498-D3A0-4A45-9D5B-CF5B85E6BEDF}" type="presOf" srcId="{5ED4B9FC-1E4F-4392-975D-B149BA67D169}" destId="{25B1EA1A-E055-4CA5-94DD-16526913395E}" srcOrd="0" destOrd="0" presId="urn:microsoft.com/office/officeart/2005/8/layout/default#1"/>
    <dgm:cxn modelId="{D7E05F90-FADC-4CA8-A0EF-760F1F1360E3}" srcId="{BA71609F-EB17-44F9-9E21-A03EED023E3A}" destId="{E3047450-97F2-42B1-AE97-6C64BAAE6BF8}" srcOrd="5" destOrd="0" parTransId="{DCFFA273-34A4-45D0-A3D5-AEB697FB9249}" sibTransId="{5AE41834-351D-491B-95F2-E968A3FD4679}"/>
    <dgm:cxn modelId="{28798952-CD33-4195-BD89-5D7CB85866B0}" type="presOf" srcId="{067DE6DE-5EE7-4A47-859D-DE3D8B9C048D}" destId="{A4944546-9E63-422D-A325-7E1AC0D237A9}" srcOrd="0" destOrd="0" presId="urn:microsoft.com/office/officeart/2005/8/layout/default#1"/>
    <dgm:cxn modelId="{258F6F8C-C3E8-4FBE-893E-CB720F241D6B}" type="presOf" srcId="{ED5472B3-4085-46EC-8C38-17F370D54943}" destId="{F627DCDB-D32E-4DE5-A787-341F1795A532}" srcOrd="0" destOrd="0" presId="urn:microsoft.com/office/officeart/2005/8/layout/default#1"/>
    <dgm:cxn modelId="{BD3CAC33-7F34-4231-ADA0-A27C964D93D1}" type="presParOf" srcId="{B5E296CF-CB88-476A-977F-1F3374B6FE65}" destId="{F627DCDB-D32E-4DE5-A787-341F1795A532}" srcOrd="0" destOrd="0" presId="urn:microsoft.com/office/officeart/2005/8/layout/default#1"/>
    <dgm:cxn modelId="{9BDA4817-21F2-4E1F-9674-8D80C97FFDD9}" type="presParOf" srcId="{B5E296CF-CB88-476A-977F-1F3374B6FE65}" destId="{88BA8584-69AF-488D-91EF-CA92329A590B}" srcOrd="1" destOrd="0" presId="urn:microsoft.com/office/officeart/2005/8/layout/default#1"/>
    <dgm:cxn modelId="{0AACB205-C480-4F24-93D6-284B863B4648}" type="presParOf" srcId="{B5E296CF-CB88-476A-977F-1F3374B6FE65}" destId="{5F50DDC8-1453-4455-8436-D2D7C657543D}" srcOrd="2" destOrd="0" presId="urn:microsoft.com/office/officeart/2005/8/layout/default#1"/>
    <dgm:cxn modelId="{66478ECF-82BD-4689-8023-F579DD249139}" type="presParOf" srcId="{B5E296CF-CB88-476A-977F-1F3374B6FE65}" destId="{7630477F-3F33-4046-9A11-9B61769363B2}" srcOrd="3" destOrd="0" presId="urn:microsoft.com/office/officeart/2005/8/layout/default#1"/>
    <dgm:cxn modelId="{6B545C40-6DF7-4E2F-919E-9F7B8E4A41F1}" type="presParOf" srcId="{B5E296CF-CB88-476A-977F-1F3374B6FE65}" destId="{25B1EA1A-E055-4CA5-94DD-16526913395E}" srcOrd="4" destOrd="0" presId="urn:microsoft.com/office/officeart/2005/8/layout/default#1"/>
    <dgm:cxn modelId="{3B1ED3B7-55B7-4548-B15D-13F52DD24FFB}" type="presParOf" srcId="{B5E296CF-CB88-476A-977F-1F3374B6FE65}" destId="{DFFA3A38-9FDC-459D-8906-184E1EEC79D0}" srcOrd="5" destOrd="0" presId="urn:microsoft.com/office/officeart/2005/8/layout/default#1"/>
    <dgm:cxn modelId="{F6139DA5-F39F-4B3D-9A91-4C49DEBFF43D}" type="presParOf" srcId="{B5E296CF-CB88-476A-977F-1F3374B6FE65}" destId="{DCA9A4CD-8CAE-43EC-AB18-2222623ED24F}" srcOrd="6" destOrd="0" presId="urn:microsoft.com/office/officeart/2005/8/layout/default#1"/>
    <dgm:cxn modelId="{0D836A31-820B-4DAB-A8FA-686D70C03D2E}" type="presParOf" srcId="{B5E296CF-CB88-476A-977F-1F3374B6FE65}" destId="{13AA9796-45CD-499D-BB42-38C2832556CB}" srcOrd="7" destOrd="0" presId="urn:microsoft.com/office/officeart/2005/8/layout/default#1"/>
    <dgm:cxn modelId="{C2056D3F-B142-44A5-8B87-4ED09512A014}" type="presParOf" srcId="{B5E296CF-CB88-476A-977F-1F3374B6FE65}" destId="{A4944546-9E63-422D-A325-7E1AC0D237A9}" srcOrd="8" destOrd="0" presId="urn:microsoft.com/office/officeart/2005/8/layout/default#1"/>
    <dgm:cxn modelId="{C6A2F5B6-6802-437A-8C0B-B0326702441F}" type="presParOf" srcId="{B5E296CF-CB88-476A-977F-1F3374B6FE65}" destId="{A3C34CB4-6881-4166-AD3D-915715F044DF}" srcOrd="9" destOrd="0" presId="urn:microsoft.com/office/officeart/2005/8/layout/default#1"/>
    <dgm:cxn modelId="{5E6F248A-0399-4816-B599-1198C2E00183}" type="presParOf" srcId="{B5E296CF-CB88-476A-977F-1F3374B6FE65}" destId="{A0C0550D-3F11-42A1-9F34-B8A4F4E30300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E45322-5F2D-4F3C-A59E-243830EEA867}">
      <dsp:nvSpPr>
        <dsp:cNvPr id="0" name=""/>
        <dsp:cNvSpPr/>
      </dsp:nvSpPr>
      <dsp:spPr>
        <a:xfrm>
          <a:off x="0" y="592"/>
          <a:ext cx="3424739" cy="19404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/>
            <a:t>Emocije od primarne važnosti kbt terapeutu – cilj doživljavanje olakšavanja, smanjenje razine uznemirenosti promjenom disfunkcionalnog mišljenja</a:t>
          </a:r>
          <a:endParaRPr lang="en-US" sz="1900" kern="1200"/>
        </a:p>
      </dsp:txBody>
      <dsp:txXfrm>
        <a:off x="0" y="592"/>
        <a:ext cx="3424739" cy="1940470"/>
      </dsp:txXfrm>
    </dsp:sp>
    <dsp:sp modelId="{889C68F8-D76D-43EA-B905-64A010294C9D}">
      <dsp:nvSpPr>
        <dsp:cNvPr id="0" name=""/>
        <dsp:cNvSpPr/>
      </dsp:nvSpPr>
      <dsp:spPr>
        <a:xfrm rot="5400000">
          <a:off x="1348531" y="1989575"/>
          <a:ext cx="727676" cy="8732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5400000">
        <a:off x="1348531" y="1989575"/>
        <a:ext cx="727676" cy="873211"/>
      </dsp:txXfrm>
    </dsp:sp>
    <dsp:sp modelId="{C5D7E5F1-25DF-4129-ABA8-9CF636A623A0}">
      <dsp:nvSpPr>
        <dsp:cNvPr id="0" name=""/>
        <dsp:cNvSpPr/>
      </dsp:nvSpPr>
      <dsp:spPr>
        <a:xfrm>
          <a:off x="0" y="2911298"/>
          <a:ext cx="3424739" cy="1940470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/>
            <a:t>Priznati i suosjećati prije nego prepoznati neadekvatnost ili neumjerenost</a:t>
          </a:r>
          <a:endParaRPr lang="en-US" sz="1900" kern="1200"/>
        </a:p>
      </dsp:txBody>
      <dsp:txXfrm>
        <a:off x="0" y="2911298"/>
        <a:ext cx="3424739" cy="194047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ACCA19-50F9-4501-968D-C6C62559794D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100" b="1" kern="1200" dirty="0">
              <a:solidFill>
                <a:srgbClr val="FF0000"/>
              </a:solidFill>
            </a:rPr>
            <a:t>Temeljne vještine:</a:t>
          </a:r>
          <a:endParaRPr lang="en-US" sz="4100" b="1" kern="1200" dirty="0">
            <a:solidFill>
              <a:srgbClr val="FF0000"/>
            </a:solidFill>
          </a:endParaRPr>
        </a:p>
      </dsp:txBody>
      <dsp:txXfrm>
        <a:off x="0" y="0"/>
        <a:ext cx="7354669" cy="957294"/>
      </dsp:txXfrm>
    </dsp:sp>
    <dsp:sp modelId="{0AC3D5B2-1231-4137-B456-CF004E940FF5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100" kern="1200"/>
            <a:t>Ponavljanje osjećaja</a:t>
          </a:r>
          <a:endParaRPr lang="en-US" sz="4100" kern="1200"/>
        </a:p>
      </dsp:txBody>
      <dsp:txXfrm>
        <a:off x="704545" y="1131347"/>
        <a:ext cx="7085693" cy="957294"/>
      </dsp:txXfrm>
    </dsp:sp>
    <dsp:sp modelId="{51D98F2C-EA9B-447F-87A2-907C944E8F98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100" kern="1200"/>
            <a:t>Parafraziranje osjećaja</a:t>
          </a:r>
          <a:endParaRPr lang="en-US" sz="4100" kern="1200"/>
        </a:p>
      </dsp:txBody>
      <dsp:txXfrm>
        <a:off x="1398574" y="2262695"/>
        <a:ext cx="7096209" cy="957294"/>
      </dsp:txXfrm>
    </dsp:sp>
    <dsp:sp modelId="{41B8BE52-9F4D-48F8-8F76-06AD66E5ACCE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100" kern="1200"/>
            <a:t>Reflektiranje osjećaja</a:t>
          </a:r>
          <a:endParaRPr lang="en-US" sz="4100" kern="1200"/>
        </a:p>
      </dsp:txBody>
      <dsp:txXfrm>
        <a:off x="2103119" y="3394043"/>
        <a:ext cx="7085693" cy="957294"/>
      </dsp:txXfrm>
    </dsp:sp>
    <dsp:sp modelId="{008ACE4E-B9FF-4E82-8389-4C63C75EB67A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7790238" y="733200"/>
        <a:ext cx="622241" cy="622241"/>
      </dsp:txXfrm>
    </dsp:sp>
    <dsp:sp modelId="{5D460CC2-8DC6-4A96-AB6C-522BC87D4332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8494783" y="1864548"/>
        <a:ext cx="622241" cy="622241"/>
      </dsp:txXfrm>
    </dsp:sp>
    <dsp:sp modelId="{40D9079D-44BC-4247-959D-93FD711008D0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9188813" y="2995896"/>
        <a:ext cx="622241" cy="62224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627DCDB-D32E-4DE5-A787-341F1795A532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/>
            <a:t>Prepoznavanje osjećaja</a:t>
          </a:r>
          <a:endParaRPr lang="en-US" sz="2900" kern="1200"/>
        </a:p>
      </dsp:txBody>
      <dsp:txXfrm>
        <a:off x="0" y="39687"/>
        <a:ext cx="3286125" cy="1971675"/>
      </dsp:txXfrm>
    </dsp:sp>
    <dsp:sp modelId="{5F50DDC8-1453-4455-8436-D2D7C657543D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/>
            <a:t>Razvrstavanje osjećaja (inventar emocija, emocionalni baloni)</a:t>
          </a:r>
          <a:endParaRPr lang="en-US" sz="2900" kern="1200"/>
        </a:p>
      </dsp:txBody>
      <dsp:txXfrm>
        <a:off x="3614737" y="39687"/>
        <a:ext cx="3286125" cy="1971675"/>
      </dsp:txXfrm>
    </dsp:sp>
    <dsp:sp modelId="{25B1EA1A-E055-4CA5-94DD-16526913395E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/>
            <a:t>Tehnike usmjeravanja pažnje</a:t>
          </a:r>
          <a:endParaRPr lang="en-US" sz="2900" kern="1200"/>
        </a:p>
      </dsp:txBody>
      <dsp:txXfrm>
        <a:off x="7229475" y="39687"/>
        <a:ext cx="3286125" cy="1971675"/>
      </dsp:txXfrm>
    </dsp:sp>
    <dsp:sp modelId="{DCA9A4CD-8CAE-43EC-AB18-2222623ED24F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/>
            <a:t>Zamjena uloga</a:t>
          </a:r>
          <a:endParaRPr lang="en-US" sz="2900" kern="1200"/>
        </a:p>
      </dsp:txBody>
      <dsp:txXfrm>
        <a:off x="0" y="2339975"/>
        <a:ext cx="3286125" cy="1971675"/>
      </dsp:txXfrm>
    </dsp:sp>
    <dsp:sp modelId="{A4944546-9E63-422D-A325-7E1AC0D237A9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/>
            <a:t>Vježba za alter ego</a:t>
          </a:r>
          <a:endParaRPr lang="en-US" sz="2900" kern="1200"/>
        </a:p>
      </dsp:txBody>
      <dsp:txXfrm>
        <a:off x="3614737" y="2339975"/>
        <a:ext cx="3286125" cy="1971675"/>
      </dsp:txXfrm>
    </dsp:sp>
    <dsp:sp modelId="{A0C0550D-3F11-42A1-9F34-B8A4F4E30300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kern="1200"/>
            <a:t>Prazan stolac i sl.</a:t>
          </a:r>
          <a:endParaRPr lang="en-US" sz="2900" kern="1200"/>
        </a:p>
      </dsp:txBody>
      <dsp:txXfrm>
        <a:off x="7229475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F7A2F66-615D-444C-8186-7AD6AFAAB4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CBB1D982-B1B0-4ECB-858D-D98C5BF22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A7616A5-7441-4CBC-8814-CDCDD912A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E6ECA94-CFEF-4FC9-9CE3-1D091B5E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5963044-6F2B-490F-A037-1B4B612C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97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8DFE4C7-7477-44DD-B30B-DF627EE31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A5CF3B96-57A5-4E40-9F0C-8BAE0AA3C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FF7620DD-E963-4D2C-973B-B3EB1DC7A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E6F0B95-690B-41D7-ABB2-2E29738D3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51A547F-8AE8-4611-9AA3-F6C7FC7F1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44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D87A7399-EE20-424F-9A1D-5834825E26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0B62F6-2C29-483C-B88F-39D63DE36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DDA0C63C-8E55-4217-B47A-41C1AD5A7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7553DCFA-F9B1-4EE4-8235-FA27D3823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D293140-6C97-4F1B-9587-CB572DFA0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2441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762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5B9EC7-219C-4EDE-96FA-4C42A359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C828B63C-1CEF-4DF7-9D9F-C187F71D9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B5E7852-7281-4C8F-95BD-7D159A88D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894443F-E44E-4329-9423-A4AC0A26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2AC78EC-4D89-42EA-A0FD-7E4EEB24F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0037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C0178D-A6E6-4045-B24E-4851B1EA0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DBCC17C-3A0E-4DDE-8083-E603B8CBA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F9F7FC9-D5A3-42AE-988B-48C5BC04C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5DF4B483-8AC5-484F-8B38-C91761D6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FEADC0-BF91-44CF-B69E-AD341F20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7477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2594D68-F782-4511-BB3E-FC98EC522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BEFA41E5-9349-48CA-97D9-1E236D23BF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757E7432-D01B-4D22-9DD8-CBF30127A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DB58FD28-12C7-44F4-BEA8-1B3E90A2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6A58E350-F14B-4B5F-9AA8-DD673F36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6E961A48-283A-4030-90DC-3DD5E7222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755661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E643AD3-12EB-4F4C-8E9C-F7644BFAB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C1E74988-9E97-47EF-84F2-8782001C8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65406950-1E76-4E4B-9EC7-2CA1D1BED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21A25D47-5E5C-4DB0-9A72-10825BB84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29CDA77-A958-49C2-8A51-7B1228F54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74F9B057-D15C-4A30-87C2-92B446C98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3B02C2D-3FD8-45ED-B15B-9EB81498A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1A666523-BF41-4FDB-BD5D-279304BB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493925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5364CCB-DE64-4C64-87BC-2968A932E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570CBD10-7D50-4CBC-BA69-FCB0992B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94917774-66B8-42B9-B795-674BAFA0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01715A8C-AC61-4476-B90C-59F0DE185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864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6EAEFE46-FA46-4C30-AC7B-9CAA9222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63FC6739-6CF0-4D3B-9D5E-D8F6ED4A7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3BC225B-BC02-4CEC-855D-0704701C0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4332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C7F55E2-2D30-48C4-B3A2-873FCA97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39F53073-2B6F-4D10-86F4-37337923B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9AF19AF2-6B3F-47B1-A68F-BF09BDFBA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60CD5BA-18D6-459C-8508-C7812E102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F49BB5A6-E35B-49C8-99A4-4A0F59A0D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3EB3954-359E-416F-A654-F64C483C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27545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25B5096-ED87-4D71-9EA3-C4D4DB2EB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4E131AF3-B13C-4E33-8854-56ACDEFCA7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0C1A946-A9B7-4B7C-BA28-09B61E840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1587DC1-624B-4F85-933B-FFF56A5CB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0E37639-6D46-4F9A-AB67-68DD3837D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DE69529A-2277-4FF0-BC7C-BA5401524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635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715F1DDE-7789-4B00-BDC6-0C1B439C0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7C0659FD-2C33-4D81-849A-2570848FE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FF9C96D-ECC5-4DF9-B8A6-31AF0701E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9/20/2018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2D59ECDA-336D-4A3D-A6FE-C1C4683B1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16ADBF6-8724-4530-A82F-FA1BBE3AA2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506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5555856-9970-4BC3-9AA9-6A917F53AF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769972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7F487851-BFAF-46D8-A1ED-50CAD6E46F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C9831EF-2C59-42D0-8D9F-9C7D61DC4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8978" y="4763386"/>
            <a:ext cx="5291502" cy="1637414"/>
          </a:xfrm>
        </p:spPr>
        <p:txBody>
          <a:bodyPr anchor="t">
            <a:normAutofit/>
          </a:bodyPr>
          <a:lstStyle/>
          <a:p>
            <a:pPr algn="l"/>
            <a:r>
              <a:rPr lang="hr-HR" sz="4100" b="1" dirty="0">
                <a:solidFill>
                  <a:srgbClr val="000000"/>
                </a:solidFill>
              </a:rPr>
              <a:t>Identifikacija</a:t>
            </a:r>
            <a:r>
              <a:rPr lang="hr-HR" sz="4100" dirty="0">
                <a:solidFill>
                  <a:srgbClr val="000000"/>
                </a:solidFill>
              </a:rPr>
              <a:t> </a:t>
            </a:r>
            <a:r>
              <a:rPr lang="hr-HR" sz="4100" b="1" dirty="0">
                <a:solidFill>
                  <a:srgbClr val="000000"/>
                </a:solidFill>
              </a:rPr>
              <a:t>emocija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CF151F96-AD7D-416E-B7F6-56E956ACDE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978" y="3253563"/>
            <a:ext cx="5291502" cy="1014267"/>
          </a:xfrm>
        </p:spPr>
        <p:txBody>
          <a:bodyPr anchor="b">
            <a:normAutofit/>
          </a:bodyPr>
          <a:lstStyle/>
          <a:p>
            <a:pPr algn="l"/>
            <a:r>
              <a:rPr lang="hr-HR" sz="1800" b="1" cap="none" dirty="0">
                <a:solidFill>
                  <a:srgbClr val="000000"/>
                </a:solidFill>
              </a:rPr>
              <a:t>Ljiljana </a:t>
            </a:r>
            <a:r>
              <a:rPr lang="hr-HR" sz="1800" b="1" cap="none" dirty="0" err="1">
                <a:solidFill>
                  <a:srgbClr val="000000"/>
                </a:solidFill>
              </a:rPr>
              <a:t>Šapić</a:t>
            </a:r>
            <a:r>
              <a:rPr lang="hr-HR" sz="1800" b="1" cap="none" dirty="0">
                <a:solidFill>
                  <a:srgbClr val="000000"/>
                </a:solidFill>
              </a:rPr>
              <a:t> Kozar, </a:t>
            </a:r>
            <a:r>
              <a:rPr lang="hr-HR" sz="1800" b="1" cap="none" dirty="0" err="1">
                <a:solidFill>
                  <a:srgbClr val="000000"/>
                </a:solidFill>
              </a:rPr>
              <a:t>mag.psych</a:t>
            </a:r>
            <a:endParaRPr lang="hr-HR" sz="1800" b="1" cap="none" dirty="0">
              <a:solidFill>
                <a:srgbClr val="000000"/>
              </a:solidFill>
            </a:endParaRPr>
          </a:p>
        </p:txBody>
      </p:sp>
      <p:sp>
        <p:nvSpPr>
          <p:cNvPr id="23" name="Freeform 50">
            <a:extLst>
              <a:ext uri="{FF2B5EF4-FFF2-40B4-BE49-F238E27FC236}">
                <a16:creationId xmlns:a16="http://schemas.microsoft.com/office/drawing/2014/main" xmlns="" id="{13722DD7-BA73-4776-93A3-94491FEF72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27121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5BCBB619-759B-46D7-BD27-B3653DA725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477" r="22094"/>
          <a:stretch/>
        </p:blipFill>
        <p:spPr>
          <a:xfrm>
            <a:off x="8211868" y="1697277"/>
            <a:ext cx="3137563" cy="4377846"/>
          </a:xfrm>
          <a:prstGeom prst="rect">
            <a:avLst/>
          </a:prstGeom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429156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B706E3E-5C91-49D8-819A-38A0FA85B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Teškoće u imenovanju emocija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223FF9E6-10FD-4AAD-B202-F84AA1382D3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86456"/>
            <a:ext cx="10363826" cy="3804744"/>
          </a:xfrm>
        </p:spPr>
        <p:txBody>
          <a:bodyPr/>
          <a:lstStyle/>
          <a:p>
            <a:r>
              <a:rPr lang="hr-HR" dirty="0"/>
              <a:t>Kreiranje emocionalne karte </a:t>
            </a:r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xmlns="" id="{B5653CEB-9A43-4796-8094-CF2EB50D7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92416396"/>
              </p:ext>
            </p:extLst>
          </p:nvPr>
        </p:nvGraphicFramePr>
        <p:xfrm>
          <a:off x="441433" y="2966624"/>
          <a:ext cx="11240814" cy="3623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6938">
                  <a:extLst>
                    <a:ext uri="{9D8B030D-6E8A-4147-A177-3AD203B41FA5}">
                      <a16:colId xmlns:a16="http://schemas.microsoft.com/office/drawing/2014/main" xmlns="" val="4190828651"/>
                    </a:ext>
                  </a:extLst>
                </a:gridCol>
                <a:gridCol w="3746938">
                  <a:extLst>
                    <a:ext uri="{9D8B030D-6E8A-4147-A177-3AD203B41FA5}">
                      <a16:colId xmlns:a16="http://schemas.microsoft.com/office/drawing/2014/main" xmlns="" val="3216909519"/>
                    </a:ext>
                  </a:extLst>
                </a:gridCol>
                <a:gridCol w="3746938">
                  <a:extLst>
                    <a:ext uri="{9D8B030D-6E8A-4147-A177-3AD203B41FA5}">
                      <a16:colId xmlns:a16="http://schemas.microsoft.com/office/drawing/2014/main" xmlns="" val="1695025703"/>
                    </a:ext>
                  </a:extLst>
                </a:gridCol>
              </a:tblGrid>
              <a:tr h="813863">
                <a:tc>
                  <a:txBody>
                    <a:bodyPr/>
                    <a:lstStyle/>
                    <a:p>
                      <a:r>
                        <a:rPr lang="hr-HR" dirty="0"/>
                        <a:t>ljutnja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tuga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tjeskoba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1388875"/>
                  </a:ext>
                </a:extLst>
              </a:tr>
              <a:tr h="1404749">
                <a:tc>
                  <a:txBody>
                    <a:bodyPr/>
                    <a:lstStyle/>
                    <a:p>
                      <a:r>
                        <a:rPr lang="hr-HR" sz="2400" dirty="0"/>
                        <a:t>Susjed pušta glazbu preglasno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Majka ne uzvraća poziv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Javno izlaganje seminarskog rada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9835803"/>
                  </a:ext>
                </a:extLst>
              </a:tr>
              <a:tr h="1404749">
                <a:tc>
                  <a:txBody>
                    <a:bodyPr/>
                    <a:lstStyle/>
                    <a:p>
                      <a:r>
                        <a:rPr lang="hr-HR" sz="2400" dirty="0"/>
                        <a:t>Cimerica mi uništila omiljenu haljinu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Nitko ne obraća pažnju na mene na zabavi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Izlazak na ispit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9626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96413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own Arrow 7">
            <a:extLst>
              <a:ext uri="{FF2B5EF4-FFF2-40B4-BE49-F238E27FC236}">
                <a16:creationId xmlns:a16="http://schemas.microsoft.com/office/drawing/2014/main" xmlns="" id="{73DE2CFE-42F2-48F0-8706-5264E012B1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5662795" y="-3745097"/>
            <a:ext cx="1354979" cy="10750169"/>
          </a:xfrm>
          <a:prstGeom prst="downArrow">
            <a:avLst>
              <a:gd name="adj1" fmla="val 100000"/>
              <a:gd name="adj2" fmla="val 22582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AB82521-F4C9-4D7F-AF1B-587CFE35C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2" y="1204109"/>
            <a:ext cx="10023398" cy="857894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Teškoće u imenovanju emocija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F312C82-EFCB-4064-B8EA-2F367BFA9CB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2962451"/>
            <a:ext cx="3886201" cy="858435"/>
          </a:xfrm>
        </p:spPr>
        <p:txBody>
          <a:bodyPr>
            <a:normAutofit/>
          </a:bodyPr>
          <a:lstStyle/>
          <a:p>
            <a:r>
              <a:rPr lang="hr-HR" sz="3600" dirty="0"/>
              <a:t>Inventar emocija </a:t>
            </a:r>
          </a:p>
          <a:p>
            <a:endParaRPr lang="hr-HR" sz="1800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E504FA2D-DDA1-49B8-94E2-ADC0893BB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1" y="3087032"/>
            <a:ext cx="6886496" cy="3350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32721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7D8E67F2-F753-4E06-8229-4970A67258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483095" cy="6854272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2EE1BDFD-564B-44A4-841A-50D6A8E75C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C091D29-5909-4F1B-AF48-2C9F47C76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hr-HR" sz="3700" dirty="0">
                <a:solidFill>
                  <a:srgbClr val="000000"/>
                </a:solidFill>
              </a:rPr>
              <a:t>Teškoće u procjenjivanju intenziteta emocija</a:t>
            </a:r>
          </a:p>
        </p:txBody>
      </p:sp>
      <p:sp>
        <p:nvSpPr>
          <p:cNvPr id="23" name="Freeform 60">
            <a:extLst>
              <a:ext uri="{FF2B5EF4-FFF2-40B4-BE49-F238E27FC236}">
                <a16:creationId xmlns:a16="http://schemas.microsoft.com/office/drawing/2014/main" xmlns="" id="{007B8288-68CC-4847-8419-CF535B6B7E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763882" y="0"/>
            <a:ext cx="3880988" cy="2206512"/>
          </a:xfrm>
          <a:custGeom>
            <a:avLst/>
            <a:gdLst>
              <a:gd name="connsiteX0" fmla="*/ 20753 w 3960193"/>
              <a:gd name="connsiteY0" fmla="*/ 0 h 2251543"/>
              <a:gd name="connsiteX1" fmla="*/ 3939440 w 3960193"/>
              <a:gd name="connsiteY1" fmla="*/ 0 h 2251543"/>
              <a:gd name="connsiteX2" fmla="*/ 3949969 w 3960193"/>
              <a:gd name="connsiteY2" fmla="*/ 68994 h 2251543"/>
              <a:gd name="connsiteX3" fmla="*/ 3960193 w 3960193"/>
              <a:gd name="connsiteY3" fmla="*/ 271447 h 2251543"/>
              <a:gd name="connsiteX4" fmla="*/ 1980096 w 3960193"/>
              <a:gd name="connsiteY4" fmla="*/ 2251543 h 2251543"/>
              <a:gd name="connsiteX5" fmla="*/ 0 w 3960193"/>
              <a:gd name="connsiteY5" fmla="*/ 271447 h 2251543"/>
              <a:gd name="connsiteX6" fmla="*/ 10224 w 3960193"/>
              <a:gd name="connsiteY6" fmla="*/ 68994 h 225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60193" h="2251543">
                <a:moveTo>
                  <a:pt x="20753" y="0"/>
                </a:moveTo>
                <a:lnTo>
                  <a:pt x="3939440" y="0"/>
                </a:lnTo>
                <a:lnTo>
                  <a:pt x="3949969" y="68994"/>
                </a:lnTo>
                <a:cubicBezTo>
                  <a:pt x="3956730" y="135559"/>
                  <a:pt x="3960193" y="203099"/>
                  <a:pt x="3960193" y="271447"/>
                </a:cubicBezTo>
                <a:cubicBezTo>
                  <a:pt x="3960193" y="1365024"/>
                  <a:pt x="3073674" y="2251543"/>
                  <a:pt x="1980096" y="2251543"/>
                </a:cubicBezTo>
                <a:cubicBezTo>
                  <a:pt x="886519" y="2251543"/>
                  <a:pt x="0" y="1365024"/>
                  <a:pt x="0" y="271447"/>
                </a:cubicBezTo>
                <a:cubicBezTo>
                  <a:pt x="0" y="203099"/>
                  <a:pt x="3463" y="135559"/>
                  <a:pt x="10224" y="68994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8199108F-86A0-43F8-B51B-EEDCB0976F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2060" y="213398"/>
            <a:ext cx="2531562" cy="1360715"/>
          </a:xfrm>
          <a:prstGeom prst="rect">
            <a:avLst/>
          </a:prstGeom>
        </p:spPr>
      </p:pic>
      <p:sp>
        <p:nvSpPr>
          <p:cNvPr id="25" name="Freeform 68">
            <a:extLst>
              <a:ext uri="{FF2B5EF4-FFF2-40B4-BE49-F238E27FC236}">
                <a16:creationId xmlns:a16="http://schemas.microsoft.com/office/drawing/2014/main" xmlns="" id="{32BA8EA8-C1B6-4309-B674-F9F399B962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912701"/>
            <a:ext cx="4942589" cy="3945299"/>
          </a:xfrm>
          <a:custGeom>
            <a:avLst/>
            <a:gdLst>
              <a:gd name="connsiteX0" fmla="*/ 2223943 w 4942589"/>
              <a:gd name="connsiteY0" fmla="*/ 0 h 3945299"/>
              <a:gd name="connsiteX1" fmla="*/ 4942589 w 4942589"/>
              <a:gd name="connsiteY1" fmla="*/ 2718646 h 3945299"/>
              <a:gd name="connsiteX2" fmla="*/ 4728945 w 4942589"/>
              <a:gd name="connsiteY2" fmla="*/ 3776866 h 3945299"/>
              <a:gd name="connsiteX3" fmla="*/ 4647806 w 4942589"/>
              <a:gd name="connsiteY3" fmla="*/ 3945299 h 3945299"/>
              <a:gd name="connsiteX4" fmla="*/ 0 w 4942589"/>
              <a:gd name="connsiteY4" fmla="*/ 3945299 h 3945299"/>
              <a:gd name="connsiteX5" fmla="*/ 0 w 4942589"/>
              <a:gd name="connsiteY5" fmla="*/ 1157971 h 3945299"/>
              <a:gd name="connsiteX6" fmla="*/ 126104 w 4942589"/>
              <a:gd name="connsiteY6" fmla="*/ 989335 h 3945299"/>
              <a:gd name="connsiteX7" fmla="*/ 2223943 w 4942589"/>
              <a:gd name="connsiteY7" fmla="*/ 0 h 394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42589" h="3945299">
                <a:moveTo>
                  <a:pt x="2223943" y="0"/>
                </a:moveTo>
                <a:cubicBezTo>
                  <a:pt x="3725410" y="0"/>
                  <a:pt x="4942589" y="1217179"/>
                  <a:pt x="4942589" y="2718646"/>
                </a:cubicBezTo>
                <a:cubicBezTo>
                  <a:pt x="4942589" y="3094013"/>
                  <a:pt x="4866516" y="3451612"/>
                  <a:pt x="4728945" y="3776866"/>
                </a:cubicBezTo>
                <a:lnTo>
                  <a:pt x="4647806" y="3945299"/>
                </a:lnTo>
                <a:lnTo>
                  <a:pt x="0" y="3945299"/>
                </a:lnTo>
                <a:lnTo>
                  <a:pt x="0" y="1157971"/>
                </a:lnTo>
                <a:lnTo>
                  <a:pt x="126104" y="989335"/>
                </a:lnTo>
                <a:cubicBezTo>
                  <a:pt x="624744" y="385123"/>
                  <a:pt x="1379368" y="0"/>
                  <a:pt x="2223943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6FA2E05-405F-4FA4-A946-6B6C2D67F0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027" y="3875314"/>
            <a:ext cx="3204514" cy="2670429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DC6F6690-BCAE-496C-AAB6-38BC763498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0573" y="2421682"/>
            <a:ext cx="5843923" cy="4184070"/>
          </a:xfrm>
        </p:spPr>
        <p:txBody>
          <a:bodyPr anchor="ctr">
            <a:normAutofit/>
          </a:bodyPr>
          <a:lstStyle/>
          <a:p>
            <a:r>
              <a:rPr lang="hr-HR" dirty="0">
                <a:solidFill>
                  <a:srgbClr val="000000"/>
                </a:solidFill>
              </a:rPr>
              <a:t>Postotni grafički prikaz emocija</a:t>
            </a:r>
          </a:p>
          <a:p>
            <a:endParaRPr lang="hr-HR" dirty="0">
              <a:solidFill>
                <a:srgbClr val="000000"/>
              </a:solidFill>
            </a:endParaRPr>
          </a:p>
          <a:p>
            <a:r>
              <a:rPr lang="hr-HR" dirty="0">
                <a:solidFill>
                  <a:srgbClr val="000000"/>
                </a:solidFill>
              </a:rPr>
              <a:t>Emocionalni baloni (djeca)</a:t>
            </a:r>
          </a:p>
          <a:p>
            <a:endParaRPr lang="hr-HR" dirty="0">
              <a:solidFill>
                <a:srgbClr val="000000"/>
              </a:solidFill>
            </a:endParaRPr>
          </a:p>
          <a:p>
            <a:r>
              <a:rPr lang="hr-HR" dirty="0">
                <a:solidFill>
                  <a:srgbClr val="000000"/>
                </a:solidFill>
              </a:rPr>
              <a:t>Skala emocionalnog intenziteta </a:t>
            </a:r>
          </a:p>
          <a:p>
            <a:endParaRPr lang="hr-H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2058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 descr="Slika na kojoj se prikazuje tekst&#10;&#10;Opis je generiran uz visoku pouzdanost">
            <a:extLst>
              <a:ext uri="{FF2B5EF4-FFF2-40B4-BE49-F238E27FC236}">
                <a16:creationId xmlns:a16="http://schemas.microsoft.com/office/drawing/2014/main" xmlns="" id="{F8D612BB-1D13-46D4-BB7E-2386923EDD4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 rotWithShape="1">
          <a:blip r:embed="rId2"/>
          <a:srcRect t="8874" b="16126"/>
          <a:stretch/>
        </p:blipFill>
        <p:spPr>
          <a:xfrm>
            <a:off x="15786" y="10"/>
            <a:ext cx="12191980" cy="685799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834667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4E89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646ED1-2BE8-43F8-B6DE-83A8B90A8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hr-HR">
                <a:solidFill>
                  <a:srgbClr val="FFFFFF"/>
                </a:solidFill>
              </a:rPr>
              <a:t>Korištenje emocionalnog intenziteta u terapiji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1C527FD5-0B7C-477F-84F9-04DA611DBD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29" r="13656" b="-1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69D24F94-914E-44C4-9860-C7B472C5D0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r>
              <a:rPr lang="hr-HR" sz="3200" dirty="0">
                <a:solidFill>
                  <a:srgbClr val="FFFFFF"/>
                </a:solidFill>
              </a:rPr>
              <a:t>Kada se ustanovi koja je situacija jačeg intenziteta, osobito ako je u pitanju negativna emocija – to može biti putokaz za to što obrađivati na terapiji</a:t>
            </a:r>
          </a:p>
        </p:txBody>
      </p:sp>
    </p:spTree>
    <p:extLst>
      <p:ext uri="{BB962C8B-B14F-4D97-AF65-F5344CB8AC3E}">
        <p14:creationId xmlns:p14="http://schemas.microsoft.com/office/powerpoint/2010/main" xmlns="" val="1991312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xmlns="" id="{1AF219C1-589D-46C1-98A3-9203B01B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0" y="4645602"/>
            <a:ext cx="9426806" cy="142441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dirty="0" err="1">
                <a:solidFill>
                  <a:srgbClr val="1B1B1B"/>
                </a:solidFill>
              </a:rPr>
              <a:t>Hvala</a:t>
            </a:r>
            <a:r>
              <a:rPr lang="en-US" sz="5400" dirty="0">
                <a:solidFill>
                  <a:srgbClr val="1B1B1B"/>
                </a:solidFill>
              </a:rPr>
              <a:t> </a:t>
            </a:r>
            <a:r>
              <a:rPr lang="en-US" sz="5400" dirty="0" err="1">
                <a:solidFill>
                  <a:srgbClr val="1B1B1B"/>
                </a:solidFill>
              </a:rPr>
              <a:t>na</a:t>
            </a:r>
            <a:r>
              <a:rPr lang="en-US" sz="5400" dirty="0">
                <a:solidFill>
                  <a:srgbClr val="1B1B1B"/>
                </a:solidFill>
              </a:rPr>
              <a:t> </a:t>
            </a:r>
            <a:r>
              <a:rPr lang="en-US" sz="5400" dirty="0" err="1">
                <a:solidFill>
                  <a:srgbClr val="1B1B1B"/>
                </a:solidFill>
              </a:rPr>
              <a:t>pažnji</a:t>
            </a:r>
            <a:endParaRPr lang="en-US" sz="5400" dirty="0">
              <a:solidFill>
                <a:srgbClr val="1B1B1B"/>
              </a:solidFill>
            </a:endParaRP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xmlns="" id="{FBC3EAFD-A275-4F9B-8F62-72B6678F35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908526" y="933319"/>
            <a:ext cx="2463430" cy="2486070"/>
          </a:xfrm>
          <a:prstGeom prst="ellipse">
            <a:avLst/>
          </a:prstGeom>
          <a:solidFill>
            <a:srgbClr val="77A0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2">
            <a:extLst>
              <a:ext uri="{FF2B5EF4-FFF2-40B4-BE49-F238E27FC236}">
                <a16:creationId xmlns:a16="http://schemas.microsoft.com/office/drawing/2014/main" xmlns="" id="{06E64A6D-2B9F-4AAD-AB42-A61BAF01AC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7592" y="1268361"/>
            <a:ext cx="1956816" cy="1953058"/>
          </a:xfrm>
          <a:prstGeom prst="ellipse">
            <a:avLst/>
          </a:prstGeom>
          <a:solidFill>
            <a:srgbClr val="FFFFFF"/>
          </a:solidFill>
          <a:ln>
            <a:solidFill>
              <a:srgbClr val="77A0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lika 5" descr="Slika na kojoj se prikazuje zmaj, nebo, na otvorenom, letenje&#10;&#10;Opis je generiran uz vrlo visoku pouzdanost">
            <a:extLst>
              <a:ext uri="{FF2B5EF4-FFF2-40B4-BE49-F238E27FC236}">
                <a16:creationId xmlns:a16="http://schemas.microsoft.com/office/drawing/2014/main" xmlns="" id="{2EFEB09A-56EA-44FF-A3CA-841B8FEAF9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/>
          </a:blip>
          <a:srcRect l="19899" r="13553" b="-4"/>
          <a:stretch/>
        </p:blipFill>
        <p:spPr>
          <a:xfrm>
            <a:off x="617475" y="725213"/>
            <a:ext cx="6802926" cy="4558275"/>
          </a:xfrm>
          <a:custGeom>
            <a:avLst/>
            <a:gdLst>
              <a:gd name="connsiteX0" fmla="*/ 3028805 w 6057610"/>
              <a:gd name="connsiteY0" fmla="*/ 0 h 6057610"/>
              <a:gd name="connsiteX1" fmla="*/ 6057610 w 6057610"/>
              <a:gd name="connsiteY1" fmla="*/ 3028805 h 6057610"/>
              <a:gd name="connsiteX2" fmla="*/ 3028805 w 6057610"/>
              <a:gd name="connsiteY2" fmla="*/ 6057610 h 6057610"/>
              <a:gd name="connsiteX3" fmla="*/ 0 w 6057610"/>
              <a:gd name="connsiteY3" fmla="*/ 3028805 h 6057610"/>
              <a:gd name="connsiteX4" fmla="*/ 3028805 w 6057610"/>
              <a:gd name="connsiteY4" fmla="*/ 0 h 605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pic>
        <p:nvPicPr>
          <p:cNvPr id="20" name="Picture 14">
            <a:extLst>
              <a:ext uri="{FF2B5EF4-FFF2-40B4-BE49-F238E27FC236}">
                <a16:creationId xmlns:a16="http://schemas.microsoft.com/office/drawing/2014/main" xmlns="" id="{C51881DD-AD85-41BE-8A49-C2FB45800E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3525" t="5243" r="33525" b="36180"/>
          <a:stretch>
            <a:fillRect/>
          </a:stretch>
        </p:blipFill>
        <p:spPr>
          <a:xfrm>
            <a:off x="4860081" y="896194"/>
            <a:ext cx="2560320" cy="2560320"/>
          </a:xfrm>
          <a:custGeom>
            <a:avLst/>
            <a:gdLst>
              <a:gd name="connsiteX0" fmla="*/ 2008598 w 4017196"/>
              <a:gd name="connsiteY0" fmla="*/ 0 h 4017196"/>
              <a:gd name="connsiteX1" fmla="*/ 4017196 w 4017196"/>
              <a:gd name="connsiteY1" fmla="*/ 2008598 h 4017196"/>
              <a:gd name="connsiteX2" fmla="*/ 2008598 w 4017196"/>
              <a:gd name="connsiteY2" fmla="*/ 4017196 h 4017196"/>
              <a:gd name="connsiteX3" fmla="*/ 0 w 4017196"/>
              <a:gd name="connsiteY3" fmla="*/ 2008598 h 4017196"/>
              <a:gd name="connsiteX4" fmla="*/ 2008598 w 4017196"/>
              <a:gd name="connsiteY4" fmla="*/ 0 h 401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7196" h="4017196">
                <a:moveTo>
                  <a:pt x="2008598" y="0"/>
                </a:moveTo>
                <a:cubicBezTo>
                  <a:pt x="3117916" y="0"/>
                  <a:pt x="4017196" y="899280"/>
                  <a:pt x="4017196" y="2008598"/>
                </a:cubicBezTo>
                <a:cubicBezTo>
                  <a:pt x="4017196" y="3117916"/>
                  <a:pt x="3117916" y="4017196"/>
                  <a:pt x="2008598" y="4017196"/>
                </a:cubicBezTo>
                <a:cubicBezTo>
                  <a:pt x="899280" y="4017196"/>
                  <a:pt x="0" y="3117916"/>
                  <a:pt x="0" y="2008598"/>
                </a:cubicBezTo>
                <a:cubicBezTo>
                  <a:pt x="0" y="899280"/>
                  <a:pt x="899280" y="0"/>
                  <a:pt x="2008598" y="0"/>
                </a:cubicBezTo>
                <a:close/>
              </a:path>
            </a:pathLst>
          </a:cu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9AD20FE8-ED02-4CDE-83B1-A1436305C3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775960" y="4971278"/>
            <a:ext cx="640080" cy="0"/>
          </a:xfrm>
          <a:prstGeom prst="line">
            <a:avLst/>
          </a:prstGeom>
          <a:ln>
            <a:solidFill>
              <a:srgbClr val="E7EE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43591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>
            <a:extLst>
              <a:ext uri="{FF2B5EF4-FFF2-40B4-BE49-F238E27FC236}">
                <a16:creationId xmlns:a16="http://schemas.microsoft.com/office/drawing/2014/main" xmlns="" id="{CE0CAD04-0914-478F-AFF7-847C74510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Literatura: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CECD6F5-E414-4AF7-B593-A88D0B4AD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Beck</a:t>
            </a:r>
            <a:r>
              <a:rPr lang="hr-HR" dirty="0"/>
              <a:t>, Aaron T. (2007</a:t>
            </a:r>
            <a:r>
              <a:rPr lang="hr-HR" i="1" dirty="0"/>
              <a:t>) Osnovne kognitivne terapije</a:t>
            </a:r>
            <a:r>
              <a:rPr lang="hr-HR" dirty="0"/>
              <a:t>. Zagreb: Naklada Slap</a:t>
            </a:r>
          </a:p>
          <a:p>
            <a:r>
              <a:rPr lang="hr-HR" dirty="0" err="1"/>
              <a:t>Hackeney</a:t>
            </a:r>
            <a:r>
              <a:rPr lang="hr-HR" dirty="0"/>
              <a:t>, </a:t>
            </a:r>
            <a:r>
              <a:rPr lang="hr-HR" dirty="0" err="1"/>
              <a:t>Harold</a:t>
            </a:r>
            <a:r>
              <a:rPr lang="hr-HR" dirty="0"/>
              <a:t> L., </a:t>
            </a:r>
            <a:r>
              <a:rPr lang="hr-HR" dirty="0" err="1"/>
              <a:t>Cormier</a:t>
            </a:r>
            <a:r>
              <a:rPr lang="hr-HR" dirty="0"/>
              <a:t>, </a:t>
            </a:r>
            <a:r>
              <a:rPr lang="hr-HR" dirty="0" err="1"/>
              <a:t>Sherry</a:t>
            </a:r>
            <a:r>
              <a:rPr lang="hr-HR" dirty="0"/>
              <a:t> (2012) </a:t>
            </a:r>
            <a:r>
              <a:rPr lang="hr-HR" i="1" dirty="0" err="1"/>
              <a:t>Savjetovatelj</a:t>
            </a:r>
            <a:r>
              <a:rPr lang="hr-HR" i="1" dirty="0"/>
              <a:t>  - stručnjak. </a:t>
            </a:r>
            <a:r>
              <a:rPr lang="hr-HR" dirty="0"/>
              <a:t>Zagreb: Naklada Slap</a:t>
            </a:r>
          </a:p>
        </p:txBody>
      </p:sp>
    </p:spTree>
    <p:extLst>
      <p:ext uri="{BB962C8B-B14F-4D97-AF65-F5344CB8AC3E}">
        <p14:creationId xmlns:p14="http://schemas.microsoft.com/office/powerpoint/2010/main" xmlns="" val="4044494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8EEC4E6-E0EA-4CF8-A223-DD380148F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EMOCIJE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F6E283C9-4DCD-4F4C-8385-FEA546BFAC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TEMELJ CJELOKUPNOG LJUDSKOG ISKUSTVA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87388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76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32F81D5-6F29-4FF9-91B4-B133A3AF9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hr-HR">
                <a:solidFill>
                  <a:srgbClr val="FFFFFF"/>
                </a:solidFill>
              </a:rPr>
              <a:t>Identificiranje emocija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xmlns="" id="{1231E376-75FE-4CAB-A9DE-16B8AAFDA3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85" r="2" b="7169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56BF225C-C22D-48AA-928E-275CA2DAB50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917718927"/>
              </p:ext>
            </p:extLst>
          </p:nvPr>
        </p:nvGraphicFramePr>
        <p:xfrm>
          <a:off x="8029319" y="917725"/>
          <a:ext cx="3424739" cy="4852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207492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13FB43-C908-4814-AF1E-545D986BF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/>
              <a:t>Vještine terapeuta potrebne za identifikaciju emocija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xmlns="" id="{2436D8FC-1A07-4EED-ABEA-4F531F6FC87D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5597404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77949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16C7D6B-6834-4358-ABD3-198BD7822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dirty="0"/>
              <a:t>Emocionalne intervencije</a:t>
            </a:r>
          </a:p>
        </p:txBody>
      </p:sp>
      <p:graphicFrame>
        <p:nvGraphicFramePr>
          <p:cNvPr id="7" name="Rezervirano mjesto sadržaja 2">
            <a:extLst>
              <a:ext uri="{FF2B5EF4-FFF2-40B4-BE49-F238E27FC236}">
                <a16:creationId xmlns:a16="http://schemas.microsoft.com/office/drawing/2014/main" xmlns="" id="{1E79C1E6-4F2A-4830-8E12-66468B6391E7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40576351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26369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5121A58-02C1-4092-BB9C-4E04A5B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92" y="513612"/>
            <a:ext cx="9894133" cy="1031216"/>
          </a:xfrm>
        </p:spPr>
        <p:txBody>
          <a:bodyPr anchor="b">
            <a:normAutofit/>
          </a:bodyPr>
          <a:lstStyle/>
          <a:p>
            <a:r>
              <a:rPr lang="hr-HR" dirty="0"/>
              <a:t>Teškoće pri identificiranju emocija:</a:t>
            </a:r>
          </a:p>
        </p:txBody>
      </p:sp>
      <p:pic>
        <p:nvPicPr>
          <p:cNvPr id="5" name="Slika 4" descr="Slika na kojoj se prikazuje mrkva, naranče, narančasto, pola&#10;&#10;Opis je generiran uz vrlo visoku pouzdanost">
            <a:extLst>
              <a:ext uri="{FF2B5EF4-FFF2-40B4-BE49-F238E27FC236}">
                <a16:creationId xmlns:a16="http://schemas.microsoft.com/office/drawing/2014/main" xmlns="" id="{02B4AF3C-0FEB-47A4-BCAA-D6ADE7696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270" y="2573320"/>
            <a:ext cx="3462511" cy="2077507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C607803A-4E99-444E-94F7-8785CDDF58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H="1" flipV="1">
            <a:off x="780154" y="1884045"/>
            <a:ext cx="3275668" cy="2853308"/>
          </a:xfrm>
          <a:custGeom>
            <a:avLst/>
            <a:gdLst>
              <a:gd name="connsiteX0" fmla="*/ 3275668 w 3275668"/>
              <a:gd name="connsiteY0" fmla="*/ 2853308 h 2853308"/>
              <a:gd name="connsiteX1" fmla="*/ 655 w 3275668"/>
              <a:gd name="connsiteY1" fmla="*/ 2853308 h 2853308"/>
              <a:gd name="connsiteX2" fmla="*/ 0 w 3275668"/>
              <a:gd name="connsiteY2" fmla="*/ 2467565 h 2853308"/>
              <a:gd name="connsiteX3" fmla="*/ 2869894 w 3275668"/>
              <a:gd name="connsiteY3" fmla="*/ 2468888 h 2853308"/>
              <a:gd name="connsiteX4" fmla="*/ 2869894 w 3275668"/>
              <a:gd name="connsiteY4" fmla="*/ 0 h 2853308"/>
              <a:gd name="connsiteX5" fmla="*/ 3275668 w 3275668"/>
              <a:gd name="connsiteY5" fmla="*/ 0 h 285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5668" h="2853308">
                <a:moveTo>
                  <a:pt x="3275668" y="2853308"/>
                </a:moveTo>
                <a:lnTo>
                  <a:pt x="655" y="2853308"/>
                </a:lnTo>
                <a:cubicBezTo>
                  <a:pt x="-655" y="2720171"/>
                  <a:pt x="1310" y="2600702"/>
                  <a:pt x="0" y="2467565"/>
                </a:cubicBezTo>
                <a:lnTo>
                  <a:pt x="2869894" y="2468888"/>
                </a:lnTo>
                <a:lnTo>
                  <a:pt x="2869894" y="0"/>
                </a:lnTo>
                <a:lnTo>
                  <a:pt x="327566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66DE928F-98EE-415E-A90C-1D3AA4A631B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70179" y="2279151"/>
            <a:ext cx="5638257" cy="4105883"/>
          </a:xfrm>
        </p:spPr>
        <p:txBody>
          <a:bodyPr anchor="ctr">
            <a:normAutofit/>
          </a:bodyPr>
          <a:lstStyle/>
          <a:p>
            <a:r>
              <a:rPr lang="hr-HR" sz="2400" dirty="0"/>
              <a:t>Razlikovanje AM od emocija</a:t>
            </a:r>
          </a:p>
          <a:p>
            <a:endParaRPr lang="hr-HR" sz="2400" dirty="0"/>
          </a:p>
          <a:p>
            <a:r>
              <a:rPr lang="hr-HR" sz="2400" dirty="0"/>
              <a:t>Razlikovanje emocija</a:t>
            </a:r>
          </a:p>
          <a:p>
            <a:endParaRPr lang="hr-HR" sz="2400" dirty="0"/>
          </a:p>
          <a:p>
            <a:r>
              <a:rPr lang="hr-HR" sz="2400" dirty="0"/>
              <a:t>Teškoće u imenovanju emocija</a:t>
            </a:r>
          </a:p>
          <a:p>
            <a:endParaRPr lang="hr-HR" sz="2400" dirty="0"/>
          </a:p>
          <a:p>
            <a:r>
              <a:rPr lang="hr-HR" sz="2400" dirty="0"/>
              <a:t>Teškoće u procjenjivanju intenziteta emocija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4243145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F1A867A-EC26-4893-981F-BB67A04A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438" y="180205"/>
            <a:ext cx="7126014" cy="1454051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000000"/>
                </a:solidFill>
              </a:rPr>
              <a:t>Razlikovanje AM od emocija</a:t>
            </a:r>
          </a:p>
        </p:txBody>
      </p:sp>
      <p:sp>
        <p:nvSpPr>
          <p:cNvPr id="17" name="Freeform 62">
            <a:extLst>
              <a:ext uri="{FF2B5EF4-FFF2-40B4-BE49-F238E27FC236}">
                <a16:creationId xmlns:a16="http://schemas.microsoft.com/office/drawing/2014/main" xmlns="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xmlns="" id="{8845AED5-FD33-4938-B5DB-149069AF022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/>
          </a:blip>
          <a:srcRect l="27788"/>
          <a:stretch/>
        </p:blipFill>
        <p:spPr>
          <a:xfrm>
            <a:off x="21" y="907231"/>
            <a:ext cx="3216146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B263847D-CF44-475B-B914-3F1E2078E8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1" y="1592317"/>
            <a:ext cx="8534380" cy="5265683"/>
          </a:xfrm>
        </p:spPr>
        <p:txBody>
          <a:bodyPr anchor="ctr">
            <a:noAutofit/>
          </a:bodyPr>
          <a:lstStyle/>
          <a:p>
            <a:r>
              <a:rPr lang="hr-HR" sz="2000" b="1" dirty="0">
                <a:solidFill>
                  <a:srgbClr val="000000"/>
                </a:solidFill>
              </a:rPr>
              <a:t>Razlika između onoga što se misli i onoga što se osjeća</a:t>
            </a:r>
          </a:p>
          <a:p>
            <a:endParaRPr lang="hr-HR" sz="2000" dirty="0">
              <a:solidFill>
                <a:srgbClr val="000000"/>
              </a:solidFill>
            </a:endParaRPr>
          </a:p>
          <a:p>
            <a:r>
              <a:rPr lang="hr-HR" sz="2000" dirty="0">
                <a:solidFill>
                  <a:srgbClr val="000000"/>
                </a:solidFill>
              </a:rPr>
              <a:t>Terapeut razvrstava sadržaj </a:t>
            </a:r>
            <a:r>
              <a:rPr lang="hr-HR" sz="2000" dirty="0" err="1">
                <a:solidFill>
                  <a:srgbClr val="000000"/>
                </a:solidFill>
              </a:rPr>
              <a:t>klijentovog</a:t>
            </a:r>
            <a:r>
              <a:rPr lang="hr-HR" sz="2000" dirty="0">
                <a:solidFill>
                  <a:srgbClr val="000000"/>
                </a:solidFill>
              </a:rPr>
              <a:t> izlaganja u kategorije kognitivnog modela: </a:t>
            </a:r>
          </a:p>
          <a:p>
            <a:r>
              <a:rPr lang="hr-HR" sz="2000" dirty="0">
                <a:solidFill>
                  <a:srgbClr val="000000"/>
                </a:solidFill>
              </a:rPr>
              <a:t>Situacija-automatska misao-reakcija</a:t>
            </a:r>
          </a:p>
          <a:p>
            <a:endParaRPr lang="hr-HR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r-HR" sz="2000" i="1" dirty="0">
                <a:solidFill>
                  <a:srgbClr val="000000"/>
                </a:solidFill>
              </a:rPr>
              <a:t>Primjer: </a:t>
            </a:r>
          </a:p>
          <a:p>
            <a:pPr marL="0" indent="0">
              <a:buNone/>
            </a:pPr>
            <a:r>
              <a:rPr lang="hr-HR" sz="2000" i="1" dirty="0">
                <a:solidFill>
                  <a:srgbClr val="000000"/>
                </a:solidFill>
              </a:rPr>
              <a:t>Što vam je prošlo kroz glavu?</a:t>
            </a:r>
          </a:p>
          <a:p>
            <a:pPr marL="0" indent="0">
              <a:buNone/>
            </a:pPr>
            <a:r>
              <a:rPr lang="hr-HR" sz="2000" i="1" dirty="0">
                <a:solidFill>
                  <a:srgbClr val="000000"/>
                </a:solidFill>
              </a:rPr>
              <a:t>Osjećala sam kako nema </a:t>
            </a:r>
            <a:r>
              <a:rPr lang="hr-HR" sz="2000" i="1" dirty="0" err="1">
                <a:solidFill>
                  <a:srgbClr val="000000"/>
                </a:solidFill>
              </a:rPr>
              <a:t>koristi..kako</a:t>
            </a:r>
            <a:r>
              <a:rPr lang="hr-HR" sz="2000" i="1" dirty="0">
                <a:solidFill>
                  <a:srgbClr val="000000"/>
                </a:solidFill>
              </a:rPr>
              <a:t> vjerojatno neće pomoći</a:t>
            </a:r>
          </a:p>
          <a:p>
            <a:pPr marL="0" indent="0">
              <a:buNone/>
            </a:pPr>
            <a:r>
              <a:rPr lang="hr-HR" sz="2000" i="1" dirty="0">
                <a:solidFill>
                  <a:srgbClr val="000000"/>
                </a:solidFill>
              </a:rPr>
              <a:t>………</a:t>
            </a:r>
          </a:p>
          <a:p>
            <a:pPr marL="0" indent="0">
              <a:buNone/>
            </a:pPr>
            <a:r>
              <a:rPr lang="hr-HR" sz="2000" i="1" dirty="0">
                <a:solidFill>
                  <a:srgbClr val="000000"/>
                </a:solidFill>
              </a:rPr>
              <a:t>Dakle, pomisli ste : nikad neće biti bolje i zbog tih misli osjetili tugu…</a:t>
            </a:r>
          </a:p>
        </p:txBody>
      </p:sp>
    </p:spTree>
    <p:extLst>
      <p:ext uri="{BB962C8B-B14F-4D97-AF65-F5344CB8AC3E}">
        <p14:creationId xmlns:p14="http://schemas.microsoft.com/office/powerpoint/2010/main" xmlns="" val="566152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F98ED85F-DCEE-4B50-802E-71A6E3E12B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502FCCD-DD06-46E7-9E48-154880DE3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hr-HR"/>
              <a:t>Razlikovanje emocija</a:t>
            </a:r>
          </a:p>
        </p:txBody>
      </p:sp>
      <p:sp>
        <p:nvSpPr>
          <p:cNvPr id="27" name="Rezervirano mjesto sadržaja 2">
            <a:extLst>
              <a:ext uri="{FF2B5EF4-FFF2-40B4-BE49-F238E27FC236}">
                <a16:creationId xmlns:a16="http://schemas.microsoft.com/office/drawing/2014/main" xmlns="" id="{80FAAEA2-AE65-4E2C-805F-7D5E799894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hr-HR" sz="2200"/>
              <a:t>Kroz konceptualizaciju klijentovog problema, terapeut pokušava dokučiti bazična vjerovanja koja uvjetuju nastanak specifičnih automatskih misli, koje potom utječu na emocije i ponašanja</a:t>
            </a:r>
          </a:p>
          <a:p>
            <a:r>
              <a:rPr lang="hr-HR" sz="2200"/>
              <a:t>Potrebno biti otvoren za moguća neslaganja između sadržaja AM i emocije, pomaže pronaći ključnu automatsku misao</a:t>
            </a:r>
          </a:p>
          <a:p>
            <a:endParaRPr lang="hr-HR" sz="2200"/>
          </a:p>
          <a:p>
            <a:r>
              <a:rPr lang="hr-HR" sz="2200" i="1"/>
              <a:t>Primjer: majka nije nazvala bila sam tužna…</a:t>
            </a:r>
          </a:p>
          <a:p>
            <a:r>
              <a:rPr lang="hr-HR" sz="2200" i="1"/>
              <a:t>Što ste pomislili? </a:t>
            </a:r>
          </a:p>
          <a:p>
            <a:r>
              <a:rPr lang="hr-HR" sz="2200" i="1"/>
              <a:t>„da se nešto dogodilo” </a:t>
            </a:r>
          </a:p>
          <a:p>
            <a:r>
              <a:rPr lang="hr-HR" sz="2200" i="1"/>
              <a:t>Ako se mami nešto dogodi, nikom više neće biti stalo do mene </a:t>
            </a:r>
          </a:p>
        </p:txBody>
      </p:sp>
    </p:spTree>
    <p:extLst>
      <p:ext uri="{BB962C8B-B14F-4D97-AF65-F5344CB8AC3E}">
        <p14:creationId xmlns:p14="http://schemas.microsoft.com/office/powerpoint/2010/main" xmlns="" val="1742059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C3BBD7E-388D-4D32-8FBB-30ADF237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hr-HR" dirty="0"/>
              <a:t>Razlikovanje emocija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39B7FDC9-F0CE-43A7-9F2A-83DD09DC3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0A8C03A0-52CB-47B2-A8FF-111960D90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023" y="2811104"/>
            <a:ext cx="3366480" cy="2521610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D15ED327-6139-4A3A-B170-D67D5F09B1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hr-HR" sz="2400"/>
              <a:t>Verbalni pokazatelji</a:t>
            </a:r>
          </a:p>
          <a:p>
            <a:r>
              <a:rPr lang="hr-HR" sz="2400"/>
              <a:t>Neverbalni pokazatelji</a:t>
            </a:r>
          </a:p>
          <a:p>
            <a:r>
              <a:rPr lang="hr-HR" sz="2400"/>
              <a:t>Kulturalne razlike u pokazivanju emocija</a:t>
            </a:r>
          </a:p>
          <a:p>
            <a:r>
              <a:rPr lang="hr-HR" sz="2400"/>
              <a:t>Kulturalne razlike u neverbalnom pokazivanju emocija</a:t>
            </a:r>
          </a:p>
        </p:txBody>
      </p:sp>
    </p:spTree>
    <p:extLst>
      <p:ext uri="{BB962C8B-B14F-4D97-AF65-F5344CB8AC3E}">
        <p14:creationId xmlns:p14="http://schemas.microsoft.com/office/powerpoint/2010/main" xmlns="" val="2363359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390</Words>
  <Application>Microsoft Office PowerPoint</Application>
  <PresentationFormat>Custom</PresentationFormat>
  <Paragraphs>76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Tema sustava Office</vt:lpstr>
      <vt:lpstr>Identifikacija emocija</vt:lpstr>
      <vt:lpstr>EMOCIJE</vt:lpstr>
      <vt:lpstr>Identificiranje emocija</vt:lpstr>
      <vt:lpstr>Vještine terapeuta potrebne za identifikaciju emocija</vt:lpstr>
      <vt:lpstr>Emocionalne intervencije</vt:lpstr>
      <vt:lpstr>Teškoće pri identificiranju emocija:</vt:lpstr>
      <vt:lpstr>Razlikovanje AM od emocija</vt:lpstr>
      <vt:lpstr>Razlikovanje emocija</vt:lpstr>
      <vt:lpstr>Razlikovanje emocija</vt:lpstr>
      <vt:lpstr>Teškoće u imenovanju emocija</vt:lpstr>
      <vt:lpstr>Teškoće u imenovanju emocija</vt:lpstr>
      <vt:lpstr>Teškoće u procjenjivanju intenziteta emocija</vt:lpstr>
      <vt:lpstr>Slide 13</vt:lpstr>
      <vt:lpstr>Korištenje emocionalnog intenziteta u terapiji</vt:lpstr>
      <vt:lpstr>Hvala na pažnji</vt:lpstr>
      <vt:lpstr>Literatura: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Identifikacija emocija</dc:title>
  <dc:creator>Marko Ćosić</dc:creator>
  <cp:lastModifiedBy>Željko</cp:lastModifiedBy>
  <cp:revision>9</cp:revision>
  <dcterms:created xsi:type="dcterms:W3CDTF">2018-09-07T18:13:43Z</dcterms:created>
  <dcterms:modified xsi:type="dcterms:W3CDTF">2018-09-20T09:05:32Z</dcterms:modified>
</cp:coreProperties>
</file>