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6" r:id="rId4"/>
    <p:sldId id="261" r:id="rId5"/>
    <p:sldId id="277" r:id="rId6"/>
    <p:sldId id="263" r:id="rId7"/>
    <p:sldId id="280" r:id="rId8"/>
    <p:sldId id="271" r:id="rId9"/>
    <p:sldId id="260" r:id="rId10"/>
    <p:sldId id="272" r:id="rId11"/>
    <p:sldId id="288" r:id="rId12"/>
    <p:sldId id="287" r:id="rId13"/>
    <p:sldId id="265" r:id="rId14"/>
    <p:sldId id="268" r:id="rId15"/>
    <p:sldId id="289" r:id="rId16"/>
    <p:sldId id="269" r:id="rId17"/>
    <p:sldId id="278" r:id="rId18"/>
    <p:sldId id="283" r:id="rId19"/>
    <p:sldId id="285" r:id="rId20"/>
    <p:sldId id="264" r:id="rId21"/>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60"/>
  </p:normalViewPr>
  <p:slideViewPr>
    <p:cSldViewPr>
      <p:cViewPr varScale="1">
        <p:scale>
          <a:sx n="68" d="100"/>
          <a:sy n="68" d="100"/>
        </p:scale>
        <p:origin x="-14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hr-HR" smtClean="0"/>
              <a:t>Kliknite da biste uredili stil naslova matrice</a:t>
            </a:r>
            <a:endParaRPr lang="hr-HR"/>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smtClean="0"/>
              <a:t>Kliknite da biste uredili stil podnaslova matrice</a:t>
            </a:r>
            <a:endParaRPr lang="hr-HR"/>
          </a:p>
        </p:txBody>
      </p:sp>
      <p:sp>
        <p:nvSpPr>
          <p:cNvPr id="4" name="Rezervirano mjesto datuma 3"/>
          <p:cNvSpPr>
            <a:spLocks noGrp="1"/>
          </p:cNvSpPr>
          <p:nvPr>
            <p:ph type="dt" sz="half" idx="10"/>
          </p:nvPr>
        </p:nvSpPr>
        <p:spPr/>
        <p:txBody>
          <a:bodyPr/>
          <a:lstStyle/>
          <a:p>
            <a:fld id="{FDC1A071-2A74-455A-A49A-8BB21E4AC2F6}" type="datetimeFigureOut">
              <a:rPr lang="sr-Latn-CS" smtClean="0"/>
              <a:pPr/>
              <a:t>25.10.2018</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okomitog teksta 2"/>
          <p:cNvSpPr>
            <a:spLocks noGrp="1"/>
          </p:cNvSpPr>
          <p:nvPr>
            <p:ph type="body" orient="vert" idx="1"/>
          </p:nvPr>
        </p:nvSpPr>
        <p:spPr/>
        <p:txBody>
          <a:bodyPr vert="eaVert"/>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FDC1A071-2A74-455A-A49A-8BB21E4AC2F6}" type="datetimeFigureOut">
              <a:rPr lang="sr-Latn-CS" smtClean="0"/>
              <a:pPr/>
              <a:t>25.10.2018</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629400" y="274638"/>
            <a:ext cx="2057400" cy="5851525"/>
          </a:xfrm>
        </p:spPr>
        <p:txBody>
          <a:bodyPr vert="eaVert"/>
          <a:lstStyle/>
          <a:p>
            <a:r>
              <a:rPr lang="hr-HR" smtClean="0"/>
              <a:t>Kliknite da biste uredili stil naslova matrice</a:t>
            </a:r>
            <a:endParaRPr lang="hr-HR"/>
          </a:p>
        </p:txBody>
      </p:sp>
      <p:sp>
        <p:nvSpPr>
          <p:cNvPr id="3" name="Rezervirano mjesto okomitog teksta 2"/>
          <p:cNvSpPr>
            <a:spLocks noGrp="1"/>
          </p:cNvSpPr>
          <p:nvPr>
            <p:ph type="body" orient="vert" idx="1"/>
          </p:nvPr>
        </p:nvSpPr>
        <p:spPr>
          <a:xfrm>
            <a:off x="457200" y="274638"/>
            <a:ext cx="6019800" cy="5851525"/>
          </a:xfrm>
        </p:spPr>
        <p:txBody>
          <a:bodyPr vert="eaVert"/>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FDC1A071-2A74-455A-A49A-8BB21E4AC2F6}" type="datetimeFigureOut">
              <a:rPr lang="sr-Latn-CS" smtClean="0"/>
              <a:pPr/>
              <a:t>25.10.2018</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sadržaja 2"/>
          <p:cNvSpPr>
            <a:spLocks noGrp="1"/>
          </p:cNvSpPr>
          <p:nvPr>
            <p:ph idx="1"/>
          </p:nvPr>
        </p:nvSpPr>
        <p:spPr/>
        <p:txBody>
          <a:body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FDC1A071-2A74-455A-A49A-8BB21E4AC2F6}" type="datetimeFigureOut">
              <a:rPr lang="sr-Latn-CS" smtClean="0"/>
              <a:pPr/>
              <a:t>25.10.2018</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hr-HR" smtClean="0"/>
              <a:t>Kliknite da biste uredili stil naslova matrice</a:t>
            </a:r>
            <a:endParaRPr lang="hr-HR"/>
          </a:p>
        </p:txBody>
      </p:sp>
      <p:sp>
        <p:nvSpPr>
          <p:cNvPr id="3" name="Rezervirano mjesto tekst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Kliknite da biste uredili stilove teksta matrice</a:t>
            </a:r>
          </a:p>
        </p:txBody>
      </p:sp>
      <p:sp>
        <p:nvSpPr>
          <p:cNvPr id="4" name="Rezervirano mjesto datuma 3"/>
          <p:cNvSpPr>
            <a:spLocks noGrp="1"/>
          </p:cNvSpPr>
          <p:nvPr>
            <p:ph type="dt" sz="half" idx="10"/>
          </p:nvPr>
        </p:nvSpPr>
        <p:spPr/>
        <p:txBody>
          <a:bodyPr/>
          <a:lstStyle/>
          <a:p>
            <a:fld id="{FDC1A071-2A74-455A-A49A-8BB21E4AC2F6}" type="datetimeFigureOut">
              <a:rPr lang="sr-Latn-CS" smtClean="0"/>
              <a:pPr/>
              <a:t>25.10.2018</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sadržaja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sadržaja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datuma 4"/>
          <p:cNvSpPr>
            <a:spLocks noGrp="1"/>
          </p:cNvSpPr>
          <p:nvPr>
            <p:ph type="dt" sz="half" idx="10"/>
          </p:nvPr>
        </p:nvSpPr>
        <p:spPr/>
        <p:txBody>
          <a:bodyPr/>
          <a:lstStyle/>
          <a:p>
            <a:fld id="{FDC1A071-2A74-455A-A49A-8BB21E4AC2F6}" type="datetimeFigureOut">
              <a:rPr lang="sr-Latn-CS" smtClean="0"/>
              <a:pPr/>
              <a:t>25.10.2018</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hr-HR" smtClean="0"/>
              <a:t>Kliknite da biste uredili stil naslova matrice</a:t>
            </a:r>
            <a:endParaRPr lang="hr-HR"/>
          </a:p>
        </p:txBody>
      </p:sp>
      <p:sp>
        <p:nvSpPr>
          <p:cNvPr id="3" name="Rezervirano mjesto tekst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Kliknite da biste uredili stilove teksta matrice</a:t>
            </a:r>
          </a:p>
        </p:txBody>
      </p:sp>
      <p:sp>
        <p:nvSpPr>
          <p:cNvPr id="4" name="Rezervirano mjesto sadržaja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tekst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Kliknite da biste uredili stilove teksta matrice</a:t>
            </a:r>
          </a:p>
        </p:txBody>
      </p:sp>
      <p:sp>
        <p:nvSpPr>
          <p:cNvPr id="6" name="Rezervirano mjesto sadržaja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7" name="Rezervirano mjesto datuma 6"/>
          <p:cNvSpPr>
            <a:spLocks noGrp="1"/>
          </p:cNvSpPr>
          <p:nvPr>
            <p:ph type="dt" sz="half" idx="10"/>
          </p:nvPr>
        </p:nvSpPr>
        <p:spPr/>
        <p:txBody>
          <a:bodyPr/>
          <a:lstStyle/>
          <a:p>
            <a:fld id="{FDC1A071-2A74-455A-A49A-8BB21E4AC2F6}" type="datetimeFigureOut">
              <a:rPr lang="sr-Latn-CS" smtClean="0"/>
              <a:pPr/>
              <a:t>25.10.2018</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datuma 2"/>
          <p:cNvSpPr>
            <a:spLocks noGrp="1"/>
          </p:cNvSpPr>
          <p:nvPr>
            <p:ph type="dt" sz="half" idx="10"/>
          </p:nvPr>
        </p:nvSpPr>
        <p:spPr/>
        <p:txBody>
          <a:bodyPr/>
          <a:lstStyle/>
          <a:p>
            <a:fld id="{FDC1A071-2A74-455A-A49A-8BB21E4AC2F6}" type="datetimeFigureOut">
              <a:rPr lang="sr-Latn-CS" smtClean="0"/>
              <a:pPr/>
              <a:t>25.10.2018</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FDC1A071-2A74-455A-A49A-8BB21E4AC2F6}" type="datetimeFigureOut">
              <a:rPr lang="sr-Latn-CS" smtClean="0"/>
              <a:pPr/>
              <a:t>25.10.2018</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hr-HR" smtClean="0"/>
              <a:t>Kliknite da biste uredili stil naslova matrice</a:t>
            </a:r>
            <a:endParaRPr lang="hr-HR"/>
          </a:p>
        </p:txBody>
      </p:sp>
      <p:sp>
        <p:nvSpPr>
          <p:cNvPr id="3" name="Rezervirano mjesto sadržaja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tekst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Kliknite da biste uredili stilove teksta matrice</a:t>
            </a:r>
          </a:p>
        </p:txBody>
      </p:sp>
      <p:sp>
        <p:nvSpPr>
          <p:cNvPr id="5" name="Rezervirano mjesto datuma 4"/>
          <p:cNvSpPr>
            <a:spLocks noGrp="1"/>
          </p:cNvSpPr>
          <p:nvPr>
            <p:ph type="dt" sz="half" idx="10"/>
          </p:nvPr>
        </p:nvSpPr>
        <p:spPr/>
        <p:txBody>
          <a:bodyPr/>
          <a:lstStyle/>
          <a:p>
            <a:fld id="{FDC1A071-2A74-455A-A49A-8BB21E4AC2F6}" type="datetimeFigureOut">
              <a:rPr lang="sr-Latn-CS" smtClean="0"/>
              <a:pPr/>
              <a:t>25.10.2018</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hr-HR" smtClean="0"/>
              <a:t>Kliknite da biste uredili stil naslova matrice</a:t>
            </a:r>
            <a:endParaRPr lang="hr-HR"/>
          </a:p>
        </p:txBody>
      </p:sp>
      <p:sp>
        <p:nvSpPr>
          <p:cNvPr id="3" name="Rezervirano mjesto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Kliknite da biste uredili stilove teksta matrice</a:t>
            </a:r>
          </a:p>
        </p:txBody>
      </p:sp>
      <p:sp>
        <p:nvSpPr>
          <p:cNvPr id="5" name="Rezervirano mjesto datuma 4"/>
          <p:cNvSpPr>
            <a:spLocks noGrp="1"/>
          </p:cNvSpPr>
          <p:nvPr>
            <p:ph type="dt" sz="half" idx="10"/>
          </p:nvPr>
        </p:nvSpPr>
        <p:spPr/>
        <p:txBody>
          <a:bodyPr/>
          <a:lstStyle/>
          <a:p>
            <a:fld id="{FDC1A071-2A74-455A-A49A-8BB21E4AC2F6}" type="datetimeFigureOut">
              <a:rPr lang="sr-Latn-CS" smtClean="0"/>
              <a:pPr/>
              <a:t>25.10.2018</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r-HR" smtClean="0"/>
              <a:t>Kliknite da biste uredili stil naslova matrice</a:t>
            </a:r>
            <a:endParaRPr lang="hr-HR"/>
          </a:p>
        </p:txBody>
      </p:sp>
      <p:sp>
        <p:nvSpPr>
          <p:cNvPr id="3" name="Rezervirano mjesto tekst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C1A071-2A74-455A-A49A-8BB21E4AC2F6}" type="datetimeFigureOut">
              <a:rPr lang="sr-Latn-CS" smtClean="0"/>
              <a:pPr/>
              <a:t>25.10.2018</a:t>
            </a:fld>
            <a:endParaRPr lang="hr-HR"/>
          </a:p>
        </p:txBody>
      </p:sp>
      <p:sp>
        <p:nvSpPr>
          <p:cNvPr id="5" name="Rezervirano mjesto podnožj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DD72BF-B849-4E00-8E72-529104776363}" type="slidenum">
              <a:rPr lang="hr-HR" smtClean="0"/>
              <a:pPr/>
              <a:t>‹#›</a:t>
            </a:fld>
            <a:endParaRPr lang="hr-H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counselingcenter.illinois.edu/outreach-consultation-prevention/outreach-consultation-teams/suicide-prevention-program/suicide-0" TargetMode="External"/><Relationship Id="rId3" Type="http://schemas.openxmlformats.org/officeDocument/2006/relationships/hyperlink" Target="https://www.speakingofsuicide.com/" TargetMode="External"/><Relationship Id="rId7" Type="http://schemas.openxmlformats.org/officeDocument/2006/relationships/hyperlink" Target="https://www.psycom.net/depression.central.suicide.html" TargetMode="External"/><Relationship Id="rId12" Type="http://schemas.openxmlformats.org/officeDocument/2006/relationships/hyperlink" Target="https://www.zzjzdnz.hr/hr/zdravlje/mentalno-zdravlje/484" TargetMode="External"/><Relationship Id="rId2" Type="http://schemas.openxmlformats.org/officeDocument/2006/relationships/hyperlink" Target="http://www.suicide.org/suicide-myths.html" TargetMode="External"/><Relationship Id="rId1" Type="http://schemas.openxmlformats.org/officeDocument/2006/relationships/slideLayout" Target="../slideLayouts/slideLayout2.xml"/><Relationship Id="rId6" Type="http://schemas.openxmlformats.org/officeDocument/2006/relationships/hyperlink" Target="https://www.mentalhealth.org.uk/a-to-z/s/suicide" TargetMode="External"/><Relationship Id="rId11" Type="http://schemas.openxmlformats.org/officeDocument/2006/relationships/hyperlink" Target="https://www.poliklinika-djeca.hr/aktualno/rijec-ravnateljice/porast-suicida-djece-i-mladih-kako-prepoznati-problem-i-kako-pomoci/" TargetMode="External"/><Relationship Id="rId5" Type="http://schemas.openxmlformats.org/officeDocument/2006/relationships/hyperlink" Target="https://www.who.int/mental_health/prevention/suicide/suicideprevent/en/" TargetMode="External"/><Relationship Id="rId10" Type="http://schemas.openxmlformats.org/officeDocument/2006/relationships/hyperlink" Target="https://www.suicidecallbackservice.org.au/blog/suicide-myths-facts/" TargetMode="External"/><Relationship Id="rId4" Type="http://schemas.openxmlformats.org/officeDocument/2006/relationships/hyperlink" Target="http://www.who.int/mental_health/suicide-prevention/myths.pdf" TargetMode="External"/><Relationship Id="rId9" Type="http://schemas.openxmlformats.org/officeDocument/2006/relationships/hyperlink" Target="https://psychcentral.com/lib/frequently-asked-questions-about-suicide-2/"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hr-HR" b="1" dirty="0" smtClean="0"/>
              <a:t>MITOVI O SUICIDU</a:t>
            </a:r>
            <a:endParaRPr lang="hr-HR" b="1" dirty="0"/>
          </a:p>
        </p:txBody>
      </p:sp>
      <p:sp>
        <p:nvSpPr>
          <p:cNvPr id="3" name="Podnaslov 2"/>
          <p:cNvSpPr>
            <a:spLocks noGrp="1"/>
          </p:cNvSpPr>
          <p:nvPr>
            <p:ph type="subTitle" idx="1"/>
          </p:nvPr>
        </p:nvSpPr>
        <p:spPr/>
        <p:txBody>
          <a:bodyPr/>
          <a:lstStyle/>
          <a:p>
            <a:endParaRPr lang="hr-HR" dirty="0" smtClean="0"/>
          </a:p>
          <a:p>
            <a:endParaRPr lang="hr-HR" dirty="0" smtClean="0"/>
          </a:p>
          <a:p>
            <a:r>
              <a:rPr lang="hr-HR" sz="2700" dirty="0" smtClean="0"/>
              <a:t>Dijana </a:t>
            </a:r>
            <a:r>
              <a:rPr lang="hr-HR" sz="2700" dirty="0" err="1" smtClean="0"/>
              <a:t>Bačani</a:t>
            </a:r>
            <a:r>
              <a:rPr lang="hr-HR" sz="2700" dirty="0" smtClean="0"/>
              <a:t>, </a:t>
            </a:r>
            <a:r>
              <a:rPr lang="hr-HR" sz="2700" dirty="0" err="1" smtClean="0"/>
              <a:t>dipl.psih</a:t>
            </a:r>
            <a:r>
              <a:rPr lang="hr-HR" sz="2700" dirty="0" smtClean="0"/>
              <a:t>.-</a:t>
            </a:r>
            <a:r>
              <a:rPr lang="hr-HR" sz="2700" dirty="0" err="1" smtClean="0"/>
              <a:t>prof.</a:t>
            </a:r>
            <a:endParaRPr lang="hr-HR" sz="2700" dirty="0"/>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3857620" y="3214686"/>
            <a:ext cx="2252670" cy="157163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57200" y="500042"/>
            <a:ext cx="8229600" cy="5626121"/>
          </a:xfrm>
        </p:spPr>
        <p:txBody>
          <a:bodyPr>
            <a:normAutofit/>
          </a:bodyPr>
          <a:lstStyle/>
          <a:p>
            <a:pPr>
              <a:buNone/>
            </a:pPr>
            <a:r>
              <a:rPr lang="hr-HR" sz="3000" b="1" dirty="0" smtClean="0"/>
              <a:t>MIT: OSOBE KOJE PRIČAJU O SAMOUBOJSTVU ZAPRAVO GA NEĆE POČINITI/ LJUDI KOJI GOVORE O SUICIDU SAMO TRAŽE PAŽNJU</a:t>
            </a:r>
          </a:p>
          <a:p>
            <a:pPr>
              <a:buNone/>
            </a:pPr>
            <a:endParaRPr lang="hr-HR" sz="2700" dirty="0" smtClean="0"/>
          </a:p>
          <a:p>
            <a:pPr>
              <a:buNone/>
            </a:pPr>
            <a:r>
              <a:rPr lang="hr-HR" sz="2700" dirty="0" smtClean="0"/>
              <a:t>ČINJENICE:</a:t>
            </a:r>
          </a:p>
          <a:p>
            <a:r>
              <a:rPr lang="hr-HR" sz="2700" dirty="0" smtClean="0"/>
              <a:t>Veliki broj ljudi koji su se ubili prethodno su govorili o tome, više ili manje izravno</a:t>
            </a:r>
          </a:p>
          <a:p>
            <a:r>
              <a:rPr lang="hr-HR" sz="2700" b="1" dirty="0" smtClean="0"/>
              <a:t>Govor i izjave o samoubojstvu uvijek su poziv u pomoć</a:t>
            </a:r>
          </a:p>
          <a:p>
            <a:r>
              <a:rPr lang="hr-HR" sz="2700" dirty="0" smtClean="0"/>
              <a:t>Neki ljudi takav govor koriste gotovo kao poštapalice, međutim, ni tada se značaj istih ne smije podcjenjivati!</a:t>
            </a:r>
          </a:p>
          <a:p>
            <a:endParaRPr lang="hr-HR" dirty="0" smtClean="0"/>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28596" y="571480"/>
            <a:ext cx="8229600" cy="5126055"/>
          </a:xfrm>
        </p:spPr>
        <p:txBody>
          <a:bodyPr>
            <a:normAutofit/>
          </a:bodyPr>
          <a:lstStyle/>
          <a:p>
            <a:pPr>
              <a:buNone/>
            </a:pPr>
            <a:r>
              <a:rPr lang="hr-HR" sz="3000" b="1" dirty="0" smtClean="0"/>
              <a:t>MIT: SAMOUBOJSTVO SE ČESTO DOGODI BEZ NAJAVE</a:t>
            </a:r>
          </a:p>
          <a:p>
            <a:pPr>
              <a:buNone/>
            </a:pPr>
            <a:endParaRPr lang="hr-HR" sz="2700" dirty="0" smtClean="0"/>
          </a:p>
          <a:p>
            <a:pPr>
              <a:buNone/>
            </a:pPr>
            <a:r>
              <a:rPr lang="hr-HR" sz="2700" dirty="0" smtClean="0"/>
              <a:t>ČINJENICA: </a:t>
            </a:r>
          </a:p>
          <a:p>
            <a:r>
              <a:rPr lang="vi-VN" sz="2700" dirty="0" smtClean="0"/>
              <a:t>Suicidalna osoba daje mnogo znakova upozorenja (česti razgovori o samoubojstvu, česte misli o krivnji i samooptuživanje, sklonost samoozljeđivanju, poklanjanje dragih stvari, </a:t>
            </a:r>
            <a:r>
              <a:rPr lang="hr-HR" sz="2700" dirty="0" smtClean="0"/>
              <a:t>pozdravljanja na neuobičajeni način i </a:t>
            </a:r>
            <a:r>
              <a:rPr lang="hr-HR" sz="2700" dirty="0" err="1" smtClean="0"/>
              <a:t>dr</a:t>
            </a:r>
            <a:r>
              <a:rPr lang="vi-VN" sz="2700" dirty="0" smtClean="0"/>
              <a:t>.)</a:t>
            </a:r>
            <a:endParaRPr lang="hr-HR" sz="2700" dirty="0" smtClean="0"/>
          </a:p>
          <a:p>
            <a:endParaRPr lang="hr-HR" dirty="0"/>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28596" y="642918"/>
            <a:ext cx="8229600" cy="5197493"/>
          </a:xfrm>
        </p:spPr>
        <p:txBody>
          <a:bodyPr>
            <a:normAutofit/>
          </a:bodyPr>
          <a:lstStyle/>
          <a:p>
            <a:pPr>
              <a:buNone/>
            </a:pPr>
            <a:r>
              <a:rPr lang="hr-HR" sz="3000" b="1" dirty="0" smtClean="0"/>
              <a:t>MIT: LJUDI KOJI SU POČINILI SAMOUBOJSTVO NISU ŽELJELI POMOĆ ILI NIKOGA NIJE BILO BRIGA</a:t>
            </a:r>
          </a:p>
          <a:p>
            <a:pPr>
              <a:buNone/>
            </a:pPr>
            <a:endParaRPr lang="hr-HR" sz="2700" dirty="0" smtClean="0"/>
          </a:p>
          <a:p>
            <a:pPr>
              <a:buNone/>
            </a:pPr>
            <a:r>
              <a:rPr lang="hr-HR" sz="2700" dirty="0" smtClean="0"/>
              <a:t>ČINJENICA:</a:t>
            </a:r>
          </a:p>
          <a:p>
            <a:r>
              <a:rPr lang="hr-HR" sz="2700" dirty="0" smtClean="0"/>
              <a:t>Velika većina ljudi koji su počinili samoubojstvo u nekom je trenutku tražila pomoć, no moguće je da nisu to činili na način koji bi okolina mogla prepoznati</a:t>
            </a:r>
          </a:p>
          <a:p>
            <a:endParaRPr lang="hr-HR" dirty="0"/>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28596" y="642918"/>
            <a:ext cx="8229600" cy="5411807"/>
          </a:xfrm>
        </p:spPr>
        <p:txBody>
          <a:bodyPr>
            <a:normAutofit/>
          </a:bodyPr>
          <a:lstStyle/>
          <a:p>
            <a:pPr>
              <a:buNone/>
            </a:pPr>
            <a:r>
              <a:rPr lang="hr-HR" sz="3000" b="1" dirty="0" smtClean="0"/>
              <a:t>MIT: JEDNOM SUICIDALNA OSOBA ZAUVIJEK JE SUICIDALNA</a:t>
            </a:r>
          </a:p>
          <a:p>
            <a:pPr>
              <a:buNone/>
            </a:pPr>
            <a:endParaRPr lang="hr-HR" sz="2700" dirty="0" smtClean="0"/>
          </a:p>
          <a:p>
            <a:pPr>
              <a:buNone/>
            </a:pPr>
            <a:r>
              <a:rPr lang="hr-HR" sz="2700" dirty="0" smtClean="0"/>
              <a:t>ČINJENICE:</a:t>
            </a:r>
          </a:p>
          <a:p>
            <a:r>
              <a:rPr lang="hr-HR" sz="2700" dirty="0" smtClean="0"/>
              <a:t>Visoki rizik za suicid obično je kratkotrajan i vezan uz specifičnu situaciju</a:t>
            </a:r>
          </a:p>
          <a:p>
            <a:r>
              <a:rPr lang="hr-HR" sz="2700" dirty="0" smtClean="0"/>
              <a:t>Pružanje adekvatne podrške povećava šansu za oporavak i nastavak života bez ponavljanja razdoblja suicidalnosti</a:t>
            </a:r>
          </a:p>
          <a:p>
            <a:endParaRPr lang="hr-HR" dirty="0" smtClean="0"/>
          </a:p>
          <a:p>
            <a:endParaRPr lang="hr-HR" dirty="0" smtClean="0"/>
          </a:p>
          <a:p>
            <a:endParaRPr lang="hr-HR" dirty="0"/>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28596" y="642918"/>
            <a:ext cx="8229600" cy="5197493"/>
          </a:xfrm>
        </p:spPr>
        <p:txBody>
          <a:bodyPr>
            <a:normAutofit fontScale="92500" lnSpcReduction="10000"/>
          </a:bodyPr>
          <a:lstStyle/>
          <a:p>
            <a:pPr>
              <a:buNone/>
            </a:pPr>
            <a:r>
              <a:rPr lang="hr-HR" b="1" dirty="0" smtClean="0"/>
              <a:t>MIT: LJUDI KOJI SU POKUŠALI SUICID I PREŽIVJELI, NEĆE SE VIŠE POKUŠATI UBITI/ NEUSPJELI POKUŠAJ SUICIDA NE TREBA UZIMATI OZBILJNO</a:t>
            </a:r>
          </a:p>
          <a:p>
            <a:pPr>
              <a:buNone/>
            </a:pPr>
            <a:endParaRPr lang="hr-HR" sz="2900" dirty="0" smtClean="0"/>
          </a:p>
          <a:p>
            <a:pPr>
              <a:buNone/>
            </a:pPr>
            <a:r>
              <a:rPr lang="hr-HR" sz="2900" dirty="0" smtClean="0"/>
              <a:t>ČINJENICE:</a:t>
            </a:r>
          </a:p>
          <a:p>
            <a:r>
              <a:rPr lang="hr-HR" sz="2900" dirty="0" smtClean="0"/>
              <a:t>Osobe koje su pokušale suicid pod povećanim su rizikom od budućih ozbiljnijih pokušaja i mogućeg izvršenog suicida</a:t>
            </a:r>
          </a:p>
          <a:p>
            <a:r>
              <a:rPr lang="hr-HR" sz="2900" dirty="0" smtClean="0"/>
              <a:t>kod 4 od 5 počinjenih suicida postojao je barem jedan pokušaj suicida u prošlosti</a:t>
            </a:r>
          </a:p>
          <a:p>
            <a:r>
              <a:rPr lang="hr-HR" sz="2900" dirty="0" smtClean="0"/>
              <a:t>Prema nekim istraživanjima, najrizičnija je prva godina nakon pokušaja suicida</a:t>
            </a:r>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28596" y="714356"/>
            <a:ext cx="8229600" cy="5054617"/>
          </a:xfrm>
        </p:spPr>
        <p:txBody>
          <a:bodyPr>
            <a:normAutofit/>
          </a:bodyPr>
          <a:lstStyle/>
          <a:p>
            <a:pPr>
              <a:buNone/>
            </a:pPr>
            <a:r>
              <a:rPr lang="hr-HR" sz="3000" b="1" dirty="0" smtClean="0"/>
              <a:t>MIT: SUICID JE SEBIČAN ČIN</a:t>
            </a:r>
          </a:p>
          <a:p>
            <a:endParaRPr lang="hr-HR" sz="2700" dirty="0" smtClean="0"/>
          </a:p>
          <a:p>
            <a:pPr>
              <a:buNone/>
            </a:pPr>
            <a:r>
              <a:rPr lang="hr-HR" sz="2700" dirty="0" smtClean="0"/>
              <a:t>ČINJENICA</a:t>
            </a:r>
          </a:p>
          <a:p>
            <a:r>
              <a:rPr lang="hr-HR" sz="2700" dirty="0" smtClean="0"/>
              <a:t>Mnoge suicidalne osobe osjećaju se kao da su drugima teret i da će obitelji i prijateljima biti bolje bez njih. Prati ih duboki osjećaj beznađa i teško im je zamisliti da će se stvari poboljšati</a:t>
            </a:r>
            <a:r>
              <a:rPr lang="hr-HR" dirty="0" smtClean="0"/>
              <a:t>.</a:t>
            </a:r>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28596" y="642918"/>
            <a:ext cx="8229600" cy="5340369"/>
          </a:xfrm>
        </p:spPr>
        <p:txBody>
          <a:bodyPr>
            <a:normAutofit/>
          </a:bodyPr>
          <a:lstStyle/>
          <a:p>
            <a:pPr>
              <a:buNone/>
            </a:pPr>
            <a:r>
              <a:rPr lang="hr-HR" sz="3000" b="1" dirty="0" smtClean="0"/>
              <a:t>MIT: KAD SE SUICIDALNA OSOBA POČNE OSJEĆATI BOLJE, NIJE VIŠE SUICIDALNA</a:t>
            </a:r>
          </a:p>
          <a:p>
            <a:pPr>
              <a:buNone/>
            </a:pPr>
            <a:endParaRPr lang="hr-HR" sz="2700" dirty="0" smtClean="0"/>
          </a:p>
          <a:p>
            <a:pPr>
              <a:buNone/>
            </a:pPr>
            <a:r>
              <a:rPr lang="hr-HR" sz="2700" dirty="0" smtClean="0"/>
              <a:t>ČINJENICE:</a:t>
            </a:r>
          </a:p>
          <a:p>
            <a:r>
              <a:rPr lang="hr-HR" sz="2700" dirty="0" smtClean="0"/>
              <a:t>Ponekad se suicidalna osoba može osjećati bolje jer je odlučila izvršiti suicid – može početi osjećati olakšanje jer zna da će patnja uskoro završiti</a:t>
            </a:r>
          </a:p>
          <a:p>
            <a:r>
              <a:rPr lang="hr-HR" sz="2700" dirty="0" smtClean="0"/>
              <a:t>55% samoubojstava događa se nakon depresivne epizode</a:t>
            </a:r>
          </a:p>
          <a:p>
            <a:endParaRPr lang="hr-HR" b="1" dirty="0" smtClean="0"/>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500034" y="642918"/>
            <a:ext cx="8229600" cy="5626121"/>
          </a:xfrm>
        </p:spPr>
        <p:txBody>
          <a:bodyPr>
            <a:normAutofit/>
          </a:bodyPr>
          <a:lstStyle/>
          <a:p>
            <a:pPr>
              <a:buNone/>
            </a:pPr>
            <a:r>
              <a:rPr lang="hr-HR" sz="3000" b="1" dirty="0" smtClean="0"/>
              <a:t>MIT: VEĆINA SAMOUBOJSTAVA DOGAĐA SE U VRIJEME ZIMSKIH BLAGDANA</a:t>
            </a:r>
          </a:p>
          <a:p>
            <a:pPr>
              <a:buNone/>
            </a:pPr>
            <a:endParaRPr lang="hr-HR" sz="2700" dirty="0" smtClean="0"/>
          </a:p>
          <a:p>
            <a:pPr>
              <a:buNone/>
            </a:pPr>
            <a:r>
              <a:rPr lang="hr-HR" sz="2700" dirty="0" smtClean="0"/>
              <a:t>ČINJENICA:</a:t>
            </a:r>
          </a:p>
          <a:p>
            <a:r>
              <a:rPr lang="hr-HR" sz="2700" dirty="0" smtClean="0">
                <a:latin typeface="Calibri" pitchFamily="34" charset="0"/>
                <a:cs typeface="Calibri" pitchFamily="34" charset="0"/>
              </a:rPr>
              <a:t>I</a:t>
            </a:r>
            <a:r>
              <a:rPr lang="vi-VN" sz="2700" dirty="0" smtClean="0">
                <a:latin typeface="Calibri" pitchFamily="34" charset="0"/>
                <a:cs typeface="Calibri" pitchFamily="34" charset="0"/>
              </a:rPr>
              <a:t>ncidencija suicida veća je u proljeće i rano ljeto u odnosu na zimske mjesece</a:t>
            </a:r>
            <a:endParaRPr lang="hr-HR" sz="2700" dirty="0" smtClean="0">
              <a:latin typeface="Calibri" pitchFamily="34" charset="0"/>
              <a:cs typeface="Calibri" pitchFamily="34" charset="0"/>
            </a:endParaRPr>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57200" y="642918"/>
            <a:ext cx="8229600" cy="5483245"/>
          </a:xfrm>
        </p:spPr>
        <p:txBody>
          <a:bodyPr/>
          <a:lstStyle/>
          <a:p>
            <a:pPr>
              <a:buNone/>
            </a:pPr>
            <a:r>
              <a:rPr lang="hr-HR" sz="3000" b="1" dirty="0" smtClean="0"/>
              <a:t>MIT: SUICID KOD DJECE? TO NE </a:t>
            </a:r>
            <a:r>
              <a:rPr lang="hr-HR" sz="3000" b="1" dirty="0" err="1" smtClean="0"/>
              <a:t>POSTOJI.</a:t>
            </a:r>
            <a:r>
              <a:rPr lang="hr-HR" sz="3000" b="1" dirty="0" smtClean="0"/>
              <a:t>.</a:t>
            </a:r>
          </a:p>
          <a:p>
            <a:pPr>
              <a:buNone/>
            </a:pPr>
            <a:endParaRPr lang="hr-HR" sz="2700" dirty="0" smtClean="0"/>
          </a:p>
          <a:p>
            <a:pPr>
              <a:buNone/>
            </a:pPr>
            <a:r>
              <a:rPr lang="hr-HR" sz="2700" dirty="0" smtClean="0"/>
              <a:t>ČINJENICE:</a:t>
            </a:r>
          </a:p>
          <a:p>
            <a:r>
              <a:rPr lang="hr-HR" sz="2700" dirty="0" smtClean="0"/>
              <a:t>I pokušaj suicida i izvršeni suicid su rijetki, ali ne i nemogući, kod djece mlađe od 12 godina</a:t>
            </a:r>
          </a:p>
          <a:p>
            <a:r>
              <a:rPr lang="hr-HR" sz="2700" dirty="0" smtClean="0"/>
              <a:t>postoje i klinička izvješća o ponavljanim i očito ozbiljnim pokušajima suicida kod predškolske djece </a:t>
            </a:r>
            <a:endParaRPr lang="hr-HR" sz="2700" dirty="0"/>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extLst>
      <p:ext uri="{BB962C8B-B14F-4D97-AF65-F5344CB8AC3E}">
        <p14:creationId xmlns:p14="http://schemas.microsoft.com/office/powerpoint/2010/main" xmlns="" val="8071168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3000" b="1" dirty="0" smtClean="0"/>
              <a:t>JOŠ MITOVA….</a:t>
            </a:r>
            <a:endParaRPr lang="hr-HR" sz="3000" b="1" dirty="0"/>
          </a:p>
        </p:txBody>
      </p:sp>
      <p:sp>
        <p:nvSpPr>
          <p:cNvPr id="3" name="Rezervirano mjesto sadržaja 2"/>
          <p:cNvSpPr>
            <a:spLocks noGrp="1"/>
          </p:cNvSpPr>
          <p:nvPr>
            <p:ph idx="1"/>
          </p:nvPr>
        </p:nvSpPr>
        <p:spPr/>
        <p:txBody>
          <a:bodyPr>
            <a:normAutofit/>
          </a:bodyPr>
          <a:lstStyle/>
          <a:p>
            <a:pPr marL="0" indent="0"/>
            <a:r>
              <a:rPr lang="hr-HR" sz="2700" dirty="0" smtClean="0"/>
              <a:t>UBIJAJU SE SAMO BIJELCI/SAMO SIROMAŠNI I SL.</a:t>
            </a:r>
          </a:p>
          <a:p>
            <a:pPr marL="0" indent="0"/>
            <a:r>
              <a:rPr lang="hr-HR" sz="2700" dirty="0" smtClean="0"/>
              <a:t>VEĆINA SUICIDA DOGAĐA SE VIKENDOM</a:t>
            </a:r>
          </a:p>
          <a:p>
            <a:pPr marL="0" indent="0"/>
            <a:r>
              <a:rPr lang="hr-HR" sz="2700" dirty="0" smtClean="0"/>
              <a:t>SUICID = REZULTAT JEDNOG TRAUMATSKOG DOGAĐAJA</a:t>
            </a:r>
          </a:p>
          <a:p>
            <a:pPr marL="0" indent="0"/>
            <a:r>
              <a:rPr lang="hr-HR" sz="2700" dirty="0" smtClean="0"/>
              <a:t>SUICIDALNE OSOBE ĆE UVIJEK ZAHVALNO PRIHVATITI NAŠU INTERVENCIJU</a:t>
            </a:r>
          </a:p>
          <a:p>
            <a:pPr marL="0" indent="0"/>
            <a:r>
              <a:rPr lang="hr-HR" sz="2700" dirty="0" smtClean="0"/>
              <a:t> SUICID JEST/NIJE IMPULZIVAN ČIN</a:t>
            </a:r>
          </a:p>
          <a:p>
            <a:pPr marL="0" indent="0"/>
            <a:r>
              <a:rPr lang="hr-HR" sz="2700" dirty="0" smtClean="0"/>
              <a:t>…</a:t>
            </a:r>
          </a:p>
          <a:p>
            <a:pPr marL="0" indent="0"/>
            <a:endParaRPr lang="hr-HR" dirty="0" smtClean="0"/>
          </a:p>
          <a:p>
            <a:pPr marL="0" indent="0">
              <a:buNone/>
            </a:pPr>
            <a:endParaRPr lang="hr-HR" dirty="0"/>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extLst>
      <p:ext uri="{BB962C8B-B14F-4D97-AF65-F5344CB8AC3E}">
        <p14:creationId xmlns:p14="http://schemas.microsoft.com/office/powerpoint/2010/main" xmlns="" val="9360373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67544" y="908720"/>
            <a:ext cx="8229600" cy="4525963"/>
          </a:xfrm>
        </p:spPr>
        <p:txBody>
          <a:bodyPr>
            <a:normAutofit fontScale="92500" lnSpcReduction="10000"/>
          </a:bodyPr>
          <a:lstStyle/>
          <a:p>
            <a:endParaRPr lang="hr-HR" dirty="0" smtClean="0"/>
          </a:p>
          <a:p>
            <a:r>
              <a:rPr lang="hr-HR" sz="2900" dirty="0" smtClean="0"/>
              <a:t>znanost o samoubojstvenom ponašanju = </a:t>
            </a:r>
            <a:r>
              <a:rPr lang="hr-HR" sz="2900" b="1" dirty="0" err="1" smtClean="0"/>
              <a:t>suicidologija</a:t>
            </a:r>
            <a:r>
              <a:rPr lang="hr-HR" sz="2900" b="1" dirty="0" smtClean="0"/>
              <a:t> </a:t>
            </a:r>
            <a:r>
              <a:rPr lang="hr-HR" sz="2900" dirty="0" smtClean="0"/>
              <a:t>(</a:t>
            </a:r>
            <a:r>
              <a:rPr lang="hr-HR" sz="2900" dirty="0" err="1" smtClean="0"/>
              <a:t>sui</a:t>
            </a:r>
            <a:r>
              <a:rPr lang="hr-HR" sz="2900" dirty="0" smtClean="0"/>
              <a:t>=sebe; </a:t>
            </a:r>
            <a:r>
              <a:rPr lang="hr-HR" sz="2900" dirty="0" err="1" smtClean="0"/>
              <a:t>occiedere</a:t>
            </a:r>
            <a:r>
              <a:rPr lang="hr-HR" sz="2900" dirty="0" smtClean="0"/>
              <a:t>= ubiti)</a:t>
            </a:r>
          </a:p>
          <a:p>
            <a:r>
              <a:rPr lang="hr-HR" sz="2900" dirty="0" smtClean="0"/>
              <a:t>spoznaje o samoubojstvu – utvrđene su na temelju višegodišnjih istraživanja i praćenja</a:t>
            </a:r>
          </a:p>
          <a:p>
            <a:r>
              <a:rPr lang="hr-HR" sz="2900" dirty="0" smtClean="0"/>
              <a:t>samoubojstvo = vrlo složeni fenomen</a:t>
            </a:r>
          </a:p>
          <a:p>
            <a:r>
              <a:rPr lang="hr-HR" sz="2900" dirty="0" smtClean="0"/>
              <a:t>u kontaktu s osobom koja izražava direktno ili indirektno suicidalne namjere važno je biti oprezan, uvijek je bolje “puhati na hladno”, a osobito se treba kloniti uvriježenih mitova….</a:t>
            </a:r>
          </a:p>
          <a:p>
            <a:endParaRPr lang="hr-HR" dirty="0" smtClean="0"/>
          </a:p>
          <a:p>
            <a:endParaRPr lang="hr-HR" dirty="0" smtClean="0"/>
          </a:p>
          <a:p>
            <a:endParaRPr lang="hr-HR" dirty="0" smtClean="0"/>
          </a:p>
          <a:p>
            <a:endParaRPr lang="hr-HR" dirty="0" smtClean="0"/>
          </a:p>
          <a:p>
            <a:endParaRPr lang="hr-HR" dirty="0" smtClean="0"/>
          </a:p>
          <a:p>
            <a:endParaRPr lang="hr-HR" dirty="0" smtClean="0"/>
          </a:p>
          <a:p>
            <a:endParaRPr lang="hr-HR" dirty="0" smtClean="0"/>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725470"/>
          </a:xfrm>
        </p:spPr>
        <p:txBody>
          <a:bodyPr>
            <a:normAutofit fontScale="90000"/>
          </a:bodyPr>
          <a:lstStyle/>
          <a:p>
            <a:r>
              <a:rPr lang="hr-HR" dirty="0" smtClean="0"/>
              <a:t>Reference:</a:t>
            </a:r>
            <a:endParaRPr lang="hr-HR" dirty="0"/>
          </a:p>
        </p:txBody>
      </p:sp>
      <p:sp>
        <p:nvSpPr>
          <p:cNvPr id="3" name="Rezervirano mjesto sadržaja 2"/>
          <p:cNvSpPr>
            <a:spLocks noGrp="1"/>
          </p:cNvSpPr>
          <p:nvPr>
            <p:ph idx="1"/>
          </p:nvPr>
        </p:nvSpPr>
        <p:spPr/>
        <p:txBody>
          <a:bodyPr>
            <a:normAutofit fontScale="55000" lnSpcReduction="20000"/>
          </a:bodyPr>
          <a:lstStyle/>
          <a:p>
            <a:pPr marL="514350" indent="-514350">
              <a:buFont typeface="+mj-lt"/>
              <a:buAutoNum type="arabicPeriod"/>
            </a:pPr>
            <a:r>
              <a:rPr lang="hr-HR" u="sng" dirty="0" smtClean="0">
                <a:hlinkClick r:id="rId2"/>
              </a:rPr>
              <a:t>http://www.suicide.org/suicide-</a:t>
            </a:r>
            <a:r>
              <a:rPr lang="hr-HR" u="sng" dirty="0" err="1" smtClean="0">
                <a:hlinkClick r:id="rId2"/>
              </a:rPr>
              <a:t>myths.html</a:t>
            </a:r>
            <a:r>
              <a:rPr lang="hr-HR" u="sng" dirty="0" smtClean="0"/>
              <a:t> </a:t>
            </a:r>
          </a:p>
          <a:p>
            <a:pPr marL="514350" indent="-514350">
              <a:buFont typeface="+mj-lt"/>
              <a:buAutoNum type="arabicPeriod"/>
            </a:pPr>
            <a:r>
              <a:rPr lang="hr-HR" dirty="0" smtClean="0">
                <a:hlinkClick r:id="rId3"/>
              </a:rPr>
              <a:t>https://www.speakingofsuicide.com/</a:t>
            </a:r>
            <a:r>
              <a:rPr lang="hr-HR" dirty="0" smtClean="0"/>
              <a:t> </a:t>
            </a:r>
          </a:p>
          <a:p>
            <a:pPr marL="514350" indent="-514350">
              <a:buFont typeface="+mj-lt"/>
              <a:buAutoNum type="arabicPeriod"/>
            </a:pPr>
            <a:r>
              <a:rPr lang="hr-HR" dirty="0" smtClean="0">
                <a:hlinkClick r:id="rId4"/>
              </a:rPr>
              <a:t>http://www.who.int/</a:t>
            </a:r>
            <a:r>
              <a:rPr lang="hr-HR" dirty="0" err="1" smtClean="0">
                <a:hlinkClick r:id="rId4"/>
              </a:rPr>
              <a:t>mental</a:t>
            </a:r>
            <a:r>
              <a:rPr lang="hr-HR" dirty="0" smtClean="0">
                <a:hlinkClick r:id="rId4"/>
              </a:rPr>
              <a:t>_health/suicide-</a:t>
            </a:r>
            <a:r>
              <a:rPr lang="hr-HR" dirty="0" err="1" smtClean="0">
                <a:hlinkClick r:id="rId4"/>
              </a:rPr>
              <a:t>prevention</a:t>
            </a:r>
            <a:r>
              <a:rPr lang="hr-HR" dirty="0" smtClean="0">
                <a:hlinkClick r:id="rId4"/>
              </a:rPr>
              <a:t>/</a:t>
            </a:r>
            <a:r>
              <a:rPr lang="hr-HR" dirty="0" err="1" smtClean="0">
                <a:hlinkClick r:id="rId4"/>
              </a:rPr>
              <a:t>myths.pdf</a:t>
            </a:r>
            <a:endParaRPr lang="hr-HR" dirty="0" smtClean="0"/>
          </a:p>
          <a:p>
            <a:pPr marL="514350" indent="-514350">
              <a:buFont typeface="+mj-lt"/>
              <a:buAutoNum type="arabicPeriod"/>
            </a:pPr>
            <a:r>
              <a:rPr lang="hr-HR" dirty="0" smtClean="0">
                <a:hlinkClick r:id="rId5"/>
              </a:rPr>
              <a:t>https://www.who.int/mental_health/prevention/suicide/suicideprevent/en/</a:t>
            </a:r>
            <a:endParaRPr lang="hr-HR" dirty="0" smtClean="0"/>
          </a:p>
          <a:p>
            <a:pPr marL="514350" indent="-514350">
              <a:buFont typeface="+mj-lt"/>
              <a:buAutoNum type="arabicPeriod"/>
            </a:pPr>
            <a:r>
              <a:rPr lang="hr-HR" dirty="0" smtClean="0">
                <a:hlinkClick r:id="rId6"/>
              </a:rPr>
              <a:t>https://www.mentalhealth.org.uk/a-to-z/s/suicide</a:t>
            </a:r>
            <a:endParaRPr lang="hr-HR" dirty="0" smtClean="0"/>
          </a:p>
          <a:p>
            <a:pPr marL="514350" indent="-514350">
              <a:buFont typeface="+mj-lt"/>
              <a:buAutoNum type="arabicPeriod"/>
            </a:pPr>
            <a:r>
              <a:rPr lang="hr-HR" dirty="0" smtClean="0">
                <a:hlinkClick r:id="rId7"/>
              </a:rPr>
              <a:t>https://www.psycom.net/depression.central.suicide.html</a:t>
            </a:r>
            <a:endParaRPr lang="hr-HR" dirty="0" smtClean="0"/>
          </a:p>
          <a:p>
            <a:pPr marL="514350" indent="-514350">
              <a:buFont typeface="+mj-lt"/>
              <a:buAutoNum type="arabicPeriod"/>
            </a:pPr>
            <a:r>
              <a:rPr lang="hr-HR" dirty="0" smtClean="0">
                <a:hlinkClick r:id="rId8"/>
              </a:rPr>
              <a:t>https://counselingcenter.illinois.edu/outreach-consultation-prevention/outreach-consultation-teams/suicide-prevention-program/suicide-0</a:t>
            </a:r>
            <a:r>
              <a:rPr lang="hr-HR" dirty="0" smtClean="0"/>
              <a:t> </a:t>
            </a:r>
          </a:p>
          <a:p>
            <a:pPr marL="514350" indent="-514350">
              <a:buFont typeface="+mj-lt"/>
              <a:buAutoNum type="arabicPeriod"/>
            </a:pPr>
            <a:r>
              <a:rPr lang="hr-HR" dirty="0" smtClean="0">
                <a:hlinkClick r:id="rId9"/>
              </a:rPr>
              <a:t>https://psychcentral.com/lib/frequently-asked-questions-about-suicide-2/</a:t>
            </a:r>
            <a:endParaRPr lang="hr-HR" dirty="0" smtClean="0"/>
          </a:p>
          <a:p>
            <a:pPr marL="514350" indent="-514350">
              <a:buFont typeface="+mj-lt"/>
              <a:buAutoNum type="arabicPeriod"/>
            </a:pPr>
            <a:r>
              <a:rPr lang="hr-HR" dirty="0" smtClean="0">
                <a:hlinkClick r:id="rId10"/>
              </a:rPr>
              <a:t>https://www.suicidecallbackservice.org.au/blog/suicide-myths-facts/</a:t>
            </a:r>
            <a:endParaRPr lang="hr-HR" dirty="0" smtClean="0"/>
          </a:p>
          <a:p>
            <a:pPr marL="514350" indent="-514350">
              <a:buFont typeface="+mj-lt"/>
              <a:buAutoNum type="arabicPeriod"/>
            </a:pPr>
            <a:r>
              <a:rPr lang="hr-HR" dirty="0" smtClean="0">
                <a:hlinkClick r:id="rId11"/>
              </a:rPr>
              <a:t>https://www.poliklinika-djeca.hr/aktualno/rijec-ravnateljice/porast-suicida-djece-i-mladih-kako-prepoznati-problem-i-kako-pomoci/</a:t>
            </a:r>
            <a:r>
              <a:rPr lang="hr-HR" dirty="0" smtClean="0"/>
              <a:t> </a:t>
            </a:r>
          </a:p>
          <a:p>
            <a:pPr marL="514350" indent="-514350">
              <a:buFont typeface="+mj-lt"/>
              <a:buAutoNum type="arabicPeriod"/>
            </a:pPr>
            <a:r>
              <a:rPr lang="hr-HR" dirty="0" smtClean="0">
                <a:hlinkClick r:id="rId12"/>
              </a:rPr>
              <a:t>https</a:t>
            </a:r>
            <a:r>
              <a:rPr lang="hr-HR" smtClean="0">
                <a:hlinkClick r:id="rId12"/>
              </a:rPr>
              <a:t>://www.zzjzdnz.hr/hr/zdravlje/mentalno-zdravlje/484</a:t>
            </a:r>
            <a:endParaRPr lang="hr-HR" dirty="0" smtClean="0"/>
          </a:p>
          <a:p>
            <a:pPr marL="514350" indent="-514350">
              <a:buFont typeface="+mj-lt"/>
              <a:buAutoNum type="arabicPeriod"/>
            </a:pPr>
            <a:r>
              <a:rPr lang="hr-HR" smtClean="0"/>
              <a:t>Miljković</a:t>
            </a:r>
            <a:r>
              <a:rPr lang="hr-HR" dirty="0" smtClean="0"/>
              <a:t>, D. i </a:t>
            </a:r>
            <a:r>
              <a:rPr lang="hr-HR" dirty="0" err="1" smtClean="0"/>
              <a:t>dr</a:t>
            </a:r>
            <a:r>
              <a:rPr lang="hr-HR" dirty="0" smtClean="0"/>
              <a:t>. (2005). Ovdje sam, slušam; priručnik za edukaciju volontera u službi psihološke pomoći telefonom. Zagreb: </a:t>
            </a:r>
            <a:r>
              <a:rPr lang="hr-HR" dirty="0" err="1" smtClean="0"/>
              <a:t>Suteks</a:t>
            </a:r>
            <a:r>
              <a:rPr lang="hr-HR" dirty="0" smtClean="0"/>
              <a:t>.</a:t>
            </a:r>
          </a:p>
          <a:p>
            <a:pPr marL="514350" indent="-514350">
              <a:buFont typeface="+mj-lt"/>
              <a:buAutoNum type="arabicPeriod"/>
            </a:pPr>
            <a:r>
              <a:rPr lang="hr-HR" dirty="0" err="1" smtClean="0"/>
              <a:t>Wenar</a:t>
            </a:r>
            <a:r>
              <a:rPr lang="hr-HR" dirty="0" smtClean="0"/>
              <a:t>, C. (2002). Razvojna psihopatologija i psihijatrija: od dojenačke dobi do adolescencije. Jastrebarsko: Naklada Slap.</a:t>
            </a:r>
          </a:p>
          <a:p>
            <a:pPr>
              <a:buNone/>
            </a:pPr>
            <a:endParaRPr lang="hr-HR" dirty="0" smtClean="0"/>
          </a:p>
          <a:p>
            <a:endParaRPr lang="hr-HR" dirty="0" smtClean="0"/>
          </a:p>
          <a:p>
            <a:endParaRPr lang="hr-HR" dirty="0" smtClean="0"/>
          </a:p>
          <a:p>
            <a:endParaRPr lang="hr-HR" dirty="0" smtClean="0"/>
          </a:p>
          <a:p>
            <a:endParaRPr lang="hr-H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57200" y="571481"/>
            <a:ext cx="8229600" cy="5286412"/>
          </a:xfrm>
        </p:spPr>
        <p:txBody>
          <a:bodyPr>
            <a:normAutofit fontScale="77500" lnSpcReduction="20000"/>
          </a:bodyPr>
          <a:lstStyle/>
          <a:p>
            <a:pPr>
              <a:buNone/>
            </a:pPr>
            <a:r>
              <a:rPr lang="hr-HR" sz="3900" b="1" dirty="0" smtClean="0"/>
              <a:t>MIT: SUICID, TO JE NEŠTO ŠTO SE DOGAĐA IZNIMNO RIJETKO</a:t>
            </a:r>
            <a:endParaRPr lang="hr-HR" dirty="0" smtClean="0"/>
          </a:p>
          <a:p>
            <a:pPr>
              <a:buNone/>
            </a:pPr>
            <a:endParaRPr lang="hr-HR" sz="3500" dirty="0" smtClean="0"/>
          </a:p>
          <a:p>
            <a:pPr>
              <a:buNone/>
            </a:pPr>
            <a:r>
              <a:rPr lang="hr-HR" sz="3500" dirty="0" smtClean="0"/>
              <a:t>ČINJENICE:</a:t>
            </a:r>
          </a:p>
          <a:p>
            <a:r>
              <a:rPr lang="hr-HR" sz="3500" dirty="0" smtClean="0"/>
              <a:t>Na svjetskoj razini svake godine suicid počini oko 800000 ljudi; svakih 40 sekundi ubije se jedna osoba</a:t>
            </a:r>
          </a:p>
          <a:p>
            <a:r>
              <a:rPr lang="hr-HR" sz="3500" dirty="0" smtClean="0"/>
              <a:t>Postoje indikacije da na svako izvršeno samoubojstvo postoji dodatnih 20 pokušaja samoubojstva</a:t>
            </a:r>
          </a:p>
          <a:p>
            <a:r>
              <a:rPr lang="hr-HR" sz="3500" dirty="0" smtClean="0"/>
              <a:t>Drugi vodeći uzrok smrti kod mladih od 15-29 godina</a:t>
            </a:r>
          </a:p>
          <a:p>
            <a:r>
              <a:rPr lang="hr-HR" sz="3500" dirty="0" smtClean="0"/>
              <a:t>Nesreće, ubojstva i suicidi zajedno su odgovorni za većinu svih smrti u SAD-u kod osoba do 39 godina </a:t>
            </a:r>
            <a:endParaRPr lang="hr-HR" sz="3500" dirty="0"/>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extLst>
      <p:ext uri="{BB962C8B-B14F-4D97-AF65-F5344CB8AC3E}">
        <p14:creationId xmlns:p14="http://schemas.microsoft.com/office/powerpoint/2010/main" xmlns="" val="5090454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28596" y="446085"/>
            <a:ext cx="8229600" cy="5697559"/>
          </a:xfrm>
        </p:spPr>
        <p:txBody>
          <a:bodyPr>
            <a:normAutofit/>
          </a:bodyPr>
          <a:lstStyle/>
          <a:p>
            <a:pPr>
              <a:buNone/>
            </a:pPr>
            <a:r>
              <a:rPr lang="hr-HR" sz="3000" b="1" dirty="0" smtClean="0"/>
              <a:t>MIT: SUICIDALNA OSOBA ŽELI UMRIJETI / KAD OSOBA ODLUČI POČINITI SUICID, NIŠTA JE U TOME NE MOŽE SPRIJEČITI</a:t>
            </a:r>
          </a:p>
          <a:p>
            <a:pPr>
              <a:buNone/>
            </a:pPr>
            <a:endParaRPr lang="hr-HR" sz="2700" dirty="0" smtClean="0"/>
          </a:p>
          <a:p>
            <a:pPr>
              <a:buNone/>
            </a:pPr>
            <a:r>
              <a:rPr lang="hr-HR" sz="2700" dirty="0" smtClean="0"/>
              <a:t>ČINJENICE:</a:t>
            </a:r>
          </a:p>
          <a:p>
            <a:r>
              <a:rPr lang="hr-HR" sz="2700" dirty="0" smtClean="0"/>
              <a:t>Suicidalna osoba očajnički želi da prestane osjećaj intenzivne patnje s kojom se više ne može nositi, a rješenje vidi u samoubojstvu</a:t>
            </a:r>
          </a:p>
          <a:p>
            <a:r>
              <a:rPr lang="hr-HR" sz="2700" dirty="0" smtClean="0"/>
              <a:t>U rješavanju tih problema i smanjenju boli osobi treba pomoć stručnjaka i bliskih ljudi, kako bi prebrodila krizu i pronašla zadovoljavajuće rješenje</a:t>
            </a:r>
          </a:p>
          <a:p>
            <a:r>
              <a:rPr lang="hr-HR" sz="2700" dirty="0" smtClean="0"/>
              <a:t>Suicid je moguće spriječiti! </a:t>
            </a:r>
          </a:p>
          <a:p>
            <a:pPr lvl="1"/>
            <a:endParaRPr lang="hr-HR" dirty="0" smtClean="0"/>
          </a:p>
          <a:p>
            <a:endParaRPr lang="hr-HR" dirty="0"/>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500034" y="500042"/>
            <a:ext cx="8229600" cy="5697559"/>
          </a:xfrm>
        </p:spPr>
        <p:txBody>
          <a:bodyPr>
            <a:normAutofit/>
          </a:bodyPr>
          <a:lstStyle/>
          <a:p>
            <a:pPr>
              <a:buNone/>
            </a:pPr>
            <a:r>
              <a:rPr lang="hr-HR" sz="3000" b="1" dirty="0" smtClean="0"/>
              <a:t>MIT: SUICID JE </a:t>
            </a:r>
            <a:r>
              <a:rPr lang="hr-HR" sz="3000" b="1" u="sng" dirty="0" smtClean="0"/>
              <a:t>UVIJEK</a:t>
            </a:r>
            <a:r>
              <a:rPr lang="hr-HR" sz="3000" b="1" dirty="0" smtClean="0"/>
              <a:t> MOGUĆE SPRIJEČITI</a:t>
            </a:r>
          </a:p>
          <a:p>
            <a:endParaRPr lang="hr-HR" sz="2700" dirty="0" smtClean="0"/>
          </a:p>
          <a:p>
            <a:pPr>
              <a:buNone/>
            </a:pPr>
            <a:r>
              <a:rPr lang="hr-HR" sz="2700" dirty="0" smtClean="0"/>
              <a:t>ČINJENICA:</a:t>
            </a:r>
          </a:p>
          <a:p>
            <a:r>
              <a:rPr lang="hr-HR" sz="2700" dirty="0" smtClean="0"/>
              <a:t>Neke osobe koje su počinile suicid prethodno su potražile pomoć, a imale su i podršku bliskih osoba iz svoje okoline</a:t>
            </a:r>
          </a:p>
          <a:p>
            <a:r>
              <a:rPr lang="hr-HR" sz="2700" dirty="0" smtClean="0"/>
              <a:t>Bez obzira na sve, ponekad će osoba izvršiti suicid</a:t>
            </a:r>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500034" y="500042"/>
            <a:ext cx="8229600" cy="5483245"/>
          </a:xfrm>
        </p:spPr>
        <p:txBody>
          <a:bodyPr>
            <a:normAutofit fontScale="92500"/>
          </a:bodyPr>
          <a:lstStyle/>
          <a:p>
            <a:pPr>
              <a:buNone/>
            </a:pPr>
            <a:r>
              <a:rPr lang="hr-HR" b="1" dirty="0" smtClean="0"/>
              <a:t>MIT: SAMO PSIHIČKI OBOLJELE OSOBE SU SUICIDALNE</a:t>
            </a:r>
          </a:p>
          <a:p>
            <a:pPr>
              <a:buNone/>
            </a:pPr>
            <a:endParaRPr lang="hr-HR" sz="2900" dirty="0" smtClean="0"/>
          </a:p>
          <a:p>
            <a:pPr>
              <a:buNone/>
            </a:pPr>
            <a:r>
              <a:rPr lang="hr-HR" sz="2900" dirty="0" smtClean="0"/>
              <a:t>ČINJENICA:</a:t>
            </a:r>
          </a:p>
          <a:p>
            <a:r>
              <a:rPr lang="hr-HR" sz="2900" dirty="0" smtClean="0"/>
              <a:t>Određeni psihički poremećaju predstavljaju povećani rizik od počinjenja suicida, no nisu sve psihički oboljele osobe suicidalne. Jednako tako, suicidalne osobe nose se sa stanjem intenzivne patnje, no nemaju nužno psihički poremećaj</a:t>
            </a:r>
          </a:p>
          <a:p>
            <a:r>
              <a:rPr lang="hr-HR" sz="2900" dirty="0" smtClean="0"/>
              <a:t>Velika većina suicidalnih osoba jest depresivna, a ta depresija može biti i reaktivna depresija koja je sasvim normalna reakcija na određene teške životne okolnosti.  </a:t>
            </a:r>
          </a:p>
          <a:p>
            <a:endParaRPr lang="hr-HR" dirty="0" smtClean="0"/>
          </a:p>
          <a:p>
            <a:endParaRPr lang="hr-HR" dirty="0" smtClean="0"/>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500034" y="571480"/>
            <a:ext cx="8229600" cy="5411807"/>
          </a:xfrm>
        </p:spPr>
        <p:txBody>
          <a:bodyPr>
            <a:normAutofit/>
          </a:bodyPr>
          <a:lstStyle/>
          <a:p>
            <a:pPr>
              <a:buNone/>
            </a:pPr>
            <a:r>
              <a:rPr lang="hr-HR" sz="3000" b="1" dirty="0" smtClean="0"/>
              <a:t>MIT: SKLONOST SUICIDU JE NASLJEDNA</a:t>
            </a:r>
          </a:p>
          <a:p>
            <a:pPr>
              <a:buNone/>
            </a:pPr>
            <a:endParaRPr lang="hr-HR" sz="2700" dirty="0" smtClean="0"/>
          </a:p>
          <a:p>
            <a:pPr>
              <a:buNone/>
            </a:pPr>
            <a:r>
              <a:rPr lang="hr-HR" sz="2700" dirty="0" smtClean="0"/>
              <a:t>ČINJENICE:</a:t>
            </a:r>
          </a:p>
          <a:p>
            <a:r>
              <a:rPr lang="hr-HR" sz="2700" dirty="0" smtClean="0"/>
              <a:t>Istraživanja pokazuju da adolescent ima 50% više rizika počiniti samoubojstvo ako je to učinio njegov roditelj </a:t>
            </a:r>
            <a:r>
              <a:rPr lang="hr-HR" sz="2700" b="1" dirty="0" smtClean="0"/>
              <a:t>ili neka druga njemu značajna osoba</a:t>
            </a:r>
          </a:p>
          <a:p>
            <a:r>
              <a:rPr lang="hr-HR" sz="2700" dirty="0" smtClean="0"/>
              <a:t>Iako postoje obitelji u kojima je više članova okončalo život samoubojstvom, to je više rezultat naučenog ponašanja </a:t>
            </a:r>
            <a:r>
              <a:rPr lang="hr-HR" sz="2700" dirty="0" err="1" smtClean="0"/>
              <a:t>tj</a:t>
            </a:r>
            <a:r>
              <a:rPr lang="hr-HR" sz="2700" dirty="0" smtClean="0"/>
              <a:t>. oponašanja rješavanja problema, a manje je rezultat gena</a:t>
            </a:r>
            <a:endParaRPr lang="hr-HR" sz="2700" dirty="0"/>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28596" y="571480"/>
            <a:ext cx="8229600" cy="5340369"/>
          </a:xfrm>
        </p:spPr>
        <p:txBody>
          <a:bodyPr/>
          <a:lstStyle/>
          <a:p>
            <a:pPr>
              <a:buNone/>
            </a:pPr>
            <a:r>
              <a:rPr lang="hr-HR" sz="3000" b="1" dirty="0" smtClean="0"/>
              <a:t>MIT: SAMOUBOJICE, TO JE POSEBAN TIP LJUDI / NITKO KOGA POZNAJEM NIJE TIP KOJI BI SE UBIO</a:t>
            </a:r>
          </a:p>
          <a:p>
            <a:pPr>
              <a:buNone/>
            </a:pPr>
            <a:endParaRPr lang="hr-HR" sz="2700" dirty="0" smtClean="0"/>
          </a:p>
          <a:p>
            <a:pPr>
              <a:buNone/>
            </a:pPr>
            <a:r>
              <a:rPr lang="hr-HR" sz="2700" dirty="0" smtClean="0"/>
              <a:t>MIT:</a:t>
            </a:r>
          </a:p>
          <a:p>
            <a:r>
              <a:rPr lang="hr-HR" sz="2700" dirty="0" smtClean="0"/>
              <a:t>Ne postoji “tipični samoubojica”</a:t>
            </a:r>
          </a:p>
          <a:p>
            <a:r>
              <a:rPr lang="hr-HR" sz="2700" dirty="0" smtClean="0"/>
              <a:t>Nikad ne bih za njega rekla da bi se mogao ubiti – tipična je reakcija ljudi nakon skoro svakog samoubojstva</a:t>
            </a:r>
            <a:endParaRPr lang="hr-HR" sz="2700" dirty="0"/>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57200" y="571480"/>
            <a:ext cx="8229600" cy="5554683"/>
          </a:xfrm>
        </p:spPr>
        <p:txBody>
          <a:bodyPr>
            <a:normAutofit fontScale="92500" lnSpcReduction="10000"/>
          </a:bodyPr>
          <a:lstStyle/>
          <a:p>
            <a:pPr>
              <a:buNone/>
            </a:pPr>
            <a:r>
              <a:rPr lang="hr-HR" b="1" dirty="0" smtClean="0"/>
              <a:t>MIT: PRIČANJE O SAMOUBOJSTVU SAMO ĆE POTAKNUTI NEKOGA DA SE UBIJE AKO I NIJE TO NAMJERAVAO</a:t>
            </a:r>
          </a:p>
          <a:p>
            <a:pPr>
              <a:buNone/>
            </a:pPr>
            <a:endParaRPr lang="hr-HR" sz="2900" dirty="0" smtClean="0"/>
          </a:p>
          <a:p>
            <a:pPr>
              <a:buNone/>
            </a:pPr>
            <a:r>
              <a:rPr lang="hr-HR" sz="2900" dirty="0" smtClean="0"/>
              <a:t>ČINJENICE:</a:t>
            </a:r>
          </a:p>
          <a:p>
            <a:r>
              <a:rPr lang="hr-HR" sz="2900" dirty="0" smtClean="0"/>
              <a:t>Ne postoje dokazi da razgovor o suicidalnim mislima može naštetiti</a:t>
            </a:r>
          </a:p>
          <a:p>
            <a:r>
              <a:rPr lang="hr-HR" sz="2900" dirty="0" smtClean="0"/>
              <a:t>Suicidalna osoba može kroz razgovor dobiti dojam da ju netko razumije, ozbiljno doživljava i da može dobiti podršku</a:t>
            </a:r>
          </a:p>
          <a:p>
            <a:r>
              <a:rPr lang="hr-HR" sz="2900" dirty="0" smtClean="0"/>
              <a:t>Ne razgovarati o samoubojstvu znači odustati od pokušaja da se ono spriječi. Otvoreni razgovor o samoubojstvu prevenciju čini mogućom!</a:t>
            </a:r>
          </a:p>
          <a:p>
            <a:endParaRPr lang="hr-HR" sz="2900" dirty="0" smtClean="0"/>
          </a:p>
        </p:txBody>
      </p:sp>
      <p:pic>
        <p:nvPicPr>
          <p:cNvPr id="4" name="Slika 3"/>
          <p:cNvPicPr/>
          <p:nvPr/>
        </p:nvPicPr>
        <p:blipFill>
          <a:blip r:embed="rId2" cstate="print">
            <a:extLst>
              <a:ext uri="{28A0092B-C50C-407E-A947-70E740481C1C}">
                <a14:useLocalDpi xmlns:a14="http://schemas.microsoft.com/office/drawing/2010/main" xmlns="" val="0"/>
              </a:ext>
            </a:extLst>
          </a:blip>
          <a:stretch>
            <a:fillRect/>
          </a:stretch>
        </p:blipFill>
        <p:spPr>
          <a:xfrm flipH="1">
            <a:off x="6858016" y="5572140"/>
            <a:ext cx="2285984" cy="128586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907</TotalTime>
  <Words>1047</Words>
  <Application>Microsoft Office PowerPoint</Application>
  <PresentationFormat>On-screen Show (4:3)</PresentationFormat>
  <Paragraphs>121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tema</vt:lpstr>
      <vt:lpstr>MITOVI O SUICIDU</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JOŠ MITOVA….</vt:lpstr>
      <vt:lpstr>Reference: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MITOVI O SUICIDU</dc:title>
  <dc:creator>Dijana</dc:creator>
  <cp:lastModifiedBy>Željko</cp:lastModifiedBy>
  <cp:revision>90</cp:revision>
  <dcterms:created xsi:type="dcterms:W3CDTF">2018-10-08T18:05:07Z</dcterms:created>
  <dcterms:modified xsi:type="dcterms:W3CDTF">2018-10-25T10:06:45Z</dcterms:modified>
</cp:coreProperties>
</file>