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8"/>
  </p:notesMasterIdLst>
  <p:sldIdLst>
    <p:sldId id="256" r:id="rId3"/>
    <p:sldId id="257" r:id="rId4"/>
    <p:sldId id="258" r:id="rId5"/>
    <p:sldId id="282" r:id="rId6"/>
    <p:sldId id="283" r:id="rId7"/>
    <p:sldId id="281" r:id="rId8"/>
    <p:sldId id="260" r:id="rId9"/>
    <p:sldId id="261" r:id="rId10"/>
    <p:sldId id="270" r:id="rId11"/>
    <p:sldId id="262" r:id="rId12"/>
    <p:sldId id="271" r:id="rId13"/>
    <p:sldId id="273" r:id="rId14"/>
    <p:sldId id="275" r:id="rId15"/>
    <p:sldId id="276" r:id="rId16"/>
    <p:sldId id="263" r:id="rId17"/>
    <p:sldId id="277" r:id="rId18"/>
    <p:sldId id="264" r:id="rId19"/>
    <p:sldId id="278" r:id="rId20"/>
    <p:sldId id="279" r:id="rId21"/>
    <p:sldId id="268" r:id="rId22"/>
    <p:sldId id="280" r:id="rId23"/>
    <p:sldId id="265" r:id="rId24"/>
    <p:sldId id="266" r:id="rId25"/>
    <p:sldId id="267" r:id="rId26"/>
    <p:sldId id="269" r:id="rId2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" initials="V" lastIdx="1" clrIdx="0">
    <p:extLst/>
  </p:cmAuthor>
  <p:cmAuthor id="2" name="Nastava" initials="N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/>
    <p:restoredTop sz="94681"/>
  </p:normalViewPr>
  <p:slideViewPr>
    <p:cSldViewPr snapToGrid="0">
      <p:cViewPr varScale="1">
        <p:scale>
          <a:sx n="75" d="100"/>
          <a:sy n="75" d="100"/>
        </p:scale>
        <p:origin x="5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58E88-AED0-44F6-A9B5-188FD341DA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96C19B-5A2E-4208-9EEF-0B7466C59762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507C3C6F-028D-4AC3-8455-F95C9FFCAD47}" type="parTrans" cxnId="{086C24AB-84E2-4BC7-92A8-57EB2B64F801}">
      <dgm:prSet/>
      <dgm:spPr/>
      <dgm:t>
        <a:bodyPr/>
        <a:lstStyle/>
        <a:p>
          <a:endParaRPr lang="en-US"/>
        </a:p>
      </dgm:t>
    </dgm:pt>
    <dgm:pt modelId="{2B0F2F90-4C7F-4051-988C-A8E7E7488D77}" type="sibTrans" cxnId="{086C24AB-84E2-4BC7-92A8-57EB2B64F801}">
      <dgm:prSet/>
      <dgm:spPr/>
      <dgm:t>
        <a:bodyPr/>
        <a:lstStyle/>
        <a:p>
          <a:endParaRPr lang="en-US"/>
        </a:p>
      </dgm:t>
    </dgm:pt>
    <dgm:pt modelId="{A88B499C-E90A-4B95-8D2F-BC6B84DE1DF4}">
      <dgm:prSet phldrT="[Text]"/>
      <dgm:spPr/>
      <dgm:t>
        <a:bodyPr/>
        <a:lstStyle/>
        <a:p>
          <a:r>
            <a:rPr lang="hr-HR" dirty="0" smtClean="0"/>
            <a:t>Usmjerene na okidače</a:t>
          </a:r>
          <a:endParaRPr lang="en-US" dirty="0"/>
        </a:p>
      </dgm:t>
    </dgm:pt>
    <dgm:pt modelId="{6AF583A8-7CF9-4FC0-A519-29AFEE1CD7CD}" type="parTrans" cxnId="{EA7A70EA-4B16-46DB-9C5B-6289F18511E9}">
      <dgm:prSet/>
      <dgm:spPr/>
      <dgm:t>
        <a:bodyPr/>
        <a:lstStyle/>
        <a:p>
          <a:endParaRPr lang="en-US"/>
        </a:p>
      </dgm:t>
    </dgm:pt>
    <dgm:pt modelId="{A1C351DD-EFE3-458B-83A2-E18903191868}" type="sibTrans" cxnId="{EA7A70EA-4B16-46DB-9C5B-6289F18511E9}">
      <dgm:prSet/>
      <dgm:spPr/>
      <dgm:t>
        <a:bodyPr/>
        <a:lstStyle/>
        <a:p>
          <a:endParaRPr lang="en-US"/>
        </a:p>
      </dgm:t>
    </dgm:pt>
    <dgm:pt modelId="{00BC1093-AF02-4907-91FE-DD7DD5D21517}">
      <dgm:prSet phldrT="[Text]"/>
      <dgm:spPr/>
      <dgm:t>
        <a:bodyPr/>
        <a:lstStyle/>
        <a:p>
          <a:r>
            <a:rPr lang="hr-HR" dirty="0" smtClean="0"/>
            <a:t>Usmjerene na procjenu</a:t>
          </a:r>
          <a:endParaRPr lang="en-US" dirty="0"/>
        </a:p>
      </dgm:t>
    </dgm:pt>
    <dgm:pt modelId="{F97E33C6-1F93-48F1-9F55-4CD57FD7843B}" type="parTrans" cxnId="{245487B0-9B0B-4613-8D3B-915B240998E5}">
      <dgm:prSet/>
      <dgm:spPr/>
      <dgm:t>
        <a:bodyPr/>
        <a:lstStyle/>
        <a:p>
          <a:endParaRPr lang="en-US"/>
        </a:p>
      </dgm:t>
    </dgm:pt>
    <dgm:pt modelId="{DA28EC63-4609-44A1-BE3A-440FAB7B005E}" type="sibTrans" cxnId="{245487B0-9B0B-4613-8D3B-915B240998E5}">
      <dgm:prSet/>
      <dgm:spPr/>
      <dgm:t>
        <a:bodyPr/>
        <a:lstStyle/>
        <a:p>
          <a:endParaRPr lang="en-US"/>
        </a:p>
      </dgm:t>
    </dgm:pt>
    <dgm:pt modelId="{B8734253-D069-45AC-9830-0135A0E52EEE}">
      <dgm:prSet/>
      <dgm:spPr/>
      <dgm:t>
        <a:bodyPr/>
        <a:lstStyle/>
        <a:p>
          <a:r>
            <a:rPr lang="hr-HR" dirty="0" smtClean="0"/>
            <a:t>Usmjerene na mijenjanje vjerovanja</a:t>
          </a:r>
          <a:endParaRPr lang="en-US" dirty="0"/>
        </a:p>
      </dgm:t>
    </dgm:pt>
    <dgm:pt modelId="{1DB126CF-C1FE-4C0E-B468-51B0CC45DB05}" type="parTrans" cxnId="{0B65C339-E83A-4DE8-93E3-64AB7B3D89DA}">
      <dgm:prSet/>
      <dgm:spPr/>
      <dgm:t>
        <a:bodyPr/>
        <a:lstStyle/>
        <a:p>
          <a:endParaRPr lang="en-US"/>
        </a:p>
      </dgm:t>
    </dgm:pt>
    <dgm:pt modelId="{0182EC6A-C5DC-4312-B19A-95BBC4A92825}" type="sibTrans" cxnId="{0B65C339-E83A-4DE8-93E3-64AB7B3D89DA}">
      <dgm:prSet/>
      <dgm:spPr/>
      <dgm:t>
        <a:bodyPr/>
        <a:lstStyle/>
        <a:p>
          <a:endParaRPr lang="en-US"/>
        </a:p>
      </dgm:t>
    </dgm:pt>
    <dgm:pt modelId="{C895823C-8A85-47BA-BF17-00F0BB62E3E3}">
      <dgm:prSet/>
      <dgm:spPr/>
      <dgm:t>
        <a:bodyPr/>
        <a:lstStyle/>
        <a:p>
          <a:r>
            <a:rPr lang="hr-HR" dirty="0" smtClean="0"/>
            <a:t>Usmjerene na poboljšanje raspoloženja</a:t>
          </a:r>
          <a:endParaRPr lang="en-US" dirty="0"/>
        </a:p>
      </dgm:t>
    </dgm:pt>
    <dgm:pt modelId="{D16EED08-FA9F-463F-85DF-899ACFC3E813}" type="parTrans" cxnId="{D59A2034-C348-4F98-8B42-875BC5ED351C}">
      <dgm:prSet/>
      <dgm:spPr/>
      <dgm:t>
        <a:bodyPr/>
        <a:lstStyle/>
        <a:p>
          <a:endParaRPr lang="en-US"/>
        </a:p>
      </dgm:t>
    </dgm:pt>
    <dgm:pt modelId="{8E87B737-FC27-4B4C-B520-CCA8E1D8C7B9}" type="sibTrans" cxnId="{D59A2034-C348-4F98-8B42-875BC5ED351C}">
      <dgm:prSet/>
      <dgm:spPr/>
      <dgm:t>
        <a:bodyPr/>
        <a:lstStyle/>
        <a:p>
          <a:endParaRPr lang="en-US"/>
        </a:p>
      </dgm:t>
    </dgm:pt>
    <dgm:pt modelId="{D2CD98A0-9090-4B8D-9FC0-4B7FCC822364}" type="pres">
      <dgm:prSet presAssocID="{AFD58E88-AED0-44F6-A9B5-188FD341DA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86F928-D542-4273-88C1-A04C9F8C8681}" type="pres">
      <dgm:prSet presAssocID="{8C96C19B-5A2E-4208-9EEF-0B7466C59762}" presName="hierRoot1" presStyleCnt="0">
        <dgm:presLayoutVars>
          <dgm:hierBranch val="init"/>
        </dgm:presLayoutVars>
      </dgm:prSet>
      <dgm:spPr/>
    </dgm:pt>
    <dgm:pt modelId="{05BE84B2-1019-4B34-A7E9-A7B89EEDB5CB}" type="pres">
      <dgm:prSet presAssocID="{8C96C19B-5A2E-4208-9EEF-0B7466C59762}" presName="rootComposite1" presStyleCnt="0"/>
      <dgm:spPr/>
    </dgm:pt>
    <dgm:pt modelId="{6E06B96E-6D2D-4B92-9A59-53126FB406D1}" type="pres">
      <dgm:prSet presAssocID="{8C96C19B-5A2E-4208-9EEF-0B7466C5976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767EE7-448F-4EBC-89BB-E3302B8FE077}" type="pres">
      <dgm:prSet presAssocID="{8C96C19B-5A2E-4208-9EEF-0B7466C5976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07F94B9-EC1B-4E6F-9EE2-7A6462660F62}" type="pres">
      <dgm:prSet presAssocID="{8C96C19B-5A2E-4208-9EEF-0B7466C59762}" presName="hierChild2" presStyleCnt="0"/>
      <dgm:spPr/>
    </dgm:pt>
    <dgm:pt modelId="{36AC96DC-D39C-4933-A90A-84F764917926}" type="pres">
      <dgm:prSet presAssocID="{6AF583A8-7CF9-4FC0-A519-29AFEE1CD7CD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44D1158-C4CB-412C-909C-15EFBC2DE973}" type="pres">
      <dgm:prSet presAssocID="{A88B499C-E90A-4B95-8D2F-BC6B84DE1DF4}" presName="hierRoot2" presStyleCnt="0">
        <dgm:presLayoutVars>
          <dgm:hierBranch val="init"/>
        </dgm:presLayoutVars>
      </dgm:prSet>
      <dgm:spPr/>
    </dgm:pt>
    <dgm:pt modelId="{D2CF0EE7-D3DE-45CB-8A13-BDDFC3180ECC}" type="pres">
      <dgm:prSet presAssocID="{A88B499C-E90A-4B95-8D2F-BC6B84DE1DF4}" presName="rootComposite" presStyleCnt="0"/>
      <dgm:spPr/>
    </dgm:pt>
    <dgm:pt modelId="{055F2EEB-76B5-4381-A117-40A990DF443E}" type="pres">
      <dgm:prSet presAssocID="{A88B499C-E90A-4B95-8D2F-BC6B84DE1DF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16D592-390C-4DFE-B2FF-EF46EAE68F5E}" type="pres">
      <dgm:prSet presAssocID="{A88B499C-E90A-4B95-8D2F-BC6B84DE1DF4}" presName="rootConnector" presStyleLbl="node2" presStyleIdx="0" presStyleCnt="4"/>
      <dgm:spPr/>
      <dgm:t>
        <a:bodyPr/>
        <a:lstStyle/>
        <a:p>
          <a:endParaRPr lang="en-US"/>
        </a:p>
      </dgm:t>
    </dgm:pt>
    <dgm:pt modelId="{6CBB0A1B-3D2A-492E-A418-70877C1E79C7}" type="pres">
      <dgm:prSet presAssocID="{A88B499C-E90A-4B95-8D2F-BC6B84DE1DF4}" presName="hierChild4" presStyleCnt="0"/>
      <dgm:spPr/>
    </dgm:pt>
    <dgm:pt modelId="{94B7BDC7-08B7-446C-9F62-11168F966C96}" type="pres">
      <dgm:prSet presAssocID="{A88B499C-E90A-4B95-8D2F-BC6B84DE1DF4}" presName="hierChild5" presStyleCnt="0"/>
      <dgm:spPr/>
    </dgm:pt>
    <dgm:pt modelId="{B1D4FD3D-6A8C-4288-9996-BB434FAE939E}" type="pres">
      <dgm:prSet presAssocID="{F97E33C6-1F93-48F1-9F55-4CD57FD7843B}" presName="Name37" presStyleLbl="parChTrans1D2" presStyleIdx="1" presStyleCnt="4"/>
      <dgm:spPr/>
      <dgm:t>
        <a:bodyPr/>
        <a:lstStyle/>
        <a:p>
          <a:endParaRPr lang="en-US"/>
        </a:p>
      </dgm:t>
    </dgm:pt>
    <dgm:pt modelId="{678BCE05-EF55-4F10-A49D-7B9F47A3DD74}" type="pres">
      <dgm:prSet presAssocID="{00BC1093-AF02-4907-91FE-DD7DD5D21517}" presName="hierRoot2" presStyleCnt="0">
        <dgm:presLayoutVars>
          <dgm:hierBranch val="init"/>
        </dgm:presLayoutVars>
      </dgm:prSet>
      <dgm:spPr/>
    </dgm:pt>
    <dgm:pt modelId="{8E728F68-6055-438E-AD5C-58F8D5038711}" type="pres">
      <dgm:prSet presAssocID="{00BC1093-AF02-4907-91FE-DD7DD5D21517}" presName="rootComposite" presStyleCnt="0"/>
      <dgm:spPr/>
    </dgm:pt>
    <dgm:pt modelId="{58F49E60-8C9B-4849-88C8-E0F02039C28B}" type="pres">
      <dgm:prSet presAssocID="{00BC1093-AF02-4907-91FE-DD7DD5D2151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3BF47-C357-4A17-A9FE-2821D99E2197}" type="pres">
      <dgm:prSet presAssocID="{00BC1093-AF02-4907-91FE-DD7DD5D21517}" presName="rootConnector" presStyleLbl="node2" presStyleIdx="1" presStyleCnt="4"/>
      <dgm:spPr/>
      <dgm:t>
        <a:bodyPr/>
        <a:lstStyle/>
        <a:p>
          <a:endParaRPr lang="en-US"/>
        </a:p>
      </dgm:t>
    </dgm:pt>
    <dgm:pt modelId="{5B669C83-843A-455E-A9B2-3D7ED09967D0}" type="pres">
      <dgm:prSet presAssocID="{00BC1093-AF02-4907-91FE-DD7DD5D21517}" presName="hierChild4" presStyleCnt="0"/>
      <dgm:spPr/>
    </dgm:pt>
    <dgm:pt modelId="{DF4B017B-4198-431D-BFAA-51B7B4905143}" type="pres">
      <dgm:prSet presAssocID="{00BC1093-AF02-4907-91FE-DD7DD5D21517}" presName="hierChild5" presStyleCnt="0"/>
      <dgm:spPr/>
    </dgm:pt>
    <dgm:pt modelId="{EE089C74-7222-43E9-90E2-A008E5E4A077}" type="pres">
      <dgm:prSet presAssocID="{1DB126CF-C1FE-4C0E-B468-51B0CC45DB05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0E47E2-741E-46FC-A71F-E774B1EC492D}" type="pres">
      <dgm:prSet presAssocID="{B8734253-D069-45AC-9830-0135A0E52EEE}" presName="hierRoot2" presStyleCnt="0">
        <dgm:presLayoutVars>
          <dgm:hierBranch val="init"/>
        </dgm:presLayoutVars>
      </dgm:prSet>
      <dgm:spPr/>
    </dgm:pt>
    <dgm:pt modelId="{7B7B8D17-AE01-406F-A19F-3AF31BD097B0}" type="pres">
      <dgm:prSet presAssocID="{B8734253-D069-45AC-9830-0135A0E52EEE}" presName="rootComposite" presStyleCnt="0"/>
      <dgm:spPr/>
    </dgm:pt>
    <dgm:pt modelId="{4D23134B-F170-4246-B029-6BA928388824}" type="pres">
      <dgm:prSet presAssocID="{B8734253-D069-45AC-9830-0135A0E52EE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EE0799-F542-4232-93CC-DFE9B2A8BB16}" type="pres">
      <dgm:prSet presAssocID="{B8734253-D069-45AC-9830-0135A0E52EEE}" presName="rootConnector" presStyleLbl="node2" presStyleIdx="2" presStyleCnt="4"/>
      <dgm:spPr/>
      <dgm:t>
        <a:bodyPr/>
        <a:lstStyle/>
        <a:p>
          <a:endParaRPr lang="en-US"/>
        </a:p>
      </dgm:t>
    </dgm:pt>
    <dgm:pt modelId="{EECABFD3-3321-4478-A952-768BBD448DD5}" type="pres">
      <dgm:prSet presAssocID="{B8734253-D069-45AC-9830-0135A0E52EEE}" presName="hierChild4" presStyleCnt="0"/>
      <dgm:spPr/>
    </dgm:pt>
    <dgm:pt modelId="{15F71A34-CFEF-4C5A-BC2D-3E6D62C9A5F1}" type="pres">
      <dgm:prSet presAssocID="{B8734253-D069-45AC-9830-0135A0E52EEE}" presName="hierChild5" presStyleCnt="0"/>
      <dgm:spPr/>
    </dgm:pt>
    <dgm:pt modelId="{DFD42B94-6C0C-4C44-9BA4-E6AC2091FD9A}" type="pres">
      <dgm:prSet presAssocID="{D16EED08-FA9F-463F-85DF-899ACFC3E81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FEE17FD8-B8BA-4D29-ADB3-080D4BFF38E6}" type="pres">
      <dgm:prSet presAssocID="{C895823C-8A85-47BA-BF17-00F0BB62E3E3}" presName="hierRoot2" presStyleCnt="0">
        <dgm:presLayoutVars>
          <dgm:hierBranch val="init"/>
        </dgm:presLayoutVars>
      </dgm:prSet>
      <dgm:spPr/>
    </dgm:pt>
    <dgm:pt modelId="{F8CB90B2-D916-4779-B959-6C577ADD8128}" type="pres">
      <dgm:prSet presAssocID="{C895823C-8A85-47BA-BF17-00F0BB62E3E3}" presName="rootComposite" presStyleCnt="0"/>
      <dgm:spPr/>
    </dgm:pt>
    <dgm:pt modelId="{DE100ED5-953D-4B55-8E50-E1AC05CEFA28}" type="pres">
      <dgm:prSet presAssocID="{C895823C-8A85-47BA-BF17-00F0BB62E3E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77D311-9555-48F6-A8F6-7C312B4B3774}" type="pres">
      <dgm:prSet presAssocID="{C895823C-8A85-47BA-BF17-00F0BB62E3E3}" presName="rootConnector" presStyleLbl="node2" presStyleIdx="3" presStyleCnt="4"/>
      <dgm:spPr/>
      <dgm:t>
        <a:bodyPr/>
        <a:lstStyle/>
        <a:p>
          <a:endParaRPr lang="en-US"/>
        </a:p>
      </dgm:t>
    </dgm:pt>
    <dgm:pt modelId="{80D38366-812B-4DD3-B6CB-000D71C3827E}" type="pres">
      <dgm:prSet presAssocID="{C895823C-8A85-47BA-BF17-00F0BB62E3E3}" presName="hierChild4" presStyleCnt="0"/>
      <dgm:spPr/>
    </dgm:pt>
    <dgm:pt modelId="{74433425-96C3-433F-B23A-2A84B964C340}" type="pres">
      <dgm:prSet presAssocID="{C895823C-8A85-47BA-BF17-00F0BB62E3E3}" presName="hierChild5" presStyleCnt="0"/>
      <dgm:spPr/>
    </dgm:pt>
    <dgm:pt modelId="{1C993224-2A86-4813-9FC2-8F2055187A0B}" type="pres">
      <dgm:prSet presAssocID="{8C96C19B-5A2E-4208-9EEF-0B7466C59762}" presName="hierChild3" presStyleCnt="0"/>
      <dgm:spPr/>
    </dgm:pt>
  </dgm:ptLst>
  <dgm:cxnLst>
    <dgm:cxn modelId="{84CE87C0-00BC-4983-8160-D899A18D71BD}" type="presOf" srcId="{1DB126CF-C1FE-4C0E-B468-51B0CC45DB05}" destId="{EE089C74-7222-43E9-90E2-A008E5E4A077}" srcOrd="0" destOrd="0" presId="urn:microsoft.com/office/officeart/2005/8/layout/orgChart1"/>
    <dgm:cxn modelId="{96FA3D8D-EF5B-4D99-8D00-14E93D44D20C}" type="presOf" srcId="{8C96C19B-5A2E-4208-9EEF-0B7466C59762}" destId="{E5767EE7-448F-4EBC-89BB-E3302B8FE077}" srcOrd="1" destOrd="0" presId="urn:microsoft.com/office/officeart/2005/8/layout/orgChart1"/>
    <dgm:cxn modelId="{FD8C9364-A465-485B-8210-9D8E494D6015}" type="presOf" srcId="{B8734253-D069-45AC-9830-0135A0E52EEE}" destId="{4D23134B-F170-4246-B029-6BA928388824}" srcOrd="0" destOrd="0" presId="urn:microsoft.com/office/officeart/2005/8/layout/orgChart1"/>
    <dgm:cxn modelId="{0B65C339-E83A-4DE8-93E3-64AB7B3D89DA}" srcId="{8C96C19B-5A2E-4208-9EEF-0B7466C59762}" destId="{B8734253-D069-45AC-9830-0135A0E52EEE}" srcOrd="2" destOrd="0" parTransId="{1DB126CF-C1FE-4C0E-B468-51B0CC45DB05}" sibTransId="{0182EC6A-C5DC-4312-B19A-95BBC4A92825}"/>
    <dgm:cxn modelId="{BD42AA02-F118-4B51-801B-D600019A03C0}" type="presOf" srcId="{A88B499C-E90A-4B95-8D2F-BC6B84DE1DF4}" destId="{7716D592-390C-4DFE-B2FF-EF46EAE68F5E}" srcOrd="1" destOrd="0" presId="urn:microsoft.com/office/officeart/2005/8/layout/orgChart1"/>
    <dgm:cxn modelId="{245487B0-9B0B-4613-8D3B-915B240998E5}" srcId="{8C96C19B-5A2E-4208-9EEF-0B7466C59762}" destId="{00BC1093-AF02-4907-91FE-DD7DD5D21517}" srcOrd="1" destOrd="0" parTransId="{F97E33C6-1F93-48F1-9F55-4CD57FD7843B}" sibTransId="{DA28EC63-4609-44A1-BE3A-440FAB7B005E}"/>
    <dgm:cxn modelId="{E068FA1F-D258-484E-BEF7-41C35B41EDDA}" type="presOf" srcId="{B8734253-D069-45AC-9830-0135A0E52EEE}" destId="{0CEE0799-F542-4232-93CC-DFE9B2A8BB16}" srcOrd="1" destOrd="0" presId="urn:microsoft.com/office/officeart/2005/8/layout/orgChart1"/>
    <dgm:cxn modelId="{7190150C-D78D-4D86-9AEE-E214AB8E2351}" type="presOf" srcId="{8C96C19B-5A2E-4208-9EEF-0B7466C59762}" destId="{6E06B96E-6D2D-4B92-9A59-53126FB406D1}" srcOrd="0" destOrd="0" presId="urn:microsoft.com/office/officeart/2005/8/layout/orgChart1"/>
    <dgm:cxn modelId="{086C24AB-84E2-4BC7-92A8-57EB2B64F801}" srcId="{AFD58E88-AED0-44F6-A9B5-188FD341DA32}" destId="{8C96C19B-5A2E-4208-9EEF-0B7466C59762}" srcOrd="0" destOrd="0" parTransId="{507C3C6F-028D-4AC3-8455-F95C9FFCAD47}" sibTransId="{2B0F2F90-4C7F-4051-988C-A8E7E7488D77}"/>
    <dgm:cxn modelId="{2EB0947C-AE85-4096-8530-E2B38E5402DD}" type="presOf" srcId="{00BC1093-AF02-4907-91FE-DD7DD5D21517}" destId="{58F49E60-8C9B-4849-88C8-E0F02039C28B}" srcOrd="0" destOrd="0" presId="urn:microsoft.com/office/officeart/2005/8/layout/orgChart1"/>
    <dgm:cxn modelId="{3A90DE23-1B58-4143-B3B4-BE78B49A9752}" type="presOf" srcId="{6AF583A8-7CF9-4FC0-A519-29AFEE1CD7CD}" destId="{36AC96DC-D39C-4933-A90A-84F764917926}" srcOrd="0" destOrd="0" presId="urn:microsoft.com/office/officeart/2005/8/layout/orgChart1"/>
    <dgm:cxn modelId="{EA7A70EA-4B16-46DB-9C5B-6289F18511E9}" srcId="{8C96C19B-5A2E-4208-9EEF-0B7466C59762}" destId="{A88B499C-E90A-4B95-8D2F-BC6B84DE1DF4}" srcOrd="0" destOrd="0" parTransId="{6AF583A8-7CF9-4FC0-A519-29AFEE1CD7CD}" sibTransId="{A1C351DD-EFE3-458B-83A2-E18903191868}"/>
    <dgm:cxn modelId="{72E28939-E2CD-4810-BA01-6479B9520C26}" type="presOf" srcId="{A88B499C-E90A-4B95-8D2F-BC6B84DE1DF4}" destId="{055F2EEB-76B5-4381-A117-40A990DF443E}" srcOrd="0" destOrd="0" presId="urn:microsoft.com/office/officeart/2005/8/layout/orgChart1"/>
    <dgm:cxn modelId="{9A5D5A9E-EE5A-4B23-9F22-ADDBDE87FCE5}" type="presOf" srcId="{00BC1093-AF02-4907-91FE-DD7DD5D21517}" destId="{D6A3BF47-C357-4A17-A9FE-2821D99E2197}" srcOrd="1" destOrd="0" presId="urn:microsoft.com/office/officeart/2005/8/layout/orgChart1"/>
    <dgm:cxn modelId="{C5C6CEFA-50D3-41DF-8D3F-F78D215B033C}" type="presOf" srcId="{F97E33C6-1F93-48F1-9F55-4CD57FD7843B}" destId="{B1D4FD3D-6A8C-4288-9996-BB434FAE939E}" srcOrd="0" destOrd="0" presId="urn:microsoft.com/office/officeart/2005/8/layout/orgChart1"/>
    <dgm:cxn modelId="{E9A866AA-952A-4FB7-9DDE-C20EB8D0289E}" type="presOf" srcId="{D16EED08-FA9F-463F-85DF-899ACFC3E813}" destId="{DFD42B94-6C0C-4C44-9BA4-E6AC2091FD9A}" srcOrd="0" destOrd="0" presId="urn:microsoft.com/office/officeart/2005/8/layout/orgChart1"/>
    <dgm:cxn modelId="{D59A2034-C348-4F98-8B42-875BC5ED351C}" srcId="{8C96C19B-5A2E-4208-9EEF-0B7466C59762}" destId="{C895823C-8A85-47BA-BF17-00F0BB62E3E3}" srcOrd="3" destOrd="0" parTransId="{D16EED08-FA9F-463F-85DF-899ACFC3E813}" sibTransId="{8E87B737-FC27-4B4C-B520-CCA8E1D8C7B9}"/>
    <dgm:cxn modelId="{B48A6F2C-4A77-4B0B-8E39-C13D03EF242F}" type="presOf" srcId="{C895823C-8A85-47BA-BF17-00F0BB62E3E3}" destId="{DE100ED5-953D-4B55-8E50-E1AC05CEFA28}" srcOrd="0" destOrd="0" presId="urn:microsoft.com/office/officeart/2005/8/layout/orgChart1"/>
    <dgm:cxn modelId="{E444C5AE-2547-4A9E-8CA2-E1475F801DA9}" type="presOf" srcId="{C895823C-8A85-47BA-BF17-00F0BB62E3E3}" destId="{5377D311-9555-48F6-A8F6-7C312B4B3774}" srcOrd="1" destOrd="0" presId="urn:microsoft.com/office/officeart/2005/8/layout/orgChart1"/>
    <dgm:cxn modelId="{31DC93B9-704E-404F-A946-45B77DA5007D}" type="presOf" srcId="{AFD58E88-AED0-44F6-A9B5-188FD341DA32}" destId="{D2CD98A0-9090-4B8D-9FC0-4B7FCC822364}" srcOrd="0" destOrd="0" presId="urn:microsoft.com/office/officeart/2005/8/layout/orgChart1"/>
    <dgm:cxn modelId="{07D5FD44-4B1E-426B-B3FC-FCBC87F344FF}" type="presParOf" srcId="{D2CD98A0-9090-4B8D-9FC0-4B7FCC822364}" destId="{9286F928-D542-4273-88C1-A04C9F8C8681}" srcOrd="0" destOrd="0" presId="urn:microsoft.com/office/officeart/2005/8/layout/orgChart1"/>
    <dgm:cxn modelId="{11AE2AA6-5638-4C97-B97D-465C06D69036}" type="presParOf" srcId="{9286F928-D542-4273-88C1-A04C9F8C8681}" destId="{05BE84B2-1019-4B34-A7E9-A7B89EEDB5CB}" srcOrd="0" destOrd="0" presId="urn:microsoft.com/office/officeart/2005/8/layout/orgChart1"/>
    <dgm:cxn modelId="{364386DB-5BE6-4DD7-B4CE-3FE85310B888}" type="presParOf" srcId="{05BE84B2-1019-4B34-A7E9-A7B89EEDB5CB}" destId="{6E06B96E-6D2D-4B92-9A59-53126FB406D1}" srcOrd="0" destOrd="0" presId="urn:microsoft.com/office/officeart/2005/8/layout/orgChart1"/>
    <dgm:cxn modelId="{037D0764-3C67-43A7-9282-A3670A452DBB}" type="presParOf" srcId="{05BE84B2-1019-4B34-A7E9-A7B89EEDB5CB}" destId="{E5767EE7-448F-4EBC-89BB-E3302B8FE077}" srcOrd="1" destOrd="0" presId="urn:microsoft.com/office/officeart/2005/8/layout/orgChart1"/>
    <dgm:cxn modelId="{50BF0867-271E-44E3-A7EC-D5FD90BE6E5D}" type="presParOf" srcId="{9286F928-D542-4273-88C1-A04C9F8C8681}" destId="{707F94B9-EC1B-4E6F-9EE2-7A6462660F62}" srcOrd="1" destOrd="0" presId="urn:microsoft.com/office/officeart/2005/8/layout/orgChart1"/>
    <dgm:cxn modelId="{D8CF0626-B2C5-4241-B218-398D676D8EB7}" type="presParOf" srcId="{707F94B9-EC1B-4E6F-9EE2-7A6462660F62}" destId="{36AC96DC-D39C-4933-A90A-84F764917926}" srcOrd="0" destOrd="0" presId="urn:microsoft.com/office/officeart/2005/8/layout/orgChart1"/>
    <dgm:cxn modelId="{C909E0AC-5E57-4D7C-A385-3386419821FD}" type="presParOf" srcId="{707F94B9-EC1B-4E6F-9EE2-7A6462660F62}" destId="{944D1158-C4CB-412C-909C-15EFBC2DE973}" srcOrd="1" destOrd="0" presId="urn:microsoft.com/office/officeart/2005/8/layout/orgChart1"/>
    <dgm:cxn modelId="{7C5DAF3D-1C85-46BB-A0D6-B88BE9BEEB28}" type="presParOf" srcId="{944D1158-C4CB-412C-909C-15EFBC2DE973}" destId="{D2CF0EE7-D3DE-45CB-8A13-BDDFC3180ECC}" srcOrd="0" destOrd="0" presId="urn:microsoft.com/office/officeart/2005/8/layout/orgChart1"/>
    <dgm:cxn modelId="{54BBD59A-4D18-4707-AC8D-8C1E2BF68AD7}" type="presParOf" srcId="{D2CF0EE7-D3DE-45CB-8A13-BDDFC3180ECC}" destId="{055F2EEB-76B5-4381-A117-40A990DF443E}" srcOrd="0" destOrd="0" presId="urn:microsoft.com/office/officeart/2005/8/layout/orgChart1"/>
    <dgm:cxn modelId="{20979E4B-1907-4D1C-97A0-3B4C7BAEB00A}" type="presParOf" srcId="{D2CF0EE7-D3DE-45CB-8A13-BDDFC3180ECC}" destId="{7716D592-390C-4DFE-B2FF-EF46EAE68F5E}" srcOrd="1" destOrd="0" presId="urn:microsoft.com/office/officeart/2005/8/layout/orgChart1"/>
    <dgm:cxn modelId="{77B26589-E7EA-445C-B856-2E5CED1D5013}" type="presParOf" srcId="{944D1158-C4CB-412C-909C-15EFBC2DE973}" destId="{6CBB0A1B-3D2A-492E-A418-70877C1E79C7}" srcOrd="1" destOrd="0" presId="urn:microsoft.com/office/officeart/2005/8/layout/orgChart1"/>
    <dgm:cxn modelId="{3F8A84C1-5AF4-41E7-BF63-9C0F919B26D7}" type="presParOf" srcId="{944D1158-C4CB-412C-909C-15EFBC2DE973}" destId="{94B7BDC7-08B7-446C-9F62-11168F966C96}" srcOrd="2" destOrd="0" presId="urn:microsoft.com/office/officeart/2005/8/layout/orgChart1"/>
    <dgm:cxn modelId="{976ABAA9-B105-4B1F-B505-42DB89E747F0}" type="presParOf" srcId="{707F94B9-EC1B-4E6F-9EE2-7A6462660F62}" destId="{B1D4FD3D-6A8C-4288-9996-BB434FAE939E}" srcOrd="2" destOrd="0" presId="urn:microsoft.com/office/officeart/2005/8/layout/orgChart1"/>
    <dgm:cxn modelId="{43808E23-4A77-4B51-BFE4-9A89E9B8E94B}" type="presParOf" srcId="{707F94B9-EC1B-4E6F-9EE2-7A6462660F62}" destId="{678BCE05-EF55-4F10-A49D-7B9F47A3DD74}" srcOrd="3" destOrd="0" presId="urn:microsoft.com/office/officeart/2005/8/layout/orgChart1"/>
    <dgm:cxn modelId="{1D977A73-52DA-457A-A248-67243D3FF279}" type="presParOf" srcId="{678BCE05-EF55-4F10-A49D-7B9F47A3DD74}" destId="{8E728F68-6055-438E-AD5C-58F8D5038711}" srcOrd="0" destOrd="0" presId="urn:microsoft.com/office/officeart/2005/8/layout/orgChart1"/>
    <dgm:cxn modelId="{107EB5B1-5E1F-408A-86E8-39EB282A0222}" type="presParOf" srcId="{8E728F68-6055-438E-AD5C-58F8D5038711}" destId="{58F49E60-8C9B-4849-88C8-E0F02039C28B}" srcOrd="0" destOrd="0" presId="urn:microsoft.com/office/officeart/2005/8/layout/orgChart1"/>
    <dgm:cxn modelId="{E88D2CA9-9735-43E2-A47D-6395D032B63C}" type="presParOf" srcId="{8E728F68-6055-438E-AD5C-58F8D5038711}" destId="{D6A3BF47-C357-4A17-A9FE-2821D99E2197}" srcOrd="1" destOrd="0" presId="urn:microsoft.com/office/officeart/2005/8/layout/orgChart1"/>
    <dgm:cxn modelId="{E7BE79C9-181F-4678-9987-8B06FED40334}" type="presParOf" srcId="{678BCE05-EF55-4F10-A49D-7B9F47A3DD74}" destId="{5B669C83-843A-455E-A9B2-3D7ED09967D0}" srcOrd="1" destOrd="0" presId="urn:microsoft.com/office/officeart/2005/8/layout/orgChart1"/>
    <dgm:cxn modelId="{9309F936-9BDC-4277-8D94-14D1AB12D0E3}" type="presParOf" srcId="{678BCE05-EF55-4F10-A49D-7B9F47A3DD74}" destId="{DF4B017B-4198-431D-BFAA-51B7B4905143}" srcOrd="2" destOrd="0" presId="urn:microsoft.com/office/officeart/2005/8/layout/orgChart1"/>
    <dgm:cxn modelId="{21D4582E-25F7-4784-8258-DB8B5C74DCF7}" type="presParOf" srcId="{707F94B9-EC1B-4E6F-9EE2-7A6462660F62}" destId="{EE089C74-7222-43E9-90E2-A008E5E4A077}" srcOrd="4" destOrd="0" presId="urn:microsoft.com/office/officeart/2005/8/layout/orgChart1"/>
    <dgm:cxn modelId="{8175DFD4-4C6F-48B6-A220-A5C767B4040E}" type="presParOf" srcId="{707F94B9-EC1B-4E6F-9EE2-7A6462660F62}" destId="{C00E47E2-741E-46FC-A71F-E774B1EC492D}" srcOrd="5" destOrd="0" presId="urn:microsoft.com/office/officeart/2005/8/layout/orgChart1"/>
    <dgm:cxn modelId="{331088AA-26AA-4207-83A9-CFAD76797B5D}" type="presParOf" srcId="{C00E47E2-741E-46FC-A71F-E774B1EC492D}" destId="{7B7B8D17-AE01-406F-A19F-3AF31BD097B0}" srcOrd="0" destOrd="0" presId="urn:microsoft.com/office/officeart/2005/8/layout/orgChart1"/>
    <dgm:cxn modelId="{32210F2B-6A0C-458F-86BE-B20AC1C0D55A}" type="presParOf" srcId="{7B7B8D17-AE01-406F-A19F-3AF31BD097B0}" destId="{4D23134B-F170-4246-B029-6BA928388824}" srcOrd="0" destOrd="0" presId="urn:microsoft.com/office/officeart/2005/8/layout/orgChart1"/>
    <dgm:cxn modelId="{D87847DD-F796-42B7-8198-24F326D0E36E}" type="presParOf" srcId="{7B7B8D17-AE01-406F-A19F-3AF31BD097B0}" destId="{0CEE0799-F542-4232-93CC-DFE9B2A8BB16}" srcOrd="1" destOrd="0" presId="urn:microsoft.com/office/officeart/2005/8/layout/orgChart1"/>
    <dgm:cxn modelId="{B26D653E-961C-4CF9-B21D-1F37EC02BFB7}" type="presParOf" srcId="{C00E47E2-741E-46FC-A71F-E774B1EC492D}" destId="{EECABFD3-3321-4478-A952-768BBD448DD5}" srcOrd="1" destOrd="0" presId="urn:microsoft.com/office/officeart/2005/8/layout/orgChart1"/>
    <dgm:cxn modelId="{AD2E127E-D602-4E84-AB79-7FFA5328F2DF}" type="presParOf" srcId="{C00E47E2-741E-46FC-A71F-E774B1EC492D}" destId="{15F71A34-CFEF-4C5A-BC2D-3E6D62C9A5F1}" srcOrd="2" destOrd="0" presId="urn:microsoft.com/office/officeart/2005/8/layout/orgChart1"/>
    <dgm:cxn modelId="{0079A973-8A22-46C1-83F8-F7A3764A3D2F}" type="presParOf" srcId="{707F94B9-EC1B-4E6F-9EE2-7A6462660F62}" destId="{DFD42B94-6C0C-4C44-9BA4-E6AC2091FD9A}" srcOrd="6" destOrd="0" presId="urn:microsoft.com/office/officeart/2005/8/layout/orgChart1"/>
    <dgm:cxn modelId="{793C3F7B-C7F1-4CF4-AFB2-C35953E7F54C}" type="presParOf" srcId="{707F94B9-EC1B-4E6F-9EE2-7A6462660F62}" destId="{FEE17FD8-B8BA-4D29-ADB3-080D4BFF38E6}" srcOrd="7" destOrd="0" presId="urn:microsoft.com/office/officeart/2005/8/layout/orgChart1"/>
    <dgm:cxn modelId="{AB0697A0-D1D8-4624-92A0-9FDE36E08DA4}" type="presParOf" srcId="{FEE17FD8-B8BA-4D29-ADB3-080D4BFF38E6}" destId="{F8CB90B2-D916-4779-B959-6C577ADD8128}" srcOrd="0" destOrd="0" presId="urn:microsoft.com/office/officeart/2005/8/layout/orgChart1"/>
    <dgm:cxn modelId="{AD27D6FA-6B87-4EF0-9E02-59A6D88DC4E1}" type="presParOf" srcId="{F8CB90B2-D916-4779-B959-6C577ADD8128}" destId="{DE100ED5-953D-4B55-8E50-E1AC05CEFA28}" srcOrd="0" destOrd="0" presId="urn:microsoft.com/office/officeart/2005/8/layout/orgChart1"/>
    <dgm:cxn modelId="{C637411E-07B1-4054-B3DE-425078DF5BF8}" type="presParOf" srcId="{F8CB90B2-D916-4779-B959-6C577ADD8128}" destId="{5377D311-9555-48F6-A8F6-7C312B4B3774}" srcOrd="1" destOrd="0" presId="urn:microsoft.com/office/officeart/2005/8/layout/orgChart1"/>
    <dgm:cxn modelId="{D2673BD1-01C7-496C-94C9-2AB65C102B5E}" type="presParOf" srcId="{FEE17FD8-B8BA-4D29-ADB3-080D4BFF38E6}" destId="{80D38366-812B-4DD3-B6CB-000D71C3827E}" srcOrd="1" destOrd="0" presId="urn:microsoft.com/office/officeart/2005/8/layout/orgChart1"/>
    <dgm:cxn modelId="{120EAE4F-830C-46E1-9757-1BAD02C47F6C}" type="presParOf" srcId="{FEE17FD8-B8BA-4D29-ADB3-080D4BFF38E6}" destId="{74433425-96C3-433F-B23A-2A84B964C340}" srcOrd="2" destOrd="0" presId="urn:microsoft.com/office/officeart/2005/8/layout/orgChart1"/>
    <dgm:cxn modelId="{33B9DE07-015D-44B9-8E00-EC50FBD4740B}" type="presParOf" srcId="{9286F928-D542-4273-88C1-A04C9F8C8681}" destId="{1C993224-2A86-4813-9FC2-8F2055187A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1315C5-DC99-4AFC-BFDD-5F136C8E7AC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4DC6DB-E5F8-4D51-A30A-DCF98050BD4B}">
      <dgm:prSet/>
      <dgm:spPr/>
      <dgm:t>
        <a:bodyPr/>
        <a:lstStyle/>
        <a:p>
          <a:r>
            <a:rPr lang="en-US" dirty="0" err="1" smtClean="0"/>
            <a:t>Okidač</a:t>
          </a:r>
          <a:r>
            <a:rPr lang="en-US" dirty="0" smtClean="0"/>
            <a:t> (</a:t>
          </a:r>
          <a:r>
            <a:rPr lang="en-US" dirty="0" err="1" smtClean="0"/>
            <a:t>dan</a:t>
          </a:r>
          <a:r>
            <a:rPr lang="en-US" dirty="0" smtClean="0"/>
            <a:t>, datum, </a:t>
          </a:r>
          <a:r>
            <a:rPr lang="en-US" dirty="0" err="1" smtClean="0"/>
            <a:t>vrijeme</a:t>
          </a:r>
          <a:r>
            <a:rPr lang="en-US" dirty="0" smtClean="0"/>
            <a:t>)</a:t>
          </a:r>
          <a:endParaRPr lang="en-US" dirty="0"/>
        </a:p>
      </dgm:t>
    </dgm:pt>
    <dgm:pt modelId="{7B1EAC19-2486-44C5-A5A1-5323FB85528E}" type="parTrans" cxnId="{E1E299AF-B1BF-4374-AE4A-8D31936DD395}">
      <dgm:prSet/>
      <dgm:spPr/>
      <dgm:t>
        <a:bodyPr/>
        <a:lstStyle/>
        <a:p>
          <a:endParaRPr lang="en-US"/>
        </a:p>
      </dgm:t>
    </dgm:pt>
    <dgm:pt modelId="{0B3C947B-5135-4384-A58E-94334A3B8093}" type="sibTrans" cxnId="{E1E299AF-B1BF-4374-AE4A-8D31936DD395}">
      <dgm:prSet/>
      <dgm:spPr/>
      <dgm:t>
        <a:bodyPr/>
        <a:lstStyle/>
        <a:p>
          <a:endParaRPr lang="en-US"/>
        </a:p>
      </dgm:t>
    </dgm:pt>
    <dgm:pt modelId="{2BB61271-7B07-415B-B276-4CD449DD08DB}">
      <dgm:prSet/>
      <dgm:spPr/>
      <dgm:t>
        <a:bodyPr/>
        <a:lstStyle/>
        <a:p>
          <a:r>
            <a:rPr lang="hr-HR" dirty="0" smtClean="0"/>
            <a:t>Odgovor (reakcija)</a:t>
          </a:r>
          <a:endParaRPr lang="en-US" dirty="0"/>
        </a:p>
      </dgm:t>
    </dgm:pt>
    <dgm:pt modelId="{94CEE51A-784E-427D-A431-261D6F1CFDCB}" type="parTrans" cxnId="{CECDD9D8-8B93-44CD-80D5-1E3D4C2F3458}">
      <dgm:prSet/>
      <dgm:spPr/>
      <dgm:t>
        <a:bodyPr/>
        <a:lstStyle/>
        <a:p>
          <a:endParaRPr lang="en-US"/>
        </a:p>
      </dgm:t>
    </dgm:pt>
    <dgm:pt modelId="{CA088E1A-0985-40EA-A78C-3418AC68559D}" type="sibTrans" cxnId="{CECDD9D8-8B93-44CD-80D5-1E3D4C2F3458}">
      <dgm:prSet/>
      <dgm:spPr/>
      <dgm:t>
        <a:bodyPr/>
        <a:lstStyle/>
        <a:p>
          <a:endParaRPr lang="en-US"/>
        </a:p>
      </dgm:t>
    </dgm:pt>
    <dgm:pt modelId="{0BC8B277-2D86-4E61-B877-85BD8CA2FC4C}" type="pres">
      <dgm:prSet presAssocID="{251315C5-DC99-4AFC-BFDD-5F136C8E7ACC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F6166C-D06A-472C-AF8F-429CA32AEC46}" type="pres">
      <dgm:prSet presAssocID="{8F4DC6DB-E5F8-4D51-A30A-DCF98050BD4B}" presName="node" presStyleLbl="node1" presStyleIdx="0" presStyleCnt="2" custScaleX="319338" custLinFactY="-13278" custLinFactNeighborX="-193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7D26D-4DF8-41A4-9ECB-B01A78C3B910}" type="pres">
      <dgm:prSet presAssocID="{0B3C947B-5135-4384-A58E-94334A3B8093}" presName="sibTrans" presStyleLbl="sibTrans2D1" presStyleIdx="0" presStyleCnt="1"/>
      <dgm:spPr/>
      <dgm:t>
        <a:bodyPr/>
        <a:lstStyle/>
        <a:p>
          <a:endParaRPr lang="en-US"/>
        </a:p>
      </dgm:t>
    </dgm:pt>
    <dgm:pt modelId="{2BE9FFBC-B1BE-4E49-B856-7747E563B8F4}" type="pres">
      <dgm:prSet presAssocID="{0B3C947B-5135-4384-A58E-94334A3B8093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D96EB1EC-0993-43E7-9F0D-054996A79839}" type="pres">
      <dgm:prSet presAssocID="{2BB61271-7B07-415B-B276-4CD449DD08DB}" presName="node" presStyleLbl="node1" presStyleIdx="1" presStyleCnt="2" custScaleX="3425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E299AF-B1BF-4374-AE4A-8D31936DD395}" srcId="{251315C5-DC99-4AFC-BFDD-5F136C8E7ACC}" destId="{8F4DC6DB-E5F8-4D51-A30A-DCF98050BD4B}" srcOrd="0" destOrd="0" parTransId="{7B1EAC19-2486-44C5-A5A1-5323FB85528E}" sibTransId="{0B3C947B-5135-4384-A58E-94334A3B8093}"/>
    <dgm:cxn modelId="{AB3C980D-73E4-488C-9033-090500D10D74}" type="presOf" srcId="{251315C5-DC99-4AFC-BFDD-5F136C8E7ACC}" destId="{0BC8B277-2D86-4E61-B877-85BD8CA2FC4C}" srcOrd="0" destOrd="0" presId="urn:microsoft.com/office/officeart/2005/8/layout/process2"/>
    <dgm:cxn modelId="{90653AC2-451E-4274-80D0-1474DA4DB079}" type="presOf" srcId="{0B3C947B-5135-4384-A58E-94334A3B8093}" destId="{2BE9FFBC-B1BE-4E49-B856-7747E563B8F4}" srcOrd="1" destOrd="0" presId="urn:microsoft.com/office/officeart/2005/8/layout/process2"/>
    <dgm:cxn modelId="{C1FC6311-B311-497F-A216-633937D20A47}" type="presOf" srcId="{8F4DC6DB-E5F8-4D51-A30A-DCF98050BD4B}" destId="{55F6166C-D06A-472C-AF8F-429CA32AEC46}" srcOrd="0" destOrd="0" presId="urn:microsoft.com/office/officeart/2005/8/layout/process2"/>
    <dgm:cxn modelId="{4774A13A-7591-4D75-9A41-256D61A4B1F7}" type="presOf" srcId="{0B3C947B-5135-4384-A58E-94334A3B8093}" destId="{A017D26D-4DF8-41A4-9ECB-B01A78C3B910}" srcOrd="0" destOrd="0" presId="urn:microsoft.com/office/officeart/2005/8/layout/process2"/>
    <dgm:cxn modelId="{8CF8DDCF-79F7-4F09-9017-538915F4188D}" type="presOf" srcId="{2BB61271-7B07-415B-B276-4CD449DD08DB}" destId="{D96EB1EC-0993-43E7-9F0D-054996A79839}" srcOrd="0" destOrd="0" presId="urn:microsoft.com/office/officeart/2005/8/layout/process2"/>
    <dgm:cxn modelId="{CECDD9D8-8B93-44CD-80D5-1E3D4C2F3458}" srcId="{251315C5-DC99-4AFC-BFDD-5F136C8E7ACC}" destId="{2BB61271-7B07-415B-B276-4CD449DD08DB}" srcOrd="1" destOrd="0" parTransId="{94CEE51A-784E-427D-A431-261D6F1CFDCB}" sibTransId="{CA088E1A-0985-40EA-A78C-3418AC68559D}"/>
    <dgm:cxn modelId="{8BDCF39C-5452-4CB8-AEF6-A96DE184969A}" type="presParOf" srcId="{0BC8B277-2D86-4E61-B877-85BD8CA2FC4C}" destId="{55F6166C-D06A-472C-AF8F-429CA32AEC46}" srcOrd="0" destOrd="0" presId="urn:microsoft.com/office/officeart/2005/8/layout/process2"/>
    <dgm:cxn modelId="{324E39CF-9CEA-4FCC-9BAE-3329A9B6F9D9}" type="presParOf" srcId="{0BC8B277-2D86-4E61-B877-85BD8CA2FC4C}" destId="{A017D26D-4DF8-41A4-9ECB-B01A78C3B910}" srcOrd="1" destOrd="0" presId="urn:microsoft.com/office/officeart/2005/8/layout/process2"/>
    <dgm:cxn modelId="{3477F57E-660A-49F9-A08B-E1DA71B81F4F}" type="presParOf" srcId="{A017D26D-4DF8-41A4-9ECB-B01A78C3B910}" destId="{2BE9FFBC-B1BE-4E49-B856-7747E563B8F4}" srcOrd="0" destOrd="0" presId="urn:microsoft.com/office/officeart/2005/8/layout/process2"/>
    <dgm:cxn modelId="{0C9C5DD2-3691-4D13-9CE7-28B831D02B18}" type="presParOf" srcId="{0BC8B277-2D86-4E61-B877-85BD8CA2FC4C}" destId="{D96EB1EC-0993-43E7-9F0D-054996A79839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42B94-6C0C-4C44-9BA4-E6AC2091FD9A}">
      <dsp:nvSpPr>
        <dsp:cNvPr id="0" name=""/>
        <dsp:cNvSpPr/>
      </dsp:nvSpPr>
      <dsp:spPr>
        <a:xfrm>
          <a:off x="5518150" y="3756825"/>
          <a:ext cx="4321849" cy="500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024"/>
              </a:lnTo>
              <a:lnTo>
                <a:pt x="4321849" y="250024"/>
              </a:lnTo>
              <a:lnTo>
                <a:pt x="4321849" y="5000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89C74-7222-43E9-90E2-A008E5E4A077}">
      <dsp:nvSpPr>
        <dsp:cNvPr id="0" name=""/>
        <dsp:cNvSpPr/>
      </dsp:nvSpPr>
      <dsp:spPr>
        <a:xfrm>
          <a:off x="5518150" y="3756825"/>
          <a:ext cx="1440616" cy="500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024"/>
              </a:lnTo>
              <a:lnTo>
                <a:pt x="1440616" y="250024"/>
              </a:lnTo>
              <a:lnTo>
                <a:pt x="1440616" y="5000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4FD3D-6A8C-4288-9996-BB434FAE939E}">
      <dsp:nvSpPr>
        <dsp:cNvPr id="0" name=""/>
        <dsp:cNvSpPr/>
      </dsp:nvSpPr>
      <dsp:spPr>
        <a:xfrm>
          <a:off x="4077533" y="3756825"/>
          <a:ext cx="1440616" cy="500048"/>
        </a:xfrm>
        <a:custGeom>
          <a:avLst/>
          <a:gdLst/>
          <a:ahLst/>
          <a:cxnLst/>
          <a:rect l="0" t="0" r="0" b="0"/>
          <a:pathLst>
            <a:path>
              <a:moveTo>
                <a:pt x="1440616" y="0"/>
              </a:moveTo>
              <a:lnTo>
                <a:pt x="1440616" y="250024"/>
              </a:lnTo>
              <a:lnTo>
                <a:pt x="0" y="250024"/>
              </a:lnTo>
              <a:lnTo>
                <a:pt x="0" y="5000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AC96DC-D39C-4933-A90A-84F764917926}">
      <dsp:nvSpPr>
        <dsp:cNvPr id="0" name=""/>
        <dsp:cNvSpPr/>
      </dsp:nvSpPr>
      <dsp:spPr>
        <a:xfrm>
          <a:off x="1196300" y="3756825"/>
          <a:ext cx="4321849" cy="500048"/>
        </a:xfrm>
        <a:custGeom>
          <a:avLst/>
          <a:gdLst/>
          <a:ahLst/>
          <a:cxnLst/>
          <a:rect l="0" t="0" r="0" b="0"/>
          <a:pathLst>
            <a:path>
              <a:moveTo>
                <a:pt x="4321849" y="0"/>
              </a:moveTo>
              <a:lnTo>
                <a:pt x="4321849" y="250024"/>
              </a:lnTo>
              <a:lnTo>
                <a:pt x="0" y="250024"/>
              </a:lnTo>
              <a:lnTo>
                <a:pt x="0" y="5000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6B96E-6D2D-4B92-9A59-53126FB406D1}">
      <dsp:nvSpPr>
        <dsp:cNvPr id="0" name=""/>
        <dsp:cNvSpPr/>
      </dsp:nvSpPr>
      <dsp:spPr>
        <a:xfrm>
          <a:off x="4327557" y="2566233"/>
          <a:ext cx="2381184" cy="1190592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4327557" y="2566233"/>
        <a:ext cx="2381184" cy="1190592"/>
      </dsp:txXfrm>
    </dsp:sp>
    <dsp:sp modelId="{055F2EEB-76B5-4381-A117-40A990DF443E}">
      <dsp:nvSpPr>
        <dsp:cNvPr id="0" name=""/>
        <dsp:cNvSpPr/>
      </dsp:nvSpPr>
      <dsp:spPr>
        <a:xfrm>
          <a:off x="5708" y="4256874"/>
          <a:ext cx="2381184" cy="1190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Usmjerene na okidače</a:t>
          </a:r>
          <a:endParaRPr lang="en-US" sz="2700" kern="1200" dirty="0"/>
        </a:p>
      </dsp:txBody>
      <dsp:txXfrm>
        <a:off x="5708" y="4256874"/>
        <a:ext cx="2381184" cy="1190592"/>
      </dsp:txXfrm>
    </dsp:sp>
    <dsp:sp modelId="{58F49E60-8C9B-4849-88C8-E0F02039C28B}">
      <dsp:nvSpPr>
        <dsp:cNvPr id="0" name=""/>
        <dsp:cNvSpPr/>
      </dsp:nvSpPr>
      <dsp:spPr>
        <a:xfrm>
          <a:off x="2886941" y="4256874"/>
          <a:ext cx="2381184" cy="1190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Usmjerene na procjenu</a:t>
          </a:r>
          <a:endParaRPr lang="en-US" sz="2700" kern="1200" dirty="0"/>
        </a:p>
      </dsp:txBody>
      <dsp:txXfrm>
        <a:off x="2886941" y="4256874"/>
        <a:ext cx="2381184" cy="1190592"/>
      </dsp:txXfrm>
    </dsp:sp>
    <dsp:sp modelId="{4D23134B-F170-4246-B029-6BA928388824}">
      <dsp:nvSpPr>
        <dsp:cNvPr id="0" name=""/>
        <dsp:cNvSpPr/>
      </dsp:nvSpPr>
      <dsp:spPr>
        <a:xfrm>
          <a:off x="5768174" y="4256874"/>
          <a:ext cx="2381184" cy="1190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Usmjerene na mijenjanje vjerovanja</a:t>
          </a:r>
          <a:endParaRPr lang="en-US" sz="2700" kern="1200" dirty="0"/>
        </a:p>
      </dsp:txBody>
      <dsp:txXfrm>
        <a:off x="5768174" y="4256874"/>
        <a:ext cx="2381184" cy="1190592"/>
      </dsp:txXfrm>
    </dsp:sp>
    <dsp:sp modelId="{DE100ED5-953D-4B55-8E50-E1AC05CEFA28}">
      <dsp:nvSpPr>
        <dsp:cNvPr id="0" name=""/>
        <dsp:cNvSpPr/>
      </dsp:nvSpPr>
      <dsp:spPr>
        <a:xfrm>
          <a:off x="8649407" y="4256874"/>
          <a:ext cx="2381184" cy="1190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/>
            <a:t>Usmjerene na poboljšanje raspoloženja</a:t>
          </a:r>
          <a:endParaRPr lang="en-US" sz="2700" kern="1200" dirty="0"/>
        </a:p>
      </dsp:txBody>
      <dsp:txXfrm>
        <a:off x="8649407" y="4256874"/>
        <a:ext cx="2381184" cy="1190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6166C-D06A-472C-AF8F-429CA32AEC46}">
      <dsp:nvSpPr>
        <dsp:cNvPr id="0" name=""/>
        <dsp:cNvSpPr/>
      </dsp:nvSpPr>
      <dsp:spPr>
        <a:xfrm>
          <a:off x="171854" y="0"/>
          <a:ext cx="5683484" cy="1428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Okidač</a:t>
          </a:r>
          <a:r>
            <a:rPr lang="en-US" sz="3500" kern="1200" dirty="0" smtClean="0"/>
            <a:t> (</a:t>
          </a:r>
          <a:r>
            <a:rPr lang="en-US" sz="3500" kern="1200" dirty="0" err="1" smtClean="0"/>
            <a:t>dan</a:t>
          </a:r>
          <a:r>
            <a:rPr lang="en-US" sz="3500" kern="1200" dirty="0" smtClean="0"/>
            <a:t>, datum, </a:t>
          </a:r>
          <a:r>
            <a:rPr lang="en-US" sz="3500" kern="1200" dirty="0" err="1" smtClean="0"/>
            <a:t>vrijeme</a:t>
          </a:r>
          <a:r>
            <a:rPr lang="en-US" sz="3500" kern="1200" dirty="0" smtClean="0"/>
            <a:t>)</a:t>
          </a:r>
          <a:endParaRPr lang="en-US" sz="3500" kern="1200" dirty="0"/>
        </a:p>
      </dsp:txBody>
      <dsp:txXfrm>
        <a:off x="213691" y="41837"/>
        <a:ext cx="5599810" cy="1344762"/>
      </dsp:txXfrm>
    </dsp:sp>
    <dsp:sp modelId="{A017D26D-4DF8-41A4-9ECB-B01A78C3B910}">
      <dsp:nvSpPr>
        <dsp:cNvPr id="0" name=""/>
        <dsp:cNvSpPr/>
      </dsp:nvSpPr>
      <dsp:spPr>
        <a:xfrm rot="5344864">
          <a:off x="2762113" y="1465238"/>
          <a:ext cx="537369" cy="6427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-5400000">
        <a:off x="2836666" y="1517962"/>
        <a:ext cx="385678" cy="376158"/>
      </dsp:txXfrm>
    </dsp:sp>
    <dsp:sp modelId="{D96EB1EC-0993-43E7-9F0D-054996A79839}">
      <dsp:nvSpPr>
        <dsp:cNvPr id="0" name=""/>
        <dsp:cNvSpPr/>
      </dsp:nvSpPr>
      <dsp:spPr>
        <a:xfrm>
          <a:off x="0" y="2144836"/>
          <a:ext cx="6096000" cy="1428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500" kern="1200" dirty="0" smtClean="0"/>
            <a:t>Odgovor (reakcija)</a:t>
          </a:r>
          <a:endParaRPr lang="en-US" sz="3500" kern="1200" dirty="0"/>
        </a:p>
      </dsp:txBody>
      <dsp:txXfrm>
        <a:off x="41837" y="2186673"/>
        <a:ext cx="6012326" cy="1344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762012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33973" y="5527040"/>
            <a:ext cx="9753600" cy="1408853"/>
          </a:xfrm>
        </p:spPr>
        <p:txBody>
          <a:bodyPr anchor="t" anchorCtr="0"/>
          <a:lstStyle>
            <a:lvl1pPr algn="r">
              <a:defRPr sz="4551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33973" y="7288107"/>
            <a:ext cx="9753600" cy="758613"/>
          </a:xfrm>
        </p:spPr>
        <p:txBody>
          <a:bodyPr/>
          <a:lstStyle>
            <a:lvl1pPr marL="0" indent="0" algn="r">
              <a:buNone/>
              <a:defRPr sz="2844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50230" indent="0" algn="ctr">
              <a:buNone/>
            </a:lvl2pPr>
            <a:lvl3pPr marL="1300460" indent="0" algn="ctr">
              <a:buNone/>
            </a:lvl3pPr>
            <a:lvl4pPr marL="1950690" indent="0" algn="ctr">
              <a:buNone/>
            </a:lvl4pPr>
            <a:lvl5pPr marL="2600919" indent="0" algn="ctr">
              <a:buNone/>
            </a:lvl5pPr>
            <a:lvl6pPr marL="3251149" indent="0" algn="ctr">
              <a:buNone/>
            </a:lvl6pPr>
            <a:lvl7pPr marL="3901379" indent="0" algn="ctr">
              <a:buNone/>
            </a:lvl7pPr>
            <a:lvl8pPr marL="4551609" indent="0" algn="ctr">
              <a:buNone/>
            </a:lvl8pPr>
            <a:lvl9pPr marL="520183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103360" y="9038336"/>
            <a:ext cx="3251200" cy="520192"/>
          </a:xfrm>
        </p:spPr>
        <p:txBody>
          <a:bodyPr/>
          <a:lstStyle>
            <a:lvl1pPr>
              <a:defRPr sz="1991"/>
            </a:lvl1pPr>
          </a:lstStyle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122522" y="9038336"/>
            <a:ext cx="4941824" cy="520192"/>
          </a:xfrm>
        </p:spPr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729639" y="9038336"/>
            <a:ext cx="1733973" cy="520192"/>
          </a:xfrm>
        </p:spPr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86933" y="5188373"/>
            <a:ext cx="10403840" cy="1820672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00480" y="7179733"/>
            <a:ext cx="10403840" cy="97536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86933" y="5188373"/>
            <a:ext cx="325120" cy="1820672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00480" y="7179733"/>
            <a:ext cx="325120" cy="97536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025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50240" y="1733973"/>
            <a:ext cx="11704320" cy="70225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545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973" y="4226560"/>
            <a:ext cx="9753600" cy="1517227"/>
          </a:xfrm>
        </p:spPr>
        <p:txBody>
          <a:bodyPr anchor="t" anchorCtr="0"/>
          <a:lstStyle>
            <a:lvl1pPr algn="r">
              <a:buNone/>
              <a:defRPr sz="4551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2346" y="6068907"/>
            <a:ext cx="9645227" cy="1625600"/>
          </a:xfrm>
        </p:spPr>
        <p:txBody>
          <a:bodyPr anchor="t" anchorCtr="0"/>
          <a:lstStyle>
            <a:lvl1pPr marL="0" indent="0" algn="r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03360" y="9038336"/>
            <a:ext cx="3251200" cy="520192"/>
          </a:xfrm>
        </p:spPr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DDE9EC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22522" y="9038336"/>
            <a:ext cx="4941824" cy="520192"/>
          </a:xfrm>
        </p:spPr>
        <p:txBody>
          <a:bodyPr/>
          <a:lstStyle/>
          <a:p>
            <a:pPr defTabSz="1300460"/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1561" y="9038336"/>
            <a:ext cx="2163132" cy="520192"/>
          </a:xfrm>
        </p:spPr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DDE9EC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00480" y="4009813"/>
            <a:ext cx="10403840" cy="1820672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00480" y="4009813"/>
            <a:ext cx="325120" cy="1820672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40227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25120"/>
            <a:ext cx="11704320" cy="13004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50240" y="1733973"/>
            <a:ext cx="5748122" cy="70225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88015" y="1729638"/>
            <a:ext cx="5748122" cy="70225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56594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25120"/>
            <a:ext cx="11704320" cy="130048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1828800"/>
            <a:ext cx="5746045" cy="97536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413" b="1">
                <a:solidFill>
                  <a:schemeClr val="accent2"/>
                </a:solidFill>
              </a:defRPr>
            </a:lvl1pPr>
            <a:lvl2pPr>
              <a:buNone/>
              <a:defRPr sz="2844" b="1"/>
            </a:lvl2pPr>
            <a:lvl3pPr>
              <a:buNone/>
              <a:defRPr sz="2560" b="1"/>
            </a:lvl3pPr>
            <a:lvl4pPr>
              <a:buNone/>
              <a:defRPr sz="2276" b="1"/>
            </a:lvl4pPr>
            <a:lvl5pPr>
              <a:buNone/>
              <a:defRPr sz="2276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10774" y="1842347"/>
            <a:ext cx="5748302" cy="97536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413" b="1">
                <a:solidFill>
                  <a:schemeClr val="accent2"/>
                </a:solidFill>
              </a:defRPr>
            </a:lvl1pPr>
            <a:lvl2pPr>
              <a:buNone/>
              <a:defRPr sz="2844" b="1"/>
            </a:lvl2pPr>
            <a:lvl3pPr>
              <a:buNone/>
              <a:defRPr sz="2560" b="1"/>
            </a:lvl3pPr>
            <a:lvl4pPr>
              <a:buNone/>
              <a:defRPr sz="2276" b="1"/>
            </a:lvl4pPr>
            <a:lvl5pPr>
              <a:buNone/>
              <a:defRPr sz="2276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0240" y="3034453"/>
            <a:ext cx="5743787" cy="574378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610773" y="3034453"/>
            <a:ext cx="5743787" cy="574378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05170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25120"/>
            <a:ext cx="11704320" cy="13004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1859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50240" y="9035627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692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4987" y="433493"/>
            <a:ext cx="3576320" cy="1192107"/>
          </a:xfrm>
        </p:spPr>
        <p:txBody>
          <a:bodyPr anchor="b" anchorCtr="0">
            <a:noAutofit/>
          </a:bodyPr>
          <a:lstStyle>
            <a:lvl1pPr algn="l">
              <a:buNone/>
              <a:defRPr sz="2844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94987" y="1733974"/>
            <a:ext cx="3576320" cy="6888481"/>
          </a:xfrm>
        </p:spPr>
        <p:txBody>
          <a:bodyPr/>
          <a:lstStyle>
            <a:lvl1pPr marL="0" indent="0">
              <a:lnSpc>
                <a:spcPts val="3129"/>
              </a:lnSpc>
              <a:spcAft>
                <a:spcPts val="1422"/>
              </a:spcAft>
              <a:buNone/>
              <a:defRPr sz="2276">
                <a:solidFill>
                  <a:schemeClr val="tx2"/>
                </a:solidFill>
              </a:defRPr>
            </a:lvl1pPr>
            <a:lvl2pPr>
              <a:buNone/>
              <a:defRPr sz="1707"/>
            </a:lvl2pPr>
            <a:lvl3pPr>
              <a:buNone/>
              <a:defRPr sz="1422"/>
            </a:lvl3pPr>
            <a:lvl4pPr>
              <a:buNone/>
              <a:defRPr sz="1280"/>
            </a:lvl4pPr>
            <a:lvl5pPr>
              <a:buNone/>
              <a:defRPr sz="128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50240" y="9035627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495140" y="4727787"/>
            <a:ext cx="858316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33493" y="433493"/>
            <a:ext cx="8128000" cy="8128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60062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712329"/>
            <a:ext cx="11704320" cy="95955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844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0240" y="2709333"/>
            <a:ext cx="11704320" cy="6073242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53"/>
              </a:spcBef>
              <a:buNone/>
              <a:defRPr sz="4551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0" y="1733974"/>
            <a:ext cx="11704320" cy="758613"/>
          </a:xfrm>
        </p:spPr>
        <p:txBody>
          <a:bodyPr anchor="ctr" anchorCtr="0"/>
          <a:lstStyle>
            <a:lvl1pPr marL="0" indent="0" algn="l">
              <a:buFontTx/>
              <a:buNone/>
              <a:defRPr sz="1991"/>
            </a:lvl1pPr>
            <a:lvl2pPr>
              <a:defRPr sz="1707"/>
            </a:lvl2pPr>
            <a:lvl3pPr>
              <a:defRPr sz="1422"/>
            </a:lvl3pPr>
            <a:lvl4pPr>
              <a:defRPr sz="1280"/>
            </a:lvl4pPr>
            <a:lvl5pPr>
              <a:defRPr sz="128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DDE9EC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DDE9EC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DDE9EC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50240" y="9035627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0240" y="712329"/>
            <a:ext cx="260096" cy="9753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551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1256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50240" y="9035627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162108" y="4553887"/>
            <a:ext cx="8323072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38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50240" y="216747"/>
            <a:ext cx="11704320" cy="1408853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50240" y="1733973"/>
            <a:ext cx="11704320" cy="698357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9103360" y="9040142"/>
            <a:ext cx="3255535" cy="520192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991">
                <a:solidFill>
                  <a:schemeClr val="tx2"/>
                </a:solidFill>
              </a:defRPr>
            </a:lvl1pPr>
          </a:lstStyle>
          <a:p>
            <a:pPr defTabSz="1300460"/>
            <a:fld id="{B266558E-4417-442C-A4B3-F6293B55CC5A}" type="datetimeFigureOut">
              <a:rPr lang="sr-Latn-CS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9.10.18.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22522" y="9040142"/>
            <a:ext cx="4985173" cy="520192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991">
                <a:solidFill>
                  <a:schemeClr val="tx2"/>
                </a:solidFill>
              </a:defRPr>
            </a:lvl1pPr>
          </a:lstStyle>
          <a:p>
            <a:pPr defTabSz="1300460"/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321" y="9040142"/>
            <a:ext cx="2817707" cy="520192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991">
                <a:solidFill>
                  <a:schemeClr val="tx2"/>
                </a:solidFill>
              </a:defRPr>
            </a:lvl1pPr>
          </a:lstStyle>
          <a:p>
            <a:pPr defTabSz="1300460"/>
            <a:fld id="{142BF160-C667-48BE-B939-A4C9B77D4D26}" type="slidenum">
              <a:rPr lang="hr-HR" b="0" kern="1200" smtClean="0">
                <a:solidFill>
                  <a:srgbClr val="464653"/>
                </a:solidFill>
                <a:latin typeface="Gill Sans MT"/>
                <a:ea typeface="+mn-ea"/>
                <a:cs typeface="+mn-cs"/>
              </a:rPr>
              <a:pPr defTabSz="1300460"/>
              <a:t>‹#›</a:t>
            </a:fld>
            <a:endParaRPr lang="hr-HR" b="0" kern="1200">
              <a:solidFill>
                <a:srgbClr val="464653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50240" y="9035627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50240" y="1625600"/>
            <a:ext cx="117043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30048" tIns="65024" rIns="130048" bIns="65024" anchor="t" compatLnSpc="1"/>
          <a:lstStyle/>
          <a:p>
            <a:pPr marL="0" marR="0" lvl="0" indent="0" algn="l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6054" y="9198187"/>
            <a:ext cx="271430" cy="17111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13004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6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96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55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0138" indent="-390138" algn="l" rtl="0" eaLnBrk="1" latinLnBrk="0" hangingPunct="1">
        <a:spcBef>
          <a:spcPts val="853"/>
        </a:spcBef>
        <a:buClr>
          <a:schemeClr val="accent1"/>
        </a:buClr>
        <a:buSzPct val="76000"/>
        <a:buFont typeface="Wingdings 3"/>
        <a:buChar char=""/>
        <a:defRPr kumimoji="0" sz="3698" kern="1200">
          <a:solidFill>
            <a:schemeClr val="tx1"/>
          </a:solidFill>
          <a:latin typeface="+mn-lt"/>
          <a:ea typeface="+mn-ea"/>
          <a:cs typeface="+mn-cs"/>
        </a:defRPr>
      </a:lvl1pPr>
      <a:lvl2pPr marL="780276" indent="-390138" algn="l" rtl="0" eaLnBrk="1" latinLnBrk="0" hangingPunct="1">
        <a:spcBef>
          <a:spcPts val="711"/>
        </a:spcBef>
        <a:buClr>
          <a:schemeClr val="accent2"/>
        </a:buClr>
        <a:buSzPct val="76000"/>
        <a:buFont typeface="Wingdings 3"/>
        <a:buChar char=""/>
        <a:defRPr kumimoji="0" sz="3271" kern="1200">
          <a:solidFill>
            <a:schemeClr val="tx2"/>
          </a:solidFill>
          <a:latin typeface="+mn-lt"/>
          <a:ea typeface="+mn-ea"/>
          <a:cs typeface="+mn-cs"/>
        </a:defRPr>
      </a:lvl2pPr>
      <a:lvl3pPr marL="1170414" indent="-325115" algn="l" rtl="0" eaLnBrk="1" latinLnBrk="0" hangingPunct="1">
        <a:spcBef>
          <a:spcPts val="711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1560552" indent="-325115" algn="l" rtl="0" eaLnBrk="1" latinLnBrk="0" hangingPunct="1">
        <a:spcBef>
          <a:spcPts val="569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1950690" indent="-325115" algn="l" rtl="0" eaLnBrk="1" latinLnBrk="0" hangingPunct="1">
        <a:spcBef>
          <a:spcPts val="427"/>
        </a:spcBef>
        <a:buClr>
          <a:schemeClr val="accent2"/>
        </a:buClr>
        <a:buSzPct val="70000"/>
        <a:buFont typeface="Wingdings"/>
        <a:buChar char=""/>
        <a:defRPr kumimoji="0" sz="2276" kern="1200">
          <a:solidFill>
            <a:schemeClr val="tx1"/>
          </a:solidFill>
          <a:latin typeface="+mn-lt"/>
          <a:ea typeface="+mn-ea"/>
          <a:cs typeface="+mn-cs"/>
        </a:defRPr>
      </a:lvl5pPr>
      <a:lvl6pPr marL="2340827" indent="-260092" algn="l" rtl="0" eaLnBrk="1" latinLnBrk="0" hangingPunct="1">
        <a:spcBef>
          <a:spcPts val="427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276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600919" indent="-260092" algn="l" rtl="0" eaLnBrk="1" latinLnBrk="0" hangingPunct="1">
        <a:spcBef>
          <a:spcPts val="427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991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861011" indent="-260092" algn="l" rtl="0" eaLnBrk="1" latinLnBrk="0" hangingPunct="1">
        <a:spcBef>
          <a:spcPts val="427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991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3121103" indent="-260092" algn="l" rtl="0" eaLnBrk="1" latinLnBrk="0" hangingPunct="1">
        <a:spcBef>
          <a:spcPts val="427"/>
        </a:spcBef>
        <a:buClr>
          <a:srgbClr val="9FB8CD"/>
        </a:buClr>
        <a:buSzPct val="75000"/>
        <a:buFont typeface="Wingdings 3"/>
        <a:buChar char=""/>
        <a:defRPr kumimoji="0" lang="en-US" sz="1707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g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ihevioralno-kognitivne intervencije za kontrolu ljutnje"/>
          <p:cNvSpPr txBox="1">
            <a:spLocks noGrp="1"/>
          </p:cNvSpPr>
          <p:nvPr>
            <p:ph type="ctrTitle"/>
          </p:nvPr>
        </p:nvSpPr>
        <p:spPr>
          <a:xfrm>
            <a:off x="4602608" y="711200"/>
            <a:ext cx="7246492" cy="5877124"/>
          </a:xfrm>
          <a:prstGeom prst="rect">
            <a:avLst/>
          </a:prstGeom>
        </p:spPr>
        <p:txBody>
          <a:bodyPr/>
          <a:lstStyle/>
          <a:p>
            <a:r>
              <a:rPr dirty="0"/>
              <a:t>Bihevioralno-kognitivne intervencije za kontrolu ljutnje</a:t>
            </a:r>
          </a:p>
        </p:txBody>
      </p:sp>
      <p:sp>
        <p:nvSpPr>
          <p:cNvPr id="120" name="mag. psych. Azra Karabašić"/>
          <p:cNvSpPr txBox="1">
            <a:spLocks noGrp="1"/>
          </p:cNvSpPr>
          <p:nvPr>
            <p:ph type="subTitle" sz="quarter" idx="1"/>
          </p:nvPr>
        </p:nvSpPr>
        <p:spPr>
          <a:xfrm>
            <a:off x="7266940" y="8216900"/>
            <a:ext cx="4937760" cy="1130300"/>
          </a:xfrm>
          <a:prstGeom prst="rect">
            <a:avLst/>
          </a:prstGeom>
        </p:spPr>
        <p:txBody>
          <a:bodyPr/>
          <a:lstStyle>
            <a:lvl1pPr algn="r">
              <a:defRPr sz="2100"/>
            </a:lvl1pPr>
          </a:lstStyle>
          <a:p>
            <a:r>
              <a:t>mag. psych. Azra Karabašić</a:t>
            </a:r>
          </a:p>
        </p:txBody>
      </p:sp>
      <p:pic>
        <p:nvPicPr>
          <p:cNvPr id="121" name="503ffa3f67974654697e6a4c6b032c5a.jpg" descr="503ffa3f67974654697e6a4c6b032c5a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07227" y="-91215"/>
            <a:ext cx="5138570" cy="101502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Identificiranje trigera"/>
          <p:cNvSpPr txBox="1">
            <a:spLocks noGrp="1"/>
          </p:cNvSpPr>
          <p:nvPr>
            <p:ph type="title"/>
          </p:nvPr>
        </p:nvSpPr>
        <p:spPr>
          <a:xfrm>
            <a:off x="952500" y="812800"/>
            <a:ext cx="11099800" cy="2159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hr-HR" sz="5400" b="1" dirty="0" smtClean="0"/>
              <a:t>1. BK tehnike usmjerene na okidače</a:t>
            </a:r>
            <a:endParaRPr sz="5400" b="1" dirty="0"/>
          </a:p>
        </p:txBody>
      </p:sp>
      <p:sp>
        <p:nvSpPr>
          <p:cNvPr id="139" name="Vođenje dnevnika…"/>
          <p:cNvSpPr txBox="1">
            <a:spLocks noGrp="1"/>
          </p:cNvSpPr>
          <p:nvPr>
            <p:ph type="body" idx="1"/>
          </p:nvPr>
        </p:nvSpPr>
        <p:spPr>
          <a:xfrm>
            <a:off x="952500" y="1296752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Vođenje</a:t>
            </a:r>
            <a:r>
              <a:rPr dirty="0"/>
              <a:t> </a:t>
            </a:r>
            <a:r>
              <a:rPr dirty="0" err="1" smtClean="0"/>
              <a:t>dnevnika</a:t>
            </a:r>
            <a:endParaRPr lang="hr-H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endParaRPr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02168384"/>
              </p:ext>
            </p:extLst>
          </p:nvPr>
        </p:nvGraphicFramePr>
        <p:xfrm>
          <a:off x="3017195" y="5466945"/>
          <a:ext cx="6096000" cy="3575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1066800"/>
            <a:ext cx="10934700" cy="2252132"/>
          </a:xfrm>
        </p:spPr>
        <p:txBody>
          <a:bodyPr>
            <a:normAutofit/>
          </a:bodyPr>
          <a:lstStyle/>
          <a:p>
            <a:r>
              <a:rPr lang="hr-HR" sz="5400" b="1" dirty="0" smtClean="0"/>
              <a:t>2. BK tehnike usmjerene na procjenu okidača</a:t>
            </a:r>
            <a:endParaRPr lang="hr-HR" sz="5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3640667"/>
            <a:ext cx="10934700" cy="4711700"/>
          </a:xfrm>
        </p:spPr>
        <p:txBody>
          <a:bodyPr/>
          <a:lstStyle/>
          <a:p>
            <a:r>
              <a:rPr lang="hr-HR" dirty="0" smtClean="0"/>
              <a:t>Ljutimo se na procjenu okidača (misli), a ne na same okidače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309" y="6950717"/>
            <a:ext cx="3333357" cy="1858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23791">
            <a:off x="3981226" y="6556357"/>
            <a:ext cx="3479800" cy="230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6251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r-HR" sz="2560" dirty="0"/>
              <a:t>   </a:t>
            </a:r>
            <a:r>
              <a:rPr lang="hr-HR" sz="3600" b="1" dirty="0"/>
              <a:t>Najčešće pogreške u procjeni</a:t>
            </a:r>
            <a:r>
              <a:rPr lang="hr-HR" sz="3600" b="1" dirty="0" smtClean="0"/>
              <a:t>:</a:t>
            </a:r>
          </a:p>
          <a:p>
            <a:pPr>
              <a:buNone/>
            </a:pPr>
            <a:endParaRPr lang="hr-HR" sz="3600" b="1" dirty="0"/>
          </a:p>
          <a:p>
            <a:r>
              <a:rPr lang="hr-HR" sz="3600" dirty="0"/>
              <a:t>selektivna percepcija</a:t>
            </a:r>
          </a:p>
          <a:p>
            <a:r>
              <a:rPr lang="hr-HR" sz="3600" dirty="0"/>
              <a:t>čitanje misli</a:t>
            </a:r>
          </a:p>
          <a:p>
            <a:r>
              <a:rPr lang="hr-HR" sz="3600" dirty="0"/>
              <a:t>katastrofiziranje</a:t>
            </a:r>
          </a:p>
          <a:p>
            <a:r>
              <a:rPr lang="hr-HR" sz="3600" dirty="0"/>
              <a:t>korištenje emotivnog jezika</a:t>
            </a:r>
          </a:p>
          <a:p>
            <a:r>
              <a:rPr lang="hr-HR" sz="3600" dirty="0"/>
              <a:t>pretjerana generalizacija</a:t>
            </a:r>
          </a:p>
          <a:p>
            <a:endParaRPr lang="hr-HR" sz="2560" dirty="0"/>
          </a:p>
          <a:p>
            <a:pPr marL="0" indent="0">
              <a:buNone/>
            </a:pPr>
            <a:endParaRPr lang="hr-HR" sz="3413" dirty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03367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Vođenje dnevnika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u="sng" dirty="0" smtClean="0"/>
          </a:p>
          <a:p>
            <a:endParaRPr lang="hr-HR" u="sng" dirty="0"/>
          </a:p>
          <a:p>
            <a:endParaRPr lang="hr-HR" u="sng" dirty="0" smtClean="0"/>
          </a:p>
          <a:p>
            <a:endParaRPr lang="hr-HR" u="sng" dirty="0"/>
          </a:p>
          <a:p>
            <a:endParaRPr lang="hr-HR" u="sng" dirty="0" smtClean="0"/>
          </a:p>
          <a:p>
            <a:pPr marL="0" indent="0">
              <a:buNone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hr-HR" dirty="0" smtClean="0">
              <a:solidFill>
                <a:srgbClr val="FF0000"/>
              </a:solidFill>
            </a:endParaRPr>
          </a:p>
          <a:p>
            <a:pPr marL="156055" indent="0">
              <a:buNone/>
            </a:pPr>
            <a:endParaRPr lang="hr-HR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429802"/>
              </p:ext>
            </p:extLst>
          </p:nvPr>
        </p:nvGraphicFramePr>
        <p:xfrm>
          <a:off x="583660" y="2259217"/>
          <a:ext cx="12179028" cy="6680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4757">
                  <a:extLst>
                    <a:ext uri="{9D8B030D-6E8A-4147-A177-3AD203B41FA5}">
                      <a16:colId xmlns="" xmlns:a16="http://schemas.microsoft.com/office/drawing/2014/main" val="1039024258"/>
                    </a:ext>
                  </a:extLst>
                </a:gridCol>
                <a:gridCol w="3044757">
                  <a:extLst>
                    <a:ext uri="{9D8B030D-6E8A-4147-A177-3AD203B41FA5}">
                      <a16:colId xmlns="" xmlns:a16="http://schemas.microsoft.com/office/drawing/2014/main" val="3808981833"/>
                    </a:ext>
                  </a:extLst>
                </a:gridCol>
                <a:gridCol w="3044757">
                  <a:extLst>
                    <a:ext uri="{9D8B030D-6E8A-4147-A177-3AD203B41FA5}">
                      <a16:colId xmlns="" xmlns:a16="http://schemas.microsoft.com/office/drawing/2014/main" val="916356716"/>
                    </a:ext>
                  </a:extLst>
                </a:gridCol>
                <a:gridCol w="3044757">
                  <a:extLst>
                    <a:ext uri="{9D8B030D-6E8A-4147-A177-3AD203B41FA5}">
                      <a16:colId xmlns="" xmlns:a16="http://schemas.microsoft.com/office/drawing/2014/main" val="1334281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OKIDAČ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PROCJENA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ODGOVOR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NOVA PROCJENA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7641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584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/>
                        <a:t>Opišite kako bi kamera snimila događaj (bez uključivanja misli i reakcija)</a:t>
                      </a:r>
                    </a:p>
                    <a:p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/>
                        <a:t>Misli koje su vam prolazile kroz</a:t>
                      </a:r>
                      <a:r>
                        <a:rPr lang="hr-HR" sz="1800" baseline="0" dirty="0" smtClean="0"/>
                        <a:t> glavu</a:t>
                      </a:r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972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A04DA3"/>
                        </a:buClr>
                        <a:buSzTx/>
                        <a:buFont typeface="Georgia"/>
                        <a:buNone/>
                        <a:tabLst/>
                        <a:defRPr/>
                      </a:pPr>
                      <a:r>
                        <a:rPr kumimoji="0" lang="hr-H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 Neue"/>
                          <a:ea typeface="+mn-ea"/>
                          <a:cs typeface="+mn-cs"/>
                        </a:rPr>
                        <a:t>Što bi kamera čula i vidjela?</a:t>
                      </a:r>
                    </a:p>
                    <a:p>
                      <a:endParaRPr lang="hr-H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smtClean="0"/>
                        <a:t>Na koje druge načine možemo procijeniti situaciju? </a:t>
                      </a:r>
                    </a:p>
                    <a:p>
                      <a:r>
                        <a:rPr lang="hr-HR" sz="1800" dirty="0" smtClean="0"/>
                        <a:t>Kada biste imali sveznajućeg prijatelja, kako bi on gledao na tu situaciju?</a:t>
                      </a:r>
                    </a:p>
                    <a:p>
                      <a:r>
                        <a:rPr lang="hr-HR" sz="1800" dirty="0" smtClean="0"/>
                        <a:t>Da li je ponovna procjena situacije moguća? </a:t>
                      </a:r>
                    </a:p>
                    <a:p>
                      <a:r>
                        <a:rPr lang="hr-HR" sz="1800" dirty="0" smtClean="0"/>
                        <a:t>Koji bi bili rezultati analiziranja situacije metodom prednosti i nedostataka?</a:t>
                      </a:r>
                      <a:endParaRPr lang="hr-HR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71828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800" dirty="0" smtClean="0"/>
                    </a:p>
                    <a:p>
                      <a:endParaRPr lang="hr-HR" sz="2800" dirty="0" smtClean="0"/>
                    </a:p>
                    <a:p>
                      <a:endParaRPr lang="hr-HR" sz="2800" dirty="0" smtClean="0"/>
                    </a:p>
                    <a:p>
                      <a:endParaRPr lang="hr-HR" sz="2800" dirty="0" smtClean="0"/>
                    </a:p>
                    <a:p>
                      <a:endParaRPr lang="hr-HR" sz="2800" dirty="0" smtClean="0"/>
                    </a:p>
                    <a:p>
                      <a:endParaRPr lang="hr-H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64138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22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67" y="254000"/>
            <a:ext cx="11459633" cy="2895600"/>
          </a:xfrm>
        </p:spPr>
        <p:txBody>
          <a:bodyPr>
            <a:normAutofit fontScale="90000"/>
          </a:bodyPr>
          <a:lstStyle/>
          <a:p>
            <a:r>
              <a:rPr lang="hr-HR" dirty="0"/>
              <a:t>Tehnike za postizanje korisnijih procjena </a:t>
            </a:r>
            <a:r>
              <a:rPr lang="hr-HR" dirty="0" smtClean="0"/>
              <a:t>okidača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3149600"/>
            <a:ext cx="11099800" cy="5727700"/>
          </a:xfrm>
        </p:spPr>
        <p:txBody>
          <a:bodyPr/>
          <a:lstStyle/>
          <a:p>
            <a:pPr marL="0" lvl="0" indent="0" defTabSz="914400">
              <a:spcBef>
                <a:spcPts val="853"/>
              </a:spcBef>
              <a:buClr>
                <a:srgbClr val="727CA3"/>
              </a:buClr>
              <a:buSzPct val="76000"/>
              <a:buNone/>
            </a:pPr>
            <a:endParaRPr lang="hr-HR" sz="2560" b="1" kern="1200" dirty="0">
              <a:solidFill>
                <a:prstClr val="black"/>
              </a:solidFill>
              <a:latin typeface="Gill Sans MT"/>
              <a:ea typeface="+mn-ea"/>
              <a:cs typeface="+mn-cs"/>
            </a:endParaRPr>
          </a:p>
          <a:p>
            <a:pPr marL="390138" lvl="0" indent="-390138" defTabSz="914400">
              <a:spcBef>
                <a:spcPts val="853"/>
              </a:spcBef>
              <a:buClr>
                <a:srgbClr val="727CA3"/>
              </a:buClr>
              <a:buSzPct val="76000"/>
              <a:buFont typeface="Wingdings" pitchFamily="2" charset="2"/>
              <a:buChar char="§"/>
            </a:pPr>
            <a:r>
              <a:rPr lang="hr-HR" sz="36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Identificiranje i eliminiranje kognitivnih distorzija</a:t>
            </a:r>
          </a:p>
          <a:p>
            <a:pPr marL="390138" lvl="0" indent="-390138" defTabSz="914400">
              <a:spcBef>
                <a:spcPts val="853"/>
              </a:spcBef>
              <a:buClr>
                <a:srgbClr val="727CA3"/>
              </a:buClr>
              <a:buSzPct val="76000"/>
              <a:buFont typeface="Wingdings" pitchFamily="2" charset="2"/>
              <a:buChar char="§"/>
            </a:pPr>
            <a:r>
              <a:rPr lang="hr-HR" sz="36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Tehnika prijatelja (kako bi mudri prijatelj protumačio ovu situaciju?)</a:t>
            </a:r>
          </a:p>
          <a:p>
            <a:pPr marL="390138" lvl="0" indent="-390138" defTabSz="914400">
              <a:spcBef>
                <a:spcPts val="853"/>
              </a:spcBef>
              <a:buClr>
                <a:srgbClr val="727CA3"/>
              </a:buClr>
              <a:buSzPct val="76000"/>
              <a:buFont typeface="Wingdings" pitchFamily="2" charset="2"/>
              <a:buChar char="§"/>
            </a:pPr>
            <a:r>
              <a:rPr lang="hr-HR" sz="36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Reframing- Promijeniti način na koji gledamo na situaciju pomoću traženja pozitivnih strana ili pogled na situaciju iz potpuno nove perspektive</a:t>
            </a:r>
          </a:p>
          <a:p>
            <a:pPr marL="390138" lvl="0" indent="-390138" defTabSz="914400">
              <a:spcBef>
                <a:spcPts val="853"/>
              </a:spcBef>
              <a:buClr>
                <a:srgbClr val="727CA3"/>
              </a:buClr>
              <a:buSzPct val="76000"/>
              <a:buFont typeface="Wingdings" pitchFamily="2" charset="2"/>
              <a:buChar char="§"/>
            </a:pPr>
            <a:r>
              <a:rPr lang="hr-HR" sz="36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Cost-benefit analiza 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7467" y="6819899"/>
            <a:ext cx="4114800" cy="272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4712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Kako dođe do promjene?"/>
          <p:cNvSpPr txBox="1">
            <a:spLocks noGrp="1"/>
          </p:cNvSpPr>
          <p:nvPr>
            <p:ph type="title"/>
          </p:nvPr>
        </p:nvSpPr>
        <p:spPr>
          <a:xfrm>
            <a:off x="952500" y="838200"/>
            <a:ext cx="11099800" cy="2159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7463">
              <a:defRPr sz="7360"/>
            </a:lvl1pPr>
          </a:lstStyle>
          <a:p>
            <a:r>
              <a:rPr dirty="0" err="1"/>
              <a:t>Kako</a:t>
            </a:r>
            <a:r>
              <a:rPr dirty="0"/>
              <a:t> </a:t>
            </a:r>
            <a:r>
              <a:rPr dirty="0" err="1"/>
              <a:t>dođe</a:t>
            </a:r>
            <a:r>
              <a:rPr dirty="0"/>
              <a:t> do </a:t>
            </a:r>
            <a:r>
              <a:rPr lang="hr-HR" dirty="0" smtClean="0"/>
              <a:t>trajne </a:t>
            </a:r>
            <a:r>
              <a:rPr dirty="0" err="1" smtClean="0"/>
              <a:t>promjene</a:t>
            </a:r>
            <a:r>
              <a:rPr dirty="0"/>
              <a:t>?</a:t>
            </a:r>
          </a:p>
        </p:txBody>
      </p:sp>
      <p:sp>
        <p:nvSpPr>
          <p:cNvPr id="142" name="RCR tehnika: Review, Cement, Recor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RCR tehnika: Review, Cement, Record</a:t>
            </a:r>
          </a:p>
          <a:p>
            <a:pPr marL="635000" indent="-635000">
              <a:buSzPct val="100000"/>
              <a:buAutoNum type="arabicPeriod"/>
            </a:pPr>
            <a:r>
              <a:t>Ponovno proći kroz događaje i ispravno ih ocijeniti</a:t>
            </a:r>
          </a:p>
          <a:p>
            <a:pPr marL="635000" indent="-635000">
              <a:buSzPct val="100000"/>
              <a:buAutoNum type="arabicPeriod"/>
            </a:pPr>
            <a:r>
              <a:t>U mašti reagirati na događaj onako kako smo trebali reagirati</a:t>
            </a:r>
          </a:p>
          <a:p>
            <a:pPr marL="635000" indent="-635000">
              <a:buSzPct val="100000"/>
              <a:buAutoNum type="arabicPeriod"/>
            </a:pPr>
            <a:r>
              <a:t>Pratiti situacije u kojima smo reagirali pozitivno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5438" y="1195917"/>
            <a:ext cx="2176018" cy="14435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670" y="2092207"/>
            <a:ext cx="3310467" cy="219615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733" y="7729346"/>
            <a:ext cx="2802467" cy="185915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778933" y="863600"/>
            <a:ext cx="11390912" cy="8708416"/>
          </a:xfrm>
        </p:spPr>
        <p:txBody>
          <a:bodyPr>
            <a:normAutofit fontScale="92500" lnSpcReduction="10000"/>
          </a:bodyPr>
          <a:lstStyle/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r>
              <a:rPr lang="hr-HR" sz="30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R - Review - sagledavanje: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Sagledamo događaj koji nam se dogodio, kada smo postali razdražljivi i ljutiti. Zapišemo što se dogodilo i vlastitu procjenu tog događaja. Zatim taj događaj analiziramo kroz 4 stupnja: </a:t>
            </a:r>
          </a:p>
          <a:p>
            <a:pPr marL="1828800" lvl="6" indent="-182880" defTabSz="914400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Koje sam pogreške u mišljenju napravio?</a:t>
            </a:r>
          </a:p>
          <a:p>
            <a:pPr marL="1828800" lvl="6" indent="-182880" defTabSz="914400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Koju bi alternativnu procjenu tog događaja donio moj “sveznajući prijatelj”?</a:t>
            </a:r>
          </a:p>
          <a:p>
            <a:pPr marL="1828800" lvl="6" indent="-182880" defTabSz="914400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Na koji drugi način mogu sagledati tu situaciju?</a:t>
            </a:r>
          </a:p>
          <a:p>
            <a:pPr marL="1828800" lvl="6" indent="-182880" defTabSz="914400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Kako bi izgledala procjena gubitaka i dobitaka od takvog sagledavanja situacije? Postoji li povoljnija procjena?</a:t>
            </a:r>
          </a:p>
          <a:p>
            <a:pPr marL="0" lvl="0" indent="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r>
              <a:rPr lang="hr-HR" sz="30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C - Cementiranje</a:t>
            </a: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: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U ovoj fazi ponašamo se na onaj način koji smo odabrali tijekom prve faze sagledavanja. Drugim riječima, puko zamišljanje mogućih odgovora nije dovoljno, treba tako i </a:t>
            </a:r>
            <a:r>
              <a:rPr lang="hr-HR" sz="3000" u="sng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postupiti. </a:t>
            </a: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Ova faza učvršćuje (cementira) novi način razmišljanja - mišljenje i ponašanje su u skladu.</a:t>
            </a:r>
          </a:p>
          <a:p>
            <a:pPr marL="0" lvl="0" indent="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endParaRPr lang="hr-HR" sz="3000" kern="1200" dirty="0">
              <a:solidFill>
                <a:prstClr val="black"/>
              </a:solidFill>
              <a:latin typeface="Gill Sans MT"/>
              <a:ea typeface="+mn-ea"/>
              <a:cs typeface="+mn-cs"/>
            </a:endParaRPr>
          </a:p>
          <a:p>
            <a:pPr marL="0" lvl="0" indent="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r>
              <a:rPr lang="hr-HR" sz="3000" b="1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R – Recording - bilježenje: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Ukratko zabilježimo što se dogodilo (kratki opis događaja, nova procjena, odgovor/reakcija na događaj).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hr-HR" sz="3000" kern="1200" dirty="0">
                <a:solidFill>
                  <a:prstClr val="black"/>
                </a:solidFill>
                <a:latin typeface="Gill Sans MT"/>
                <a:ea typeface="+mn-ea"/>
                <a:cs typeface="+mn-cs"/>
              </a:rPr>
              <a:t>Tako konsolidiramo dobitke i generalno se osjećamo bolje zbog napretka.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769946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ijenjanje bazičnih uvjerenja"/>
          <p:cNvSpPr txBox="1">
            <a:spLocks noGrp="1"/>
          </p:cNvSpPr>
          <p:nvPr>
            <p:ph type="title"/>
          </p:nvPr>
        </p:nvSpPr>
        <p:spPr>
          <a:xfrm>
            <a:off x="952500" y="492328"/>
            <a:ext cx="11099800" cy="2159000"/>
          </a:xfrm>
          <a:prstGeom prst="rect">
            <a:avLst/>
          </a:prstGeom>
        </p:spPr>
        <p:txBody>
          <a:bodyPr>
            <a:normAutofit/>
          </a:bodyPr>
          <a:lstStyle>
            <a:lvl1pPr defTabSz="484886">
              <a:defRPr sz="6640"/>
            </a:lvl1pPr>
          </a:lstStyle>
          <a:p>
            <a:r>
              <a:rPr lang="hr-HR" b="1" dirty="0" smtClean="0"/>
              <a:t>3. KB tehnike usmjerene na m</a:t>
            </a:r>
            <a:r>
              <a:rPr b="1" dirty="0" err="1" smtClean="0"/>
              <a:t>ijenjanje</a:t>
            </a:r>
            <a:r>
              <a:rPr b="1" dirty="0" smtClean="0"/>
              <a:t> </a:t>
            </a:r>
            <a:r>
              <a:rPr b="1" dirty="0" err="1" smtClean="0"/>
              <a:t>vjer</a:t>
            </a:r>
            <a:r>
              <a:rPr lang="hr-HR" b="1" dirty="0" smtClean="0"/>
              <a:t>ova</a:t>
            </a:r>
            <a:r>
              <a:rPr b="1" dirty="0" err="1" smtClean="0"/>
              <a:t>nja</a:t>
            </a:r>
            <a:endParaRPr b="1" dirty="0"/>
          </a:p>
        </p:txBody>
      </p:sp>
      <p:sp>
        <p:nvSpPr>
          <p:cNvPr id="145" name="AA metoda:…"/>
          <p:cNvSpPr txBox="1">
            <a:spLocks noGrp="1"/>
          </p:cNvSpPr>
          <p:nvPr>
            <p:ph type="body" idx="1"/>
          </p:nvPr>
        </p:nvSpPr>
        <p:spPr>
          <a:xfrm>
            <a:off x="952500" y="3979332"/>
            <a:ext cx="11099800" cy="48979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hr-HR" sz="2800" dirty="0">
                <a:latin typeface="+mj-lt"/>
              </a:rPr>
              <a:t>Način na koji procjenjujemo neku situaciju dijelom je pod utjecajem naših </a:t>
            </a:r>
            <a:r>
              <a:rPr lang="hr-HR" sz="2800" dirty="0" smtClean="0">
                <a:latin typeface="+mj-lt"/>
              </a:rPr>
              <a:t>vjerovanja: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" pitchFamily="2" charset="2"/>
              <a:buChar char="Ø"/>
            </a:pPr>
            <a:r>
              <a:rPr lang="hr-HR" sz="28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o sebi, drugim ljudima, svijetu;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" pitchFamily="2" charset="2"/>
              <a:buChar char="Ø"/>
            </a:pPr>
            <a:r>
              <a:rPr lang="hr-HR" sz="28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o ljutnji i načinima kako ju izražavati;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" pitchFamily="2" charset="2"/>
              <a:buChar char="Ø"/>
            </a:pPr>
            <a:r>
              <a:rPr lang="hr-HR" sz="28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o tome kako </a:t>
            </a:r>
            <a:r>
              <a:rPr lang="hr-HR" sz="2800" kern="1200" dirty="0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bi stvari trebale funkcionirati;</a:t>
            </a:r>
            <a:endParaRPr lang="hr-HR" sz="28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" pitchFamily="2" charset="2"/>
              <a:buChar char="Ø"/>
            </a:pPr>
            <a:r>
              <a:rPr lang="hr-HR" sz="28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o tome kako drugi ljudi vide određenu situaciju...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endParaRPr lang="hr-HR" sz="28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hr-HR" sz="2800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Naša vjerovanja proizlaze iz naših iskustava, a utječu na procjene o okidaču, inhibicije, osjećaje ljutnje i odgovore na njih.</a:t>
            </a:r>
          </a:p>
          <a:p>
            <a:pPr marL="0" lvl="0" indent="0" defTabSz="914400">
              <a:spcBef>
                <a:spcPts val="600"/>
              </a:spcBef>
              <a:buClr>
                <a:srgbClr val="727CA3"/>
              </a:buClr>
              <a:buSzPct val="76000"/>
              <a:buNone/>
            </a:pPr>
            <a:endParaRPr lang="hr-HR" sz="2800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indent="0">
              <a:buNone/>
            </a:pP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372" y="4290826"/>
            <a:ext cx="3222028" cy="21374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6" y="1702429"/>
            <a:ext cx="2252593" cy="149436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1270000"/>
            <a:ext cx="10951633" cy="1143000"/>
          </a:xfrm>
        </p:spPr>
        <p:txBody>
          <a:bodyPr>
            <a:normAutofit fontScale="90000"/>
          </a:bodyPr>
          <a:lstStyle/>
          <a:p>
            <a:r>
              <a:rPr lang="hr-HR" sz="4900" b="1" dirty="0"/>
              <a:t>AA metoda </a:t>
            </a:r>
            <a:r>
              <a:rPr lang="hr-HR" sz="4900" dirty="0"/>
              <a:t>(Alternative beliefs/ Acting them down):</a:t>
            </a:r>
            <a:r>
              <a:rPr lang="hr-HR" sz="9600" dirty="0"/>
              <a:t/>
            </a:r>
            <a:br>
              <a:rPr lang="hr-HR" sz="9600" dirty="0"/>
            </a:b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b="1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Razvijanje alternativa i njihovo provođenje 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Stvari bi se trebale odvijati kako ja želim, grozno je ako nije </a:t>
            </a:r>
            <a:r>
              <a:rPr lang="hr-HR" kern="1200" dirty="0" smtClean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tako.</a:t>
            </a:r>
            <a:endParaRPr lang="hr-HR" kern="1200" dirty="0">
              <a:solidFill>
                <a:schemeClr val="tx1"/>
              </a:solidFill>
              <a:latin typeface="Georgia"/>
              <a:ea typeface="+mn-ea"/>
              <a:cs typeface="+mn-cs"/>
            </a:endParaRP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Primjer adaptivnijeg vjerovanja: Lijepo je ako se stvari odvijaju kako ja želim, ali nije kraj svijeta ako nije </a:t>
            </a:r>
            <a:r>
              <a:rPr lang="hr-HR" kern="1200" dirty="0" smtClean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tako.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hr-HR" kern="1200" dirty="0">
              <a:solidFill>
                <a:schemeClr val="tx1"/>
              </a:solidFill>
              <a:latin typeface="Georgia"/>
              <a:ea typeface="+mn-ea"/>
              <a:cs typeface="+mn-cs"/>
            </a:endParaRP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b="1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Korištenje kartica 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Staro/novo (adaptivnije vjerovanje)</a:t>
            </a: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000" y="6050125"/>
            <a:ext cx="4529667" cy="3004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00" y="1395616"/>
            <a:ext cx="2599267" cy="17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219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867" y="440267"/>
            <a:ext cx="11510433" cy="8437033"/>
          </a:xfrm>
        </p:spPr>
        <p:txBody>
          <a:bodyPr>
            <a:normAutofit/>
          </a:bodyPr>
          <a:lstStyle/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hr-HR" kern="1200" dirty="0" smtClean="0">
              <a:solidFill>
                <a:schemeClr val="tx1"/>
              </a:solidFill>
              <a:latin typeface="Georgia"/>
              <a:ea typeface="+mn-ea"/>
              <a:cs typeface="+mn-cs"/>
            </a:endParaRP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b="1" kern="1200" dirty="0" smtClean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Provođenje </a:t>
            </a:r>
            <a:r>
              <a:rPr lang="hr-HR" b="1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novog vjerovanja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Ponašanje mora pratiti vjerovanje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Kako to provesti?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Wingdings" pitchFamily="2" charset="2"/>
              <a:buChar char="Ø"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Zamisliti kako bi se ponašala osoba sa novim/adaptivnijim vjerovanjem i imitirati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Wingdings" pitchFamily="2" charset="2"/>
              <a:buChar char="Ø"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Pronalaženje </a:t>
            </a:r>
            <a:r>
              <a:rPr lang="hr-HR" kern="1200" dirty="0" smtClean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uzora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hr-HR" kern="1200" dirty="0">
              <a:solidFill>
                <a:schemeClr val="tx1"/>
              </a:solidFill>
              <a:latin typeface="Georgia"/>
              <a:ea typeface="+mn-ea"/>
              <a:cs typeface="+mn-cs"/>
            </a:endParaRP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b="1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Pregled i bilježenje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Wingdings" pitchFamily="2" charset="2"/>
              <a:buChar char="Ø"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Korisno je pregledavati/uživati uspjeh u situaciji koju smo uspješno riješili bez ljutnje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Wingdings" pitchFamily="2" charset="2"/>
              <a:buChar char="Ø"/>
            </a:pPr>
            <a:r>
              <a:rPr lang="hr-HR" kern="1200" dirty="0">
                <a:solidFill>
                  <a:schemeClr val="tx1"/>
                </a:solidFill>
                <a:latin typeface="Georgia"/>
                <a:ea typeface="+mn-ea"/>
                <a:cs typeface="+mn-cs"/>
              </a:rPr>
              <a:t>Ako smo loše postupili, zamisliti kako smo to mogli bolje odigrati</a:t>
            </a: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167" y="440267"/>
            <a:ext cx="3649133" cy="24208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234" y="7167834"/>
            <a:ext cx="3699933" cy="245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3064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Iritabilnost i ljutnja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t>Iritabilnost i ljutnja</a:t>
            </a:r>
          </a:p>
        </p:txBody>
      </p:sp>
      <p:sp>
        <p:nvSpPr>
          <p:cNvPr id="124" name="Neprimjeren negativni odgovor na određenu situaciju.…"/>
          <p:cNvSpPr txBox="1">
            <a:spLocks noGrp="1"/>
          </p:cNvSpPr>
          <p:nvPr>
            <p:ph type="body" idx="1"/>
          </p:nvPr>
        </p:nvSpPr>
        <p:spPr>
          <a:xfrm>
            <a:off x="838200" y="259715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Neprimjeren</a:t>
            </a:r>
            <a:r>
              <a:rPr dirty="0"/>
              <a:t> </a:t>
            </a:r>
            <a:r>
              <a:rPr dirty="0" err="1"/>
              <a:t>negativni</a:t>
            </a:r>
            <a:r>
              <a:rPr dirty="0"/>
              <a:t> </a:t>
            </a:r>
            <a:r>
              <a:rPr dirty="0" err="1"/>
              <a:t>odgovor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određenu</a:t>
            </a:r>
            <a:r>
              <a:rPr dirty="0"/>
              <a:t> </a:t>
            </a:r>
            <a:r>
              <a:rPr dirty="0" err="1"/>
              <a:t>situaciju</a:t>
            </a:r>
            <a:r>
              <a:rPr dirty="0"/>
              <a:t>. </a:t>
            </a:r>
          </a:p>
          <a:p>
            <a:r>
              <a:rPr dirty="0"/>
              <a:t>Tri </a:t>
            </a:r>
            <a:r>
              <a:rPr dirty="0" err="1"/>
              <a:t>faktora</a:t>
            </a:r>
            <a:r>
              <a:rPr dirty="0"/>
              <a:t> </a:t>
            </a:r>
            <a:r>
              <a:rPr dirty="0" err="1"/>
              <a:t>koja</a:t>
            </a:r>
            <a:r>
              <a:rPr dirty="0"/>
              <a:t> </a:t>
            </a:r>
            <a:r>
              <a:rPr dirty="0" err="1"/>
              <a:t>uzrokuju</a:t>
            </a:r>
            <a:r>
              <a:rPr dirty="0"/>
              <a:t> </a:t>
            </a:r>
            <a:r>
              <a:rPr dirty="0" err="1" smtClean="0"/>
              <a:t>ljutnju</a:t>
            </a:r>
            <a:r>
              <a:rPr lang="hr-HR" dirty="0" smtClean="0"/>
              <a:t> (okidači)</a:t>
            </a:r>
            <a:r>
              <a:rPr dirty="0" smtClean="0"/>
              <a:t>:</a:t>
            </a:r>
            <a:endParaRPr dirty="0"/>
          </a:p>
          <a:p>
            <a:pPr marL="635000" indent="-635000">
              <a:buSzPct val="100000"/>
              <a:buAutoNum type="alphaUcPeriod"/>
            </a:pPr>
            <a:r>
              <a:rPr dirty="0" err="1"/>
              <a:t>Iritanti</a:t>
            </a:r>
            <a:r>
              <a:rPr dirty="0"/>
              <a:t>, </a:t>
            </a:r>
          </a:p>
          <a:p>
            <a:pPr marL="635000" indent="-635000">
              <a:buSzPct val="100000"/>
              <a:buAutoNum type="alphaUcPeriod"/>
            </a:pPr>
            <a:r>
              <a:rPr dirty="0" err="1"/>
              <a:t>Troškovi</a:t>
            </a:r>
            <a:r>
              <a:rPr dirty="0"/>
              <a:t> </a:t>
            </a:r>
            <a:r>
              <a:rPr lang="hr-HR" dirty="0" smtClean="0"/>
              <a:t>(financijski, vremenski, gubici)</a:t>
            </a:r>
            <a:endParaRPr dirty="0"/>
          </a:p>
          <a:p>
            <a:pPr marL="635000" indent="-635000">
              <a:buSzPct val="100000"/>
              <a:buAutoNum type="alphaUcPeriod"/>
            </a:pPr>
            <a:r>
              <a:rPr dirty="0" err="1" smtClean="0"/>
              <a:t>Transgresije</a:t>
            </a:r>
            <a:r>
              <a:rPr lang="hr-HR" dirty="0" smtClean="0"/>
              <a:t> (kršenje pravila)</a:t>
            </a: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24637">
            <a:off x="8907657" y="6003931"/>
            <a:ext cx="3329665" cy="2208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54558" y="522290"/>
            <a:ext cx="2700867" cy="179175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aspoloženje"/>
          <p:cNvSpPr txBox="1">
            <a:spLocks noGrp="1"/>
          </p:cNvSpPr>
          <p:nvPr>
            <p:ph type="title"/>
          </p:nvPr>
        </p:nvSpPr>
        <p:spPr>
          <a:xfrm>
            <a:off x="800100" y="685800"/>
            <a:ext cx="11099800" cy="2159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hr-HR" sz="7200" dirty="0"/>
              <a:t>4. Postupci usmjereni na poboljšanje raspoloženja </a:t>
            </a:r>
            <a:endParaRPr dirty="0"/>
          </a:p>
        </p:txBody>
      </p:sp>
      <p:sp>
        <p:nvSpPr>
          <p:cNvPr id="157" name="Reguliranje raspoloženja za izbjegavanje iritabilnosti.…"/>
          <p:cNvSpPr txBox="1">
            <a:spLocks noGrp="1"/>
          </p:cNvSpPr>
          <p:nvPr>
            <p:ph type="body" idx="1"/>
          </p:nvPr>
        </p:nvSpPr>
        <p:spPr>
          <a:xfrm>
            <a:off x="952500" y="2844800"/>
            <a:ext cx="11099800" cy="5486400"/>
          </a:xfrm>
          <a:prstGeom prst="rect">
            <a:avLst/>
          </a:prstGeom>
        </p:spPr>
        <p:txBody>
          <a:bodyPr/>
          <a:lstStyle/>
          <a:p>
            <a:r>
              <a:t>Reguliranje raspoloženja za izbjegavanje iritabilnosti.</a:t>
            </a:r>
          </a:p>
          <a:p>
            <a:r>
              <a:rPr dirty="0"/>
              <a:t>Kako smanjiti stres: 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Umanjiti stresore,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Naučiti se nositi sa stresorima,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Promijeniti svoj pogled na stresore.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50960">
            <a:off x="8222178" y="5165827"/>
            <a:ext cx="4241800" cy="281400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389" y="3855169"/>
            <a:ext cx="3462867" cy="229726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372534"/>
            <a:ext cx="10951633" cy="204046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Mogući uzroci lošeg raspoloženja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499" y="3115733"/>
            <a:ext cx="11679768" cy="6320367"/>
          </a:xfrm>
        </p:spPr>
        <p:txBody>
          <a:bodyPr>
            <a:normAutofit/>
          </a:bodyPr>
          <a:lstStyle/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Ponekad se svi osjećamo iritabilno bez valjanog </a:t>
            </a: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razloga.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hr-HR" sz="2400" kern="1200" dirty="0">
              <a:solidFill>
                <a:prstClr val="black"/>
              </a:solidFill>
              <a:latin typeface="Georgia"/>
              <a:ea typeface="+mn-ea"/>
              <a:cs typeface="+mn-cs"/>
            </a:endParaRP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Na naše raspoloženje utječe: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Rutina (ne mora biti dosada</a:t>
            </a: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) -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jelo, </a:t>
            </a:r>
            <a:r>
              <a:rPr lang="hr-HR" sz="2400" b="1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spavanje</a:t>
            </a:r>
          </a:p>
          <a:p>
            <a:pPr marL="109728" lvl="0" indent="0" defTabSz="914400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    cirkadijarni ritam</a:t>
            </a:r>
            <a:r>
              <a:rPr lang="hr-HR" sz="2400" b="1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(</a:t>
            </a:r>
            <a:r>
              <a:rPr lang="hr-HR" sz="2400" b="1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„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Jet-leg”-umor, iritabilnost)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Vježbanje –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dovoljna je šetnja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Prehrana –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nedosljedne informacije o uravnoteženoj ishrani, uzimati dovoljno tekućine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Konzumiranje alkohola, kofeina (3 šalice dnevno antidepresivni učinak), psihoaktivnih supstanci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Bolest –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depresija često povezana sa iritabilnošću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Stres – </a:t>
            </a: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smanjiti, naučiti se nositi, iznaći drugo stajalište</a:t>
            </a:r>
          </a:p>
          <a:p>
            <a:pPr marL="365760" lvl="0" indent="-256032" defTabSz="914400">
              <a:spcBef>
                <a:spcPts val="300"/>
              </a:spcBef>
              <a:buClr>
                <a:srgbClr val="A04DA3"/>
              </a:buClr>
              <a:buSzTx/>
              <a:buFont typeface="Arial" pitchFamily="34" charset="0"/>
              <a:buChar char="•"/>
            </a:pPr>
            <a:r>
              <a:rPr lang="hr-HR" sz="2400" kern="12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>Socijalni faktori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205210">
            <a:off x="9124148" y="2587424"/>
            <a:ext cx="3017053" cy="20015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5774" y="7077635"/>
            <a:ext cx="3733800" cy="247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294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Još o ljutnji"/>
          <p:cNvSpPr txBox="1">
            <a:spLocks noGrp="1"/>
          </p:cNvSpPr>
          <p:nvPr>
            <p:ph type="title"/>
          </p:nvPr>
        </p:nvSpPr>
        <p:spPr>
          <a:xfrm>
            <a:off x="787400" y="7366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rPr dirty="0"/>
              <a:t>Još o ljutnji</a:t>
            </a:r>
          </a:p>
        </p:txBody>
      </p:sp>
      <p:sp>
        <p:nvSpPr>
          <p:cNvPr id="148" name="Pomjerena ljutnj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Pomjerena</a:t>
            </a:r>
            <a:r>
              <a:rPr dirty="0"/>
              <a:t> </a:t>
            </a:r>
            <a:r>
              <a:rPr dirty="0" err="1"/>
              <a:t>ljutnja</a:t>
            </a:r>
            <a:endParaRPr dirty="0"/>
          </a:p>
          <a:p>
            <a:r>
              <a:rPr dirty="0" err="1"/>
              <a:t>Ljutnja</a:t>
            </a:r>
            <a:r>
              <a:rPr dirty="0"/>
              <a:t> se </a:t>
            </a:r>
            <a:r>
              <a:rPr dirty="0" err="1"/>
              <a:t>nakuplja</a:t>
            </a:r>
            <a:endParaRPr dirty="0"/>
          </a:p>
          <a:p>
            <a:r>
              <a:rPr dirty="0" err="1"/>
              <a:t>Rekreacijska</a:t>
            </a:r>
            <a:r>
              <a:rPr dirty="0"/>
              <a:t> </a:t>
            </a:r>
            <a:r>
              <a:rPr dirty="0" err="1"/>
              <a:t>ljutnja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050" y="2701925"/>
            <a:ext cx="6173889" cy="4095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78" y="530225"/>
            <a:ext cx="3273597" cy="21717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Bježanje od ljutnje"/>
          <p:cNvSpPr txBox="1">
            <a:spLocks noGrp="1"/>
          </p:cNvSpPr>
          <p:nvPr>
            <p:ph type="title"/>
          </p:nvPr>
        </p:nvSpPr>
        <p:spPr>
          <a:xfrm>
            <a:off x="952500" y="5969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t>Bježanje od ljutnje</a:t>
            </a:r>
          </a:p>
        </p:txBody>
      </p:sp>
      <p:sp>
        <p:nvSpPr>
          <p:cNvPr id="151" name="Tehnike distrakcij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Tehnike distrakcije</a:t>
            </a:r>
          </a:p>
          <a:p>
            <a:r>
              <a:t>Ljutnja nije “iskrena”</a:t>
            </a:r>
          </a:p>
          <a:p>
            <a:r>
              <a:t>Uzmite si vremena</a:t>
            </a:r>
          </a:p>
          <a:p>
            <a:r>
              <a:t>Inhibicije: Ljutnju ne moramo uvijek pokazati</a:t>
            </a:r>
          </a:p>
          <a:p>
            <a:r>
              <a:t>Argument: Šta ukoliko bi svi ljudi radili to?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768" y="2959100"/>
            <a:ext cx="5034831" cy="3340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7" y="7332134"/>
            <a:ext cx="3350172" cy="22225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no najbitnije: Odgovo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72516">
              <a:defRPr sz="7840"/>
            </a:lvl1pPr>
          </a:lstStyle>
          <a:p>
            <a:r>
              <a:t>Ono najbitnije: Odgovor</a:t>
            </a:r>
          </a:p>
        </p:txBody>
      </p:sp>
      <p:sp>
        <p:nvSpPr>
          <p:cNvPr id="154" name="Ukoliko je naš odgovor ispravan, ništa drugo i nije bitno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Ukoliko je naš odgovor ispravan, ništa drugo i nije bitno.</a:t>
            </a:r>
          </a:p>
          <a:p>
            <a:r>
              <a:rPr dirty="0"/>
              <a:t>Tri glavne tehnike: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Semafor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Naći osobu koja će nam biti dobar primjer i modelirati svoje ponašanje prema njoj</a:t>
            </a:r>
          </a:p>
          <a:p>
            <a:pPr marL="635000" indent="-635000">
              <a:buSzPct val="100000"/>
              <a:buAutoNum type="alphaUcPeriod"/>
            </a:pPr>
            <a:r>
              <a:rPr dirty="0"/>
              <a:t>Ponovno pregledanje prošlih događaja u mašti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266" y="3898043"/>
            <a:ext cx="3310467" cy="21175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947" y="7179097"/>
            <a:ext cx="2559853" cy="169820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Hvala vam na pažnji."/>
          <p:cNvSpPr txBox="1">
            <a:spLocks noGrp="1"/>
          </p:cNvSpPr>
          <p:nvPr>
            <p:ph type="title"/>
          </p:nvPr>
        </p:nvSpPr>
        <p:spPr>
          <a:xfrm>
            <a:off x="2150535" y="3770445"/>
            <a:ext cx="8923866" cy="1701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dirty="0" err="1"/>
              <a:t>Hvala</a:t>
            </a:r>
            <a:r>
              <a:rPr dirty="0"/>
              <a:t> </a:t>
            </a:r>
            <a:r>
              <a:rPr dirty="0" err="1"/>
              <a:t>vam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 smtClean="0"/>
              <a:t>pažnji</a:t>
            </a:r>
            <a:r>
              <a:rPr lang="hr-HR" dirty="0" smtClean="0"/>
              <a:t>!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764490"/>
            <a:ext cx="4648200" cy="30836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200" y="1123963"/>
            <a:ext cx="3564467" cy="23646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467" y="1340791"/>
            <a:ext cx="2514600" cy="16681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400" y="5735320"/>
            <a:ext cx="5740400" cy="401828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jutnja i iritabilnost"/>
          <p:cNvSpPr txBox="1">
            <a:spLocks noGrp="1"/>
          </p:cNvSpPr>
          <p:nvPr>
            <p:ph type="title"/>
          </p:nvPr>
        </p:nvSpPr>
        <p:spPr>
          <a:xfrm>
            <a:off x="863600" y="8636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rPr dirty="0"/>
              <a:t>Ljutnja i iritabilnost</a:t>
            </a:r>
          </a:p>
        </p:txBody>
      </p:sp>
      <p:sp>
        <p:nvSpPr>
          <p:cNvPr id="127" name="Na to kako ćemo reagirati na ljutnju utjecaj imaju:…"/>
          <p:cNvSpPr txBox="1">
            <a:spLocks noGrp="1"/>
          </p:cNvSpPr>
          <p:nvPr>
            <p:ph type="body" idx="1"/>
          </p:nvPr>
        </p:nvSpPr>
        <p:spPr>
          <a:xfrm>
            <a:off x="952500" y="1847850"/>
            <a:ext cx="11099800" cy="6286500"/>
          </a:xfrm>
          <a:prstGeom prst="rect">
            <a:avLst/>
          </a:prstGeom>
        </p:spPr>
        <p:txBody>
          <a:bodyPr/>
          <a:lstStyle/>
          <a:p>
            <a:endParaRPr dirty="0"/>
          </a:p>
          <a:p>
            <a:r>
              <a:rPr dirty="0"/>
              <a:t>Na to </a:t>
            </a:r>
            <a:r>
              <a:rPr dirty="0" err="1"/>
              <a:t>kako</a:t>
            </a:r>
            <a:r>
              <a:rPr dirty="0"/>
              <a:t> </a:t>
            </a:r>
            <a:r>
              <a:rPr dirty="0" err="1"/>
              <a:t>ćemo</a:t>
            </a:r>
            <a:r>
              <a:rPr dirty="0"/>
              <a:t> </a:t>
            </a:r>
            <a:r>
              <a:rPr dirty="0" err="1"/>
              <a:t>reagirati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ljutnju</a:t>
            </a:r>
            <a:r>
              <a:rPr dirty="0"/>
              <a:t> </a:t>
            </a:r>
            <a:r>
              <a:rPr dirty="0" err="1"/>
              <a:t>utjecaj</a:t>
            </a:r>
            <a:r>
              <a:rPr dirty="0"/>
              <a:t> </a:t>
            </a:r>
            <a:r>
              <a:rPr dirty="0" err="1"/>
              <a:t>imaju</a:t>
            </a:r>
            <a:r>
              <a:rPr dirty="0"/>
              <a:t>:</a:t>
            </a:r>
          </a:p>
          <a:p>
            <a:pPr marL="635000" indent="-635000">
              <a:buSzPct val="100000"/>
              <a:buAutoNum type="arabicPeriod"/>
            </a:pPr>
            <a:r>
              <a:rPr dirty="0" err="1"/>
              <a:t>Bazična</a:t>
            </a:r>
            <a:r>
              <a:rPr dirty="0"/>
              <a:t> </a:t>
            </a:r>
            <a:r>
              <a:rPr dirty="0" err="1"/>
              <a:t>uvjerenja</a:t>
            </a:r>
            <a:endParaRPr dirty="0"/>
          </a:p>
          <a:p>
            <a:pPr marL="635000" indent="-635000">
              <a:buSzPct val="100000"/>
              <a:buAutoNum type="arabicPeriod"/>
            </a:pPr>
            <a:r>
              <a:rPr dirty="0" err="1"/>
              <a:t>Raspoloženja</a:t>
            </a:r>
            <a:r>
              <a:rPr dirty="0"/>
              <a:t> (</a:t>
            </a:r>
            <a:r>
              <a:rPr dirty="0" err="1"/>
              <a:t>bolest</a:t>
            </a:r>
            <a:r>
              <a:rPr dirty="0"/>
              <a:t>, </a:t>
            </a:r>
            <a:r>
              <a:rPr dirty="0" err="1"/>
              <a:t>kofein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alkohol</a:t>
            </a:r>
            <a:r>
              <a:rPr dirty="0"/>
              <a:t>, </a:t>
            </a:r>
            <a:r>
              <a:rPr dirty="0" err="1"/>
              <a:t>rutina</a:t>
            </a:r>
            <a:r>
              <a:rPr dirty="0"/>
              <a:t>, </a:t>
            </a:r>
            <a:r>
              <a:rPr dirty="0" err="1"/>
              <a:t>vježba</a:t>
            </a:r>
            <a:r>
              <a:rPr dirty="0"/>
              <a:t>, san, </a:t>
            </a:r>
            <a:r>
              <a:rPr dirty="0" err="1"/>
              <a:t>prehrana</a:t>
            </a:r>
            <a:r>
              <a:rPr dirty="0"/>
              <a:t>, </a:t>
            </a:r>
            <a:r>
              <a:rPr dirty="0" err="1"/>
              <a:t>stres</a:t>
            </a:r>
            <a:r>
              <a:rPr dirty="0"/>
              <a:t>, </a:t>
            </a:r>
            <a:r>
              <a:rPr dirty="0" err="1"/>
              <a:t>socijalni</a:t>
            </a:r>
            <a:r>
              <a:rPr dirty="0"/>
              <a:t> </a:t>
            </a:r>
            <a:r>
              <a:rPr dirty="0" err="1"/>
              <a:t>faktori</a:t>
            </a:r>
            <a:r>
              <a:rPr dirty="0"/>
              <a:t>) </a:t>
            </a:r>
          </a:p>
          <a:p>
            <a:pPr marL="635000" indent="-635000">
              <a:buSzPct val="100000"/>
              <a:buAutoNum type="arabicPeriod"/>
            </a:pPr>
            <a:r>
              <a:rPr dirty="0" err="1"/>
              <a:t>Internalne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eksternalne</a:t>
            </a:r>
            <a:r>
              <a:rPr dirty="0"/>
              <a:t> </a:t>
            </a:r>
            <a:r>
              <a:rPr dirty="0" err="1"/>
              <a:t>inhibicije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22733" y="6430972"/>
            <a:ext cx="4051300" cy="26876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66" y="198011"/>
            <a:ext cx="2006600" cy="13311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8382" y="104587"/>
            <a:ext cx="2387600" cy="1583931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Inhibicije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Internalne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eksternalne</a:t>
            </a:r>
            <a:r>
              <a:rPr lang="en-US" dirty="0" smtClean="0"/>
              <a:t> </a:t>
            </a:r>
            <a:r>
              <a:rPr lang="en-US" dirty="0" err="1" smtClean="0"/>
              <a:t>inhibicije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sprječavaju</a:t>
            </a:r>
            <a:r>
              <a:rPr lang="en-US" dirty="0" smtClean="0"/>
              <a:t> da </a:t>
            </a:r>
            <a:r>
              <a:rPr lang="en-US" dirty="0" err="1" smtClean="0"/>
              <a:t>pretjeramo</a:t>
            </a:r>
            <a:r>
              <a:rPr lang="en-US" dirty="0" smtClean="0"/>
              <a:t> u </a:t>
            </a:r>
            <a:r>
              <a:rPr lang="en-US" dirty="0" err="1" smtClean="0"/>
              <a:t>iskazivanju</a:t>
            </a:r>
            <a:r>
              <a:rPr lang="en-US" dirty="0" smtClean="0"/>
              <a:t> </a:t>
            </a:r>
            <a:r>
              <a:rPr lang="en-US" dirty="0" err="1" smtClean="0"/>
              <a:t>ljutnje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Ugrađene</a:t>
            </a:r>
            <a:r>
              <a:rPr lang="en-US" dirty="0" smtClean="0"/>
              <a:t> u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našeg</a:t>
            </a:r>
            <a:r>
              <a:rPr lang="en-US" dirty="0" smtClean="0"/>
              <a:t> </a:t>
            </a:r>
            <a:r>
              <a:rPr lang="en-US" dirty="0" err="1" smtClean="0"/>
              <a:t>mozga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Internalne</a:t>
            </a:r>
            <a:r>
              <a:rPr lang="en-US" dirty="0" smtClean="0"/>
              <a:t>: </a:t>
            </a:r>
            <a:r>
              <a:rPr lang="en-US" dirty="0" err="1" smtClean="0"/>
              <a:t>jednostavna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sami</a:t>
            </a:r>
            <a:r>
              <a:rPr lang="en-US" dirty="0" smtClean="0"/>
              <a:t>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en-US" dirty="0" err="1" smtClean="0"/>
              <a:t>postavili</a:t>
            </a:r>
            <a:r>
              <a:rPr lang="en-US" dirty="0" smtClean="0"/>
              <a:t> (“</a:t>
            </a:r>
            <a:r>
              <a:rPr lang="en-US" dirty="0" err="1" smtClean="0"/>
              <a:t>Nije</a:t>
            </a:r>
            <a:r>
              <a:rPr lang="en-US" dirty="0" smtClean="0"/>
              <a:t> u </a:t>
            </a:r>
            <a:r>
              <a:rPr lang="en-US" dirty="0" err="1" smtClean="0"/>
              <a:t>redu</a:t>
            </a:r>
            <a:r>
              <a:rPr lang="en-US" dirty="0" smtClean="0"/>
              <a:t> </a:t>
            </a:r>
            <a:r>
              <a:rPr lang="en-US" dirty="0" err="1" smtClean="0"/>
              <a:t>tući</a:t>
            </a:r>
            <a:r>
              <a:rPr lang="en-US" dirty="0" smtClean="0"/>
              <a:t> </a:t>
            </a:r>
            <a:r>
              <a:rPr lang="en-US" dirty="0" err="1" smtClean="0"/>
              <a:t>ljude</a:t>
            </a:r>
            <a:r>
              <a:rPr lang="en-US" dirty="0" smtClean="0"/>
              <a:t>”).</a:t>
            </a:r>
          </a:p>
          <a:p>
            <a:r>
              <a:rPr lang="en-US" dirty="0" err="1" smtClean="0"/>
              <a:t>Eksternalne</a:t>
            </a:r>
            <a:r>
              <a:rPr lang="en-US" dirty="0" smtClean="0"/>
              <a:t>: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posljedice</a:t>
            </a:r>
            <a:r>
              <a:rPr lang="en-US" dirty="0" smtClean="0"/>
              <a:t> </a:t>
            </a:r>
            <a:r>
              <a:rPr lang="en-US" dirty="0" err="1" smtClean="0"/>
              <a:t>naših</a:t>
            </a:r>
            <a:r>
              <a:rPr lang="en-US" dirty="0" smtClean="0"/>
              <a:t> </a:t>
            </a:r>
            <a:r>
              <a:rPr lang="en-US" dirty="0" err="1" smtClean="0"/>
              <a:t>postupaka</a:t>
            </a:r>
            <a:r>
              <a:rPr lang="en-US" dirty="0" smtClean="0"/>
              <a:t> (“</a:t>
            </a:r>
            <a:r>
              <a:rPr lang="en-US" dirty="0" err="1" smtClean="0"/>
              <a:t>Završit</a:t>
            </a:r>
            <a:r>
              <a:rPr lang="en-US" dirty="0" smtClean="0"/>
              <a:t> </a:t>
            </a:r>
            <a:r>
              <a:rPr lang="en-US" dirty="0" err="1" smtClean="0"/>
              <a:t>ću</a:t>
            </a:r>
            <a:r>
              <a:rPr lang="en-US" dirty="0" smtClean="0"/>
              <a:t> u </a:t>
            </a:r>
            <a:r>
              <a:rPr lang="en-US" dirty="0" err="1" smtClean="0"/>
              <a:t>zatvoru</a:t>
            </a:r>
            <a:r>
              <a:rPr lang="en-US" dirty="0" smtClean="0"/>
              <a:t>”; “</a:t>
            </a:r>
            <a:r>
              <a:rPr lang="en-US" dirty="0" err="1" smtClean="0"/>
              <a:t>Pozvat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policiju</a:t>
            </a:r>
            <a:r>
              <a:rPr lang="en-US" dirty="0" smtClean="0"/>
              <a:t>”).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254000"/>
            <a:ext cx="3886200" cy="2578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914400"/>
            <a:ext cx="3145971" cy="20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0591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Primjer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499" y="1727200"/>
            <a:ext cx="11324167" cy="7150100"/>
          </a:xfrm>
        </p:spPr>
        <p:txBody>
          <a:bodyPr/>
          <a:lstStyle/>
          <a:p>
            <a:r>
              <a:rPr lang="en-US" dirty="0" err="1" smtClean="0"/>
              <a:t>Majka</a:t>
            </a:r>
            <a:r>
              <a:rPr lang="en-US" dirty="0" smtClean="0"/>
              <a:t> s </a:t>
            </a:r>
            <a:r>
              <a:rPr lang="en-US" dirty="0" err="1" smtClean="0"/>
              <a:t>djetetom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imala</a:t>
            </a:r>
            <a:r>
              <a:rPr lang="en-US" dirty="0" smtClean="0"/>
              <a:t> </a:t>
            </a:r>
            <a:r>
              <a:rPr lang="en-US" dirty="0" err="1" smtClean="0"/>
              <a:t>termin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liječnika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je </a:t>
            </a:r>
            <a:r>
              <a:rPr lang="en-US" dirty="0" err="1" smtClean="0"/>
              <a:t>svejedno</a:t>
            </a:r>
            <a:r>
              <a:rPr lang="en-US" dirty="0" smtClean="0"/>
              <a:t> </a:t>
            </a:r>
            <a:r>
              <a:rPr lang="en-US" dirty="0" err="1" smtClean="0"/>
              <a:t>morala</a:t>
            </a:r>
            <a:r>
              <a:rPr lang="en-US" dirty="0" smtClean="0"/>
              <a:t> </a:t>
            </a:r>
            <a:r>
              <a:rPr lang="en-US" dirty="0" err="1" smtClean="0"/>
              <a:t>čekati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sati da </a:t>
            </a:r>
            <a:r>
              <a:rPr lang="en-US" dirty="0" err="1" smtClean="0"/>
              <a:t>dođe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red. </a:t>
            </a:r>
            <a:r>
              <a:rPr lang="en-US" dirty="0" err="1" smtClean="0"/>
              <a:t>Naljutila</a:t>
            </a:r>
            <a:r>
              <a:rPr lang="en-US" dirty="0" smtClean="0"/>
              <a:t> se </a:t>
            </a:r>
            <a:r>
              <a:rPr lang="en-US" dirty="0" err="1" smtClean="0"/>
              <a:t>jer</a:t>
            </a:r>
            <a:r>
              <a:rPr lang="en-US" dirty="0" smtClean="0"/>
              <a:t> je </a:t>
            </a:r>
            <a:r>
              <a:rPr lang="en-US" dirty="0" err="1" smtClean="0"/>
              <a:t>vidjela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pacijenti</a:t>
            </a:r>
            <a:r>
              <a:rPr lang="en-US" dirty="0" smtClean="0"/>
              <a:t> </a:t>
            </a:r>
            <a:r>
              <a:rPr lang="en-US" dirty="0" err="1" smtClean="0"/>
              <a:t>naručeni</a:t>
            </a:r>
            <a:r>
              <a:rPr lang="en-US" dirty="0" smtClean="0"/>
              <a:t> da </a:t>
            </a:r>
            <a:r>
              <a:rPr lang="en-US" dirty="0" err="1" smtClean="0"/>
              <a:t>dođu</a:t>
            </a:r>
            <a:r>
              <a:rPr lang="en-US" dirty="0" smtClean="0"/>
              <a:t> u </a:t>
            </a:r>
            <a:r>
              <a:rPr lang="en-US" dirty="0" err="1" smtClean="0"/>
              <a:t>istom</a:t>
            </a:r>
            <a:r>
              <a:rPr lang="en-US" dirty="0" smtClean="0"/>
              <a:t> </a:t>
            </a:r>
            <a:r>
              <a:rPr lang="en-US" dirty="0" err="1" smtClean="0"/>
              <a:t>terminu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da </a:t>
            </a:r>
            <a:r>
              <a:rPr lang="en-US" dirty="0" err="1" smtClean="0"/>
              <a:t>doktori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sestre</a:t>
            </a:r>
            <a:r>
              <a:rPr lang="en-US" dirty="0" smtClean="0"/>
              <a:t> </a:t>
            </a:r>
            <a:r>
              <a:rPr lang="en-US" dirty="0" err="1" smtClean="0"/>
              <a:t>uživaju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pauzi</a:t>
            </a:r>
            <a:r>
              <a:rPr lang="en-US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ostali</a:t>
            </a:r>
            <a:r>
              <a:rPr lang="en-US" dirty="0" smtClean="0"/>
              <a:t> </a:t>
            </a:r>
            <a:r>
              <a:rPr lang="en-US" dirty="0" err="1" smtClean="0"/>
              <a:t>čekaju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Unutrašnje</a:t>
            </a:r>
            <a:r>
              <a:rPr lang="en-US" dirty="0" smtClean="0"/>
              <a:t> </a:t>
            </a:r>
            <a:r>
              <a:rPr lang="en-US" dirty="0" err="1" smtClean="0"/>
              <a:t>inhibicije</a:t>
            </a:r>
            <a:r>
              <a:rPr lang="en-US" dirty="0" smtClean="0"/>
              <a:t>: “</a:t>
            </a:r>
            <a:r>
              <a:rPr lang="en-US" dirty="0" err="1" smtClean="0"/>
              <a:t>Nije</a:t>
            </a:r>
            <a:r>
              <a:rPr lang="en-US" dirty="0" smtClean="0"/>
              <a:t> u </a:t>
            </a:r>
            <a:r>
              <a:rPr lang="en-US" dirty="0" err="1" smtClean="0"/>
              <a:t>redu</a:t>
            </a:r>
            <a:r>
              <a:rPr lang="en-US" dirty="0" smtClean="0"/>
              <a:t> </a:t>
            </a:r>
            <a:r>
              <a:rPr lang="en-US" dirty="0" err="1" smtClean="0"/>
              <a:t>galamiti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liječnike</a:t>
            </a:r>
            <a:r>
              <a:rPr lang="en-US" dirty="0" smtClean="0"/>
              <a:t>”.</a:t>
            </a:r>
          </a:p>
          <a:p>
            <a:r>
              <a:rPr lang="en-US" dirty="0" err="1" smtClean="0"/>
              <a:t>Eksternalne</a:t>
            </a:r>
            <a:r>
              <a:rPr lang="en-US" dirty="0" smtClean="0"/>
              <a:t>: “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budem</a:t>
            </a:r>
            <a:r>
              <a:rPr lang="en-US" dirty="0" smtClean="0"/>
              <a:t> </a:t>
            </a:r>
            <a:r>
              <a:rPr lang="en-US" dirty="0" err="1" smtClean="0"/>
              <a:t>pokazala</a:t>
            </a:r>
            <a:r>
              <a:rPr lang="en-US" dirty="0" smtClean="0"/>
              <a:t> da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ljuta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,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njegu</a:t>
            </a:r>
            <a:r>
              <a:rPr lang="en-US" dirty="0" smtClean="0"/>
              <a:t> mom </a:t>
            </a:r>
            <a:r>
              <a:rPr lang="en-US" dirty="0" err="1" smtClean="0"/>
              <a:t>djetetu</a:t>
            </a:r>
            <a:r>
              <a:rPr lang="en-US" dirty="0" smtClean="0"/>
              <a:t>”.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599" y="359050"/>
            <a:ext cx="2751667" cy="18254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34398">
            <a:off x="9383415" y="521937"/>
            <a:ext cx="2260600" cy="149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633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15729" y="258227"/>
            <a:ext cx="6180667" cy="19030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Triger</a:t>
            </a:r>
            <a:endParaRPr lang="en-US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0" marR="0" indent="0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Osoba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uđe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u bar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ne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zatvori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vrata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do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kraja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zbog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čega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drugoj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osobi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puše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</a:t>
            </a:r>
          </a:p>
          <a:p>
            <a:pPr marL="0" marR="0" indent="0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5729" y="2561421"/>
            <a:ext cx="6180667" cy="190308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Procjena</a:t>
            </a:r>
            <a:endParaRPr lang="en-US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0" marR="0" indent="0" algn="ctr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Namjerno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je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ostavio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vrata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otvorena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samo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da me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živcira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osramoti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pred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drugima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Ako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ne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reagiram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svi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će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mi se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smijati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iza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leđa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ili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mr-IN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–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još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gore - u lice.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59867" y="4867073"/>
            <a:ext cx="2734729" cy="4719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Ljutnja</a:t>
            </a:r>
            <a:endParaRPr kumimoji="0" lang="en-U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34929" y="5819024"/>
            <a:ext cx="3742267" cy="10720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Inhibicije</a:t>
            </a:r>
            <a:endParaRPr kumimoji="0" lang="en-US" sz="2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ctr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Djelomično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prevaziđene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15724" y="7506365"/>
            <a:ext cx="6180667" cy="13029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Odgovor</a:t>
            </a:r>
            <a:endParaRPr kumimoji="0" lang="en-US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ctr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Osoba</a:t>
            </a:r>
            <a:r>
              <a:rPr kumimoji="0" 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skoči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noge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prstom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pokaže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osobu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koja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je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ostavila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vrata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otvorena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počne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ga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verbalno</a:t>
            </a:r>
            <a:r>
              <a:rPr lang="en-US" sz="1800" b="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zlostavljati</a:t>
            </a:r>
            <a:r>
              <a:rPr lang="en-US" sz="1800" b="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8780" y="258227"/>
            <a:ext cx="2269076" cy="86433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Vjerovanja</a:t>
            </a:r>
            <a:endParaRPr kumimoji="0" lang="en-US" sz="2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Ona</a:t>
            </a:r>
            <a:r>
              <a:rPr kumimoji="0" 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dolaze</a:t>
            </a:r>
            <a:r>
              <a:rPr kumimoji="0" 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iz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našeg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odgoja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dosadašnjih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iskustava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Imaju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dalekosežne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posljedice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jer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imamo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vjerovanja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o:</a:t>
            </a:r>
          </a:p>
          <a:p>
            <a:pPr marL="0" marR="0" indent="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indent="-34290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Sebi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drugima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(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što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utječe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naše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procjene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)</a:t>
            </a:r>
          </a:p>
          <a:p>
            <a:pPr marL="342900" marR="0" indent="-34290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Ljutnji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kako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se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ona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izražava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Inhibicijama</a:t>
            </a:r>
            <a:endParaRPr lang="en-US" sz="1800" b="0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Koji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odgovori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su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ispravni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</a:t>
            </a:r>
          </a:p>
          <a:p>
            <a:pPr marR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n-US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342900" marR="0" indent="-3429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n-US" dirty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84259" y="258227"/>
            <a:ext cx="2726272" cy="86433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Raspoloženje</a:t>
            </a:r>
            <a:endParaRPr kumimoji="0" lang="en-US" sz="2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0" marR="0" indent="0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Baš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kao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u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svakodnevnom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govoru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ovdje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se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dijeli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dobro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loše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raspološenje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 Kao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vjerovanja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,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raspoloženje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utječe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svaki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aspekt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našeg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života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.</a:t>
            </a:r>
          </a:p>
          <a:p>
            <a:pPr marL="0" marR="0" indent="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indent="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Najbitniji</a:t>
            </a:r>
            <a:r>
              <a:rPr kumimoji="0" 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utjecaj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na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kumimoji="0" lang="en-US" sz="1800" b="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raspoloženje</a:t>
            </a:r>
            <a:r>
              <a:rPr lang="en-US" sz="1800" b="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imaju</a:t>
            </a:r>
            <a:r>
              <a:rPr kumimoji="0" lang="en-US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baseline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Zdravlje</a:t>
            </a:r>
            <a:endParaRPr lang="en-US" sz="1800" b="0" baseline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Cirkadijarni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ritam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n-US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Vježbanje</a:t>
            </a:r>
            <a:endParaRPr kumimoji="0" lang="en-US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Prehrana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Uzimanje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određenih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lijekova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droga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Kvaliteta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sna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Stres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  <a:p>
            <a:pPr marL="285750" marR="0" indent="-285750" algn="l" defTabSz="5842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Socijalni</a:t>
            </a:r>
            <a:r>
              <a:rPr lang="en-US" sz="1800" b="0" dirty="0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 </a:t>
            </a:r>
            <a:r>
              <a:rPr lang="en-US" sz="1800" b="0" dirty="0" err="1" smtClean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  <a:t>faktori</a:t>
            </a:r>
            <a:endParaRPr lang="en-US" sz="1800" b="0" dirty="0" smtClean="0">
              <a:solidFill>
                <a:srgbClr val="000000"/>
              </a:solidFill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15724" y="9091727"/>
            <a:ext cx="6163737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b="0" dirty="0" err="1" smtClean="0"/>
              <a:t>Izvor</a:t>
            </a:r>
            <a:r>
              <a:rPr lang="en-US" sz="1600" b="0" dirty="0" smtClean="0"/>
              <a:t>: William Davies; Overcoming Anger and Irritability</a:t>
            </a: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973304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Da li je ljutnja uvijek pogrešna?"/>
          <p:cNvSpPr txBox="1">
            <a:spLocks noGrp="1"/>
          </p:cNvSpPr>
          <p:nvPr>
            <p:ph type="title"/>
          </p:nvPr>
        </p:nvSpPr>
        <p:spPr>
          <a:xfrm>
            <a:off x="787400" y="609600"/>
            <a:ext cx="11099800" cy="2159000"/>
          </a:xfrm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Da li je ljutnja uvijek pogrešna?</a:t>
            </a:r>
          </a:p>
        </p:txBody>
      </p:sp>
      <p:sp>
        <p:nvSpPr>
          <p:cNvPr id="134" name="Ljutnja služi za socijalizaciju - tako pokazujemo drugim ljudima koja ponašanja su poželjna a koja nisu.…"/>
          <p:cNvSpPr txBox="1">
            <a:spLocks noGrp="1"/>
          </p:cNvSpPr>
          <p:nvPr>
            <p:ph type="body" idx="1"/>
          </p:nvPr>
        </p:nvSpPr>
        <p:spPr>
          <a:xfrm>
            <a:off x="952500" y="269240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Ljutnja</a:t>
            </a:r>
            <a:r>
              <a:rPr dirty="0"/>
              <a:t> </a:t>
            </a:r>
            <a:r>
              <a:rPr dirty="0" err="1"/>
              <a:t>služi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socijalizaciju</a:t>
            </a:r>
            <a:r>
              <a:rPr dirty="0"/>
              <a:t> - </a:t>
            </a:r>
            <a:r>
              <a:rPr dirty="0" err="1"/>
              <a:t>tako</a:t>
            </a:r>
            <a:r>
              <a:rPr dirty="0"/>
              <a:t> </a:t>
            </a:r>
            <a:r>
              <a:rPr dirty="0" err="1"/>
              <a:t>pokazujemo</a:t>
            </a:r>
            <a:r>
              <a:rPr dirty="0"/>
              <a:t> </a:t>
            </a:r>
            <a:r>
              <a:rPr dirty="0" err="1"/>
              <a:t>drugim</a:t>
            </a:r>
            <a:r>
              <a:rPr dirty="0"/>
              <a:t> </a:t>
            </a:r>
            <a:r>
              <a:rPr dirty="0" err="1"/>
              <a:t>ljudima</a:t>
            </a:r>
            <a:r>
              <a:rPr dirty="0"/>
              <a:t> </a:t>
            </a:r>
            <a:r>
              <a:rPr dirty="0" err="1"/>
              <a:t>koja</a:t>
            </a:r>
            <a:r>
              <a:rPr dirty="0"/>
              <a:t> </a:t>
            </a:r>
            <a:r>
              <a:rPr dirty="0" err="1"/>
              <a:t>ponašanja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poželjna</a:t>
            </a:r>
            <a:r>
              <a:rPr dirty="0"/>
              <a:t> a </a:t>
            </a:r>
            <a:r>
              <a:rPr dirty="0" err="1"/>
              <a:t>koja</a:t>
            </a:r>
            <a:r>
              <a:rPr dirty="0"/>
              <a:t> </a:t>
            </a:r>
            <a:r>
              <a:rPr dirty="0" err="1"/>
              <a:t>nisu</a:t>
            </a:r>
            <a:r>
              <a:rPr dirty="0"/>
              <a:t>.</a:t>
            </a:r>
          </a:p>
          <a:p>
            <a:r>
              <a:rPr dirty="0" err="1"/>
              <a:t>Ljutnja</a:t>
            </a:r>
            <a:r>
              <a:rPr dirty="0"/>
              <a:t> je </a:t>
            </a:r>
            <a:r>
              <a:rPr dirty="0" err="1"/>
              <a:t>najefektivija</a:t>
            </a:r>
            <a:r>
              <a:rPr dirty="0"/>
              <a:t> u </a:t>
            </a:r>
            <a:r>
              <a:rPr dirty="0" err="1"/>
              <a:t>malim</a:t>
            </a:r>
            <a:r>
              <a:rPr dirty="0"/>
              <a:t> </a:t>
            </a:r>
            <a:r>
              <a:rPr dirty="0" err="1"/>
              <a:t>količinama</a:t>
            </a:r>
            <a:r>
              <a:rPr dirty="0"/>
              <a:t> - </a:t>
            </a:r>
            <a:r>
              <a:rPr dirty="0" err="1"/>
              <a:t>sve</a:t>
            </a:r>
            <a:r>
              <a:rPr dirty="0"/>
              <a:t> </a:t>
            </a:r>
            <a:r>
              <a:rPr dirty="0" err="1"/>
              <a:t>više</a:t>
            </a:r>
            <a:r>
              <a:rPr dirty="0"/>
              <a:t> je </a:t>
            </a:r>
            <a:r>
              <a:rPr dirty="0" err="1"/>
              <a:t>kontraproduktivno</a:t>
            </a:r>
            <a:endParaRPr dirty="0"/>
          </a:p>
          <a:p>
            <a:r>
              <a:rPr dirty="0"/>
              <a:t>“leaky bucket” </a:t>
            </a:r>
            <a:r>
              <a:rPr dirty="0" err="1"/>
              <a:t>teorija</a:t>
            </a:r>
            <a:r>
              <a:rPr dirty="0"/>
              <a:t> </a:t>
            </a:r>
          </a:p>
          <a:p>
            <a:r>
              <a:rPr dirty="0" err="1" smtClean="0"/>
              <a:t>Irit</a:t>
            </a:r>
            <a:r>
              <a:rPr lang="hr-HR" dirty="0" smtClean="0"/>
              <a:t>a</a:t>
            </a:r>
            <a:r>
              <a:rPr dirty="0" err="1" smtClean="0"/>
              <a:t>bilnost</a:t>
            </a:r>
            <a:r>
              <a:rPr dirty="0" smtClean="0"/>
              <a:t> </a:t>
            </a:r>
            <a:r>
              <a:rPr dirty="0"/>
              <a:t>je </a:t>
            </a:r>
            <a:r>
              <a:rPr dirty="0" err="1"/>
              <a:t>uvijek</a:t>
            </a:r>
            <a:r>
              <a:rPr dirty="0"/>
              <a:t> </a:t>
            </a:r>
            <a:r>
              <a:rPr dirty="0" err="1"/>
              <a:t>negativna</a:t>
            </a:r>
            <a:r>
              <a:rPr dirty="0"/>
              <a:t> - </a:t>
            </a:r>
            <a:r>
              <a:rPr dirty="0" err="1"/>
              <a:t>odraz</a:t>
            </a:r>
            <a:r>
              <a:rPr dirty="0"/>
              <a:t> </a:t>
            </a:r>
            <a:r>
              <a:rPr dirty="0" err="1"/>
              <a:t>raspoloženja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3701" y="8059477"/>
            <a:ext cx="2108199" cy="13985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800" y="1890605"/>
            <a:ext cx="2417233" cy="16035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5655">
            <a:off x="451560" y="1176013"/>
            <a:ext cx="2489200" cy="165133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Screen Shot 2018-09-27 at 20.20.00.png" descr="Screen Shot 2018-09-27 at 20.20.00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69241" y="1683619"/>
            <a:ext cx="10296225" cy="67294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9412462"/>
              </p:ext>
            </p:extLst>
          </p:nvPr>
        </p:nvGraphicFramePr>
        <p:xfrm>
          <a:off x="952500" y="863600"/>
          <a:ext cx="11036300" cy="801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50452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1247</Words>
  <Application>Microsoft Macintosh PowerPoint</Application>
  <PresentationFormat>Custom</PresentationFormat>
  <Paragraphs>187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8" baseType="lpstr">
      <vt:lpstr>Bookman Old Style</vt:lpstr>
      <vt:lpstr>Georgia</vt:lpstr>
      <vt:lpstr>Gill Sans MT</vt:lpstr>
      <vt:lpstr>Helvetica Light</vt:lpstr>
      <vt:lpstr>Helvetica Neue</vt:lpstr>
      <vt:lpstr>Helvetica Neue Light</vt:lpstr>
      <vt:lpstr>Helvetica Neue Medium</vt:lpstr>
      <vt:lpstr>Helvetica Neue Thin</vt:lpstr>
      <vt:lpstr>Wingdings</vt:lpstr>
      <vt:lpstr>Wingdings 3</vt:lpstr>
      <vt:lpstr>Arial</vt:lpstr>
      <vt:lpstr>White</vt:lpstr>
      <vt:lpstr>Origin</vt:lpstr>
      <vt:lpstr>Bihevioralno-kognitivne intervencije za kontrolu ljutnje</vt:lpstr>
      <vt:lpstr>Iritabilnost i ljutnja</vt:lpstr>
      <vt:lpstr>Ljutnja i iritabilnost</vt:lpstr>
      <vt:lpstr>Inhibicije</vt:lpstr>
      <vt:lpstr>Primjer</vt:lpstr>
      <vt:lpstr>PowerPoint Presentation</vt:lpstr>
      <vt:lpstr>Da li je ljutnja uvijek pogrešna?</vt:lpstr>
      <vt:lpstr>PowerPoint Presentation</vt:lpstr>
      <vt:lpstr>PowerPoint Presentation</vt:lpstr>
      <vt:lpstr>1. BK tehnike usmjerene na okidače</vt:lpstr>
      <vt:lpstr>2. BK tehnike usmjerene na procjenu okidača</vt:lpstr>
      <vt:lpstr>PowerPoint Presentation</vt:lpstr>
      <vt:lpstr>Vođenje dnevnika</vt:lpstr>
      <vt:lpstr>Tehnike za postizanje korisnijih procjena okidača</vt:lpstr>
      <vt:lpstr>Kako dođe do trajne promjene?</vt:lpstr>
      <vt:lpstr>PowerPoint Presentation</vt:lpstr>
      <vt:lpstr>3. KB tehnike usmjerene na mijenjanje vjerovanja</vt:lpstr>
      <vt:lpstr>AA metoda (Alternative beliefs/ Acting them down): </vt:lpstr>
      <vt:lpstr>PowerPoint Presentation</vt:lpstr>
      <vt:lpstr>4. Postupci usmjereni na poboljšanje raspoloženja </vt:lpstr>
      <vt:lpstr>Mogući uzroci lošeg raspoloženja</vt:lpstr>
      <vt:lpstr>Još o ljutnji</vt:lpstr>
      <vt:lpstr>Bježanje od ljutnje</vt:lpstr>
      <vt:lpstr>Ono najbitnije: Odgovor</vt:lpstr>
      <vt:lpstr>Hvala vam na pažnji!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Bihevioralno-kognitivne intervencije za kontrolu ljutnje</dc:title>
  <dc:creator>Fabi</dc:creator>
  <cp:lastModifiedBy>Microsoft Office User</cp:lastModifiedBy>
  <cp:revision>26</cp:revision>
  <dcterms:modified xsi:type="dcterms:W3CDTF">2018-10-09T17:21:51Z</dcterms:modified>
</cp:coreProperties>
</file>