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9"/>
  </p:notesMasterIdLst>
  <p:sldIdLst>
    <p:sldId id="256" r:id="rId2"/>
    <p:sldId id="257" r:id="rId3"/>
    <p:sldId id="272" r:id="rId4"/>
    <p:sldId id="269" r:id="rId5"/>
    <p:sldId id="268" r:id="rId6"/>
    <p:sldId id="270" r:id="rId7"/>
    <p:sldId id="261" r:id="rId8"/>
    <p:sldId id="262" r:id="rId9"/>
    <p:sldId id="258" r:id="rId10"/>
    <p:sldId id="260" r:id="rId11"/>
    <p:sldId id="265" r:id="rId12"/>
    <p:sldId id="271" r:id="rId13"/>
    <p:sldId id="266" r:id="rId14"/>
    <p:sldId id="267" r:id="rId15"/>
    <p:sldId id="263" r:id="rId16"/>
    <p:sldId id="264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nita Mužek" initials="VM" lastIdx="1" clrIdx="0">
    <p:extLst>
      <p:ext uri="{19B8F6BF-5375-455C-9EA6-DF929625EA0E}">
        <p15:presenceInfo xmlns:p15="http://schemas.microsoft.com/office/powerpoint/2012/main" userId="f02747726b4412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687" autoAdjust="0"/>
  </p:normalViewPr>
  <p:slideViewPr>
    <p:cSldViewPr snapToGrid="0">
      <p:cViewPr varScale="1">
        <p:scale>
          <a:sx n="102" d="100"/>
          <a:sy n="102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28DB2-314C-4465-95AA-815F71910E46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6FF67241-61FE-4E9E-96C9-8D29EE9B1B2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Tjelesno</a:t>
          </a:r>
          <a:r>
            <a:rPr lang="en-US" sz="1600" dirty="0" smtClean="0"/>
            <a:t> </a:t>
          </a:r>
          <a:r>
            <a:rPr lang="en-US" sz="1600" dirty="0" err="1" smtClean="0"/>
            <a:t>uzbuđenje</a:t>
          </a:r>
          <a:endParaRPr lang="en-US" sz="1600" dirty="0" smtClean="0"/>
        </a:p>
      </dgm:t>
    </dgm:pt>
    <dgm:pt modelId="{C8CD9585-D42E-4CDE-BB64-CB8AACC1BAA3}" type="parTrans" cxnId="{AEE00489-937D-4059-9446-E3CF3019E287}">
      <dgm:prSet/>
      <dgm:spPr/>
      <dgm:t>
        <a:bodyPr/>
        <a:lstStyle/>
        <a:p>
          <a:endParaRPr lang="en-US"/>
        </a:p>
      </dgm:t>
    </dgm:pt>
    <dgm:pt modelId="{E7F65C11-C52A-4A4C-932A-3A8587A9EEEC}" type="sibTrans" cxnId="{AEE00489-937D-4059-9446-E3CF3019E287}">
      <dgm:prSet/>
      <dgm:spPr>
        <a:noFill/>
        <a:ln w="0" cmpd="sng">
          <a:noFill/>
        </a:ln>
      </dgm:spPr>
      <dgm:t>
        <a:bodyPr/>
        <a:lstStyle/>
        <a:p>
          <a:endParaRPr lang="en-US" dirty="0"/>
        </a:p>
      </dgm:t>
    </dgm:pt>
    <dgm:pt modelId="{8600782E-6E01-44A1-A4A7-9A7E6D2EECA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Prekomjerena</a:t>
          </a:r>
          <a:r>
            <a:rPr lang="en-US" sz="1600" dirty="0" smtClean="0"/>
            <a:t> </a:t>
          </a:r>
          <a:r>
            <a:rPr lang="en-US" sz="1600" dirty="0" err="1" smtClean="0"/>
            <a:t>budnost</a:t>
          </a:r>
          <a:endParaRPr lang="en-US" sz="1600" dirty="0"/>
        </a:p>
      </dgm:t>
    </dgm:pt>
    <dgm:pt modelId="{4E9208B1-2ABF-42A7-BC74-CB3920E56650}" type="parTrans" cxnId="{E450E89B-3996-4BBF-ACBD-4009213F75E3}">
      <dgm:prSet/>
      <dgm:spPr/>
      <dgm:t>
        <a:bodyPr/>
        <a:lstStyle/>
        <a:p>
          <a:endParaRPr lang="en-US"/>
        </a:p>
      </dgm:t>
    </dgm:pt>
    <dgm:pt modelId="{7E07B0D3-6336-4263-BF59-4D284B7782D6}" type="sibTrans" cxnId="{E450E89B-3996-4BBF-ACBD-4009213F75E3}">
      <dgm:prSet/>
      <dgm:spPr>
        <a:noFill/>
      </dgm:spPr>
      <dgm:t>
        <a:bodyPr/>
        <a:lstStyle/>
        <a:p>
          <a:endParaRPr lang="en-US"/>
        </a:p>
      </dgm:t>
    </dgm:pt>
    <dgm:pt modelId="{A9879572-D2F7-479C-A702-1E4F96C8622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aseline="0" dirty="0" err="1" smtClean="0"/>
            <a:t>Uzbuđenje</a:t>
          </a:r>
          <a:endParaRPr lang="en-US" sz="1600" baseline="0" dirty="0"/>
        </a:p>
      </dgm:t>
    </dgm:pt>
    <dgm:pt modelId="{C7BDEFA0-E7C0-49D7-BAFB-6DBF971AEAAA}" type="parTrans" cxnId="{AE6F52DD-4828-4704-9AF8-2E4BB490F8E8}">
      <dgm:prSet/>
      <dgm:spPr/>
      <dgm:t>
        <a:bodyPr/>
        <a:lstStyle/>
        <a:p>
          <a:endParaRPr lang="en-US"/>
        </a:p>
      </dgm:t>
    </dgm:pt>
    <dgm:pt modelId="{76D79C2B-D2F2-495A-8674-A1DD0678EC91}" type="sibTrans" cxnId="{AE6F52DD-4828-4704-9AF8-2E4BB490F8E8}">
      <dgm:prSet/>
      <dgm:spPr>
        <a:noFill/>
      </dgm:spPr>
      <dgm:t>
        <a:bodyPr/>
        <a:lstStyle/>
        <a:p>
          <a:endParaRPr lang="en-US"/>
        </a:p>
      </dgm:t>
    </dgm:pt>
    <dgm:pt modelId="{8050073D-B391-47A2-A41E-8BC9D45C04C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Lažni</a:t>
          </a:r>
          <a:r>
            <a:rPr lang="en-US" sz="1600" dirty="0" smtClean="0"/>
            <a:t> </a:t>
          </a:r>
          <a:r>
            <a:rPr lang="en-US" sz="1800" dirty="0" err="1" smtClean="0"/>
            <a:t>alarmi</a:t>
          </a:r>
          <a:endParaRPr lang="en-US" sz="1800" dirty="0"/>
        </a:p>
      </dgm:t>
    </dgm:pt>
    <dgm:pt modelId="{A0FAC7D2-9424-45E4-9298-24D78E571730}" type="parTrans" cxnId="{BCEA77F6-691D-4F47-8788-8EAC35F8F682}">
      <dgm:prSet/>
      <dgm:spPr/>
      <dgm:t>
        <a:bodyPr/>
        <a:lstStyle/>
        <a:p>
          <a:endParaRPr lang="en-US"/>
        </a:p>
      </dgm:t>
    </dgm:pt>
    <dgm:pt modelId="{B6822657-8065-4995-A55C-B33867C35EF4}" type="sibTrans" cxnId="{BCEA77F6-691D-4F47-8788-8EAC35F8F682}">
      <dgm:prSet/>
      <dgm:spPr>
        <a:noFill/>
      </dgm:spPr>
      <dgm:t>
        <a:bodyPr/>
        <a:lstStyle/>
        <a:p>
          <a:endParaRPr lang="en-US"/>
        </a:p>
      </dgm:t>
    </dgm:pt>
    <dgm:pt modelId="{F43047A3-9A3D-4BCC-B86B-85A5D35BC6E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PANIKA (“</a:t>
          </a:r>
          <a:r>
            <a:rPr lang="en-US" sz="1800" dirty="0" err="1" smtClean="0">
              <a:solidFill>
                <a:schemeClr val="bg1"/>
              </a:solidFill>
            </a:rPr>
            <a:t>Nešto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ozbiljno</a:t>
          </a:r>
          <a:r>
            <a:rPr lang="en-US" sz="1800" dirty="0" smtClean="0">
              <a:solidFill>
                <a:schemeClr val="bg1"/>
              </a:solidFill>
            </a:rPr>
            <a:t> nije u </a:t>
          </a:r>
          <a:r>
            <a:rPr lang="en-US" sz="1800" dirty="0" err="1" smtClean="0">
              <a:solidFill>
                <a:schemeClr val="bg1"/>
              </a:solidFill>
            </a:rPr>
            <a:t>u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redu</a:t>
          </a:r>
          <a:r>
            <a:rPr lang="en-US" sz="1800" dirty="0" smtClean="0">
              <a:solidFill>
                <a:schemeClr val="bg1"/>
              </a:solidFill>
            </a:rPr>
            <a:t>!”)</a:t>
          </a:r>
          <a:endParaRPr lang="en-US" sz="1800" dirty="0">
            <a:solidFill>
              <a:schemeClr val="bg1"/>
            </a:solidFill>
          </a:endParaRPr>
        </a:p>
      </dgm:t>
    </dgm:pt>
    <dgm:pt modelId="{3A8787EA-7A23-4688-8B43-A3C3F5DAE0F1}" type="parTrans" cxnId="{F9C3C0D0-FFDB-4F38-9237-DA4CDFA5047E}">
      <dgm:prSet/>
      <dgm:spPr/>
      <dgm:t>
        <a:bodyPr/>
        <a:lstStyle/>
        <a:p>
          <a:endParaRPr lang="en-US"/>
        </a:p>
      </dgm:t>
    </dgm:pt>
    <dgm:pt modelId="{B96166CE-679F-4E15-8C0A-BBFD7D4396A2}" type="sibTrans" cxnId="{F9C3C0D0-FFDB-4F38-9237-DA4CDFA5047E}">
      <dgm:prSet/>
      <dgm:spPr>
        <a:noFill/>
      </dgm:spPr>
      <dgm:t>
        <a:bodyPr/>
        <a:lstStyle/>
        <a:p>
          <a:endParaRPr lang="en-US"/>
        </a:p>
      </dgm:t>
    </dgm:pt>
    <dgm:pt modelId="{5DAFCE8E-FED2-4193-8CC4-A2069E3216E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Anticipirajuća</a:t>
          </a:r>
          <a:r>
            <a:rPr lang="en-US" sz="1600" dirty="0" smtClean="0"/>
            <a:t> </a:t>
          </a:r>
          <a:r>
            <a:rPr lang="en-US" sz="1600" dirty="0" err="1" smtClean="0"/>
            <a:t>anksioznost</a:t>
          </a:r>
          <a:endParaRPr lang="en-US" sz="1600" dirty="0"/>
        </a:p>
      </dgm:t>
    </dgm:pt>
    <dgm:pt modelId="{1BB36752-AFE4-488C-9EFD-2004BD0D5775}" type="parTrans" cxnId="{A9A699C2-CA60-4056-B007-C249901DD14C}">
      <dgm:prSet/>
      <dgm:spPr/>
      <dgm:t>
        <a:bodyPr/>
        <a:lstStyle/>
        <a:p>
          <a:endParaRPr lang="en-US"/>
        </a:p>
      </dgm:t>
    </dgm:pt>
    <dgm:pt modelId="{9E1585E2-73F9-4005-8D80-FE6787AB372C}" type="sibTrans" cxnId="{A9A699C2-CA60-4056-B007-C249901DD14C}">
      <dgm:prSet/>
      <dgm:spPr/>
      <dgm:t>
        <a:bodyPr/>
        <a:lstStyle/>
        <a:p>
          <a:endParaRPr lang="en-US"/>
        </a:p>
      </dgm:t>
    </dgm:pt>
    <dgm:pt modelId="{2EDEE344-D8A2-4A08-9154-A0C8B9F968B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Katastrofične</a:t>
          </a:r>
          <a:r>
            <a:rPr lang="en-US" sz="1600" dirty="0" smtClean="0"/>
            <a:t> </a:t>
          </a:r>
          <a:r>
            <a:rPr lang="en-US" sz="1600" dirty="0" err="1" smtClean="0"/>
            <a:t>interpretacije</a:t>
          </a:r>
          <a:endParaRPr lang="en-US" sz="1600" dirty="0" smtClean="0"/>
        </a:p>
      </dgm:t>
    </dgm:pt>
    <dgm:pt modelId="{E9743083-8F21-42BA-8C39-32960A659C49}" type="sibTrans" cxnId="{E2DB5C2C-BBD9-4B2F-B6B2-CC208EEA20BF}">
      <dgm:prSet/>
      <dgm:spPr>
        <a:noFill/>
      </dgm:spPr>
      <dgm:t>
        <a:bodyPr/>
        <a:lstStyle/>
        <a:p>
          <a:endParaRPr lang="en-US"/>
        </a:p>
      </dgm:t>
    </dgm:pt>
    <dgm:pt modelId="{328A8294-A2E6-4F12-BB9C-2DADD9FB2A81}" type="parTrans" cxnId="{E2DB5C2C-BBD9-4B2F-B6B2-CC208EEA20BF}">
      <dgm:prSet/>
      <dgm:spPr/>
      <dgm:t>
        <a:bodyPr/>
        <a:lstStyle/>
        <a:p>
          <a:endParaRPr lang="en-US"/>
        </a:p>
      </dgm:t>
    </dgm:pt>
    <dgm:pt modelId="{A87853FD-8EDC-4FE4-AF6A-6D39C359FA4E}" type="pres">
      <dgm:prSet presAssocID="{EDE28DB2-314C-4465-95AA-815F71910E46}" presName="Name0" presStyleCnt="0">
        <dgm:presLayoutVars>
          <dgm:dir/>
          <dgm:resizeHandles val="exact"/>
        </dgm:presLayoutVars>
      </dgm:prSet>
      <dgm:spPr/>
    </dgm:pt>
    <dgm:pt modelId="{09A97A78-1B47-49EF-9CA5-B4DE5F7509CD}" type="pres">
      <dgm:prSet presAssocID="{6FF67241-61FE-4E9E-96C9-8D29EE9B1B24}" presName="node" presStyleLbl="node1" presStyleIdx="0" presStyleCnt="7" custScaleX="2000000" custScaleY="87103" custLinFactX="100000" custLinFactY="-28699" custLinFactNeighborX="15028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6C9D1-D73D-4179-A6FD-3B9B8423137A}" type="pres">
      <dgm:prSet presAssocID="{E7F65C11-C52A-4A4C-932A-3A8587A9EEE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9FA9B979-E777-4699-97E6-CBC89C11EE4A}" type="pres">
      <dgm:prSet presAssocID="{E7F65C11-C52A-4A4C-932A-3A8587A9EEE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DF0C5FC-1D8B-4232-B6A0-C9EB333C20E6}" type="pres">
      <dgm:prSet presAssocID="{2EDEE344-D8A2-4A08-9154-A0C8B9F968B1}" presName="node" presStyleLbl="node1" presStyleIdx="1" presStyleCnt="7" custScaleX="2000000" custScaleY="87103" custLinFactX="650478" custLinFactY="-25362" custLinFactNeighborX="7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AC9BB-77A1-4170-9A73-7250FF4275E0}" type="pres">
      <dgm:prSet presAssocID="{E9743083-8F21-42BA-8C39-32960A659C4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0E1E3DC-8475-4F30-80A1-DA4C60520923}" type="pres">
      <dgm:prSet presAssocID="{E9743083-8F21-42BA-8C39-32960A659C4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F771556-5CF2-41CF-A999-9712B6416667}" type="pres">
      <dgm:prSet presAssocID="{8600782E-6E01-44A1-A4A7-9A7E6D2EECA8}" presName="node" presStyleLbl="node1" presStyleIdx="2" presStyleCnt="7" custScaleX="1992656" custScaleY="83086" custLinFactX="1153515" custLinFactY="-27251" custLinFactNeighborX="1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A0F85-2F03-4EED-B17B-6AE47480F777}" type="pres">
      <dgm:prSet presAssocID="{7E07B0D3-6336-4263-BF59-4D284B7782D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964849D-D9B7-4739-B672-1A1C637C09D9}" type="pres">
      <dgm:prSet presAssocID="{7E07B0D3-6336-4263-BF59-4D284B7782D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D6F8D4F-131D-4DCC-B9B0-A3AA75D0BBC7}" type="pres">
      <dgm:prSet presAssocID="{A9879572-D2F7-479C-A702-1E4F96C86222}" presName="node" presStyleLbl="node1" presStyleIdx="3" presStyleCnt="7" custScaleX="2000000" custScaleY="87103" custLinFactX="1865276" custLinFactY="-25047" custLinFactNeighborX="19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F73DA-197B-43F1-B5B6-9A57FB074B38}" type="pres">
      <dgm:prSet presAssocID="{76D79C2B-D2F2-495A-8674-A1DD0678EC9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1A72B7E3-9CF0-4131-998D-1A3D0C3CC32D}" type="pres">
      <dgm:prSet presAssocID="{76D79C2B-D2F2-495A-8674-A1DD0678EC9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D1456A3-AB00-4E5D-99B4-6CE2FFA51C78}" type="pres">
      <dgm:prSet presAssocID="{8050073D-B391-47A2-A41E-8BC9D45C04C5}" presName="node" presStyleLbl="node1" presStyleIdx="4" presStyleCnt="7" custScaleX="2000000" custScaleY="87103" custLinFactX="2400000" custLinFactY="-25047" custLinFactNeighborX="241115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54B7D-7951-4061-AE30-34FEE890885C}" type="pres">
      <dgm:prSet presAssocID="{B6822657-8065-4995-A55C-B33867C35EF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0500E428-8408-4927-913E-4C8436B623C2}" type="pres">
      <dgm:prSet presAssocID="{B6822657-8065-4995-A55C-B33867C35EF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7E63F9B-9184-451F-AC86-A3AE8631CB85}" type="pres">
      <dgm:prSet presAssocID="{F43047A3-9A3D-4BCC-B86B-85A5D35BC6EB}" presName="node" presStyleLbl="node1" presStyleIdx="5" presStyleCnt="7" custScaleX="2000000" custScaleY="99352" custLinFactX="945260" custLinFactNeighborX="1000000" custLinFactNeighborY="4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B1E6A-DCF4-4164-84E0-A152C95FF72E}" type="pres">
      <dgm:prSet presAssocID="{B96166CE-679F-4E15-8C0A-BBFD7D4396A2}" presName="sibTrans" presStyleLbl="sibTrans2D1" presStyleIdx="5" presStyleCnt="6"/>
      <dgm:spPr/>
      <dgm:t>
        <a:bodyPr/>
        <a:lstStyle/>
        <a:p>
          <a:endParaRPr lang="en-US"/>
        </a:p>
      </dgm:t>
    </dgm:pt>
    <dgm:pt modelId="{953DAC34-A5F2-4FA5-B7D1-3D45C509404E}" type="pres">
      <dgm:prSet presAssocID="{B96166CE-679F-4E15-8C0A-BBFD7D4396A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7B73EE7-52CA-43F1-B10B-553FC46FC336}" type="pres">
      <dgm:prSet presAssocID="{5DAFCE8E-FED2-4193-8CC4-A2069E3216E9}" presName="node" presStyleLbl="node1" presStyleIdx="6" presStyleCnt="7" custScaleX="2000000" custScaleY="106623" custLinFactX="-3748734" custLinFactNeighborX="-3800000" custLinFactNeighborY="4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A77F6-691D-4F47-8788-8EAC35F8F682}" srcId="{EDE28DB2-314C-4465-95AA-815F71910E46}" destId="{8050073D-B391-47A2-A41E-8BC9D45C04C5}" srcOrd="4" destOrd="0" parTransId="{A0FAC7D2-9424-45E4-9298-24D78E571730}" sibTransId="{B6822657-8065-4995-A55C-B33867C35EF4}"/>
    <dgm:cxn modelId="{928E19BB-86EC-47D4-B0FC-A3E1949EE17E}" type="presOf" srcId="{F43047A3-9A3D-4BCC-B86B-85A5D35BC6EB}" destId="{07E63F9B-9184-451F-AC86-A3AE8631CB85}" srcOrd="0" destOrd="0" presId="urn:microsoft.com/office/officeart/2005/8/layout/process1"/>
    <dgm:cxn modelId="{8405A625-9492-4B29-856A-369F1E043CAE}" type="presOf" srcId="{EDE28DB2-314C-4465-95AA-815F71910E46}" destId="{A87853FD-8EDC-4FE4-AF6A-6D39C359FA4E}" srcOrd="0" destOrd="0" presId="urn:microsoft.com/office/officeart/2005/8/layout/process1"/>
    <dgm:cxn modelId="{BC83D7C9-B49E-4980-A24A-0F2A159C4FD5}" type="presOf" srcId="{7E07B0D3-6336-4263-BF59-4D284B7782D6}" destId="{1AFA0F85-2F03-4EED-B17B-6AE47480F777}" srcOrd="0" destOrd="0" presId="urn:microsoft.com/office/officeart/2005/8/layout/process1"/>
    <dgm:cxn modelId="{142DB74F-649C-436A-955D-B4A6F43FC6D2}" type="presOf" srcId="{B6822657-8065-4995-A55C-B33867C35EF4}" destId="{0500E428-8408-4927-913E-4C8436B623C2}" srcOrd="1" destOrd="0" presId="urn:microsoft.com/office/officeart/2005/8/layout/process1"/>
    <dgm:cxn modelId="{E2DB5C2C-BBD9-4B2F-B6B2-CC208EEA20BF}" srcId="{EDE28DB2-314C-4465-95AA-815F71910E46}" destId="{2EDEE344-D8A2-4A08-9154-A0C8B9F968B1}" srcOrd="1" destOrd="0" parTransId="{328A8294-A2E6-4F12-BB9C-2DADD9FB2A81}" sibTransId="{E9743083-8F21-42BA-8C39-32960A659C49}"/>
    <dgm:cxn modelId="{29B3F15A-C08C-4E31-813D-56C298D8FD14}" type="presOf" srcId="{B96166CE-679F-4E15-8C0A-BBFD7D4396A2}" destId="{953DAC34-A5F2-4FA5-B7D1-3D45C509404E}" srcOrd="1" destOrd="0" presId="urn:microsoft.com/office/officeart/2005/8/layout/process1"/>
    <dgm:cxn modelId="{BBB0C347-EB8E-44F6-A2B2-FD03A39E0E43}" type="presOf" srcId="{E7F65C11-C52A-4A4C-932A-3A8587A9EEEC}" destId="{9FA9B979-E777-4699-97E6-CBC89C11EE4A}" srcOrd="1" destOrd="0" presId="urn:microsoft.com/office/officeart/2005/8/layout/process1"/>
    <dgm:cxn modelId="{87E3E270-C97D-4AA9-B080-66DC286F5327}" type="presOf" srcId="{6FF67241-61FE-4E9E-96C9-8D29EE9B1B24}" destId="{09A97A78-1B47-49EF-9CA5-B4DE5F7509CD}" srcOrd="0" destOrd="0" presId="urn:microsoft.com/office/officeart/2005/8/layout/process1"/>
    <dgm:cxn modelId="{E450E89B-3996-4BBF-ACBD-4009213F75E3}" srcId="{EDE28DB2-314C-4465-95AA-815F71910E46}" destId="{8600782E-6E01-44A1-A4A7-9A7E6D2EECA8}" srcOrd="2" destOrd="0" parTransId="{4E9208B1-2ABF-42A7-BC74-CB3920E56650}" sibTransId="{7E07B0D3-6336-4263-BF59-4D284B7782D6}"/>
    <dgm:cxn modelId="{D1A5C5A7-E681-4C94-93FC-86F3A31FAAD7}" type="presOf" srcId="{B6822657-8065-4995-A55C-B33867C35EF4}" destId="{00F54B7D-7951-4061-AE30-34FEE890885C}" srcOrd="0" destOrd="0" presId="urn:microsoft.com/office/officeart/2005/8/layout/process1"/>
    <dgm:cxn modelId="{67B310D3-DA0B-4C6A-9537-4A749E068B52}" type="presOf" srcId="{E9743083-8F21-42BA-8C39-32960A659C49}" destId="{97DAC9BB-77A1-4170-9A73-7250FF4275E0}" srcOrd="0" destOrd="0" presId="urn:microsoft.com/office/officeart/2005/8/layout/process1"/>
    <dgm:cxn modelId="{D491B521-DF6A-4DC6-884B-BE3395F5BA4C}" type="presOf" srcId="{8050073D-B391-47A2-A41E-8BC9D45C04C5}" destId="{4D1456A3-AB00-4E5D-99B4-6CE2FFA51C78}" srcOrd="0" destOrd="0" presId="urn:microsoft.com/office/officeart/2005/8/layout/process1"/>
    <dgm:cxn modelId="{A9A699C2-CA60-4056-B007-C249901DD14C}" srcId="{EDE28DB2-314C-4465-95AA-815F71910E46}" destId="{5DAFCE8E-FED2-4193-8CC4-A2069E3216E9}" srcOrd="6" destOrd="0" parTransId="{1BB36752-AFE4-488C-9EFD-2004BD0D5775}" sibTransId="{9E1585E2-73F9-4005-8D80-FE6787AB372C}"/>
    <dgm:cxn modelId="{344F8360-56A4-45A6-A654-33FC94065F50}" type="presOf" srcId="{76D79C2B-D2F2-495A-8674-A1DD0678EC91}" destId="{E97F73DA-197B-43F1-B5B6-9A57FB074B38}" srcOrd="0" destOrd="0" presId="urn:microsoft.com/office/officeart/2005/8/layout/process1"/>
    <dgm:cxn modelId="{AE6F52DD-4828-4704-9AF8-2E4BB490F8E8}" srcId="{EDE28DB2-314C-4465-95AA-815F71910E46}" destId="{A9879572-D2F7-479C-A702-1E4F96C86222}" srcOrd="3" destOrd="0" parTransId="{C7BDEFA0-E7C0-49D7-BAFB-6DBF971AEAAA}" sibTransId="{76D79C2B-D2F2-495A-8674-A1DD0678EC91}"/>
    <dgm:cxn modelId="{2D9516A0-2FA4-4AD1-8F97-5AA28ADD3169}" type="presOf" srcId="{E9743083-8F21-42BA-8C39-32960A659C49}" destId="{00E1E3DC-8475-4F30-80A1-DA4C60520923}" srcOrd="1" destOrd="0" presId="urn:microsoft.com/office/officeart/2005/8/layout/process1"/>
    <dgm:cxn modelId="{4B428856-4351-4D25-A591-1537C325A3F1}" type="presOf" srcId="{B96166CE-679F-4E15-8C0A-BBFD7D4396A2}" destId="{2ACB1E6A-DCF4-4164-84E0-A152C95FF72E}" srcOrd="0" destOrd="0" presId="urn:microsoft.com/office/officeart/2005/8/layout/process1"/>
    <dgm:cxn modelId="{647DD9A6-1A72-4AF0-92BD-EB4BAB8D190C}" type="presOf" srcId="{2EDEE344-D8A2-4A08-9154-A0C8B9F968B1}" destId="{7DF0C5FC-1D8B-4232-B6A0-C9EB333C20E6}" srcOrd="0" destOrd="0" presId="urn:microsoft.com/office/officeart/2005/8/layout/process1"/>
    <dgm:cxn modelId="{3B696FCF-6823-412C-A24E-F751FF8D077E}" type="presOf" srcId="{76D79C2B-D2F2-495A-8674-A1DD0678EC91}" destId="{1A72B7E3-9CF0-4131-998D-1A3D0C3CC32D}" srcOrd="1" destOrd="0" presId="urn:microsoft.com/office/officeart/2005/8/layout/process1"/>
    <dgm:cxn modelId="{00837F17-4C4B-481B-8E8B-16DF57F74D56}" type="presOf" srcId="{E7F65C11-C52A-4A4C-932A-3A8587A9EEEC}" destId="{25B6C9D1-D73D-4179-A6FD-3B9B8423137A}" srcOrd="0" destOrd="0" presId="urn:microsoft.com/office/officeart/2005/8/layout/process1"/>
    <dgm:cxn modelId="{942C14D1-5ACF-4A0F-BF64-AFB323DB111B}" type="presOf" srcId="{5DAFCE8E-FED2-4193-8CC4-A2069E3216E9}" destId="{47B73EE7-52CA-43F1-B10B-553FC46FC336}" srcOrd="0" destOrd="0" presId="urn:microsoft.com/office/officeart/2005/8/layout/process1"/>
    <dgm:cxn modelId="{BF67ECFB-71E1-4832-B87D-CA6F94B745E5}" type="presOf" srcId="{8600782E-6E01-44A1-A4A7-9A7E6D2EECA8}" destId="{9F771556-5CF2-41CF-A999-9712B6416667}" srcOrd="0" destOrd="0" presId="urn:microsoft.com/office/officeart/2005/8/layout/process1"/>
    <dgm:cxn modelId="{F9C3C0D0-FFDB-4F38-9237-DA4CDFA5047E}" srcId="{EDE28DB2-314C-4465-95AA-815F71910E46}" destId="{F43047A3-9A3D-4BCC-B86B-85A5D35BC6EB}" srcOrd="5" destOrd="0" parTransId="{3A8787EA-7A23-4688-8B43-A3C3F5DAE0F1}" sibTransId="{B96166CE-679F-4E15-8C0A-BBFD7D4396A2}"/>
    <dgm:cxn modelId="{A7EE7998-A628-4224-85E8-DD73A3317AF7}" type="presOf" srcId="{A9879572-D2F7-479C-A702-1E4F96C86222}" destId="{5D6F8D4F-131D-4DCC-B9B0-A3AA75D0BBC7}" srcOrd="0" destOrd="0" presId="urn:microsoft.com/office/officeart/2005/8/layout/process1"/>
    <dgm:cxn modelId="{EB6D8B0B-82DD-4E0C-96C9-95E8F0AF1629}" type="presOf" srcId="{7E07B0D3-6336-4263-BF59-4D284B7782D6}" destId="{2964849D-D9B7-4739-B672-1A1C637C09D9}" srcOrd="1" destOrd="0" presId="urn:microsoft.com/office/officeart/2005/8/layout/process1"/>
    <dgm:cxn modelId="{AEE00489-937D-4059-9446-E3CF3019E287}" srcId="{EDE28DB2-314C-4465-95AA-815F71910E46}" destId="{6FF67241-61FE-4E9E-96C9-8D29EE9B1B24}" srcOrd="0" destOrd="0" parTransId="{C8CD9585-D42E-4CDE-BB64-CB8AACC1BAA3}" sibTransId="{E7F65C11-C52A-4A4C-932A-3A8587A9EEEC}"/>
    <dgm:cxn modelId="{B0D02389-1472-4E45-A779-6400529F6083}" type="presParOf" srcId="{A87853FD-8EDC-4FE4-AF6A-6D39C359FA4E}" destId="{09A97A78-1B47-49EF-9CA5-B4DE5F7509CD}" srcOrd="0" destOrd="0" presId="urn:microsoft.com/office/officeart/2005/8/layout/process1"/>
    <dgm:cxn modelId="{D2932575-5036-49F1-A1FF-A9D99A3A6640}" type="presParOf" srcId="{A87853FD-8EDC-4FE4-AF6A-6D39C359FA4E}" destId="{25B6C9D1-D73D-4179-A6FD-3B9B8423137A}" srcOrd="1" destOrd="0" presId="urn:microsoft.com/office/officeart/2005/8/layout/process1"/>
    <dgm:cxn modelId="{2C9A28D1-503D-4762-B7F1-5CDCF1802104}" type="presParOf" srcId="{25B6C9D1-D73D-4179-A6FD-3B9B8423137A}" destId="{9FA9B979-E777-4699-97E6-CBC89C11EE4A}" srcOrd="0" destOrd="0" presId="urn:microsoft.com/office/officeart/2005/8/layout/process1"/>
    <dgm:cxn modelId="{0A6B1D65-E70E-4EE4-950A-C11EB0F7EC09}" type="presParOf" srcId="{A87853FD-8EDC-4FE4-AF6A-6D39C359FA4E}" destId="{7DF0C5FC-1D8B-4232-B6A0-C9EB333C20E6}" srcOrd="2" destOrd="0" presId="urn:microsoft.com/office/officeart/2005/8/layout/process1"/>
    <dgm:cxn modelId="{34594E65-5C71-4C7E-8D3D-B6882DEF8703}" type="presParOf" srcId="{A87853FD-8EDC-4FE4-AF6A-6D39C359FA4E}" destId="{97DAC9BB-77A1-4170-9A73-7250FF4275E0}" srcOrd="3" destOrd="0" presId="urn:microsoft.com/office/officeart/2005/8/layout/process1"/>
    <dgm:cxn modelId="{52AAB763-2B30-46A3-934C-D3B7928B47C6}" type="presParOf" srcId="{97DAC9BB-77A1-4170-9A73-7250FF4275E0}" destId="{00E1E3DC-8475-4F30-80A1-DA4C60520923}" srcOrd="0" destOrd="0" presId="urn:microsoft.com/office/officeart/2005/8/layout/process1"/>
    <dgm:cxn modelId="{62356FD8-8D4F-476B-9548-00A3865D0288}" type="presParOf" srcId="{A87853FD-8EDC-4FE4-AF6A-6D39C359FA4E}" destId="{9F771556-5CF2-41CF-A999-9712B6416667}" srcOrd="4" destOrd="0" presId="urn:microsoft.com/office/officeart/2005/8/layout/process1"/>
    <dgm:cxn modelId="{6FDAC678-7CE2-4AB8-A1E7-23C2C062119F}" type="presParOf" srcId="{A87853FD-8EDC-4FE4-AF6A-6D39C359FA4E}" destId="{1AFA0F85-2F03-4EED-B17B-6AE47480F777}" srcOrd="5" destOrd="0" presId="urn:microsoft.com/office/officeart/2005/8/layout/process1"/>
    <dgm:cxn modelId="{29E95169-027D-48F3-93CE-8ECF1C5F0939}" type="presParOf" srcId="{1AFA0F85-2F03-4EED-B17B-6AE47480F777}" destId="{2964849D-D9B7-4739-B672-1A1C637C09D9}" srcOrd="0" destOrd="0" presId="urn:microsoft.com/office/officeart/2005/8/layout/process1"/>
    <dgm:cxn modelId="{9F7C1492-66D8-4737-94FB-E6AA47AF4CB7}" type="presParOf" srcId="{A87853FD-8EDC-4FE4-AF6A-6D39C359FA4E}" destId="{5D6F8D4F-131D-4DCC-B9B0-A3AA75D0BBC7}" srcOrd="6" destOrd="0" presId="urn:microsoft.com/office/officeart/2005/8/layout/process1"/>
    <dgm:cxn modelId="{7ADE74D4-62D1-4E6F-8165-766729A2888D}" type="presParOf" srcId="{A87853FD-8EDC-4FE4-AF6A-6D39C359FA4E}" destId="{E97F73DA-197B-43F1-B5B6-9A57FB074B38}" srcOrd="7" destOrd="0" presId="urn:microsoft.com/office/officeart/2005/8/layout/process1"/>
    <dgm:cxn modelId="{5EA7692E-01D1-486C-960C-E2C3B93B5533}" type="presParOf" srcId="{E97F73DA-197B-43F1-B5B6-9A57FB074B38}" destId="{1A72B7E3-9CF0-4131-998D-1A3D0C3CC32D}" srcOrd="0" destOrd="0" presId="urn:microsoft.com/office/officeart/2005/8/layout/process1"/>
    <dgm:cxn modelId="{35F6213E-B289-43F4-A8E9-2C5060CEE9F8}" type="presParOf" srcId="{A87853FD-8EDC-4FE4-AF6A-6D39C359FA4E}" destId="{4D1456A3-AB00-4E5D-99B4-6CE2FFA51C78}" srcOrd="8" destOrd="0" presId="urn:microsoft.com/office/officeart/2005/8/layout/process1"/>
    <dgm:cxn modelId="{66B18057-1514-4C26-B7B2-E6784C5079CF}" type="presParOf" srcId="{A87853FD-8EDC-4FE4-AF6A-6D39C359FA4E}" destId="{00F54B7D-7951-4061-AE30-34FEE890885C}" srcOrd="9" destOrd="0" presId="urn:microsoft.com/office/officeart/2005/8/layout/process1"/>
    <dgm:cxn modelId="{4FD15205-4F2F-4F87-A0F0-859AC627FCE7}" type="presParOf" srcId="{00F54B7D-7951-4061-AE30-34FEE890885C}" destId="{0500E428-8408-4927-913E-4C8436B623C2}" srcOrd="0" destOrd="0" presId="urn:microsoft.com/office/officeart/2005/8/layout/process1"/>
    <dgm:cxn modelId="{0B0AD985-BF7B-482A-B653-D7DFDC46900D}" type="presParOf" srcId="{A87853FD-8EDC-4FE4-AF6A-6D39C359FA4E}" destId="{07E63F9B-9184-451F-AC86-A3AE8631CB85}" srcOrd="10" destOrd="0" presId="urn:microsoft.com/office/officeart/2005/8/layout/process1"/>
    <dgm:cxn modelId="{E0449462-EA3D-4618-91D9-B51F0BAC146A}" type="presParOf" srcId="{A87853FD-8EDC-4FE4-AF6A-6D39C359FA4E}" destId="{2ACB1E6A-DCF4-4164-84E0-A152C95FF72E}" srcOrd="11" destOrd="0" presId="urn:microsoft.com/office/officeart/2005/8/layout/process1"/>
    <dgm:cxn modelId="{B807C125-6639-4FD4-974A-AF1C2128E24B}" type="presParOf" srcId="{2ACB1E6A-DCF4-4164-84E0-A152C95FF72E}" destId="{953DAC34-A5F2-4FA5-B7D1-3D45C509404E}" srcOrd="0" destOrd="0" presId="urn:microsoft.com/office/officeart/2005/8/layout/process1"/>
    <dgm:cxn modelId="{EDF220AF-7B80-413D-9C2A-FBD7821986F4}" type="presParOf" srcId="{A87853FD-8EDC-4FE4-AF6A-6D39C359FA4E}" destId="{47B73EE7-52CA-43F1-B10B-553FC46FC336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97A78-1B47-49EF-9CA5-B4DE5F7509CD}">
      <dsp:nvSpPr>
        <dsp:cNvPr id="0" name=""/>
        <dsp:cNvSpPr/>
      </dsp:nvSpPr>
      <dsp:spPr>
        <a:xfrm>
          <a:off x="141943" y="31450"/>
          <a:ext cx="1629400" cy="1077752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Tjelesno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uzbuđenje</a:t>
          </a:r>
          <a:endParaRPr lang="en-US" sz="1600" kern="1200" dirty="0" smtClean="0"/>
        </a:p>
      </dsp:txBody>
      <dsp:txXfrm>
        <a:off x="173509" y="63016"/>
        <a:ext cx="1566268" cy="1014620"/>
      </dsp:txXfrm>
    </dsp:sp>
    <dsp:sp modelId="{25B6C9D1-D73D-4179-A6FD-3B9B8423137A}">
      <dsp:nvSpPr>
        <dsp:cNvPr id="0" name=""/>
        <dsp:cNvSpPr/>
      </dsp:nvSpPr>
      <dsp:spPr>
        <a:xfrm rot="61988">
          <a:off x="1936367" y="581048"/>
          <a:ext cx="349964" cy="20204"/>
        </a:xfrm>
        <a:prstGeom prst="rightArrow">
          <a:avLst>
            <a:gd name="adj1" fmla="val 60000"/>
            <a:gd name="adj2" fmla="val 50000"/>
          </a:avLst>
        </a:prstGeom>
        <a:noFill/>
        <a:ln w="0" cmpd="sng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36367" y="585034"/>
        <a:ext cx="343903" cy="12122"/>
      </dsp:txXfrm>
    </dsp:sp>
    <dsp:sp modelId="{7DF0C5FC-1D8B-4232-B6A0-C9EB333C20E6}">
      <dsp:nvSpPr>
        <dsp:cNvPr id="0" name=""/>
        <dsp:cNvSpPr/>
      </dsp:nvSpPr>
      <dsp:spPr>
        <a:xfrm>
          <a:off x="2431548" y="72740"/>
          <a:ext cx="1629400" cy="1077752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Katastrofične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interpretacije</a:t>
          </a:r>
          <a:endParaRPr lang="en-US" sz="1600" kern="1200" dirty="0" smtClean="0"/>
        </a:p>
      </dsp:txBody>
      <dsp:txXfrm>
        <a:off x="2463114" y="104306"/>
        <a:ext cx="1566268" cy="1014620"/>
      </dsp:txXfrm>
    </dsp:sp>
    <dsp:sp modelId="{97DAC9BB-77A1-4170-9A73-7250FF4275E0}">
      <dsp:nvSpPr>
        <dsp:cNvPr id="0" name=""/>
        <dsp:cNvSpPr/>
      </dsp:nvSpPr>
      <dsp:spPr>
        <a:xfrm rot="21563998">
          <a:off x="4212278" y="589717"/>
          <a:ext cx="320854" cy="2020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2278" y="593790"/>
        <a:ext cx="314793" cy="12122"/>
      </dsp:txXfrm>
    </dsp:sp>
    <dsp:sp modelId="{9F771556-5CF2-41CF-A999-9712B6416667}">
      <dsp:nvSpPr>
        <dsp:cNvPr id="0" name=""/>
        <dsp:cNvSpPr/>
      </dsp:nvSpPr>
      <dsp:spPr>
        <a:xfrm>
          <a:off x="4666301" y="74219"/>
          <a:ext cx="1623417" cy="1028048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Prekomjerena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budnost</a:t>
          </a:r>
          <a:endParaRPr lang="en-US" sz="1600" kern="1200" dirty="0"/>
        </a:p>
      </dsp:txBody>
      <dsp:txXfrm>
        <a:off x="4696411" y="104329"/>
        <a:ext cx="1563197" cy="967828"/>
      </dsp:txXfrm>
    </dsp:sp>
    <dsp:sp modelId="{1AFA0F85-2F03-4EED-B17B-6AE47480F777}">
      <dsp:nvSpPr>
        <dsp:cNvPr id="0" name=""/>
        <dsp:cNvSpPr/>
      </dsp:nvSpPr>
      <dsp:spPr>
        <a:xfrm rot="38000">
          <a:off x="6499849" y="591899"/>
          <a:ext cx="445532" cy="2020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99849" y="595907"/>
        <a:ext cx="439471" cy="12122"/>
      </dsp:txXfrm>
    </dsp:sp>
    <dsp:sp modelId="{5D6F8D4F-131D-4DCC-B9B0-A3AA75D0BBC7}">
      <dsp:nvSpPr>
        <dsp:cNvPr id="0" name=""/>
        <dsp:cNvSpPr/>
      </dsp:nvSpPr>
      <dsp:spPr>
        <a:xfrm>
          <a:off x="7130295" y="76638"/>
          <a:ext cx="1629400" cy="1077752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err="1" smtClean="0"/>
            <a:t>Uzbuđenje</a:t>
          </a:r>
          <a:endParaRPr lang="en-US" sz="1600" kern="1200" baseline="0" dirty="0"/>
        </a:p>
      </dsp:txBody>
      <dsp:txXfrm>
        <a:off x="7161861" y="108204"/>
        <a:ext cx="1566268" cy="1014620"/>
      </dsp:txXfrm>
    </dsp:sp>
    <dsp:sp modelId="{E97F73DA-197B-43F1-B5B6-9A57FB074B38}">
      <dsp:nvSpPr>
        <dsp:cNvPr id="0" name=""/>
        <dsp:cNvSpPr/>
      </dsp:nvSpPr>
      <dsp:spPr>
        <a:xfrm>
          <a:off x="8918397" y="605412"/>
          <a:ext cx="336446" cy="2020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918397" y="609453"/>
        <a:ext cx="330385" cy="12122"/>
      </dsp:txXfrm>
    </dsp:sp>
    <dsp:sp modelId="{4D1456A3-AB00-4E5D-99B4-6CE2FFA51C78}">
      <dsp:nvSpPr>
        <dsp:cNvPr id="0" name=""/>
        <dsp:cNvSpPr/>
      </dsp:nvSpPr>
      <dsp:spPr>
        <a:xfrm>
          <a:off x="9394500" y="76638"/>
          <a:ext cx="1629400" cy="1077752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Lažni</a:t>
          </a:r>
          <a:r>
            <a:rPr lang="en-US" sz="1600" kern="1200" dirty="0" smtClean="0"/>
            <a:t> </a:t>
          </a:r>
          <a:r>
            <a:rPr lang="en-US" sz="1800" kern="1200" dirty="0" err="1" smtClean="0"/>
            <a:t>alarmi</a:t>
          </a:r>
          <a:endParaRPr lang="en-US" sz="1800" kern="1200" dirty="0"/>
        </a:p>
      </dsp:txBody>
      <dsp:txXfrm>
        <a:off x="9426066" y="108204"/>
        <a:ext cx="1566268" cy="1014620"/>
      </dsp:txXfrm>
    </dsp:sp>
    <dsp:sp modelId="{00F54B7D-7951-4061-AE30-34FEE890885C}">
      <dsp:nvSpPr>
        <dsp:cNvPr id="0" name=""/>
        <dsp:cNvSpPr/>
      </dsp:nvSpPr>
      <dsp:spPr>
        <a:xfrm rot="5363727">
          <a:off x="10097514" y="1377152"/>
          <a:ext cx="239660" cy="2020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100513" y="1378163"/>
        <a:ext cx="233599" cy="12122"/>
      </dsp:txXfrm>
    </dsp:sp>
    <dsp:sp modelId="{07E63F9B-9184-451F-AC86-A3AE8631CB85}">
      <dsp:nvSpPr>
        <dsp:cNvPr id="0" name=""/>
        <dsp:cNvSpPr/>
      </dsp:nvSpPr>
      <dsp:spPr>
        <a:xfrm>
          <a:off x="9411443" y="1606554"/>
          <a:ext cx="1629400" cy="122931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222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PANIKA (“</a:t>
          </a:r>
          <a:r>
            <a:rPr lang="en-US" sz="1800" kern="1200" dirty="0" err="1" smtClean="0">
              <a:solidFill>
                <a:schemeClr val="bg1"/>
              </a:solidFill>
            </a:rPr>
            <a:t>Nešto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err="1" smtClean="0">
              <a:solidFill>
                <a:schemeClr val="bg1"/>
              </a:solidFill>
            </a:rPr>
            <a:t>ozbiljno</a:t>
          </a:r>
          <a:r>
            <a:rPr lang="en-US" sz="1800" kern="1200" dirty="0" smtClean="0">
              <a:solidFill>
                <a:schemeClr val="bg1"/>
              </a:solidFill>
            </a:rPr>
            <a:t> nije u </a:t>
          </a:r>
          <a:r>
            <a:rPr lang="en-US" sz="1800" kern="1200" dirty="0" err="1" smtClean="0">
              <a:solidFill>
                <a:schemeClr val="bg1"/>
              </a:solidFill>
            </a:rPr>
            <a:t>u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err="1" smtClean="0">
              <a:solidFill>
                <a:schemeClr val="bg1"/>
              </a:solidFill>
            </a:rPr>
            <a:t>redu</a:t>
          </a:r>
          <a:r>
            <a:rPr lang="en-US" sz="1800" kern="1200" dirty="0" smtClean="0">
              <a:solidFill>
                <a:schemeClr val="bg1"/>
              </a:solidFill>
            </a:rPr>
            <a:t>!”)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9447448" y="1642559"/>
        <a:ext cx="1557390" cy="1157303"/>
      </dsp:txXfrm>
    </dsp:sp>
    <dsp:sp modelId="{2ACB1E6A-DCF4-4164-84E0-A152C95FF72E}">
      <dsp:nvSpPr>
        <dsp:cNvPr id="0" name=""/>
        <dsp:cNvSpPr/>
      </dsp:nvSpPr>
      <dsp:spPr>
        <a:xfrm rot="10804383">
          <a:off x="7775756" y="2208692"/>
          <a:ext cx="1111428" cy="2020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7781817" y="2212737"/>
        <a:ext cx="1105367" cy="12122"/>
      </dsp:txXfrm>
    </dsp:sp>
    <dsp:sp modelId="{47B73EE7-52CA-43F1-B10B-553FC46FC336}">
      <dsp:nvSpPr>
        <dsp:cNvPr id="0" name=""/>
        <dsp:cNvSpPr/>
      </dsp:nvSpPr>
      <dsp:spPr>
        <a:xfrm>
          <a:off x="5685008" y="1556819"/>
          <a:ext cx="1629400" cy="1319279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Anticipirajuća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anksioznost</a:t>
          </a:r>
          <a:endParaRPr lang="en-US" sz="1600" kern="1200" dirty="0"/>
        </a:p>
      </dsp:txBody>
      <dsp:txXfrm>
        <a:off x="5723648" y="1595459"/>
        <a:ext cx="1552120" cy="124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649B-4C2F-44E9-979C-752F951710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79C7-83D1-4520-9F2A-57C132B9D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2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Obrascu</a:t>
            </a:r>
            <a:r>
              <a:rPr lang="en-US" dirty="0" smtClean="0"/>
              <a:t> 3.1. </a:t>
            </a:r>
            <a:r>
              <a:rPr lang="en-US" dirty="0" err="1" smtClean="0"/>
              <a:t>Kognitivo</a:t>
            </a:r>
            <a:r>
              <a:rPr lang="en-US" dirty="0" smtClean="0"/>
              <a:t> </a:t>
            </a:r>
            <a:r>
              <a:rPr lang="en-US" dirty="0" err="1" smtClean="0"/>
              <a:t>bihevioralni</a:t>
            </a:r>
            <a:r>
              <a:rPr lang="en-US" dirty="0" smtClean="0"/>
              <a:t> model </a:t>
            </a:r>
            <a:r>
              <a:rPr lang="en-US" dirty="0" err="1" smtClean="0"/>
              <a:t>paničnog</a:t>
            </a:r>
            <a:r>
              <a:rPr lang="en-US" dirty="0" smtClean="0"/>
              <a:t> </a:t>
            </a:r>
            <a:r>
              <a:rPr lang="en-US" dirty="0" err="1" smtClean="0"/>
              <a:t>poremećaja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agorafobije</a:t>
            </a:r>
            <a:r>
              <a:rPr lang="en-US" dirty="0" smtClean="0"/>
              <a:t> za </a:t>
            </a:r>
            <a:r>
              <a:rPr lang="en-US" dirty="0" err="1" smtClean="0"/>
              <a:t>pacijente</a:t>
            </a:r>
            <a:endParaRPr lang="en-US" dirty="0" smtClean="0"/>
          </a:p>
          <a:p>
            <a:r>
              <a:rPr lang="en-US" dirty="0" smtClean="0"/>
              <a:t>DETALJAN VERBALNI OPIS + ISPRINTANI OBRAZAC</a:t>
            </a:r>
            <a:r>
              <a:rPr lang="en-US" baseline="0" dirty="0" smtClean="0"/>
              <a:t> 3.1. ZA SUDIONIKE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79C7-83D1-4520-9F2A-57C132B9D4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0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Detaljan</a:t>
            </a:r>
            <a:r>
              <a:rPr lang="en-US" dirty="0" smtClean="0"/>
              <a:t> </a:t>
            </a:r>
            <a:r>
              <a:rPr lang="en-US" dirty="0" err="1" smtClean="0"/>
              <a:t>opis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79C7-83D1-4520-9F2A-57C132B9D4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0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77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60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3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1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48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464F664-0C4A-47BC-974D-B760A693EC9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AFEA6D0-7E73-44F0-B0E1-B4B400B235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215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bt4panic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BKT </a:t>
            </a:r>
            <a:r>
              <a:rPr lang="en-US" sz="4800" dirty="0" err="1" smtClean="0"/>
              <a:t>Paničnog</a:t>
            </a:r>
            <a:r>
              <a:rPr lang="en-US" sz="4800" dirty="0" smtClean="0"/>
              <a:t> </a:t>
            </a:r>
            <a:r>
              <a:rPr lang="en-US" sz="4800" dirty="0" err="1" smtClean="0"/>
              <a:t>poremećaja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Praktikum</a:t>
            </a:r>
            <a:r>
              <a:rPr lang="en-US" sz="2000" dirty="0" smtClean="0"/>
              <a:t> II – Zagreb, 27.10.2018.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125146" y="599544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Venita Mužek, GRUPA 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Opći</a:t>
            </a:r>
            <a:r>
              <a:rPr lang="en-US" dirty="0" smtClean="0"/>
              <a:t> plan </a:t>
            </a:r>
            <a:r>
              <a:rPr lang="en-US" dirty="0" err="1" smtClean="0"/>
              <a:t>tretmana</a:t>
            </a:r>
            <a:r>
              <a:rPr lang="en-US" dirty="0" smtClean="0"/>
              <a:t> </a:t>
            </a:r>
            <a:r>
              <a:rPr lang="en-US" dirty="0" err="1" smtClean="0"/>
              <a:t>paničnog</a:t>
            </a:r>
            <a:r>
              <a:rPr lang="en-US" dirty="0" smtClean="0"/>
              <a:t> </a:t>
            </a:r>
            <a:r>
              <a:rPr lang="en-US" dirty="0" err="1" smtClean="0"/>
              <a:t>poremećaja</a:t>
            </a:r>
            <a:r>
              <a:rPr lang="en-US" dirty="0" smtClean="0"/>
              <a:t> I </a:t>
            </a:r>
            <a:r>
              <a:rPr lang="en-US" dirty="0" err="1" smtClean="0"/>
              <a:t>agorafobije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P</a:t>
            </a:r>
            <a:r>
              <a:rPr lang="en-US" dirty="0" err="1" smtClean="0"/>
              <a:t>rocjena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testovi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kliničko</a:t>
            </a:r>
            <a:r>
              <a:rPr lang="en-US" dirty="0"/>
              <a:t> </a:t>
            </a:r>
            <a:r>
              <a:rPr lang="en-US" dirty="0" err="1"/>
              <a:t>intervjuiranje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važnost</a:t>
            </a:r>
            <a:r>
              <a:rPr lang="en-US" dirty="0" smtClean="0"/>
              <a:t> </a:t>
            </a:r>
            <a:r>
              <a:rPr lang="en-US" dirty="0" err="1" smtClean="0"/>
              <a:t>diferencijalne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komorbiditetne</a:t>
            </a:r>
            <a:r>
              <a:rPr lang="en-US" dirty="0" smtClean="0"/>
              <a:t> </a:t>
            </a:r>
            <a:r>
              <a:rPr lang="en-US" dirty="0" err="1" smtClean="0"/>
              <a:t>dijagnoze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razmatranje</a:t>
            </a:r>
            <a:r>
              <a:rPr lang="en-US" dirty="0" smtClean="0"/>
              <a:t> </a:t>
            </a:r>
            <a:r>
              <a:rPr lang="en-US" dirty="0" err="1"/>
              <a:t>lijekova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U</a:t>
            </a:r>
            <a:r>
              <a:rPr lang="en-US" dirty="0" err="1" smtClean="0"/>
              <a:t>poznavanje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tretmanom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edukacija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dijagnozi</a:t>
            </a:r>
            <a:r>
              <a:rPr lang="en-US" dirty="0" smtClean="0"/>
              <a:t>, </a:t>
            </a:r>
            <a:r>
              <a:rPr lang="en-US" dirty="0" err="1" smtClean="0"/>
              <a:t>simptomima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podučavanje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Ponovno</a:t>
            </a:r>
            <a:r>
              <a:rPr lang="en-US" dirty="0" smtClean="0"/>
              <a:t> </a:t>
            </a: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disanja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T</a:t>
            </a:r>
            <a:r>
              <a:rPr lang="en-US" dirty="0" err="1" smtClean="0"/>
              <a:t>rening</a:t>
            </a:r>
            <a:r>
              <a:rPr lang="en-US" dirty="0" smtClean="0"/>
              <a:t> </a:t>
            </a:r>
            <a:r>
              <a:rPr lang="en-US" dirty="0" err="1"/>
              <a:t>relaksacije</a:t>
            </a:r>
            <a:r>
              <a:rPr lang="en-US" dirty="0"/>
              <a:t> (samo ako je </a:t>
            </a:r>
            <a:r>
              <a:rPr lang="en-US" dirty="0" err="1"/>
              <a:t>prisutna</a:t>
            </a:r>
            <a:r>
              <a:rPr lang="en-US" dirty="0"/>
              <a:t> </a:t>
            </a:r>
            <a:r>
              <a:rPr lang="en-US" dirty="0" err="1"/>
              <a:t>stalna</a:t>
            </a:r>
            <a:r>
              <a:rPr lang="en-US" dirty="0"/>
              <a:t> </a:t>
            </a:r>
            <a:r>
              <a:rPr lang="en-US" dirty="0" err="1"/>
              <a:t>tjelesna</a:t>
            </a:r>
            <a:r>
              <a:rPr lang="en-US" dirty="0"/>
              <a:t> </a:t>
            </a:r>
            <a:r>
              <a:rPr lang="en-US" dirty="0" err="1"/>
              <a:t>napetost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90" y="4295677"/>
            <a:ext cx="18002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Opći</a:t>
            </a:r>
            <a:r>
              <a:rPr lang="en-US" dirty="0"/>
              <a:t> plan </a:t>
            </a:r>
            <a:r>
              <a:rPr lang="en-US" dirty="0" err="1"/>
              <a:t>tretmana</a:t>
            </a:r>
            <a:r>
              <a:rPr lang="en-US" dirty="0"/>
              <a:t> </a:t>
            </a:r>
            <a:r>
              <a:rPr lang="en-US" dirty="0" err="1"/>
              <a:t>paničnog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en-US" dirty="0"/>
              <a:t> I </a:t>
            </a:r>
            <a:r>
              <a:rPr lang="en-US" dirty="0" err="1"/>
              <a:t>agorafobije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422662"/>
            <a:ext cx="11029615" cy="36783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KOGNITIVNE INTERVENCIJE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 smtClean="0"/>
              <a:t>identificiranje</a:t>
            </a:r>
            <a:r>
              <a:rPr lang="en-US" sz="1800" dirty="0" smtClean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promjena</a:t>
            </a:r>
            <a:r>
              <a:rPr lang="en-US" sz="1800" dirty="0"/>
              <a:t> </a:t>
            </a:r>
            <a:r>
              <a:rPr lang="en-US" sz="1800" dirty="0" err="1"/>
              <a:t>automatskih</a:t>
            </a:r>
            <a:r>
              <a:rPr lang="en-US" sz="1800" dirty="0"/>
              <a:t> </a:t>
            </a:r>
            <a:r>
              <a:rPr lang="en-US" sz="1800" dirty="0" err="1"/>
              <a:t>misli</a:t>
            </a:r>
            <a:r>
              <a:rPr lang="en-US" sz="1800" dirty="0"/>
              <a:t> </a:t>
            </a:r>
            <a:r>
              <a:rPr lang="en-US" sz="1800" dirty="0" smtClean="0"/>
              <a:t>(“Sa </a:t>
            </a:r>
            <a:r>
              <a:rPr lang="en-US" sz="1800" dirty="0" err="1" smtClean="0"/>
              <a:t>mnom</a:t>
            </a:r>
            <a:r>
              <a:rPr lang="en-US" sz="1800" dirty="0" smtClean="0"/>
              <a:t> nesto nije u </a:t>
            </a:r>
            <a:r>
              <a:rPr lang="en-US" sz="1800" dirty="0" err="1" smtClean="0"/>
              <a:t>redu</a:t>
            </a:r>
            <a:r>
              <a:rPr lang="en-US" sz="1800" dirty="0" smtClean="0"/>
              <a:t>.”)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 smtClean="0"/>
              <a:t>identificiranje</a:t>
            </a:r>
            <a:r>
              <a:rPr lang="en-US" sz="1800" dirty="0" smtClean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promjena</a:t>
            </a:r>
            <a:r>
              <a:rPr lang="en-US" sz="1800" dirty="0"/>
              <a:t> </a:t>
            </a:r>
            <a:r>
              <a:rPr lang="en-US" sz="1800" dirty="0" err="1"/>
              <a:t>disfunkcionalnih</a:t>
            </a:r>
            <a:r>
              <a:rPr lang="en-US" sz="1800" dirty="0"/>
              <a:t> </a:t>
            </a:r>
            <a:r>
              <a:rPr lang="en-US" sz="1800" dirty="0" err="1"/>
              <a:t>pretpostavki</a:t>
            </a:r>
            <a:r>
              <a:rPr lang="en-US" sz="1800" dirty="0"/>
              <a:t> </a:t>
            </a:r>
            <a:r>
              <a:rPr lang="en-US" sz="1800" dirty="0" smtClean="0"/>
              <a:t>(“</a:t>
            </a:r>
            <a:r>
              <a:rPr lang="en-US" sz="1800" dirty="0" err="1" smtClean="0"/>
              <a:t>Moram</a:t>
            </a:r>
            <a:r>
              <a:rPr lang="en-US" sz="1800" dirty="0" smtClean="0"/>
              <a:t> se </a:t>
            </a:r>
            <a:r>
              <a:rPr lang="en-US" sz="1800" dirty="0" err="1" smtClean="0"/>
              <a:t>brinuti</a:t>
            </a:r>
            <a:r>
              <a:rPr lang="en-US" sz="1800" dirty="0" smtClean="0"/>
              <a:t> o </a:t>
            </a:r>
            <a:r>
              <a:rPr lang="en-US" sz="1800" dirty="0" err="1" smtClean="0"/>
              <a:t>svojoj</a:t>
            </a:r>
            <a:r>
              <a:rPr lang="en-US" sz="1800" dirty="0" smtClean="0"/>
              <a:t> </a:t>
            </a:r>
            <a:r>
              <a:rPr lang="en-US" sz="1800" dirty="0" err="1" smtClean="0"/>
              <a:t>panici</a:t>
            </a:r>
            <a:r>
              <a:rPr lang="en-US" sz="1800" dirty="0" smtClean="0"/>
              <a:t> </a:t>
            </a:r>
            <a:r>
              <a:rPr lang="en-US" sz="1800" dirty="0" err="1" smtClean="0"/>
              <a:t>kao</a:t>
            </a:r>
            <a:r>
              <a:rPr lang="en-US" sz="1800" dirty="0" smtClean="0"/>
              <a:t> bi se </a:t>
            </a:r>
            <a:r>
              <a:rPr lang="en-US" sz="1800" dirty="0" err="1" smtClean="0"/>
              <a:t>spriječio</a:t>
            </a:r>
            <a:r>
              <a:rPr lang="en-US" sz="1800" dirty="0" smtClean="0"/>
              <a:t>.”)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 smtClean="0"/>
              <a:t>identificiranje</a:t>
            </a:r>
            <a:r>
              <a:rPr lang="en-US" sz="1800" dirty="0" smtClean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promjena</a:t>
            </a:r>
            <a:r>
              <a:rPr lang="en-US" sz="1800" dirty="0"/>
              <a:t> </a:t>
            </a:r>
            <a:r>
              <a:rPr lang="en-US" sz="1800" dirty="0" err="1"/>
              <a:t>osobnih</a:t>
            </a:r>
            <a:r>
              <a:rPr lang="en-US" sz="1800" dirty="0"/>
              <a:t> </a:t>
            </a:r>
            <a:r>
              <a:rPr lang="en-US" sz="1800" dirty="0" err="1" smtClean="0"/>
              <a:t>shema</a:t>
            </a:r>
            <a:r>
              <a:rPr lang="en-US" sz="1800" dirty="0" smtClean="0"/>
              <a:t> (“Ako </a:t>
            </a:r>
            <a:r>
              <a:rPr lang="en-US" sz="1800" dirty="0" err="1" smtClean="0"/>
              <a:t>paničarim</a:t>
            </a:r>
            <a:r>
              <a:rPr lang="en-US" sz="1800" dirty="0" smtClean="0"/>
              <a:t>, </a:t>
            </a:r>
            <a:r>
              <a:rPr lang="en-US" sz="1800" dirty="0" err="1" smtClean="0"/>
              <a:t>odbit</a:t>
            </a:r>
            <a:r>
              <a:rPr lang="en-US" sz="1800" dirty="0" smtClean="0"/>
              <a:t> će me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napustiti</a:t>
            </a:r>
            <a:r>
              <a:rPr lang="en-US" sz="1800" dirty="0" smtClean="0"/>
              <a:t>.”)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31" y="4317477"/>
            <a:ext cx="3626755" cy="22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Opći</a:t>
            </a:r>
            <a:r>
              <a:rPr lang="en-US" dirty="0"/>
              <a:t> plan </a:t>
            </a:r>
            <a:r>
              <a:rPr lang="en-US" dirty="0" err="1"/>
              <a:t>tretmana</a:t>
            </a:r>
            <a:r>
              <a:rPr lang="en-US" dirty="0"/>
              <a:t> </a:t>
            </a:r>
            <a:r>
              <a:rPr lang="en-US" dirty="0" err="1"/>
              <a:t>paničnog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en-US" dirty="0"/>
              <a:t> I </a:t>
            </a:r>
            <a:r>
              <a:rPr lang="en-US" dirty="0" err="1"/>
              <a:t>agorafobije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736655"/>
              </p:ext>
            </p:extLst>
          </p:nvPr>
        </p:nvGraphicFramePr>
        <p:xfrm>
          <a:off x="665866" y="2765687"/>
          <a:ext cx="11029950" cy="3032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029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Što je </a:t>
                      </a:r>
                      <a:r>
                        <a:rPr lang="en-US" b="0" dirty="0" err="1" smtClean="0"/>
                        <a:t>najgore</a:t>
                      </a:r>
                      <a:r>
                        <a:rPr lang="en-US" b="0" dirty="0" smtClean="0"/>
                        <a:t> što se </a:t>
                      </a:r>
                      <a:r>
                        <a:rPr lang="en-US" b="0" dirty="0" err="1" smtClean="0"/>
                        <a:t>može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dogoditi</a:t>
                      </a:r>
                      <a:r>
                        <a:rPr lang="en-US" b="0" dirty="0" smtClean="0"/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Koliko</a:t>
                      </a:r>
                      <a:r>
                        <a:rPr lang="en-US" dirty="0" smtClean="0"/>
                        <a:t> se puta to </a:t>
                      </a:r>
                      <a:r>
                        <a:rPr lang="en-US" dirty="0" err="1" smtClean="0"/>
                        <a:t>dosada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dogodilo</a:t>
                      </a:r>
                      <a:r>
                        <a:rPr lang="en-US" dirty="0" smtClean="0"/>
                        <a:t>?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Koliko</a:t>
                      </a:r>
                      <a:r>
                        <a:rPr lang="en-US" dirty="0" smtClean="0"/>
                        <a:t> se puta nije </a:t>
                      </a:r>
                      <a:r>
                        <a:rPr lang="en-US" dirty="0" err="1" smtClean="0"/>
                        <a:t>dogodilo</a:t>
                      </a:r>
                      <a:r>
                        <a:rPr lang="en-US" dirty="0" smtClean="0"/>
                        <a:t>?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Koliko</a:t>
                      </a:r>
                      <a:r>
                        <a:rPr lang="en-US" dirty="0" smtClean="0"/>
                        <a:t> je </a:t>
                      </a:r>
                      <a:r>
                        <a:rPr lang="en-US" dirty="0" err="1" smtClean="0"/>
                        <a:t>vjerojatno</a:t>
                      </a:r>
                      <a:r>
                        <a:rPr lang="en-US" dirty="0" smtClean="0"/>
                        <a:t> da će se </a:t>
                      </a:r>
                      <a:r>
                        <a:rPr lang="en-US" dirty="0" err="1" smtClean="0"/>
                        <a:t>dogoditi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najgore</a:t>
                      </a:r>
                      <a:r>
                        <a:rPr lang="en-US" dirty="0" smtClean="0"/>
                        <a:t>?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Što je </a:t>
                      </a:r>
                      <a:r>
                        <a:rPr lang="en-US" dirty="0" err="1" smtClean="0"/>
                        <a:t>najrealnije</a:t>
                      </a:r>
                      <a:r>
                        <a:rPr lang="en-US" dirty="0" smtClean="0"/>
                        <a:t> da će se </a:t>
                      </a:r>
                      <a:r>
                        <a:rPr lang="en-US" dirty="0" err="1" smtClean="0"/>
                        <a:t>dogoditi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Što </a:t>
                      </a:r>
                      <a:r>
                        <a:rPr lang="en-US" dirty="0" err="1" smtClean="0"/>
                        <a:t>možete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učiniti</a:t>
                      </a:r>
                      <a:r>
                        <a:rPr lang="en-US" dirty="0" smtClean="0"/>
                        <a:t> da </a:t>
                      </a:r>
                      <a:r>
                        <a:rPr lang="en-US" dirty="0" err="1" smtClean="0"/>
                        <a:t>preuzmete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kontrolu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5866" y="2141398"/>
            <a:ext cx="3227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KOGNITIVNE INTERVENCIJE</a:t>
            </a:r>
          </a:p>
        </p:txBody>
      </p:sp>
    </p:spTree>
    <p:extLst>
      <p:ext uri="{BB962C8B-B14F-4D97-AF65-F5344CB8AC3E}">
        <p14:creationId xmlns:p14="http://schemas.microsoft.com/office/powerpoint/2010/main" val="33875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Opći</a:t>
            </a:r>
            <a:r>
              <a:rPr lang="en-US" dirty="0"/>
              <a:t> plan </a:t>
            </a:r>
            <a:r>
              <a:rPr lang="en-US" dirty="0" err="1"/>
              <a:t>tretmana</a:t>
            </a:r>
            <a:r>
              <a:rPr lang="en-US" dirty="0"/>
              <a:t> </a:t>
            </a:r>
            <a:r>
              <a:rPr lang="en-US" dirty="0" err="1"/>
              <a:t>paničnog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en-US" dirty="0"/>
              <a:t> I </a:t>
            </a:r>
            <a:r>
              <a:rPr lang="en-US" dirty="0" err="1"/>
              <a:t>agorafobije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86228"/>
            <a:ext cx="11029615" cy="367830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BIHEVIORALNE INTERVENCIJE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 err="1" smtClean="0"/>
              <a:t>izazivanje</a:t>
            </a:r>
            <a:r>
              <a:rPr lang="en-US" sz="1800" b="1" dirty="0" smtClean="0"/>
              <a:t> </a:t>
            </a:r>
            <a:r>
              <a:rPr lang="en-US" sz="1800" b="1" dirty="0" err="1"/>
              <a:t>panike</a:t>
            </a:r>
            <a:r>
              <a:rPr lang="en-US" sz="1800" b="1" dirty="0"/>
              <a:t> </a:t>
            </a:r>
            <a:r>
              <a:rPr lang="en-US" sz="1800" dirty="0" smtClean="0"/>
              <a:t>– </a:t>
            </a:r>
            <a:r>
              <a:rPr lang="en-US" sz="1800" dirty="0" err="1" smtClean="0"/>
              <a:t>ključna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komponenta</a:t>
            </a:r>
            <a:r>
              <a:rPr lang="en-US" sz="1800" dirty="0" smtClean="0"/>
              <a:t>!</a:t>
            </a:r>
          </a:p>
          <a:p>
            <a:pPr marL="324000" lvl="1" indent="0">
              <a:buNone/>
            </a:pPr>
            <a:r>
              <a:rPr lang="en-US" sz="1800" dirty="0"/>
              <a:t>U </a:t>
            </a:r>
            <a:r>
              <a:rPr lang="en-US" sz="1800" dirty="0" err="1"/>
              <a:t>seansi</a:t>
            </a:r>
            <a:r>
              <a:rPr lang="en-US" sz="1800" dirty="0"/>
              <a:t> </a:t>
            </a:r>
            <a:r>
              <a:rPr lang="en-US" sz="1800" dirty="0" err="1"/>
              <a:t>potičemo</a:t>
            </a:r>
            <a:r>
              <a:rPr lang="en-US" sz="1800" dirty="0"/>
              <a:t> </a:t>
            </a:r>
            <a:r>
              <a:rPr lang="en-US" sz="1800" dirty="0" err="1"/>
              <a:t>ponašanja</a:t>
            </a:r>
            <a:r>
              <a:rPr lang="en-US" sz="1800" dirty="0"/>
              <a:t> koja kod </a:t>
            </a:r>
            <a:r>
              <a:rPr lang="en-US" sz="1800" dirty="0" err="1"/>
              <a:t>klijenta</a:t>
            </a:r>
            <a:r>
              <a:rPr lang="en-US" sz="1800" dirty="0"/>
              <a:t> mogu </a:t>
            </a:r>
            <a:r>
              <a:rPr lang="en-US" sz="1800" dirty="0" err="1"/>
              <a:t>izazvati</a:t>
            </a:r>
            <a:r>
              <a:rPr lang="en-US" sz="1800" dirty="0"/>
              <a:t> </a:t>
            </a:r>
            <a:r>
              <a:rPr lang="en-US" sz="1800" dirty="0" err="1"/>
              <a:t>simptome</a:t>
            </a:r>
            <a:r>
              <a:rPr lang="en-US" sz="1800" dirty="0"/>
              <a:t> </a:t>
            </a:r>
            <a:r>
              <a:rPr lang="en-US" sz="1800" dirty="0" err="1"/>
              <a:t>panike</a:t>
            </a:r>
            <a:r>
              <a:rPr lang="en-US" sz="1800" dirty="0"/>
              <a:t> </a:t>
            </a:r>
            <a:endParaRPr lang="en-US" sz="1800" dirty="0" smtClean="0"/>
          </a:p>
          <a:p>
            <a:pPr marL="324000" lvl="1" indent="0">
              <a:buNone/>
            </a:pPr>
            <a:r>
              <a:rPr lang="en-US" sz="1700" dirty="0" err="1" smtClean="0"/>
              <a:t>Hiperventilacija</a:t>
            </a:r>
            <a:r>
              <a:rPr lang="en-US" sz="1700" dirty="0" smtClean="0"/>
              <a:t> </a:t>
            </a:r>
            <a:r>
              <a:rPr lang="en-US" sz="1700" dirty="0"/>
              <a:t>(</a:t>
            </a:r>
            <a:r>
              <a:rPr lang="en-US" sz="1700" dirty="0" err="1"/>
              <a:t>brzo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plitko</a:t>
            </a:r>
            <a:r>
              <a:rPr lang="en-US" sz="1700" dirty="0"/>
              <a:t> </a:t>
            </a:r>
            <a:r>
              <a:rPr lang="en-US" sz="1700" dirty="0" err="1"/>
              <a:t>disanje</a:t>
            </a:r>
            <a:r>
              <a:rPr lang="en-US" sz="1700" dirty="0"/>
              <a:t>)</a:t>
            </a:r>
          </a:p>
          <a:p>
            <a:pPr marL="324000" lvl="1" indent="0">
              <a:buNone/>
            </a:pPr>
            <a:r>
              <a:rPr lang="en-US" sz="1700" dirty="0" err="1"/>
              <a:t>Kardiovaskularni</a:t>
            </a:r>
            <a:r>
              <a:rPr lang="en-US" sz="1700" dirty="0"/>
              <a:t> </a:t>
            </a:r>
            <a:r>
              <a:rPr lang="en-US" sz="1700" dirty="0" err="1"/>
              <a:t>simptomi</a:t>
            </a:r>
            <a:r>
              <a:rPr lang="en-US" sz="1700" dirty="0"/>
              <a:t> (</a:t>
            </a:r>
            <a:r>
              <a:rPr lang="en-US" sz="1700" dirty="0" err="1"/>
              <a:t>trčanje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mjestu</a:t>
            </a:r>
            <a:r>
              <a:rPr lang="en-US" sz="1700" dirty="0"/>
              <a:t>)</a:t>
            </a:r>
          </a:p>
          <a:p>
            <a:pPr marL="324000" lvl="1" indent="0">
              <a:buNone/>
            </a:pPr>
            <a:r>
              <a:rPr lang="en-US" sz="1700" dirty="0" err="1"/>
              <a:t>Audiovestibularne</a:t>
            </a:r>
            <a:r>
              <a:rPr lang="en-US" sz="1700" dirty="0"/>
              <a:t> </a:t>
            </a:r>
            <a:r>
              <a:rPr lang="en-US" sz="1700" dirty="0" err="1"/>
              <a:t>senzacije</a:t>
            </a:r>
            <a:r>
              <a:rPr lang="en-US" sz="1700" dirty="0"/>
              <a:t> (</a:t>
            </a:r>
            <a:r>
              <a:rPr lang="en-US" sz="1700" dirty="0" err="1"/>
              <a:t>okretanje</a:t>
            </a:r>
            <a:r>
              <a:rPr lang="en-US" sz="1700" dirty="0"/>
              <a:t> u </a:t>
            </a:r>
            <a:r>
              <a:rPr lang="en-US" sz="1700" dirty="0" err="1"/>
              <a:t>stolici</a:t>
            </a:r>
            <a:r>
              <a:rPr lang="en-US" sz="1700" dirty="0"/>
              <a:t>)</a:t>
            </a:r>
          </a:p>
          <a:p>
            <a:pPr marL="324000" lvl="1" indent="0">
              <a:buNone/>
            </a:pPr>
            <a:r>
              <a:rPr lang="en-US" sz="1700" dirty="0" err="1"/>
              <a:t>Napetost</a:t>
            </a:r>
            <a:r>
              <a:rPr lang="en-US" sz="1700" dirty="0"/>
              <a:t> u </a:t>
            </a:r>
            <a:r>
              <a:rPr lang="en-US" sz="1700" dirty="0" err="1"/>
              <a:t>grudima</a:t>
            </a:r>
            <a:r>
              <a:rPr lang="en-US" sz="1700" dirty="0"/>
              <a:t> (</a:t>
            </a:r>
            <a:r>
              <a:rPr lang="en-US" sz="1700" dirty="0" err="1"/>
              <a:t>stezanje</a:t>
            </a:r>
            <a:r>
              <a:rPr lang="en-US" sz="1700" dirty="0"/>
              <a:t> </a:t>
            </a:r>
            <a:r>
              <a:rPr lang="en-US" sz="1700" dirty="0" err="1"/>
              <a:t>prsnih</a:t>
            </a:r>
            <a:r>
              <a:rPr lang="en-US" sz="1700" dirty="0"/>
              <a:t> </a:t>
            </a:r>
            <a:r>
              <a:rPr lang="en-US" sz="1700" dirty="0" err="1"/>
              <a:t>mišića</a:t>
            </a:r>
            <a:r>
              <a:rPr lang="en-US" sz="1700" dirty="0"/>
              <a:t>)</a:t>
            </a:r>
          </a:p>
          <a:p>
            <a:pPr marL="324000" lvl="1" indent="0">
              <a:buNone/>
            </a:pPr>
            <a:r>
              <a:rPr lang="en-US" sz="1700" dirty="0" err="1"/>
              <a:t>Depresonalizacija</a:t>
            </a:r>
            <a:r>
              <a:rPr lang="en-US" sz="1700" dirty="0"/>
              <a:t> (</a:t>
            </a:r>
            <a:r>
              <a:rPr lang="en-US" sz="1700" dirty="0" err="1"/>
              <a:t>gledanje</a:t>
            </a:r>
            <a:r>
              <a:rPr lang="en-US" sz="1700" dirty="0"/>
              <a:t> u </a:t>
            </a:r>
            <a:r>
              <a:rPr lang="en-US" sz="1700" dirty="0" err="1"/>
              <a:t>svjetlo</a:t>
            </a:r>
            <a:r>
              <a:rPr lang="en-US" sz="1700" dirty="0"/>
              <a:t> </a:t>
            </a:r>
            <a:r>
              <a:rPr lang="en-US" sz="1700" dirty="0" err="1"/>
              <a:t>ili</a:t>
            </a:r>
            <a:r>
              <a:rPr lang="en-US" sz="1700" dirty="0"/>
              <a:t> </a:t>
            </a:r>
            <a:r>
              <a:rPr lang="en-US" sz="1700" dirty="0" err="1"/>
              <a:t>vježbe</a:t>
            </a:r>
            <a:r>
              <a:rPr lang="en-US" sz="1700" dirty="0"/>
              <a:t> </a:t>
            </a:r>
            <a:r>
              <a:rPr lang="en-US" sz="1700" dirty="0" err="1" smtClean="0"/>
              <a:t>opuštanja</a:t>
            </a:r>
            <a:r>
              <a:rPr lang="en-US" sz="1700" dirty="0" smtClean="0"/>
              <a:t>/</a:t>
            </a:r>
            <a:r>
              <a:rPr lang="en-US" sz="1700" dirty="0" err="1" smtClean="0"/>
              <a:t>meditacije</a:t>
            </a:r>
            <a:r>
              <a:rPr lang="en-US" sz="1800" dirty="0" smtClean="0"/>
              <a:t>)</a:t>
            </a:r>
          </a:p>
          <a:p>
            <a:pPr marL="324000" lvl="1" indent="0">
              <a:buNone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 smtClean="0"/>
              <a:t>konstrukcija</a:t>
            </a:r>
            <a:r>
              <a:rPr lang="en-US" sz="1800" dirty="0" smtClean="0"/>
              <a:t> </a:t>
            </a:r>
            <a:r>
              <a:rPr lang="en-US" sz="1800" dirty="0" err="1"/>
              <a:t>hijerarhije</a:t>
            </a:r>
            <a:r>
              <a:rPr lang="en-US" sz="1800" dirty="0"/>
              <a:t> </a:t>
            </a:r>
            <a:r>
              <a:rPr lang="en-US" sz="1800" dirty="0" err="1"/>
              <a:t>straha</a:t>
            </a:r>
            <a:r>
              <a:rPr lang="en-US" sz="1800" dirty="0"/>
              <a:t> </a:t>
            </a:r>
            <a:r>
              <a:rPr lang="en-US" sz="1800" dirty="0" smtClean="0"/>
              <a:t>– </a:t>
            </a:r>
            <a:r>
              <a:rPr lang="en-US" sz="1800" dirty="0" err="1" smtClean="0"/>
              <a:t>prilagoditi</a:t>
            </a:r>
            <a:r>
              <a:rPr lang="en-US" sz="1800" dirty="0" smtClean="0"/>
              <a:t> </a:t>
            </a:r>
            <a:r>
              <a:rPr lang="en-US" sz="1800" dirty="0" err="1" smtClean="0"/>
              <a:t>potrebama</a:t>
            </a:r>
            <a:r>
              <a:rPr lang="en-US" sz="1800" dirty="0" smtClean="0"/>
              <a:t> </a:t>
            </a:r>
            <a:r>
              <a:rPr lang="en-US" sz="1800" dirty="0" err="1" smtClean="0"/>
              <a:t>klijenta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 smtClean="0"/>
              <a:t>izlaganje</a:t>
            </a:r>
            <a:r>
              <a:rPr lang="en-US" sz="1800" dirty="0" smtClean="0"/>
              <a:t> </a:t>
            </a:r>
            <a:r>
              <a:rPr lang="en-US" sz="1800" dirty="0" err="1"/>
              <a:t>hijerarhiji</a:t>
            </a:r>
            <a:r>
              <a:rPr lang="en-US" sz="1800" dirty="0"/>
              <a:t> </a:t>
            </a:r>
            <a:r>
              <a:rPr lang="en-US" sz="1800" dirty="0" err="1"/>
              <a:t>straha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94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Opći</a:t>
            </a:r>
            <a:r>
              <a:rPr lang="en-US" dirty="0"/>
              <a:t> plan </a:t>
            </a:r>
            <a:r>
              <a:rPr lang="en-US" dirty="0" err="1"/>
              <a:t>tretmana</a:t>
            </a:r>
            <a:r>
              <a:rPr lang="en-US" dirty="0"/>
              <a:t> </a:t>
            </a:r>
            <a:r>
              <a:rPr lang="en-US" dirty="0" err="1"/>
              <a:t>paničnog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en-US" dirty="0"/>
              <a:t> I </a:t>
            </a:r>
            <a:r>
              <a:rPr lang="en-US" dirty="0" err="1"/>
              <a:t>agorafobije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Suočavanje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životnim</a:t>
            </a:r>
            <a:r>
              <a:rPr lang="en-US" dirty="0"/>
              <a:t> </a:t>
            </a:r>
            <a:r>
              <a:rPr lang="en-US" dirty="0" err="1"/>
              <a:t>stresom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/>
              <a:t>o</a:t>
            </a:r>
            <a:r>
              <a:rPr lang="en-US" sz="1800" dirty="0" err="1" smtClean="0"/>
              <a:t>pće</a:t>
            </a:r>
            <a:r>
              <a:rPr lang="en-US" sz="1800" dirty="0" smtClean="0"/>
              <a:t> </a:t>
            </a:r>
            <a:r>
              <a:rPr lang="en-US" sz="1800" dirty="0" err="1" smtClean="0"/>
              <a:t>kognitivne</a:t>
            </a:r>
            <a:r>
              <a:rPr lang="en-US" sz="1800" dirty="0" smtClean="0"/>
              <a:t> </a:t>
            </a:r>
            <a:r>
              <a:rPr lang="en-US" sz="1800" dirty="0" err="1" smtClean="0"/>
              <a:t>distorzije</a:t>
            </a:r>
            <a:r>
              <a:rPr lang="en-US" sz="1800" dirty="0" smtClean="0"/>
              <a:t> (“</a:t>
            </a:r>
            <a:r>
              <a:rPr lang="en-US" sz="1800" dirty="0" err="1" smtClean="0"/>
              <a:t>Trebao</a:t>
            </a:r>
            <a:r>
              <a:rPr lang="en-US" sz="1800" dirty="0" smtClean="0"/>
              <a:t> bih biti </a:t>
            </a:r>
            <a:r>
              <a:rPr lang="en-US" sz="1800" dirty="0" err="1" smtClean="0"/>
              <a:t>sposoban</a:t>
            </a:r>
            <a:r>
              <a:rPr lang="en-US" sz="1800" dirty="0" smtClean="0"/>
              <a:t> </a:t>
            </a:r>
            <a:r>
              <a:rPr lang="en-US" sz="1800" dirty="0" err="1" smtClean="0"/>
              <a:t>sam</a:t>
            </a:r>
            <a:r>
              <a:rPr lang="en-US" sz="1800" dirty="0" smtClean="0"/>
              <a:t> </a:t>
            </a:r>
            <a:r>
              <a:rPr lang="en-US" sz="1800" dirty="0" err="1" smtClean="0"/>
              <a:t>rješiti</a:t>
            </a:r>
            <a:r>
              <a:rPr lang="en-US" sz="1800" dirty="0" smtClean="0"/>
              <a:t> </a:t>
            </a:r>
            <a:r>
              <a:rPr lang="en-US" sz="1800" dirty="0" err="1" smtClean="0"/>
              <a:t>svoje</a:t>
            </a:r>
            <a:r>
              <a:rPr lang="en-US" sz="1800" dirty="0" smtClean="0"/>
              <a:t> problem”)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/>
              <a:t>d</a:t>
            </a:r>
            <a:r>
              <a:rPr lang="en-US" sz="1800" dirty="0" err="1" smtClean="0"/>
              <a:t>epresija</a:t>
            </a:r>
            <a:r>
              <a:rPr lang="en-US" sz="1800" dirty="0" smtClean="0"/>
              <a:t> </a:t>
            </a:r>
            <a:r>
              <a:rPr lang="en-US" sz="1800" dirty="0" err="1" smtClean="0"/>
              <a:t>kao</a:t>
            </a:r>
            <a:r>
              <a:rPr lang="en-US" sz="1800" dirty="0"/>
              <a:t> </a:t>
            </a:r>
            <a:r>
              <a:rPr lang="en-US" sz="1800" dirty="0" err="1" smtClean="0"/>
              <a:t>sekundarni</a:t>
            </a:r>
            <a:r>
              <a:rPr lang="en-US" sz="1800" dirty="0" smtClean="0"/>
              <a:t> </a:t>
            </a:r>
            <a:r>
              <a:rPr lang="en-US" sz="1800" dirty="0" err="1" smtClean="0"/>
              <a:t>poremećaj</a:t>
            </a:r>
            <a:endParaRPr lang="en-US" sz="1800" dirty="0" smtClean="0"/>
          </a:p>
          <a:p>
            <a:pPr marL="324000" lvl="1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Prorjeđivanje</a:t>
            </a:r>
            <a:r>
              <a:rPr lang="en-US" dirty="0" smtClean="0"/>
              <a:t> </a:t>
            </a:r>
            <a:r>
              <a:rPr lang="en-US" dirty="0" err="1" smtClean="0"/>
              <a:t>tretmana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 smtClean="0"/>
              <a:t>seanse</a:t>
            </a:r>
            <a:r>
              <a:rPr lang="en-US" sz="1800" dirty="0" smtClean="0"/>
              <a:t> </a:t>
            </a:r>
            <a:r>
              <a:rPr lang="en-US" sz="1800" dirty="0" err="1" smtClean="0"/>
              <a:t>ojačavanja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/>
              <a:t>s</a:t>
            </a:r>
            <a:r>
              <a:rPr lang="en-US" sz="1800" dirty="0" err="1" smtClean="0"/>
              <a:t>amozadavanje</a:t>
            </a:r>
            <a:r>
              <a:rPr lang="en-US" sz="1800" dirty="0" smtClean="0"/>
              <a:t> </a:t>
            </a:r>
            <a:r>
              <a:rPr lang="en-US" sz="1800" dirty="0" err="1" smtClean="0"/>
              <a:t>domaćih</a:t>
            </a:r>
            <a:r>
              <a:rPr lang="en-US" sz="1800" dirty="0" smtClean="0"/>
              <a:t> </a:t>
            </a:r>
            <a:r>
              <a:rPr lang="en-US" sz="1800" dirty="0" err="1" smtClean="0"/>
              <a:t>zadaća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“nova </a:t>
            </a:r>
            <a:r>
              <a:rPr lang="en-US" sz="1800" dirty="0" err="1" smtClean="0"/>
              <a:t>knjiga</a:t>
            </a:r>
            <a:r>
              <a:rPr lang="en-US" sz="1800" dirty="0" smtClean="0"/>
              <a:t> </a:t>
            </a:r>
            <a:r>
              <a:rPr lang="en-US" sz="1800" dirty="0" err="1" smtClean="0"/>
              <a:t>pravila</a:t>
            </a:r>
            <a:r>
              <a:rPr lang="en-US" sz="1800" dirty="0" smtClean="0"/>
              <a:t>” 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5467" y="4204354"/>
            <a:ext cx="3289955" cy="1960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/>
              <a:t>Uzbuđenje</a:t>
            </a:r>
            <a:r>
              <a:rPr lang="en-US" sz="1600" i="1" dirty="0" smtClean="0"/>
              <a:t> </a:t>
            </a:r>
            <a:r>
              <a:rPr lang="en-US" sz="1600" i="1" dirty="0"/>
              <a:t>nije </a:t>
            </a:r>
            <a:r>
              <a:rPr lang="en-US" sz="1600" i="1" dirty="0" err="1"/>
              <a:t>opasno</a:t>
            </a:r>
            <a:r>
              <a:rPr lang="en-US" sz="1600" i="1" dirty="0"/>
              <a:t>. </a:t>
            </a:r>
            <a:r>
              <a:rPr lang="en-US" sz="1600" i="1" dirty="0" err="1"/>
              <a:t>Savršeno</a:t>
            </a:r>
            <a:r>
              <a:rPr lang="en-US" sz="1600" i="1" dirty="0"/>
              <a:t> je </a:t>
            </a:r>
            <a:r>
              <a:rPr lang="en-US" sz="1600" i="1" dirty="0" err="1"/>
              <a:t>razumno</a:t>
            </a:r>
            <a:r>
              <a:rPr lang="en-US" sz="1600" i="1" dirty="0"/>
              <a:t> za bilo </a:t>
            </a:r>
            <a:r>
              <a:rPr lang="en-US" sz="1600" i="1" dirty="0" err="1"/>
              <a:t>koga</a:t>
            </a:r>
            <a:r>
              <a:rPr lang="en-US" sz="1600" i="1" dirty="0"/>
              <a:t> da </a:t>
            </a:r>
            <a:r>
              <a:rPr lang="en-US" sz="1600" i="1" dirty="0" err="1"/>
              <a:t>ima</a:t>
            </a:r>
            <a:r>
              <a:rPr lang="en-US" sz="1600" i="1" dirty="0"/>
              <a:t> </a:t>
            </a:r>
            <a:r>
              <a:rPr lang="en-US" sz="1600" i="1" dirty="0" err="1"/>
              <a:t>neugodna</a:t>
            </a:r>
            <a:r>
              <a:rPr lang="en-US" sz="1600" i="1" dirty="0"/>
              <a:t> </a:t>
            </a:r>
            <a:r>
              <a:rPr lang="en-US" sz="1600" i="1" dirty="0" err="1"/>
              <a:t>ili</a:t>
            </a:r>
            <a:r>
              <a:rPr lang="en-US" sz="1600" i="1" dirty="0"/>
              <a:t> </a:t>
            </a:r>
            <a:r>
              <a:rPr lang="en-US" sz="1600" i="1" dirty="0" err="1"/>
              <a:t>neočekivana</a:t>
            </a:r>
            <a:r>
              <a:rPr lang="en-US" sz="1600" i="1" dirty="0"/>
              <a:t> </a:t>
            </a:r>
            <a:r>
              <a:rPr lang="en-US" sz="1600" i="1" dirty="0" err="1"/>
              <a:t>iskustva</a:t>
            </a:r>
            <a:r>
              <a:rPr lang="en-US" sz="1600" i="1" dirty="0"/>
              <a:t> </a:t>
            </a:r>
            <a:r>
              <a:rPr lang="en-US" sz="1600" i="1" dirty="0" err="1"/>
              <a:t>vrtoglavice</a:t>
            </a:r>
            <a:r>
              <a:rPr lang="en-US" sz="1600" i="1" dirty="0"/>
              <a:t>, </a:t>
            </a:r>
            <a:r>
              <a:rPr lang="en-US" sz="1600" i="1" dirty="0" err="1"/>
              <a:t>nedostatka</a:t>
            </a:r>
            <a:r>
              <a:rPr lang="en-US" sz="1600" i="1" dirty="0"/>
              <a:t> </a:t>
            </a:r>
            <a:r>
              <a:rPr lang="en-US" sz="1600" i="1" dirty="0" err="1"/>
              <a:t>zraka</a:t>
            </a:r>
            <a:r>
              <a:rPr lang="en-US" sz="1600" i="1" dirty="0"/>
              <a:t> </a:t>
            </a:r>
            <a:r>
              <a:rPr lang="en-US" sz="1600" i="1" dirty="0" err="1"/>
              <a:t>ili</a:t>
            </a:r>
            <a:r>
              <a:rPr lang="en-US" sz="1600" i="1" dirty="0"/>
              <a:t> </a:t>
            </a:r>
            <a:r>
              <a:rPr lang="en-US" sz="1600" i="1" dirty="0" err="1"/>
              <a:t>ubrzanog</a:t>
            </a:r>
            <a:r>
              <a:rPr lang="en-US" sz="1600" i="1" dirty="0"/>
              <a:t> </a:t>
            </a:r>
            <a:r>
              <a:rPr lang="en-US" sz="1600" i="1" dirty="0" err="1"/>
              <a:t>rada</a:t>
            </a:r>
            <a:r>
              <a:rPr lang="en-US" sz="1600" i="1" dirty="0"/>
              <a:t> </a:t>
            </a:r>
            <a:r>
              <a:rPr lang="en-US" sz="1600" i="1" dirty="0" err="1"/>
              <a:t>srca</a:t>
            </a:r>
            <a:r>
              <a:rPr lang="en-US" sz="1600" i="1" dirty="0"/>
              <a:t>. Ako </a:t>
            </a:r>
            <a:r>
              <a:rPr lang="en-US" sz="1600" i="1" dirty="0" err="1"/>
              <a:t>znate</a:t>
            </a:r>
            <a:r>
              <a:rPr lang="en-US" sz="1600" i="1" dirty="0"/>
              <a:t> da </a:t>
            </a:r>
            <a:r>
              <a:rPr lang="en-US" sz="1600" i="1" dirty="0" err="1"/>
              <a:t>gotovo</a:t>
            </a:r>
            <a:r>
              <a:rPr lang="en-US" sz="1600" i="1" dirty="0"/>
              <a:t> </a:t>
            </a:r>
            <a:r>
              <a:rPr lang="en-US" sz="1600" i="1" dirty="0" err="1"/>
              <a:t>svatko</a:t>
            </a:r>
            <a:r>
              <a:rPr lang="en-US" sz="1600" i="1" dirty="0"/>
              <a:t> </a:t>
            </a:r>
            <a:r>
              <a:rPr lang="en-US" sz="1600" i="1" dirty="0" err="1"/>
              <a:t>ponekad</a:t>
            </a:r>
            <a:r>
              <a:rPr lang="en-US" sz="1600" i="1" dirty="0"/>
              <a:t> </a:t>
            </a:r>
            <a:r>
              <a:rPr lang="en-US" sz="1600" i="1" dirty="0" err="1"/>
              <a:t>ima</a:t>
            </a:r>
            <a:r>
              <a:rPr lang="en-US" sz="1600" i="1" dirty="0"/>
              <a:t> ova </a:t>
            </a:r>
            <a:r>
              <a:rPr lang="en-US" sz="1600" i="1" dirty="0" err="1"/>
              <a:t>iskustva</a:t>
            </a:r>
            <a:r>
              <a:rPr lang="en-US" sz="1600" i="1" dirty="0"/>
              <a:t>, onda je to možda </a:t>
            </a:r>
            <a:r>
              <a:rPr lang="en-US" sz="1600" i="1" dirty="0" err="1" smtClean="0"/>
              <a:t>normalno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86260" y="5175315"/>
            <a:ext cx="1659117" cy="9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70599"/>
              </p:ext>
            </p:extLst>
          </p:nvPr>
        </p:nvGraphicFramePr>
        <p:xfrm>
          <a:off x="711199" y="729095"/>
          <a:ext cx="11044026" cy="5676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22013"/>
                <a:gridCol w="5522013"/>
              </a:tblGrid>
              <a:tr h="38970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Ciljevi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tretmana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Intervencije</a:t>
                      </a:r>
                      <a:endParaRPr lang="en-US" sz="1800" dirty="0"/>
                    </a:p>
                  </a:txBody>
                  <a:tcPr/>
                </a:tc>
              </a:tr>
              <a:tr h="63520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Smanjivanje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tjelesnih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simptoma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anksioznosti</a:t>
                      </a:r>
                      <a:r>
                        <a:rPr lang="en-US" sz="1800" dirty="0" smtClean="0"/>
                        <a:t>/ </a:t>
                      </a:r>
                      <a:r>
                        <a:rPr lang="en-US" sz="1800" dirty="0" err="1" smtClean="0"/>
                        <a:t>panike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Trening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mišićne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relaksacije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disanja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63520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Stjecanje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vještina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disanja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Relaksacija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disanjem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trening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ponovnog</a:t>
                      </a:r>
                      <a:r>
                        <a:rPr lang="en-US" sz="1800" dirty="0" smtClean="0"/>
                        <a:t> učenja </a:t>
                      </a:r>
                      <a:r>
                        <a:rPr lang="en-US" sz="1800" dirty="0" err="1" smtClean="0"/>
                        <a:t>disanja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90743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Uklanjanje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kondicioniranog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anksioznog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odgovora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tjelesne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senzacije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Izlaganje</a:t>
                      </a:r>
                      <a:endParaRPr lang="en-US" sz="1800" dirty="0"/>
                    </a:p>
                  </a:txBody>
                  <a:tcPr/>
                </a:tc>
              </a:tr>
              <a:tr h="90743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Navođenje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vjerovanja</a:t>
                      </a:r>
                      <a:r>
                        <a:rPr lang="en-US" sz="1800" dirty="0" smtClean="0"/>
                        <a:t> da </a:t>
                      </a:r>
                      <a:r>
                        <a:rPr lang="en-US" sz="1800" dirty="0" err="1" smtClean="0"/>
                        <a:t>tjelesni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simptomi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anksioznosti</a:t>
                      </a:r>
                      <a:r>
                        <a:rPr lang="en-US" sz="1800" dirty="0" smtClean="0"/>
                        <a:t> nisu </a:t>
                      </a:r>
                      <a:r>
                        <a:rPr lang="en-US" sz="1800" dirty="0" err="1" smtClean="0"/>
                        <a:t>opasni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Kognitivno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restrukturiranje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bihevioralni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eksperimenti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endParaRPr lang="en-US" sz="1800" u="none" dirty="0"/>
                    </a:p>
                  </a:txBody>
                  <a:tcPr/>
                </a:tc>
              </a:tr>
              <a:tr h="63520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Uključivanje</a:t>
                      </a:r>
                      <a:r>
                        <a:rPr lang="en-US" sz="1800" dirty="0" smtClean="0"/>
                        <a:t> u </a:t>
                      </a:r>
                      <a:r>
                        <a:rPr lang="en-US" sz="1800" dirty="0" err="1" smtClean="0"/>
                        <a:t>prethodno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izbjegavane</a:t>
                      </a:r>
                      <a:r>
                        <a:rPr lang="en-US" sz="1800" dirty="0" smtClean="0"/>
                        <a:t> aktivnosti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Izlaganje</a:t>
                      </a:r>
                      <a:endParaRPr lang="en-US" sz="1800" dirty="0"/>
                    </a:p>
                  </a:txBody>
                  <a:tcPr/>
                </a:tc>
              </a:tr>
              <a:tr h="63520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Uklanjanje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sigurnosnih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ponašanja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Izlaganje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9074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Promjena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shema</a:t>
                      </a:r>
                      <a:r>
                        <a:rPr lang="en-US" sz="1800" dirty="0" smtClean="0"/>
                        <a:t> o </a:t>
                      </a:r>
                      <a:r>
                        <a:rPr lang="en-US" sz="1800" dirty="0" err="1" smtClean="0"/>
                        <a:t>ranjivosti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potrebi</a:t>
                      </a:r>
                      <a:r>
                        <a:rPr lang="en-US" sz="1800" dirty="0" smtClean="0"/>
                        <a:t> za </a:t>
                      </a:r>
                      <a:r>
                        <a:rPr lang="en-US" sz="1800" dirty="0" err="1" smtClean="0"/>
                        <a:t>kontrolom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ili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drugih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shema</a:t>
                      </a:r>
                      <a:r>
                        <a:rPr lang="en-US" sz="1800" dirty="0" smtClean="0"/>
                        <a:t> – </a:t>
                      </a:r>
                      <a:r>
                        <a:rPr lang="en-US" sz="1800" dirty="0" err="1" smtClean="0"/>
                        <a:t>navesti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Kognitivno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restrukturiranje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razvojna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analiza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7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69337"/>
              </p:ext>
            </p:extLst>
          </p:nvPr>
        </p:nvGraphicFramePr>
        <p:xfrm>
          <a:off x="711199" y="729095"/>
          <a:ext cx="11044026" cy="50392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22013"/>
                <a:gridCol w="5522013"/>
              </a:tblGrid>
              <a:tr h="38970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Ciljevi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tretmana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Intervencije</a:t>
                      </a:r>
                      <a:endParaRPr lang="en-US" sz="1800" dirty="0"/>
                    </a:p>
                  </a:txBody>
                  <a:tcPr/>
                </a:tc>
              </a:tr>
              <a:tr h="6352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Izvještavanje</a:t>
                      </a:r>
                      <a:r>
                        <a:rPr lang="en-US" dirty="0" smtClean="0"/>
                        <a:t> da je strah od </a:t>
                      </a:r>
                      <a:r>
                        <a:rPr lang="en-US" dirty="0" err="1" smtClean="0"/>
                        <a:t>budućih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panike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smanjen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manje</a:t>
                      </a:r>
                      <a:r>
                        <a:rPr lang="en-US" dirty="0" smtClean="0"/>
                        <a:t> od 1 </a:t>
                      </a:r>
                      <a:r>
                        <a:rPr lang="en-US" dirty="0" err="1" smtClean="0"/>
                        <a:t>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skali</a:t>
                      </a:r>
                      <a:r>
                        <a:rPr lang="en-US" dirty="0" smtClean="0"/>
                        <a:t> 0-10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Kognitivno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restrukturiranje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pregled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vještina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vježbanje</a:t>
                      </a:r>
                      <a:endParaRPr lang="en-US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6352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Uklanjanje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oštećenja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navesti</a:t>
                      </a:r>
                      <a:r>
                        <a:rPr lang="en-US" dirty="0" smtClean="0"/>
                        <a:t> – </a:t>
                      </a:r>
                      <a:r>
                        <a:rPr lang="en-US" dirty="0" err="1" smtClean="0"/>
                        <a:t>ovisno</a:t>
                      </a:r>
                      <a:r>
                        <a:rPr lang="en-US" dirty="0" smtClean="0"/>
                        <a:t> o </a:t>
                      </a:r>
                      <a:r>
                        <a:rPr lang="en-US" dirty="0" err="1" smtClean="0"/>
                        <a:t>oštećenju</a:t>
                      </a:r>
                      <a:r>
                        <a:rPr lang="en-US" dirty="0" smtClean="0"/>
                        <a:t>, ovo </a:t>
                      </a:r>
                      <a:r>
                        <a:rPr lang="en-US" dirty="0" err="1" smtClean="0"/>
                        <a:t>može</a:t>
                      </a:r>
                      <a:r>
                        <a:rPr lang="en-US" dirty="0" smtClean="0"/>
                        <a:t> biti </a:t>
                      </a:r>
                      <a:r>
                        <a:rPr lang="en-US" dirty="0" err="1" smtClean="0"/>
                        <a:t>nekoliko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ciljeva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Kognitivno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restrukturiranje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trening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rješavanja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problema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ili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trening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drugih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vještina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navesti</a:t>
                      </a:r>
                      <a:r>
                        <a:rPr lang="en-US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</a:tr>
              <a:tr h="907439">
                <a:tc>
                  <a:txBody>
                    <a:bodyPr/>
                    <a:lstStyle/>
                    <a:p>
                      <a:r>
                        <a:rPr lang="en-US" dirty="0" smtClean="0"/>
                        <a:t>Bez </a:t>
                      </a:r>
                      <a:r>
                        <a:rPr lang="en-US" dirty="0" err="1" smtClean="0"/>
                        <a:t>napada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panike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tijekom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jednog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mjeseca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Sve </a:t>
                      </a:r>
                      <a:r>
                        <a:rPr lang="en-US" dirty="0" err="1" smtClean="0"/>
                        <a:t>navedeno</a:t>
                      </a:r>
                      <a:r>
                        <a:rPr lang="en-US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90743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Uklanjanje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svih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izbjegavajućih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ponašanja</a:t>
                      </a:r>
                      <a:r>
                        <a:rPr lang="en-US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Sve </a:t>
                      </a:r>
                      <a:r>
                        <a:rPr lang="en-US" dirty="0" err="1" smtClean="0"/>
                        <a:t>navedeno</a:t>
                      </a:r>
                      <a:r>
                        <a:rPr lang="en-US" dirty="0" smtClean="0"/>
                        <a:t> </a:t>
                      </a:r>
                      <a:endParaRPr lang="en-US" sz="1800" u="none" dirty="0"/>
                    </a:p>
                  </a:txBody>
                  <a:tcPr/>
                </a:tc>
              </a:tr>
              <a:tr h="6352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Rezultati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testovima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anksioznosti</a:t>
                      </a:r>
                      <a:r>
                        <a:rPr lang="en-US" dirty="0" smtClean="0"/>
                        <a:t> (BAI, PDSS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dr.) u </a:t>
                      </a:r>
                      <a:r>
                        <a:rPr lang="en-US" dirty="0" err="1" smtClean="0"/>
                        <a:t>normalnom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rasponu</a:t>
                      </a:r>
                      <a:r>
                        <a:rPr lang="en-US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Sve </a:t>
                      </a:r>
                      <a:r>
                        <a:rPr lang="en-US" dirty="0" err="1" smtClean="0"/>
                        <a:t>navedeno</a:t>
                      </a:r>
                      <a:r>
                        <a:rPr lang="en-US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6352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Stjecanje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vještina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prevencije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recidiva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Pregled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vježbanje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tehnika</a:t>
                      </a:r>
                      <a:r>
                        <a:rPr lang="en-US" dirty="0" smtClean="0"/>
                        <a:t> kako je </a:t>
                      </a:r>
                      <a:r>
                        <a:rPr lang="en-US" dirty="0" err="1" smtClean="0"/>
                        <a:t>potrebno</a:t>
                      </a:r>
                      <a:endParaRPr lang="en-US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5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004326"/>
          </a:xfrm>
        </p:spPr>
        <p:txBody>
          <a:bodyPr/>
          <a:lstStyle/>
          <a:p>
            <a:r>
              <a:rPr lang="en-US" i="1" dirty="0"/>
              <a:t>Leahy, R. L., Holland, S. J. </a:t>
            </a:r>
            <a:r>
              <a:rPr lang="en-US" i="1" dirty="0" err="1"/>
              <a:t>i</a:t>
            </a:r>
            <a:r>
              <a:rPr lang="en-US" i="1" dirty="0"/>
              <a:t> McGinn, L.K. (2014). </a:t>
            </a:r>
            <a:r>
              <a:rPr lang="en-US" i="1" dirty="0" err="1"/>
              <a:t>Planovi</a:t>
            </a:r>
            <a:r>
              <a:rPr lang="en-US" i="1" dirty="0"/>
              <a:t> </a:t>
            </a:r>
            <a:r>
              <a:rPr lang="en-US" i="1" dirty="0" err="1"/>
              <a:t>tretmana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intervencije za </a:t>
            </a:r>
            <a:r>
              <a:rPr lang="en-US" i="1" dirty="0" err="1"/>
              <a:t>depresiju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anksiozne</a:t>
            </a:r>
            <a:r>
              <a:rPr lang="en-US" i="1" dirty="0"/>
              <a:t> </a:t>
            </a:r>
            <a:r>
              <a:rPr lang="en-US" i="1" dirty="0" err="1"/>
              <a:t>poremećaji</a:t>
            </a:r>
            <a:r>
              <a:rPr lang="en-US" i="1" dirty="0"/>
              <a:t>, </a:t>
            </a:r>
            <a:r>
              <a:rPr lang="en-US" i="1" dirty="0" err="1"/>
              <a:t>Jastrebarsko</a:t>
            </a:r>
            <a:r>
              <a:rPr lang="en-US" i="1" dirty="0"/>
              <a:t>: </a:t>
            </a:r>
            <a:r>
              <a:rPr lang="en-US" i="1" dirty="0" err="1"/>
              <a:t>Naklada</a:t>
            </a:r>
            <a:r>
              <a:rPr lang="en-US" i="1" dirty="0"/>
              <a:t> </a:t>
            </a:r>
            <a:r>
              <a:rPr lang="en-US" i="1" dirty="0" smtClean="0"/>
              <a:t>slap</a:t>
            </a:r>
          </a:p>
          <a:p>
            <a:r>
              <a:rPr lang="en-US" i="1" dirty="0" smtClean="0">
                <a:hlinkClick r:id="rId2"/>
              </a:rPr>
              <a:t>http</a:t>
            </a:r>
            <a:r>
              <a:rPr lang="en-US" i="1" dirty="0">
                <a:hlinkClick r:id="rId2"/>
              </a:rPr>
              <a:t>://cbt4panic.org/</a:t>
            </a:r>
            <a:r>
              <a:rPr lang="en-US" i="1" dirty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vizualni</a:t>
            </a:r>
            <a:r>
              <a:rPr lang="en-US" i="1" dirty="0" smtClean="0"/>
              <a:t> </a:t>
            </a:r>
            <a:r>
              <a:rPr lang="en-US" i="1" dirty="0" err="1" smtClean="0"/>
              <a:t>sadržaj</a:t>
            </a:r>
            <a:r>
              <a:rPr lang="en-US" i="1" dirty="0" smtClean="0"/>
              <a:t>)</a:t>
            </a:r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927" y="4517389"/>
            <a:ext cx="3309448" cy="17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Panični napad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30032"/>
          </a:xfrm>
        </p:spPr>
        <p:txBody>
          <a:bodyPr>
            <a:noAutofit/>
          </a:bodyPr>
          <a:lstStyle/>
          <a:p>
            <a:endParaRPr lang="hr-HR" sz="2000" dirty="0" smtClean="0"/>
          </a:p>
          <a:p>
            <a:endParaRPr lang="hr-HR" sz="3400" dirty="0"/>
          </a:p>
          <a:p>
            <a:endParaRPr lang="hr-HR" sz="1600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iznenadna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značajna</a:t>
            </a:r>
            <a:r>
              <a:rPr lang="en-US" dirty="0" smtClean="0"/>
              <a:t> </a:t>
            </a:r>
            <a:r>
              <a:rPr lang="en-US" dirty="0" err="1" smtClean="0"/>
              <a:t>epizoda</a:t>
            </a:r>
            <a:r>
              <a:rPr lang="en-US" dirty="0" smtClean="0"/>
              <a:t> </a:t>
            </a:r>
            <a:r>
              <a:rPr lang="en-US" dirty="0" err="1" smtClean="0"/>
              <a:t>neugode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straha</a:t>
            </a:r>
            <a:r>
              <a:rPr lang="en-US" dirty="0" smtClean="0"/>
              <a:t> koju prate </a:t>
            </a:r>
            <a:r>
              <a:rPr lang="en-US" dirty="0" err="1" smtClean="0"/>
              <a:t>različit</a:t>
            </a:r>
            <a:r>
              <a:rPr lang="hr-HR" dirty="0" smtClean="0"/>
              <a:t>i tjelesni i kognitivni simptomi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TJELESNI</a:t>
            </a:r>
            <a:r>
              <a:rPr lang="hr-HR" dirty="0" smtClean="0"/>
              <a:t>: </a:t>
            </a:r>
            <a:r>
              <a:rPr lang="en-US" dirty="0"/>
              <a:t> </a:t>
            </a:r>
            <a:r>
              <a:rPr lang="hr-HR" dirty="0" smtClean="0"/>
              <a:t>lupanje srca, tresenje, doživljaj gušenja ili gubitka daha, znojenje, bol u prsima, mučnina, vrtoglavica, obamrlost, zujanje, valovi vrućine ili hladnoće, slabost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KOGNITIVNI</a:t>
            </a:r>
            <a:r>
              <a:rPr lang="hr-HR" dirty="0" smtClean="0"/>
              <a:t>: </a:t>
            </a:r>
            <a:r>
              <a:rPr lang="en-US" dirty="0"/>
              <a:t> </a:t>
            </a:r>
            <a:r>
              <a:rPr lang="hr-HR" dirty="0" smtClean="0"/>
              <a:t>strah od gubitka kontrole, strah od smrti, osjećaj odvojenosti od samoga sebe ili osjećaj nestvarnosti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&lt; 30 minuta, vrhunac cca 10. minuta i </a:t>
            </a:r>
            <a:r>
              <a:rPr lang="hr-HR" dirty="0" smtClean="0"/>
              <a:t>manje</a:t>
            </a:r>
            <a:r>
              <a:rPr lang="en-US" dirty="0" smtClean="0"/>
              <a:t> (</a:t>
            </a:r>
            <a:r>
              <a:rPr lang="en-US" dirty="0" err="1" smtClean="0"/>
              <a:t>zamor</a:t>
            </a:r>
            <a:r>
              <a:rPr lang="en-US" dirty="0" smtClean="0"/>
              <a:t> </a:t>
            </a:r>
            <a:r>
              <a:rPr lang="en-US" dirty="0" err="1" smtClean="0"/>
              <a:t>živčanog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r>
              <a:rPr lang="en-US" dirty="0" smtClean="0"/>
              <a:t>)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060" y="4503627"/>
            <a:ext cx="1108289" cy="20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8" y="2034893"/>
            <a:ext cx="4992903" cy="4211069"/>
          </a:xfrm>
        </p:spPr>
      </p:pic>
    </p:spTree>
    <p:extLst>
      <p:ext uri="{BB962C8B-B14F-4D97-AF65-F5344CB8AC3E}">
        <p14:creationId xmlns:p14="http://schemas.microsoft.com/office/powerpoint/2010/main" val="41430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Panični </a:t>
            </a:r>
            <a:r>
              <a:rPr lang="en-US" sz="3200" dirty="0" smtClean="0"/>
              <a:t>POREMEĆAJ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3280253"/>
            <a:ext cx="11029615" cy="4330032"/>
          </a:xfrm>
        </p:spPr>
        <p:txBody>
          <a:bodyPr>
            <a:noAutofit/>
          </a:bodyPr>
          <a:lstStyle/>
          <a:p>
            <a:endParaRPr lang="hr-HR" sz="2000" dirty="0" smtClean="0"/>
          </a:p>
          <a:p>
            <a:pPr marL="0" indent="0">
              <a:buNone/>
            </a:pPr>
            <a:endParaRPr lang="hr-HR" dirty="0"/>
          </a:p>
          <a:p>
            <a:r>
              <a:rPr lang="en-US" dirty="0" smtClean="0"/>
              <a:t>kod 22% </a:t>
            </a:r>
            <a:r>
              <a:rPr lang="en-US" dirty="0" err="1" smtClean="0"/>
              <a:t>opće</a:t>
            </a:r>
            <a:r>
              <a:rPr lang="en-US" dirty="0" smtClean="0"/>
              <a:t> </a:t>
            </a:r>
            <a:r>
              <a:rPr lang="en-US" dirty="0" err="1" smtClean="0"/>
              <a:t>populacije</a:t>
            </a:r>
            <a:r>
              <a:rPr lang="en-US" dirty="0" smtClean="0"/>
              <a:t> </a:t>
            </a:r>
            <a:r>
              <a:rPr lang="en-US" dirty="0" err="1" smtClean="0"/>
              <a:t>panični</a:t>
            </a:r>
            <a:r>
              <a:rPr lang="en-US" dirty="0" smtClean="0"/>
              <a:t> </a:t>
            </a:r>
            <a:r>
              <a:rPr lang="en-US" dirty="0" err="1" smtClean="0"/>
              <a:t>napad</a:t>
            </a:r>
            <a:r>
              <a:rPr lang="en-US" dirty="0" smtClean="0"/>
              <a:t>            </a:t>
            </a:r>
            <a:r>
              <a:rPr lang="en-US" b="1" dirty="0" err="1" smtClean="0"/>
              <a:t>panični</a:t>
            </a:r>
            <a:r>
              <a:rPr lang="en-US" b="1" dirty="0" smtClean="0"/>
              <a:t> </a:t>
            </a:r>
            <a:r>
              <a:rPr lang="en-US" b="1" dirty="0" err="1" smtClean="0"/>
              <a:t>poremećaj</a:t>
            </a:r>
            <a:r>
              <a:rPr lang="en-US" b="1" dirty="0" smtClean="0"/>
              <a:t> kod 1-3.5% 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en-US" dirty="0" err="1" smtClean="0"/>
              <a:t>skoro</a:t>
            </a:r>
            <a:r>
              <a:rPr lang="en-US" dirty="0" smtClean="0"/>
              <a:t> ½ PP </a:t>
            </a:r>
            <a:r>
              <a:rPr lang="en-US" dirty="0" err="1" smtClean="0"/>
              <a:t>zadovoljava</a:t>
            </a:r>
            <a:r>
              <a:rPr lang="en-US" dirty="0" smtClean="0"/>
              <a:t> </a:t>
            </a:r>
            <a:r>
              <a:rPr lang="hr-HR" dirty="0" smtClean="0"/>
              <a:t>kriterij</a:t>
            </a:r>
            <a:r>
              <a:rPr lang="en-US" dirty="0" smtClean="0"/>
              <a:t>e</a:t>
            </a:r>
            <a:r>
              <a:rPr lang="hr-HR" dirty="0" smtClean="0"/>
              <a:t> </a:t>
            </a:r>
            <a:r>
              <a:rPr lang="hr-HR" dirty="0"/>
              <a:t>i za agorafobiju </a:t>
            </a:r>
            <a:r>
              <a:rPr lang="hr-HR" dirty="0" smtClean="0"/>
              <a:t>(</a:t>
            </a:r>
            <a:r>
              <a:rPr lang="en-US" dirty="0" smtClean="0"/>
              <a:t>= </a:t>
            </a:r>
            <a:r>
              <a:rPr lang="hr-HR" dirty="0" smtClean="0"/>
              <a:t>strah </a:t>
            </a:r>
            <a:r>
              <a:rPr lang="hr-HR" dirty="0"/>
              <a:t>od bivanja na mjestu na kojem se može doživjeti panični napad i teško se može dobiti pomoć, uz strah da će panični napad dovesti do gubitka kontrole, bolesti ili smrti</a:t>
            </a:r>
            <a:r>
              <a:rPr lang="hr-HR" dirty="0" smtClean="0"/>
              <a:t>)</a:t>
            </a:r>
            <a:r>
              <a:rPr lang="en-US" dirty="0" smtClean="0"/>
              <a:t> – </a:t>
            </a:r>
            <a:r>
              <a:rPr lang="en-US" dirty="0" err="1" smtClean="0"/>
              <a:t>javlja</a:t>
            </a:r>
            <a:r>
              <a:rPr lang="en-US" dirty="0" smtClean="0"/>
              <a:t> se u </a:t>
            </a:r>
            <a:r>
              <a:rPr lang="en-US" dirty="0" err="1" smtClean="0"/>
              <a:t>prvoj</a:t>
            </a:r>
            <a:r>
              <a:rPr lang="en-US" dirty="0" smtClean="0"/>
              <a:t> </a:t>
            </a:r>
            <a:r>
              <a:rPr lang="en-US" dirty="0" err="1" smtClean="0"/>
              <a:t>godini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PN</a:t>
            </a:r>
          </a:p>
          <a:p>
            <a:endParaRPr lang="en-US" dirty="0" smtClean="0"/>
          </a:p>
          <a:p>
            <a:r>
              <a:rPr lang="en-US" dirty="0" err="1" smtClean="0"/>
              <a:t>češći</a:t>
            </a:r>
            <a:r>
              <a:rPr lang="en-US" dirty="0" smtClean="0"/>
              <a:t> kod </a:t>
            </a:r>
            <a:r>
              <a:rPr lang="en-US" dirty="0" err="1" smtClean="0"/>
              <a:t>žena</a:t>
            </a:r>
            <a:r>
              <a:rPr lang="en-US" dirty="0" smtClean="0"/>
              <a:t> (</a:t>
            </a:r>
            <a:r>
              <a:rPr lang="en-US" dirty="0" err="1" smtClean="0"/>
              <a:t>razlike</a:t>
            </a:r>
            <a:r>
              <a:rPr lang="en-US" dirty="0" smtClean="0"/>
              <a:t> u </a:t>
            </a:r>
            <a:r>
              <a:rPr lang="en-US" dirty="0" err="1" smtClean="0"/>
              <a:t>strategijama</a:t>
            </a:r>
            <a:r>
              <a:rPr lang="en-US" dirty="0" smtClean="0"/>
              <a:t> </a:t>
            </a:r>
            <a:r>
              <a:rPr lang="en-US" dirty="0" err="1" smtClean="0"/>
              <a:t>suočavanja</a:t>
            </a:r>
            <a:r>
              <a:rPr lang="en-US" dirty="0" smtClean="0"/>
              <a:t>, </a:t>
            </a:r>
            <a:r>
              <a:rPr lang="en-US" dirty="0" err="1" smtClean="0"/>
              <a:t>kulturna</a:t>
            </a:r>
            <a:r>
              <a:rPr lang="en-US" dirty="0" smtClean="0"/>
              <a:t> </a:t>
            </a:r>
            <a:r>
              <a:rPr lang="en-US" dirty="0" err="1" smtClean="0"/>
              <a:t>očekivanja</a:t>
            </a:r>
            <a:r>
              <a:rPr lang="en-US" dirty="0" smtClean="0"/>
              <a:t>, </a:t>
            </a:r>
            <a:r>
              <a:rPr lang="en-US" dirty="0" err="1" smtClean="0"/>
              <a:t>hormonalne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r>
              <a:rPr lang="en-US" dirty="0" smtClean="0"/>
              <a:t>…)</a:t>
            </a:r>
          </a:p>
          <a:p>
            <a:endParaRPr lang="en-US" dirty="0"/>
          </a:p>
          <a:p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panični</a:t>
            </a:r>
            <a:r>
              <a:rPr lang="en-US" dirty="0" smtClean="0"/>
              <a:t> </a:t>
            </a:r>
            <a:r>
              <a:rPr lang="en-US" dirty="0" err="1" smtClean="0"/>
              <a:t>napadaj</a:t>
            </a:r>
            <a:r>
              <a:rPr lang="en-US" dirty="0" smtClean="0"/>
              <a:t> </a:t>
            </a:r>
            <a:r>
              <a:rPr lang="en-US" dirty="0" err="1" smtClean="0"/>
              <a:t>najčešći</a:t>
            </a:r>
            <a:r>
              <a:rPr lang="en-US" dirty="0" smtClean="0"/>
              <a:t> u 20-ima – </a:t>
            </a:r>
            <a:r>
              <a:rPr lang="en-US" dirty="0" err="1" smtClean="0"/>
              <a:t>visokostresna</a:t>
            </a:r>
            <a:r>
              <a:rPr lang="en-US" dirty="0" smtClean="0"/>
              <a:t> </a:t>
            </a:r>
            <a:r>
              <a:rPr lang="en-US" dirty="0" err="1" smtClean="0"/>
              <a:t>razdoblja</a:t>
            </a:r>
            <a:r>
              <a:rPr lang="en-US" dirty="0" smtClean="0"/>
              <a:t> (</a:t>
            </a:r>
            <a:r>
              <a:rPr lang="en-US" dirty="0" err="1" smtClean="0"/>
              <a:t>rijetko</a:t>
            </a:r>
            <a:r>
              <a:rPr lang="en-US" dirty="0" smtClean="0"/>
              <a:t> prije 16.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iznad</a:t>
            </a:r>
            <a:r>
              <a:rPr lang="en-US" dirty="0" smtClean="0"/>
              <a:t> 45.godine)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32256" y="2582945"/>
            <a:ext cx="4713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činitelji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50179"/>
            <a:ext cx="11029615" cy="3678303"/>
          </a:xfrm>
        </p:spPr>
        <p:txBody>
          <a:bodyPr>
            <a:normAutofit/>
          </a:bodyPr>
          <a:lstStyle/>
          <a:p>
            <a:r>
              <a:rPr lang="en-US" dirty="0" smtClean="0"/>
              <a:t>PREDISPONIRAJUĆI</a:t>
            </a:r>
          </a:p>
          <a:p>
            <a:pPr lvl="1"/>
            <a:r>
              <a:rPr lang="en-US" sz="1800" dirty="0" err="1" smtClean="0"/>
              <a:t>evolucijski</a:t>
            </a:r>
            <a:r>
              <a:rPr lang="en-US" sz="1800" dirty="0" smtClean="0"/>
              <a:t>   (“</a:t>
            </a:r>
            <a:r>
              <a:rPr lang="en-US" sz="1800" dirty="0" err="1" smtClean="0"/>
              <a:t>nepotrebna</a:t>
            </a:r>
            <a:r>
              <a:rPr lang="en-US" sz="1800" dirty="0" smtClean="0"/>
              <a:t> </a:t>
            </a:r>
            <a:r>
              <a:rPr lang="en-US" sz="1800" dirty="0" err="1" smtClean="0"/>
              <a:t>preosjetljivost</a:t>
            </a:r>
            <a:r>
              <a:rPr lang="en-US" sz="1800" dirty="0" smtClean="0"/>
              <a:t>”)</a:t>
            </a:r>
          </a:p>
          <a:p>
            <a:pPr lvl="1"/>
            <a:r>
              <a:rPr lang="en-US" sz="1800" dirty="0" err="1" smtClean="0"/>
              <a:t>genetski</a:t>
            </a:r>
            <a:endParaRPr lang="en-US" sz="1800" dirty="0" smtClean="0"/>
          </a:p>
          <a:p>
            <a:pPr lvl="1"/>
            <a:r>
              <a:rPr lang="en-US" sz="1800" dirty="0" err="1" smtClean="0"/>
              <a:t>teorija</a:t>
            </a:r>
            <a:r>
              <a:rPr lang="en-US" sz="1800" dirty="0" smtClean="0"/>
              <a:t> </a:t>
            </a:r>
            <a:r>
              <a:rPr lang="en-US" sz="1800" dirty="0" err="1" smtClean="0"/>
              <a:t>hiperventilacije</a:t>
            </a:r>
            <a:endParaRPr lang="en-US" sz="1800" dirty="0" smtClean="0"/>
          </a:p>
          <a:p>
            <a:pPr lvl="1"/>
            <a:r>
              <a:rPr lang="en-US" sz="1800" dirty="0" err="1" smtClean="0"/>
              <a:t>nespecifična</a:t>
            </a:r>
            <a:r>
              <a:rPr lang="en-US" sz="1800" dirty="0" smtClean="0"/>
              <a:t> </a:t>
            </a:r>
            <a:r>
              <a:rPr lang="en-US" sz="1800" dirty="0" err="1" smtClean="0"/>
              <a:t>generalna</a:t>
            </a:r>
            <a:r>
              <a:rPr lang="en-US" sz="1800" dirty="0" smtClean="0"/>
              <a:t> </a:t>
            </a:r>
            <a:r>
              <a:rPr lang="en-US" sz="1800" dirty="0" err="1" smtClean="0"/>
              <a:t>biološka</a:t>
            </a:r>
            <a:r>
              <a:rPr lang="en-US" sz="1800" dirty="0" smtClean="0"/>
              <a:t> </a:t>
            </a:r>
            <a:r>
              <a:rPr lang="en-US" sz="1800" dirty="0" err="1" smtClean="0"/>
              <a:t>ranjivost</a:t>
            </a:r>
            <a:r>
              <a:rPr lang="en-US" sz="1800" dirty="0" smtClean="0"/>
              <a:t> (pr. </a:t>
            </a:r>
            <a:r>
              <a:rPr lang="en-US" sz="1800" dirty="0" err="1"/>
              <a:t>n</a:t>
            </a:r>
            <a:r>
              <a:rPr lang="en-US" sz="1800" dirty="0" err="1" smtClean="0"/>
              <a:t>euroticizam</a:t>
            </a:r>
            <a:r>
              <a:rPr lang="en-US" sz="1800" dirty="0" smtClean="0"/>
              <a:t>, </a:t>
            </a:r>
            <a:r>
              <a:rPr lang="en-US" sz="1800" dirty="0" err="1" smtClean="0"/>
              <a:t>negativni</a:t>
            </a:r>
            <a:r>
              <a:rPr lang="en-US" sz="1800" dirty="0" smtClean="0"/>
              <a:t> </a:t>
            </a:r>
            <a:r>
              <a:rPr lang="en-US" sz="1800" dirty="0" err="1" smtClean="0"/>
              <a:t>efekt</a:t>
            </a:r>
            <a:r>
              <a:rPr lang="en-US" sz="1800" dirty="0" smtClean="0"/>
              <a:t>, </a:t>
            </a:r>
            <a:r>
              <a:rPr lang="en-US" sz="1800" dirty="0" err="1" smtClean="0"/>
              <a:t>povišeno</a:t>
            </a:r>
            <a:r>
              <a:rPr lang="en-US" sz="1800" dirty="0" smtClean="0"/>
              <a:t> </a:t>
            </a:r>
            <a:r>
              <a:rPr lang="en-US" sz="1800" dirty="0" err="1" smtClean="0"/>
              <a:t>tjelesno</a:t>
            </a:r>
            <a:r>
              <a:rPr lang="en-US" sz="1800" dirty="0" smtClean="0"/>
              <a:t> </a:t>
            </a:r>
            <a:r>
              <a:rPr lang="en-US" sz="1800" dirty="0" err="1" smtClean="0"/>
              <a:t>uzbuđenje</a:t>
            </a:r>
            <a:r>
              <a:rPr lang="en-US" sz="1800" dirty="0" smtClean="0"/>
              <a:t>, </a:t>
            </a:r>
            <a:r>
              <a:rPr lang="en-US" sz="1800" dirty="0" err="1" smtClean="0"/>
              <a:t>emocionalna</a:t>
            </a:r>
            <a:r>
              <a:rPr lang="en-US" sz="1800" dirty="0" smtClean="0"/>
              <a:t> </a:t>
            </a:r>
            <a:r>
              <a:rPr lang="en-US" sz="1800" dirty="0" err="1" smtClean="0"/>
              <a:t>labilnost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err="1" smtClean="0"/>
              <a:t>psihološka</a:t>
            </a:r>
            <a:r>
              <a:rPr lang="en-US" sz="1800" dirty="0" smtClean="0"/>
              <a:t> </a:t>
            </a:r>
            <a:r>
              <a:rPr lang="en-US" sz="1800" dirty="0" err="1" smtClean="0"/>
              <a:t>ranjivost</a:t>
            </a:r>
            <a:r>
              <a:rPr lang="en-US" sz="1800" dirty="0" smtClean="0"/>
              <a:t> (pr. rana </a:t>
            </a:r>
            <a:r>
              <a:rPr lang="en-US" sz="1800" dirty="0" err="1" smtClean="0"/>
              <a:t>iskustva</a:t>
            </a:r>
            <a:r>
              <a:rPr lang="en-US" sz="1800" dirty="0" smtClean="0"/>
              <a:t> s </a:t>
            </a:r>
            <a:r>
              <a:rPr lang="en-US" sz="1800" dirty="0" err="1" smtClean="0"/>
              <a:t>nemogućnošću</a:t>
            </a:r>
            <a:r>
              <a:rPr lang="en-US" sz="1800" dirty="0" smtClean="0"/>
              <a:t> </a:t>
            </a:r>
            <a:r>
              <a:rPr lang="en-US" sz="1800" dirty="0" err="1" smtClean="0"/>
              <a:t>kontrole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44" y="2226980"/>
            <a:ext cx="4301765" cy="14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činitelji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50179"/>
            <a:ext cx="11029615" cy="3678303"/>
          </a:xfrm>
        </p:spPr>
        <p:txBody>
          <a:bodyPr>
            <a:normAutofit/>
          </a:bodyPr>
          <a:lstStyle/>
          <a:p>
            <a:r>
              <a:rPr lang="en-US" dirty="0"/>
              <a:t>PRECIPITIRAJUĆI</a:t>
            </a:r>
          </a:p>
          <a:p>
            <a:pPr lvl="1"/>
            <a:r>
              <a:rPr lang="en-US" sz="1800" dirty="0" err="1" smtClean="0"/>
              <a:t>stresni</a:t>
            </a:r>
            <a:r>
              <a:rPr lang="en-US" sz="1800" dirty="0" smtClean="0"/>
              <a:t> </a:t>
            </a:r>
            <a:r>
              <a:rPr lang="en-US" sz="1800" dirty="0" err="1"/>
              <a:t>životni</a:t>
            </a:r>
            <a:r>
              <a:rPr lang="en-US" sz="1800" dirty="0"/>
              <a:t> </a:t>
            </a:r>
            <a:r>
              <a:rPr lang="en-US" sz="1800" dirty="0" err="1" smtClean="0"/>
              <a:t>događaji</a:t>
            </a:r>
            <a:endParaRPr lang="en-US" sz="1800" dirty="0" smtClean="0"/>
          </a:p>
          <a:p>
            <a:pPr lvl="1"/>
            <a:r>
              <a:rPr lang="en-US" sz="1800" dirty="0" err="1" smtClean="0"/>
              <a:t>često</a:t>
            </a:r>
            <a:r>
              <a:rPr lang="en-US" sz="1800" dirty="0" smtClean="0"/>
              <a:t> </a:t>
            </a:r>
            <a:r>
              <a:rPr lang="en-US" sz="1800" dirty="0"/>
              <a:t>se ne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ustvrditi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ODRŽAVAJUĆI</a:t>
            </a:r>
          </a:p>
          <a:p>
            <a:pPr lvl="1"/>
            <a:r>
              <a:rPr lang="en-US" sz="1800" dirty="0" err="1" smtClean="0"/>
              <a:t>sigurnosna</a:t>
            </a:r>
            <a:r>
              <a:rPr lang="en-US" sz="1800" dirty="0" smtClean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izbjegavajuća</a:t>
            </a:r>
            <a:r>
              <a:rPr lang="en-US" sz="1800" dirty="0"/>
              <a:t> </a:t>
            </a:r>
            <a:r>
              <a:rPr lang="en-US" sz="1800" dirty="0" err="1"/>
              <a:t>ponašanja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95" y="2350179"/>
            <a:ext cx="5589321" cy="22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48" y="644863"/>
            <a:ext cx="5433955" cy="5665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03" y="757881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Sigurnosna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83" y="914399"/>
            <a:ext cx="5462144" cy="5726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02" y="757881"/>
            <a:ext cx="288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Izbjegavajuća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Kognitivo</a:t>
            </a:r>
            <a:r>
              <a:rPr lang="en-US" dirty="0" smtClean="0"/>
              <a:t> </a:t>
            </a:r>
            <a:r>
              <a:rPr lang="en-US" dirty="0" err="1" smtClean="0"/>
              <a:t>bihevioralni</a:t>
            </a:r>
            <a:r>
              <a:rPr lang="en-US" dirty="0" smtClean="0"/>
              <a:t> model </a:t>
            </a:r>
            <a:r>
              <a:rPr lang="en-US" dirty="0" err="1" smtClean="0"/>
              <a:t>paničnog</a:t>
            </a:r>
            <a:r>
              <a:rPr lang="en-US" dirty="0" smtClean="0"/>
              <a:t> </a:t>
            </a:r>
            <a:r>
              <a:rPr lang="en-US" dirty="0" err="1" smtClean="0"/>
              <a:t>poremećaja</a:t>
            </a:r>
            <a:r>
              <a:rPr lang="en-US" dirty="0" smtClean="0"/>
              <a:t> I </a:t>
            </a:r>
            <a:r>
              <a:rPr lang="en-US" dirty="0" err="1" smtClean="0"/>
              <a:t>agorafobije</a:t>
            </a:r>
            <a:r>
              <a:rPr lang="en-US" dirty="0" smtClean="0"/>
              <a:t> za </a:t>
            </a:r>
            <a:r>
              <a:rPr lang="en-US" dirty="0" err="1" smtClean="0"/>
              <a:t>pacijente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98807"/>
              </p:ext>
            </p:extLst>
          </p:nvPr>
        </p:nvGraphicFramePr>
        <p:xfrm>
          <a:off x="379720" y="2001518"/>
          <a:ext cx="11618348" cy="432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410707" y="3742440"/>
            <a:ext cx="1784221" cy="924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Izbjegavanje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731068" y="5352626"/>
            <a:ext cx="1736062" cy="7438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Sigurnosna</a:t>
            </a:r>
            <a:r>
              <a:rPr lang="en-US" sz="1600" dirty="0" smtClean="0"/>
              <a:t> </a:t>
            </a:r>
            <a:r>
              <a:rPr lang="en-US" sz="1600" dirty="0" err="1" smtClean="0"/>
              <a:t>ponašanja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815813" y="5422236"/>
            <a:ext cx="2766060" cy="1047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AGORAFOBIJA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općenito</a:t>
            </a:r>
            <a:r>
              <a:rPr lang="en-US" dirty="0" smtClean="0"/>
              <a:t> </a:t>
            </a:r>
            <a:r>
              <a:rPr lang="en-US" dirty="0" err="1" smtClean="0"/>
              <a:t>izbjegavanje</a:t>
            </a:r>
            <a:r>
              <a:rPr lang="en-US" dirty="0" smtClean="0"/>
              <a:t> </a:t>
            </a:r>
            <a:r>
              <a:rPr lang="en-US" dirty="0" err="1" smtClean="0"/>
              <a:t>situacija</a:t>
            </a:r>
            <a:r>
              <a:rPr lang="en-US" dirty="0" smtClean="0"/>
              <a:t> radi </a:t>
            </a:r>
            <a:r>
              <a:rPr lang="en-US" dirty="0" err="1" smtClean="0"/>
              <a:t>straha</a:t>
            </a:r>
            <a:r>
              <a:rPr lang="en-US" dirty="0" smtClean="0"/>
              <a:t> </a:t>
            </a:r>
            <a:r>
              <a:rPr lang="en-US" dirty="0" smtClean="0"/>
              <a:t>od </a:t>
            </a:r>
            <a:r>
              <a:rPr lang="en-US" dirty="0" err="1" smtClean="0"/>
              <a:t>panike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anksioznosti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143138" y="5422236"/>
            <a:ext cx="1656080" cy="1032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Magične</a:t>
            </a:r>
            <a:r>
              <a:rPr lang="en-US" sz="1600" dirty="0" smtClean="0"/>
              <a:t> </a:t>
            </a:r>
            <a:r>
              <a:rPr lang="en-US" sz="1600" dirty="0" err="1" smtClean="0"/>
              <a:t>sigurnosne</a:t>
            </a:r>
            <a:r>
              <a:rPr lang="en-US" sz="1600" dirty="0" smtClean="0"/>
              <a:t> </a:t>
            </a:r>
            <a:r>
              <a:rPr lang="en-US" sz="1600" dirty="0" err="1" smtClean="0"/>
              <a:t>misli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02426" y="4234070"/>
            <a:ext cx="1242391" cy="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58430" y="4529572"/>
            <a:ext cx="786387" cy="651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68948" y="4641413"/>
            <a:ext cx="2228770" cy="83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51064" y="4763610"/>
            <a:ext cx="197984" cy="58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53798" y="4763610"/>
            <a:ext cx="234851" cy="589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864789" y="5663337"/>
            <a:ext cx="735137" cy="6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897574" y="5936072"/>
            <a:ext cx="735138" cy="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897574" y="6390029"/>
            <a:ext cx="3800144" cy="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8099066" y="4164277"/>
            <a:ext cx="1242391" cy="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0608587" y="3200400"/>
            <a:ext cx="8613" cy="303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307384" y="2571840"/>
            <a:ext cx="271118" cy="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662087" y="2606327"/>
            <a:ext cx="271118" cy="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927684" y="2599417"/>
            <a:ext cx="271118" cy="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9341457" y="2599417"/>
            <a:ext cx="271118" cy="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A97A78-1B47-49EF-9CA5-B4DE5F750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B6C9D1-D73D-4179-A6FD-3B9B84231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F0C5FC-1D8B-4232-B6A0-C9EB333C2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DAC9BB-77A1-4170-9A73-7250FF42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771556-5CF2-41CF-A999-9712B6416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FA0F85-2F03-4EED-B17B-6AE47480F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6F8D4F-131D-4DCC-B9B0-A3AA75D0B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F73DA-197B-43F1-B5B6-9A57FB07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1456A3-AB00-4E5D-99B4-6CE2FFA51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F54B7D-7951-4061-AE30-34FEE8908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E63F9B-9184-451F-AC86-A3AE8631C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B73EE7-52CA-43F1-B10B-553FC46FC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506</TotalTime>
  <Words>856</Words>
  <Application>Microsoft Office PowerPoint</Application>
  <PresentationFormat>Widescreen</PresentationFormat>
  <Paragraphs>146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Gill Sans MT</vt:lpstr>
      <vt:lpstr>Wingdings</vt:lpstr>
      <vt:lpstr>Wingdings 2</vt:lpstr>
      <vt:lpstr>Dividend</vt:lpstr>
      <vt:lpstr>BKT Paničnog poremećaja</vt:lpstr>
      <vt:lpstr>Panični napad</vt:lpstr>
      <vt:lpstr>PowerPoint Presentation</vt:lpstr>
      <vt:lpstr>Panični POREMEĆAJ</vt:lpstr>
      <vt:lpstr>činitelji</vt:lpstr>
      <vt:lpstr>činitelji</vt:lpstr>
      <vt:lpstr>PowerPoint Presentation</vt:lpstr>
      <vt:lpstr>PowerPoint Presentation</vt:lpstr>
      <vt:lpstr>Kognitivo bihevioralni model paničnog poremećaja I agorafobije za pacijente</vt:lpstr>
      <vt:lpstr>Opći plan tretmana paničnog poremećaja I agorafobije</vt:lpstr>
      <vt:lpstr>Opći plan tretmana paničnog poremećaja I agorafobije</vt:lpstr>
      <vt:lpstr>Opći plan tretmana paničnog poremećaja I agorafobije</vt:lpstr>
      <vt:lpstr>Opći plan tretmana paničnog poremećaja I agorafobije</vt:lpstr>
      <vt:lpstr>Opći plan tretmana paničnog poremećaja I agorafobije</vt:lpstr>
      <vt:lpstr>PowerPoint Presentation</vt:lpstr>
      <vt:lpstr>PowerPoint Presentation</vt:lpstr>
      <vt:lpstr>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Paničnog poremećaja</dc:title>
  <dc:creator>Venita Mužek</dc:creator>
  <cp:lastModifiedBy>Venita Mužek</cp:lastModifiedBy>
  <cp:revision>36</cp:revision>
  <dcterms:created xsi:type="dcterms:W3CDTF">2018-10-18T11:51:34Z</dcterms:created>
  <dcterms:modified xsi:type="dcterms:W3CDTF">2018-10-22T18:17:55Z</dcterms:modified>
</cp:coreProperties>
</file>