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7" r:id="rId3"/>
    <p:sldId id="270" r:id="rId4"/>
    <p:sldId id="271" r:id="rId5"/>
    <p:sldId id="261" r:id="rId6"/>
    <p:sldId id="257" r:id="rId7"/>
    <p:sldId id="258" r:id="rId8"/>
    <p:sldId id="259" r:id="rId9"/>
    <p:sldId id="272" r:id="rId10"/>
    <p:sldId id="273" r:id="rId11"/>
    <p:sldId id="274" r:id="rId12"/>
    <p:sldId id="275" r:id="rId13"/>
    <p:sldId id="260" r:id="rId14"/>
    <p:sldId id="262" r:id="rId15"/>
    <p:sldId id="263" r:id="rId16"/>
    <p:sldId id="276" r:id="rId17"/>
    <p:sldId id="264" r:id="rId18"/>
    <p:sldId id="277" r:id="rId19"/>
    <p:sldId id="278" r:id="rId20"/>
    <p:sldId id="266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10/23/2018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10/23/2018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10/23/2018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10/23/2018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D4A553-7D31-4E5F-8CC6-6D8F13F35D9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Bihevioralna aktivacija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D775DF-700C-4E60-82E3-99071CE29F2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/>
              <a:t>Praktikum II, Osijek 2018./2019.</a:t>
            </a:r>
          </a:p>
          <a:p>
            <a:r>
              <a:rPr lang="hr-HR" dirty="0"/>
              <a:t>Kristina Gvozdić</a:t>
            </a:r>
          </a:p>
        </p:txBody>
      </p:sp>
    </p:spTree>
    <p:extLst>
      <p:ext uri="{BB962C8B-B14F-4D97-AF65-F5344CB8AC3E}">
        <p14:creationId xmlns:p14="http://schemas.microsoft.com/office/powerpoint/2010/main" val="33567008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7364DB9-02FC-4889-A729-91A6498A41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1. Monitoring sadašnjih aktivnosti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E6B1BC1-1D22-41EE-9E37-179715F11C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318936"/>
          </a:xfrm>
        </p:spPr>
        <p:txBody>
          <a:bodyPr/>
          <a:lstStyle/>
          <a:p>
            <a:r>
              <a:rPr lang="hr-HR" dirty="0"/>
              <a:t>Bilježenje dnevnih aktivnosti iz sata u sat i vrednovanje svake aktivnosti na skali ugodnosti i uspješnosti/zadovoljstva (na zadanoj skali)</a:t>
            </a:r>
          </a:p>
          <a:p>
            <a:endParaRPr lang="hr-HR" dirty="0"/>
          </a:p>
          <a:p>
            <a:r>
              <a:rPr lang="hr-HR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Ovakvo praćenje obično dovodi do zaključka da se osoba uključuje u vrlo malo aktivnosti koje ju ispunjavaju. Većinu vremena provode u aktivnostima niske razine aktivacije i ugodnosti poput gledanja televizije, spavanja, </a:t>
            </a:r>
            <a:r>
              <a:rPr lang="hr-HR" sz="1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ruminiranja</a:t>
            </a:r>
            <a:r>
              <a:rPr lang="hr-HR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Ugodne aktivnosti najčešće su narušene negativnim automatskim mislima.</a:t>
            </a:r>
          </a:p>
        </p:txBody>
      </p:sp>
    </p:spTree>
    <p:extLst>
      <p:ext uri="{BB962C8B-B14F-4D97-AF65-F5344CB8AC3E}">
        <p14:creationId xmlns:p14="http://schemas.microsoft.com/office/powerpoint/2010/main" val="20669903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3599570-1E01-4CFF-AC8F-04DB53F74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2. Kreiranje liste </a:t>
            </a:r>
            <a:r>
              <a:rPr lang="hr-HR" dirty="0" err="1"/>
              <a:t>nagrađujućih</a:t>
            </a:r>
            <a:r>
              <a:rPr lang="hr-HR" dirty="0"/>
              <a:t> aktivnosti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17921EF-A805-4A6A-8266-12D3D5B398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Izrada popisa aktivnosti koje osoba može provoditi, a koje joj donose neki oblik ugode ili zadovoljstva</a:t>
            </a:r>
          </a:p>
          <a:p>
            <a:r>
              <a:rPr lang="hr-HR" dirty="0"/>
              <a:t>Na listi mogu biti aktivnosti koje klijent trenutačno provodi, koje su im dostupne, koje su im donosile ugodu u prošlosti, koje su ranije imali želju isprobati…</a:t>
            </a:r>
          </a:p>
          <a:p>
            <a:r>
              <a:rPr lang="hr-HR" dirty="0"/>
              <a:t>Ukoliko se osoba ne može dosjetiti takvih aktivnosti, možemo se poslužiti popisima s interneta ili iz literature</a:t>
            </a:r>
          </a:p>
        </p:txBody>
      </p:sp>
    </p:spTree>
    <p:extLst>
      <p:ext uri="{BB962C8B-B14F-4D97-AF65-F5344CB8AC3E}">
        <p14:creationId xmlns:p14="http://schemas.microsoft.com/office/powerpoint/2010/main" val="2810195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A3A0847-F073-438B-8629-137301CFC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3. Planiranje provođenja </a:t>
            </a:r>
            <a:r>
              <a:rPr lang="hr-HR" dirty="0" err="1"/>
              <a:t>nagrađujućih</a:t>
            </a:r>
            <a:r>
              <a:rPr lang="hr-HR" dirty="0"/>
              <a:t> aktivnosti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C51580D-799C-4C15-86FF-F879306E84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Od osobe se traži da uvrsti </a:t>
            </a:r>
            <a:r>
              <a:rPr lang="hr-HR" dirty="0" err="1"/>
              <a:t>nagrađujuće</a:t>
            </a:r>
            <a:r>
              <a:rPr lang="hr-HR" dirty="0"/>
              <a:t> aktivnosti u svakodnevni raspored</a:t>
            </a:r>
          </a:p>
          <a:p>
            <a:r>
              <a:rPr lang="hr-HR" dirty="0"/>
              <a:t>Unaprijed procijeniti koliko će mu pojedine aktivnosti biti </a:t>
            </a:r>
            <a:r>
              <a:rPr lang="hr-HR" dirty="0" err="1"/>
              <a:t>ispunjavajuće</a:t>
            </a:r>
            <a:r>
              <a:rPr lang="hr-HR" dirty="0"/>
              <a:t> ili zadovoljavajuće</a:t>
            </a:r>
          </a:p>
          <a:p>
            <a:r>
              <a:rPr lang="hr-HR" dirty="0" err="1"/>
              <a:t>Nagrađujuće</a:t>
            </a:r>
            <a:r>
              <a:rPr lang="hr-HR" dirty="0"/>
              <a:t> aktivnosti uskladiti s </a:t>
            </a:r>
            <a:r>
              <a:rPr lang="hr-HR" dirty="0" err="1"/>
              <a:t>klijentovim</a:t>
            </a:r>
            <a:r>
              <a:rPr lang="hr-HR" dirty="0"/>
              <a:t> tjednim rasporedom (poslovnim obvezama, obiteljskim obvezama…)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0F160CC0-B70A-467F-B674-717460E74A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380" y="4704862"/>
            <a:ext cx="2144940" cy="1652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6947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60F0E-2EF3-4E8E-94C4-FDA40450E2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Dnevni raspored aktivnosti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D84795-D1AB-449E-9E55-7EBCBC31FB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7012085" cy="3318936"/>
          </a:xfrm>
        </p:spPr>
        <p:txBody>
          <a:bodyPr/>
          <a:lstStyle/>
          <a:p>
            <a:r>
              <a:rPr lang="hr-HR" dirty="0"/>
              <a:t>U koje aktivnosti se klijent uključuje premalo, deprivirajući se tako od zadovoljstva ili osjećaja kompetentnosti?</a:t>
            </a:r>
          </a:p>
          <a:p>
            <a:r>
              <a:rPr lang="hr-HR" dirty="0"/>
              <a:t>Ima li klijent dobar balans zadovoljstva i kompetentnosti? Forsira li se previše? Ili izbjegava aktivnosti koje smatra izazovnima?</a:t>
            </a:r>
          </a:p>
          <a:p>
            <a:r>
              <a:rPr lang="hr-HR" dirty="0"/>
              <a:t>Koje aktivnosti donose najmanje zadovoljstva i osjećaja kompetentonosti?</a:t>
            </a:r>
          </a:p>
        </p:txBody>
      </p:sp>
      <p:pic>
        <p:nvPicPr>
          <p:cNvPr id="1026" name="Picture 2" descr="Slikovni rezultat za aktivnosti">
            <a:extLst>
              <a:ext uri="{FF2B5EF4-FFF2-40B4-BE49-F238E27FC236}">
                <a16:creationId xmlns:a16="http://schemas.microsoft.com/office/drawing/2014/main" id="{4696C433-3C24-4567-B3F5-AD27DFDA0B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4606" y="2726251"/>
            <a:ext cx="3286125" cy="230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54760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718417F-A12B-48B7-A996-A1CA631B6D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5099167"/>
              </p:ext>
            </p:extLst>
          </p:nvPr>
        </p:nvGraphicFramePr>
        <p:xfrm>
          <a:off x="1278836" y="1018540"/>
          <a:ext cx="9634328" cy="482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4291">
                  <a:extLst>
                    <a:ext uri="{9D8B030D-6E8A-4147-A177-3AD203B41FA5}">
                      <a16:colId xmlns:a16="http://schemas.microsoft.com/office/drawing/2014/main" val="3747625285"/>
                    </a:ext>
                  </a:extLst>
                </a:gridCol>
                <a:gridCol w="1334214">
                  <a:extLst>
                    <a:ext uri="{9D8B030D-6E8A-4147-A177-3AD203B41FA5}">
                      <a16:colId xmlns:a16="http://schemas.microsoft.com/office/drawing/2014/main" val="309161978"/>
                    </a:ext>
                  </a:extLst>
                </a:gridCol>
                <a:gridCol w="1074368">
                  <a:extLst>
                    <a:ext uri="{9D8B030D-6E8A-4147-A177-3AD203B41FA5}">
                      <a16:colId xmlns:a16="http://schemas.microsoft.com/office/drawing/2014/main" val="1212252825"/>
                    </a:ext>
                  </a:extLst>
                </a:gridCol>
                <a:gridCol w="1204291">
                  <a:extLst>
                    <a:ext uri="{9D8B030D-6E8A-4147-A177-3AD203B41FA5}">
                      <a16:colId xmlns:a16="http://schemas.microsoft.com/office/drawing/2014/main" val="3925614776"/>
                    </a:ext>
                  </a:extLst>
                </a:gridCol>
                <a:gridCol w="1204291">
                  <a:extLst>
                    <a:ext uri="{9D8B030D-6E8A-4147-A177-3AD203B41FA5}">
                      <a16:colId xmlns:a16="http://schemas.microsoft.com/office/drawing/2014/main" val="200002133"/>
                    </a:ext>
                  </a:extLst>
                </a:gridCol>
                <a:gridCol w="1204291">
                  <a:extLst>
                    <a:ext uri="{9D8B030D-6E8A-4147-A177-3AD203B41FA5}">
                      <a16:colId xmlns:a16="http://schemas.microsoft.com/office/drawing/2014/main" val="532754776"/>
                    </a:ext>
                  </a:extLst>
                </a:gridCol>
                <a:gridCol w="1204291">
                  <a:extLst>
                    <a:ext uri="{9D8B030D-6E8A-4147-A177-3AD203B41FA5}">
                      <a16:colId xmlns:a16="http://schemas.microsoft.com/office/drawing/2014/main" val="2488323616"/>
                    </a:ext>
                  </a:extLst>
                </a:gridCol>
                <a:gridCol w="1204291">
                  <a:extLst>
                    <a:ext uri="{9D8B030D-6E8A-4147-A177-3AD203B41FA5}">
                      <a16:colId xmlns:a16="http://schemas.microsoft.com/office/drawing/2014/main" val="26517094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hr-HR" dirty="0"/>
                        <a:t>Sati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Ponedjeljak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Utorak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Srijeda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Četvrtak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Petak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Subota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Nedjelja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65341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hr-HR" dirty="0"/>
                        <a:t>9-10h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7923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/>
                        <a:t>10-11h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46104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/>
                        <a:t>11-12h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89950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/>
                        <a:t>12-13h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18610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/>
                        <a:t>13-14h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2350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/>
                        <a:t>14-15h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15082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/>
                        <a:t>15-16h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74685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/>
                        <a:t>16-17h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76285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/>
                        <a:t>17-18h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81553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/>
                        <a:t>18-19h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11592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/>
                        <a:t>19-20h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33669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/>
                        <a:t>20-21h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30650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66355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B0A4A-AC30-4212-A68B-5AD24D78F3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Dnevni raspored aktivnosti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807780-97AA-44BF-B256-1DB43C6930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  <a:p>
            <a:r>
              <a:rPr lang="hr-HR" dirty="0"/>
              <a:t>Ukoliko je klijent izrazito neaktivan, ne preopteretiti raspored.</a:t>
            </a:r>
          </a:p>
          <a:p>
            <a:r>
              <a:rPr lang="hr-HR" dirty="0"/>
              <a:t>Kratke aktivnosti uz duže periode odmora.</a:t>
            </a: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1026" name="Picture 2" descr="Slikovni rezultat za aktivnost">
            <a:extLst>
              <a:ext uri="{FF2B5EF4-FFF2-40B4-BE49-F238E27FC236}">
                <a16:creationId xmlns:a16="http://schemas.microsoft.com/office/drawing/2014/main" id="{CC4828DF-3F82-4A94-94D2-45457C9802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4096" y="4284955"/>
            <a:ext cx="5843806" cy="1971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88323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B634DDA-71F2-489B-9255-B7C8BD65F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4. Provođenje planiranih aktivnosti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12DE363-4371-42C1-8DAE-A161E8142C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Klijent uistinu treba provesti aktivnosti koje su planirane rasporedom te bilježiti razine zadovoljstva i kompetentnosti prilikom svake aktivnosti</a:t>
            </a:r>
          </a:p>
          <a:p>
            <a:r>
              <a:rPr lang="hr-HR" dirty="0"/>
              <a:t>Nagraditi se kada slijedi raspored</a:t>
            </a:r>
          </a:p>
          <a:p>
            <a:r>
              <a:rPr lang="hr-HR" dirty="0"/>
              <a:t>Na idućem sastanku provjeriti negativne automatske misli</a:t>
            </a:r>
          </a:p>
          <a:p>
            <a:r>
              <a:rPr lang="hr-HR" dirty="0"/>
              <a:t>Usporediti pretpostavljenu razinu zadovoljstva/kompetentnosti s doživljenom</a:t>
            </a:r>
          </a:p>
        </p:txBody>
      </p:sp>
    </p:spTree>
    <p:extLst>
      <p:ext uri="{BB962C8B-B14F-4D97-AF65-F5344CB8AC3E}">
        <p14:creationId xmlns:p14="http://schemas.microsoft.com/office/powerpoint/2010/main" val="9243007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C4857C-E5FB-4D4D-B033-0441D7DADE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Poteškoće pri kreiranju/provedbi rasporeda aktivnosti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47B22F-5CF7-4638-9211-97062E1804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1. Što ukoliko se klijent ne može domisliti niti jedne ugodne aktivnosti?</a:t>
            </a:r>
          </a:p>
          <a:p>
            <a:endParaRPr lang="hr-HR" dirty="0"/>
          </a:p>
          <a:p>
            <a:r>
              <a:rPr lang="hr-HR" dirty="0"/>
              <a:t>2. Što ukoliko je klijentov raspored već preopterećen nekim drugim aktivnostima?</a:t>
            </a:r>
          </a:p>
          <a:p>
            <a:endParaRPr lang="hr-HR" dirty="0"/>
          </a:p>
          <a:p>
            <a:r>
              <a:rPr lang="hr-HR" dirty="0"/>
              <a:t>3. Što ukoliko klijent zaključi da aktivacija nije utjecala na njegovo raspoloženje?</a:t>
            </a:r>
          </a:p>
        </p:txBody>
      </p:sp>
      <p:pic>
        <p:nvPicPr>
          <p:cNvPr id="2050" name="Picture 2" descr="Slikovni rezultat za uskliÄnik">
            <a:extLst>
              <a:ext uri="{FF2B5EF4-FFF2-40B4-BE49-F238E27FC236}">
                <a16:creationId xmlns:a16="http://schemas.microsoft.com/office/drawing/2014/main" id="{D253191C-FEB5-4002-9039-6E52F73FFD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2720" y="3429000"/>
            <a:ext cx="19431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20785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F8F4AE8-886D-41B7-9BB9-6909FC9E2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Prednosti bihevioralne aktivacije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B6D62D3-6E9E-4E8D-B447-485F34A365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Dovodi do poboljšanja raspoloženja na više načina: smanjenje izbjegavanja, povećanje tjelesne aktivnosti, povećanje samopoštovanja, povećanje osjećaja korisnosti i smisla</a:t>
            </a:r>
          </a:p>
          <a:p>
            <a:r>
              <a:rPr lang="hr-HR" dirty="0"/>
              <a:t>Lako mjerljiva (frekventnost, razina ugode, trajanje) – dobar pokazatelj napretka u terapiji – potiče </a:t>
            </a:r>
            <a:r>
              <a:rPr lang="hr-HR" dirty="0" err="1"/>
              <a:t>klijentovu</a:t>
            </a:r>
            <a:r>
              <a:rPr lang="hr-HR" dirty="0"/>
              <a:t> kontrolu nad simptomima</a:t>
            </a:r>
          </a:p>
          <a:p>
            <a:r>
              <a:rPr lang="hr-HR" dirty="0"/>
              <a:t>Smanjenje negativnih misaonih procesa</a:t>
            </a:r>
          </a:p>
        </p:txBody>
      </p:sp>
    </p:spTree>
    <p:extLst>
      <p:ext uri="{BB962C8B-B14F-4D97-AF65-F5344CB8AC3E}">
        <p14:creationId xmlns:p14="http://schemas.microsoft.com/office/powerpoint/2010/main" val="12746149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688F9F6-B66D-4158-B325-0B69A0FBD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Korisni savjeti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36D26C7-7CED-4FC2-90D9-68BBC52A2F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Pojasniti klijentu </a:t>
            </a:r>
            <a:r>
              <a:rPr lang="hr-HR" dirty="0" err="1"/>
              <a:t>racionalu</a:t>
            </a:r>
            <a:r>
              <a:rPr lang="hr-HR" dirty="0"/>
              <a:t> bihevioralne aktivacije</a:t>
            </a:r>
          </a:p>
          <a:p>
            <a:r>
              <a:rPr lang="hr-HR" dirty="0"/>
              <a:t>Razgovor o aktivnostima (pronaći odgovarajuću, dovoljno važnu aktivnost)</a:t>
            </a:r>
          </a:p>
          <a:p>
            <a:r>
              <a:rPr lang="hr-HR" dirty="0"/>
              <a:t>Razraditi detalje plana aktivnosti, razložiti na manje ciljeve</a:t>
            </a:r>
          </a:p>
          <a:p>
            <a:r>
              <a:rPr lang="hr-HR" dirty="0"/>
              <a:t>Praćenje napretka tijekom i nakon aktivnosti</a:t>
            </a:r>
          </a:p>
          <a:p>
            <a:r>
              <a:rPr lang="hr-HR" dirty="0"/>
              <a:t>Uključiti druge značajne ljude iz okoline</a:t>
            </a:r>
          </a:p>
        </p:txBody>
      </p:sp>
    </p:spTree>
    <p:extLst>
      <p:ext uri="{BB962C8B-B14F-4D97-AF65-F5344CB8AC3E}">
        <p14:creationId xmlns:p14="http://schemas.microsoft.com/office/powerpoint/2010/main" val="11616394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333D4AD-1FD4-4859-A008-DFEAF79CF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Bihevioralna aktivacija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1FFA027-F9A6-4070-A308-F66E717087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3235568"/>
            <a:ext cx="9601196" cy="2640299"/>
          </a:xfrm>
        </p:spPr>
        <p:txBody>
          <a:bodyPr/>
          <a:lstStyle/>
          <a:p>
            <a:r>
              <a:rPr lang="hr-HR" dirty="0"/>
              <a:t>Terapeutski proces koji potiče strukturirane pokušaje aktiviranja i sudjelovanja u određenim ponašanjima koja posljedično dovode do kontingentnog nagrađivanja od strane okoline i potiču poboljšanja u načinu razmišljanja, raspoloženju i ukupnoj kvaliteti života.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7F6228DA-A597-4535-AB76-62DCE25BEE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884" y="1054368"/>
            <a:ext cx="3048264" cy="1158340"/>
          </a:xfrm>
          <a:prstGeom prst="rect">
            <a:avLst/>
          </a:prstGeom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3A772544-7888-4E79-BB08-0715DE97B0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4117" y="1055421"/>
            <a:ext cx="3047999" cy="115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8202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D6A7AA-731C-45E6-B19B-C1F2CFED7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Hvala na pažnji!</a:t>
            </a:r>
          </a:p>
        </p:txBody>
      </p:sp>
    </p:spTree>
    <p:extLst>
      <p:ext uri="{BB962C8B-B14F-4D97-AF65-F5344CB8AC3E}">
        <p14:creationId xmlns:p14="http://schemas.microsoft.com/office/powerpoint/2010/main" val="13465762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333D4AD-1FD4-4859-A008-DFEAF79CF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Bihevioralna aktivacija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1FFA027-F9A6-4070-A308-F66E717087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3034748"/>
            <a:ext cx="9601196" cy="2841120"/>
          </a:xfrm>
        </p:spPr>
        <p:txBody>
          <a:bodyPr/>
          <a:lstStyle/>
          <a:p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PRIMARNI CILJ: </a:t>
            </a:r>
            <a:r>
              <a:rPr lang="hr-HR" dirty="0"/>
              <a:t>povećati učestalost ponašanja koja će rezultirati nagrađivanjem klijenta na određeni način (</a:t>
            </a:r>
            <a:r>
              <a:rPr lang="hr-HR" dirty="0" err="1"/>
              <a:t>internalno</a:t>
            </a:r>
            <a:r>
              <a:rPr lang="hr-HR" dirty="0"/>
              <a:t> ili </a:t>
            </a:r>
            <a:r>
              <a:rPr lang="hr-HR" dirty="0" err="1"/>
              <a:t>eksternalno</a:t>
            </a:r>
            <a:r>
              <a:rPr lang="hr-HR" dirty="0"/>
              <a:t>)</a:t>
            </a:r>
          </a:p>
          <a:p>
            <a:endParaRPr lang="hr-HR" dirty="0"/>
          </a:p>
          <a:p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SEKUNDARNI CILJ: </a:t>
            </a:r>
            <a:r>
              <a:rPr lang="hr-HR" dirty="0"/>
              <a:t>smanjenje </a:t>
            </a:r>
            <a:r>
              <a:rPr lang="hr-HR" dirty="0" err="1"/>
              <a:t>ruminiranja</a:t>
            </a:r>
            <a:r>
              <a:rPr lang="hr-HR" dirty="0"/>
              <a:t> zbog usmjeravanja pažnje na druge stvari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7F6228DA-A597-4535-AB76-62DCE25BEE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884" y="1054368"/>
            <a:ext cx="3048264" cy="1158340"/>
          </a:xfrm>
          <a:prstGeom prst="rect">
            <a:avLst/>
          </a:prstGeom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3A772544-7888-4E79-BB08-0715DE97B0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4117" y="1055421"/>
            <a:ext cx="3047999" cy="115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7841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333D4AD-1FD4-4859-A008-DFEAF79CF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Bihevioralna aktivacija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1FFA027-F9A6-4070-A308-F66E717087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3631096"/>
            <a:ext cx="9601196" cy="2244772"/>
          </a:xfrm>
        </p:spPr>
        <p:txBody>
          <a:bodyPr/>
          <a:lstStyle/>
          <a:p>
            <a:r>
              <a:rPr lang="hr-HR" dirty="0"/>
              <a:t>Primarno se koristi u tretmanu depresije</a:t>
            </a:r>
          </a:p>
          <a:p>
            <a:r>
              <a:rPr lang="hr-HR" dirty="0"/>
              <a:t>Moguće primijeniti i u tretmanu anksioznih poremećaja (GAD, PTSP)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7F6228DA-A597-4535-AB76-62DCE25BEE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884" y="1054368"/>
            <a:ext cx="3048264" cy="1158340"/>
          </a:xfrm>
          <a:prstGeom prst="rect">
            <a:avLst/>
          </a:prstGeom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3A772544-7888-4E79-BB08-0715DE97B0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4117" y="1055421"/>
            <a:ext cx="3047999" cy="115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4006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F2DE52-FAEE-4EEC-9AED-EB428CD1E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Bihevioralna aktivacija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C79B2F-45EE-4EEB-AE44-B784D79868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/>
              <a:t>Jedan od najvažnijih ciljeva kod depresivnih pacijenata</a:t>
            </a:r>
          </a:p>
          <a:p>
            <a:r>
              <a:rPr lang="hr-HR" dirty="0"/>
              <a:t>Aktivnosti koje im mogu donijeti zadovoljstvo</a:t>
            </a:r>
          </a:p>
          <a:p>
            <a:r>
              <a:rPr lang="hr-HR" dirty="0"/>
              <a:t>Podrška klijentu da bude aktivniji i odavanje priznanja za njegove napore i trud je ključni element tretmana</a:t>
            </a:r>
          </a:p>
          <a:p>
            <a:pPr marL="0" indent="0">
              <a:buNone/>
            </a:pPr>
            <a:r>
              <a:rPr lang="hr-HR" sz="2800" dirty="0"/>
              <a:t>            </a:t>
            </a:r>
            <a:r>
              <a:rPr lang="hr-HR" sz="1800" dirty="0"/>
              <a:t>- za poboljšanje klijentovog raspoloženja</a:t>
            </a:r>
          </a:p>
          <a:p>
            <a:pPr marL="0" indent="0">
              <a:buNone/>
            </a:pPr>
            <a:r>
              <a:rPr lang="hr-HR" sz="1800" dirty="0"/>
              <a:t>                  - za ojačavanje osjećaja samoefikasnosti i kontrole nad vlastitim raspoloženjem</a:t>
            </a:r>
            <a:endParaRPr lang="hr-HR" sz="1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5BAFD8-D67E-45B2-9A2F-DABB2349EC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4117" y="1055421"/>
            <a:ext cx="3047999" cy="115728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1C1F7FA-0825-4BCA-B7C3-5E75F6887D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884" y="1054368"/>
            <a:ext cx="3048264" cy="1158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1371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54CC51-23D4-4E3F-8003-52F06DFF0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632799"/>
            <a:ext cx="9601196" cy="1303867"/>
          </a:xfrm>
        </p:spPr>
        <p:txBody>
          <a:bodyPr/>
          <a:lstStyle/>
          <a:p>
            <a:r>
              <a:rPr lang="hr-HR" dirty="0"/>
              <a:t>Konceptualizacija neaktivnosti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266645F-A483-4246-A94A-F28CC1611A70}"/>
              </a:ext>
            </a:extLst>
          </p:cNvPr>
          <p:cNvSpPr/>
          <p:nvPr/>
        </p:nvSpPr>
        <p:spPr>
          <a:xfrm>
            <a:off x="2617304" y="1759976"/>
            <a:ext cx="6957392" cy="6460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SITUACIJA: Razmišljanje o uključivanju u aktivnost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08B4119-1AC8-4898-BAFD-D87E5E604590}"/>
              </a:ext>
            </a:extLst>
          </p:cNvPr>
          <p:cNvSpPr/>
          <p:nvPr/>
        </p:nvSpPr>
        <p:spPr>
          <a:xfrm>
            <a:off x="2020955" y="2661852"/>
            <a:ext cx="8150087" cy="6460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(UOBIČAJENE) AUTOMATSKE MISLI: Preumoran sam. Neću uživati u tome. Nisam sposoban za to. Ništa mi ne može pomoći da se osjećam bolje.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F0C42AD-2B05-46B7-9EC2-17EDE5B0D6EC}"/>
              </a:ext>
            </a:extLst>
          </p:cNvPr>
          <p:cNvSpPr/>
          <p:nvPr/>
        </p:nvSpPr>
        <p:spPr>
          <a:xfrm>
            <a:off x="2617303" y="3550105"/>
            <a:ext cx="6957392" cy="6460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BIHEVIORALNA AKTIVACIJA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B6F983E-5EED-4618-B68E-6E62F3A28E68}"/>
              </a:ext>
            </a:extLst>
          </p:cNvPr>
          <p:cNvSpPr/>
          <p:nvPr/>
        </p:nvSpPr>
        <p:spPr>
          <a:xfrm>
            <a:off x="2617303" y="4438357"/>
            <a:ext cx="6957392" cy="6460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(UOBIČAJENE) EMOCIONALNE REAKCIJE: tuga, anksioznost, beznadnost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5A9799F-6EE0-4DFB-B3B4-15DB71AB8E0D}"/>
              </a:ext>
            </a:extLst>
          </p:cNvPr>
          <p:cNvSpPr/>
          <p:nvPr/>
        </p:nvSpPr>
        <p:spPr>
          <a:xfrm>
            <a:off x="2617303" y="5326609"/>
            <a:ext cx="6957392" cy="6460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(UOBIČAJENO) PONAŠANJE: ostajanje neaktivnim</a:t>
            </a:r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1E1B1FA4-7D30-440C-81BF-A6E493F28698}"/>
              </a:ext>
            </a:extLst>
          </p:cNvPr>
          <p:cNvSpPr/>
          <p:nvPr/>
        </p:nvSpPr>
        <p:spPr>
          <a:xfrm>
            <a:off x="5963478" y="2332019"/>
            <a:ext cx="185530" cy="390209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DA2C810F-70DD-4098-8DA7-BAD793B37430}"/>
              </a:ext>
            </a:extLst>
          </p:cNvPr>
          <p:cNvSpPr/>
          <p:nvPr/>
        </p:nvSpPr>
        <p:spPr>
          <a:xfrm>
            <a:off x="6003233" y="4072446"/>
            <a:ext cx="185530" cy="390209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4" name="Arrow: Down 13">
            <a:extLst>
              <a:ext uri="{FF2B5EF4-FFF2-40B4-BE49-F238E27FC236}">
                <a16:creationId xmlns:a16="http://schemas.microsoft.com/office/drawing/2014/main" id="{A7C36BB7-8547-47FA-A856-E365D685F9E7}"/>
              </a:ext>
            </a:extLst>
          </p:cNvPr>
          <p:cNvSpPr/>
          <p:nvPr/>
        </p:nvSpPr>
        <p:spPr>
          <a:xfrm>
            <a:off x="6003233" y="5010400"/>
            <a:ext cx="185530" cy="390209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389219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1E7AAA-7EF4-427E-BF85-11CAF57C6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5645" y="1314270"/>
            <a:ext cx="9601196" cy="833416"/>
          </a:xfrm>
        </p:spPr>
        <p:txBody>
          <a:bodyPr>
            <a:noAutofit/>
          </a:bodyPr>
          <a:lstStyle/>
          <a:p>
            <a:r>
              <a:rPr lang="hr-HR" sz="3200" dirty="0"/>
              <a:t>Konceptualizacija manjka kompetentnosti ili užitka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76714D1-BCCE-47FB-9385-BCD0BEA9417A}"/>
              </a:ext>
            </a:extLst>
          </p:cNvPr>
          <p:cNvSpPr/>
          <p:nvPr/>
        </p:nvSpPr>
        <p:spPr>
          <a:xfrm>
            <a:off x="2617304" y="2582147"/>
            <a:ext cx="6957392" cy="6460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SITUACIJA: Uključivanje u aktivnost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8EFC56C-C5F7-4F95-A4C3-B544980BDD50}"/>
              </a:ext>
            </a:extLst>
          </p:cNvPr>
          <p:cNvSpPr/>
          <p:nvPr/>
        </p:nvSpPr>
        <p:spPr>
          <a:xfrm>
            <a:off x="2617304" y="3527244"/>
            <a:ext cx="6957392" cy="6460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(UOBIČAJENE) AUTOMATSKE MISLI: Grozno ovo radim. Trebao sam davno početi, sad imam previše za nadoknaditi. Trebalo bi biti zabavnije. ...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EC501E0-9015-4C8A-B18A-78BE52E60454}"/>
              </a:ext>
            </a:extLst>
          </p:cNvPr>
          <p:cNvSpPr/>
          <p:nvPr/>
        </p:nvSpPr>
        <p:spPr>
          <a:xfrm>
            <a:off x="2617304" y="4472341"/>
            <a:ext cx="6957392" cy="6460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(UOBIČAJENE) EMOCIONALNE REAKCIJE: Tuga, krivnja, ljutnja na samog sebe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4492B09-3C65-49BF-8C34-11112F19C58B}"/>
              </a:ext>
            </a:extLst>
          </p:cNvPr>
          <p:cNvSpPr/>
          <p:nvPr/>
        </p:nvSpPr>
        <p:spPr>
          <a:xfrm>
            <a:off x="2617304" y="5407969"/>
            <a:ext cx="6957392" cy="6460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(UOBIČAJENO) PONAŠANJE: Prestajanje s aktivnosti. Forsiranje preko razumne granice. Neponavljanje aktivnosti u budućnosti.</a:t>
            </a:r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26EB8229-05BA-4C4C-AD36-A6F547BF9560}"/>
              </a:ext>
            </a:extLst>
          </p:cNvPr>
          <p:cNvSpPr/>
          <p:nvPr/>
        </p:nvSpPr>
        <p:spPr>
          <a:xfrm>
            <a:off x="5963478" y="3220499"/>
            <a:ext cx="185530" cy="390209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F1A3DE18-C335-4FC8-AA54-6C676D147742}"/>
              </a:ext>
            </a:extLst>
          </p:cNvPr>
          <p:cNvSpPr/>
          <p:nvPr/>
        </p:nvSpPr>
        <p:spPr>
          <a:xfrm>
            <a:off x="5963478" y="4141408"/>
            <a:ext cx="185530" cy="390209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9FDDDC10-EE6A-4155-96E6-9E66B6615EE9}"/>
              </a:ext>
            </a:extLst>
          </p:cNvPr>
          <p:cNvSpPr/>
          <p:nvPr/>
        </p:nvSpPr>
        <p:spPr>
          <a:xfrm>
            <a:off x="5963478" y="5068699"/>
            <a:ext cx="185530" cy="390209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96212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2278A4-E08E-488A-991A-F2A7B55EC8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Konceptualizacija manjka kompetentnosti ili užitka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49AA96-166F-4ADA-A267-21A0383C7F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3021496"/>
            <a:ext cx="9601196" cy="2854372"/>
          </a:xfrm>
        </p:spPr>
        <p:txBody>
          <a:bodyPr/>
          <a:lstStyle/>
          <a:p>
            <a:r>
              <a:rPr lang="hr-HR" dirty="0"/>
              <a:t>Samokritizirajuće misli se mogu pojaviti kad se klijent uključuje u aktivnost ili kasnije te utjecati na rezultat</a:t>
            </a:r>
          </a:p>
          <a:p>
            <a:r>
              <a:rPr lang="hr-HR" dirty="0"/>
              <a:t>Važno je anticipirati automatske misli koje mogu interferirati s klijentovom inicijativom za uključivanje u aktivnost, kao i one koje mogu negativno utjecati na osjećaj zadovoljstva ili uspjeha</a:t>
            </a:r>
          </a:p>
        </p:txBody>
      </p:sp>
    </p:spTree>
    <p:extLst>
      <p:ext uri="{BB962C8B-B14F-4D97-AF65-F5344CB8AC3E}">
        <p14:creationId xmlns:p14="http://schemas.microsoft.com/office/powerpoint/2010/main" val="3922167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B4E17BE-59E8-4926-B5D0-09B0A9DA7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Koraci bihevioralne aktivacije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4AA8764-C181-4C96-AE3B-DFA61355E1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MONITORING/BILJEŽENJE SADAŠNJIH AKTIVNOSTI</a:t>
            </a:r>
          </a:p>
          <a:p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KREIRANJE LISTE NAGRAĐUJUĆIH AKTIVNOSTI</a:t>
            </a:r>
          </a:p>
          <a:p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PLANIRANJE NAGRAĐUJUĆIH AKTIVNOSTI</a:t>
            </a:r>
          </a:p>
          <a:p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PROVOĐENJE AKTIVNOSTI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01CF25A5-B73E-471B-B296-2C490AA5FF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6331" y="4333461"/>
            <a:ext cx="3104757" cy="1635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32722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154</TotalTime>
  <Words>806</Words>
  <Application>Microsoft Office PowerPoint</Application>
  <PresentationFormat>Široki zaslon</PresentationFormat>
  <Paragraphs>99</Paragraphs>
  <Slides>20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20</vt:i4>
      </vt:variant>
    </vt:vector>
  </HeadingPairs>
  <TitlesOfParts>
    <vt:vector size="23" baseType="lpstr">
      <vt:lpstr>Arial</vt:lpstr>
      <vt:lpstr>Garamond</vt:lpstr>
      <vt:lpstr>Organic</vt:lpstr>
      <vt:lpstr>Bihevioralna aktivacija</vt:lpstr>
      <vt:lpstr>Bihevioralna aktivacija</vt:lpstr>
      <vt:lpstr>Bihevioralna aktivacija</vt:lpstr>
      <vt:lpstr>Bihevioralna aktivacija</vt:lpstr>
      <vt:lpstr>Bihevioralna aktivacija</vt:lpstr>
      <vt:lpstr>Konceptualizacija neaktivnosti</vt:lpstr>
      <vt:lpstr>Konceptualizacija manjka kompetentnosti ili užitka</vt:lpstr>
      <vt:lpstr>Konceptualizacija manjka kompetentnosti ili užitka</vt:lpstr>
      <vt:lpstr>Koraci bihevioralne aktivacije</vt:lpstr>
      <vt:lpstr>1. Monitoring sadašnjih aktivnosti</vt:lpstr>
      <vt:lpstr>2. Kreiranje liste nagrađujućih aktivnosti</vt:lpstr>
      <vt:lpstr>3. Planiranje provođenja nagrađujućih aktivnosti</vt:lpstr>
      <vt:lpstr>Dnevni raspored aktivnosti</vt:lpstr>
      <vt:lpstr>PowerPoint prezentacija</vt:lpstr>
      <vt:lpstr>Dnevni raspored aktivnosti</vt:lpstr>
      <vt:lpstr>4. Provođenje planiranih aktivnosti</vt:lpstr>
      <vt:lpstr>Poteškoće pri kreiranju/provedbi rasporeda aktivnosti</vt:lpstr>
      <vt:lpstr>Prednosti bihevioralne aktivacije</vt:lpstr>
      <vt:lpstr>Korisni savjeti</vt:lpstr>
      <vt:lpstr>Hvala na pažnji!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Bihevioralna aktivacija</dc:title>
  <dc:creator>Davor Vinkovic</dc:creator>
  <cp:lastModifiedBy>Kristina Gvozdić</cp:lastModifiedBy>
  <cp:revision>17</cp:revision>
  <dcterms:created xsi:type="dcterms:W3CDTF">2018-10-21T11:37:55Z</dcterms:created>
  <dcterms:modified xsi:type="dcterms:W3CDTF">2018-10-23T13:17:09Z</dcterms:modified>
</cp:coreProperties>
</file>