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8" r:id="rId4"/>
    <p:sldId id="257" r:id="rId5"/>
    <p:sldId id="263" r:id="rId6"/>
    <p:sldId id="264" r:id="rId7"/>
    <p:sldId id="266" r:id="rId8"/>
    <p:sldId id="265" r:id="rId9"/>
    <p:sldId id="267" r:id="rId10"/>
    <p:sldId id="269" r:id="rId11"/>
    <p:sldId id="268" r:id="rId12"/>
    <p:sldId id="278" r:id="rId13"/>
    <p:sldId id="270" r:id="rId14"/>
    <p:sldId id="276" r:id="rId15"/>
    <p:sldId id="271" r:id="rId16"/>
    <p:sldId id="272" r:id="rId17"/>
    <p:sldId id="273" r:id="rId18"/>
    <p:sldId id="274" r:id="rId19"/>
    <p:sldId id="277" r:id="rId20"/>
    <p:sldId id="275" r:id="rId21"/>
    <p:sldId id="279" r:id="rId22"/>
    <p:sldId id="280" r:id="rId23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4660"/>
  </p:normalViewPr>
  <p:slideViewPr>
    <p:cSldViewPr>
      <p:cViewPr>
        <p:scale>
          <a:sx n="70" d="100"/>
          <a:sy n="70" d="100"/>
        </p:scale>
        <p:origin x="-139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slov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22" name="Podnaslov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hr-HR" smtClean="0"/>
              <a:t>Kliknite da biste uredili stil podnaslova matrice</a:t>
            </a:r>
            <a:endParaRPr kumimoji="0" lang="en-US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F7091C-4988-4F53-9D45-CFEF432437F6}" type="datetimeFigureOut">
              <a:rPr lang="hr-HR" smtClean="0"/>
              <a:pPr/>
              <a:t>27.09.2018</a:t>
            </a:fld>
            <a:endParaRPr lang="hr-HR"/>
          </a:p>
        </p:txBody>
      </p:sp>
      <p:sp>
        <p:nvSpPr>
          <p:cNvPr id="20" name="Rezervirano mjesto podnožja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10" name="Rezervirano mjesto broja slajda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1841DF-0693-4F6B-A04E-451C3AF9A9F7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F7091C-4988-4F53-9D45-CFEF432437F6}" type="datetimeFigureOut">
              <a:rPr lang="hr-HR" smtClean="0"/>
              <a:pPr/>
              <a:t>27.09.2018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1841DF-0693-4F6B-A04E-451C3AF9A9F7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F7091C-4988-4F53-9D45-CFEF432437F6}" type="datetimeFigureOut">
              <a:rPr lang="hr-HR" smtClean="0"/>
              <a:pPr/>
              <a:t>27.09.2018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1841DF-0693-4F6B-A04E-451C3AF9A9F7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F7091C-4988-4F53-9D45-CFEF432437F6}" type="datetimeFigureOut">
              <a:rPr lang="hr-HR" smtClean="0"/>
              <a:pPr/>
              <a:t>27.09.2018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1841DF-0693-4F6B-A04E-451C3AF9A9F7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utni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F7091C-4988-4F53-9D45-CFEF432437F6}" type="datetimeFigureOut">
              <a:rPr lang="hr-HR" smtClean="0"/>
              <a:pPr/>
              <a:t>27.09.2018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1841DF-0693-4F6B-A04E-451C3AF9A9F7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0" name="Pravokutni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F7091C-4988-4F53-9D45-CFEF432437F6}" type="datetimeFigureOut">
              <a:rPr lang="hr-HR" smtClean="0"/>
              <a:pPr/>
              <a:t>27.09.2018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1841DF-0693-4F6B-A04E-451C3AF9A9F7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5" name="Rezervirano mjesto sadržaja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F7091C-4988-4F53-9D45-CFEF432437F6}" type="datetimeFigureOut">
              <a:rPr lang="hr-HR" smtClean="0"/>
              <a:pPr/>
              <a:t>27.09.2018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1841DF-0693-4F6B-A04E-451C3AF9A9F7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F7091C-4988-4F53-9D45-CFEF432437F6}" type="datetimeFigureOut">
              <a:rPr lang="hr-HR" smtClean="0"/>
              <a:pPr/>
              <a:t>27.09.2018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1841DF-0693-4F6B-A04E-451C3AF9A9F7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kutni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F7091C-4988-4F53-9D45-CFEF432437F6}" type="datetimeFigureOut">
              <a:rPr lang="hr-HR" smtClean="0"/>
              <a:pPr/>
              <a:t>27.09.2018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1841DF-0693-4F6B-A04E-451C3AF9A9F7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6" name="Pravokutni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F7091C-4988-4F53-9D45-CFEF432437F6}" type="datetimeFigureOut">
              <a:rPr lang="hr-HR" smtClean="0"/>
              <a:pPr/>
              <a:t>27.09.2018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1841DF-0693-4F6B-A04E-451C3AF9A9F7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F7091C-4988-4F53-9D45-CFEF432437F6}" type="datetimeFigureOut">
              <a:rPr lang="hr-HR" smtClean="0"/>
              <a:pPr/>
              <a:t>27.09.2018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1841DF-0693-4F6B-A04E-451C3AF9A9F7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Pravokutni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hr-HR" smtClean="0"/>
              <a:t>Pritisnite ikonu za dodavanje slike</a:t>
            </a:r>
            <a:endParaRPr kumimoji="0" lang="en-US" dirty="0"/>
          </a:p>
        </p:txBody>
      </p:sp>
      <p:sp>
        <p:nvSpPr>
          <p:cNvPr id="9" name="Dijagram toka: Postupak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Dijagram toka: Postupak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orta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sten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Pravokutni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Rezervirano mjesto naslova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9" name="Rezervirano mjesto teksta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  <a:p>
            <a:pPr lvl="1" eaLnBrk="1" latinLnBrk="0" hangingPunct="1"/>
            <a:r>
              <a:rPr kumimoji="0" lang="hr-HR" smtClean="0"/>
              <a:t>Druga razina</a:t>
            </a:r>
          </a:p>
          <a:p>
            <a:pPr lvl="2" eaLnBrk="1" latinLnBrk="0" hangingPunct="1"/>
            <a:r>
              <a:rPr kumimoji="0" lang="hr-HR" smtClean="0"/>
              <a:t>Treća razina</a:t>
            </a:r>
          </a:p>
          <a:p>
            <a:pPr lvl="3" eaLnBrk="1" latinLnBrk="0" hangingPunct="1"/>
            <a:r>
              <a:rPr kumimoji="0" lang="hr-HR" smtClean="0"/>
              <a:t>Četvrta razina</a:t>
            </a:r>
          </a:p>
          <a:p>
            <a:pPr lvl="4" eaLnBrk="1" latinLnBrk="0" hangingPunct="1"/>
            <a:r>
              <a:rPr kumimoji="0" lang="hr-HR" smtClean="0"/>
              <a:t>Peta razina</a:t>
            </a:r>
            <a:endParaRPr kumimoji="0" lang="en-US"/>
          </a:p>
        </p:txBody>
      </p:sp>
      <p:sp>
        <p:nvSpPr>
          <p:cNvPr id="24" name="Rezervirano mjesto datuma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2F7091C-4988-4F53-9D45-CFEF432437F6}" type="datetimeFigureOut">
              <a:rPr lang="hr-HR" smtClean="0"/>
              <a:pPr/>
              <a:t>27.09.2018</a:t>
            </a:fld>
            <a:endParaRPr lang="hr-HR"/>
          </a:p>
        </p:txBody>
      </p:sp>
      <p:sp>
        <p:nvSpPr>
          <p:cNvPr id="10" name="Rezervirano mjesto podnožja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hr-HR"/>
          </a:p>
        </p:txBody>
      </p:sp>
      <p:sp>
        <p:nvSpPr>
          <p:cNvPr id="22" name="Rezervirano mjesto broja slajda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461841DF-0693-4F6B-A04E-451C3AF9A9F7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5" name="Pravokutni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115616" y="980728"/>
            <a:ext cx="7550656" cy="1688208"/>
          </a:xfrm>
        </p:spPr>
        <p:txBody>
          <a:bodyPr/>
          <a:lstStyle/>
          <a:p>
            <a:r>
              <a:rPr lang="hr-HR" dirty="0" smtClean="0"/>
              <a:t>Bihevioralno-kognitivne intervencije za kontrolu ljutnje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5580112" y="2708920"/>
            <a:ext cx="2726120" cy="720080"/>
          </a:xfrm>
        </p:spPr>
        <p:txBody>
          <a:bodyPr>
            <a:normAutofit fontScale="92500" lnSpcReduction="10000"/>
          </a:bodyPr>
          <a:lstStyle/>
          <a:p>
            <a:r>
              <a:rPr lang="hr-HR" dirty="0" smtClean="0"/>
              <a:t>                              Dina Belošević</a:t>
            </a:r>
            <a:endParaRPr lang="hr-HR" dirty="0"/>
          </a:p>
        </p:txBody>
      </p:sp>
      <p:pic>
        <p:nvPicPr>
          <p:cNvPr id="19462" name="Picture 6" descr="Slikovni rezultat za angr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327809">
            <a:off x="1271937" y="3533987"/>
            <a:ext cx="4104456" cy="272882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5512656" cy="1143000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Kako do trajne promjene?</a:t>
            </a:r>
            <a:br>
              <a:rPr lang="hr-HR" dirty="0" smtClean="0"/>
            </a:br>
            <a:r>
              <a:rPr lang="hr-HR" dirty="0" smtClean="0"/>
              <a:t>              RCR tehnika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435608" y="1447800"/>
            <a:ext cx="6088720" cy="5149552"/>
          </a:xfrm>
        </p:spPr>
        <p:txBody>
          <a:bodyPr>
            <a:normAutofit/>
          </a:bodyPr>
          <a:lstStyle/>
          <a:p>
            <a:r>
              <a:rPr lang="hr-HR" u="sng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</a:t>
            </a:r>
            <a:r>
              <a:rPr lang="hr-HR" dirty="0" smtClean="0"/>
              <a:t>- review - sagledavanje</a:t>
            </a:r>
          </a:p>
          <a:p>
            <a:pPr>
              <a:buNone/>
            </a:pPr>
            <a:r>
              <a:rPr lang="hr-HR" dirty="0" smtClean="0"/>
              <a:t>- analiza događaja kroz 4 stupnja</a:t>
            </a:r>
          </a:p>
          <a:p>
            <a:endParaRPr lang="hr-HR" dirty="0" smtClean="0"/>
          </a:p>
          <a:p>
            <a:r>
              <a:rPr lang="hr-HR" u="sng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hr-HR" dirty="0" smtClean="0"/>
              <a:t> – cement – cementiranje</a:t>
            </a:r>
          </a:p>
          <a:p>
            <a:pPr>
              <a:buFontTx/>
              <a:buChar char="-"/>
            </a:pPr>
            <a:r>
              <a:rPr lang="hr-HR" dirty="0" smtClean="0"/>
              <a:t>ponašanje na odabrani način</a:t>
            </a:r>
          </a:p>
          <a:p>
            <a:pPr>
              <a:buFontTx/>
              <a:buChar char="-"/>
            </a:pPr>
            <a:r>
              <a:rPr lang="hr-HR" dirty="0" smtClean="0"/>
              <a:t>postupanje</a:t>
            </a:r>
          </a:p>
          <a:p>
            <a:pPr>
              <a:buNone/>
            </a:pPr>
            <a:endParaRPr lang="hr-HR" dirty="0" smtClean="0"/>
          </a:p>
          <a:p>
            <a:r>
              <a:rPr lang="hr-HR" u="sng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</a:t>
            </a:r>
            <a:r>
              <a:rPr lang="hr-HR" dirty="0" smtClean="0"/>
              <a:t> – </a:t>
            </a:r>
            <a:r>
              <a:rPr lang="hr-HR" dirty="0" err="1" smtClean="0"/>
              <a:t>record</a:t>
            </a:r>
            <a:r>
              <a:rPr lang="hr-HR" dirty="0" smtClean="0"/>
              <a:t> – bilježenje</a:t>
            </a:r>
          </a:p>
          <a:p>
            <a:pPr>
              <a:buNone/>
            </a:pPr>
            <a:r>
              <a:rPr lang="hr-HR" dirty="0" smtClean="0"/>
              <a:t>- nova procjena i reakcija, napredak   </a:t>
            </a:r>
            <a:endParaRPr lang="hr-HR" dirty="0"/>
          </a:p>
        </p:txBody>
      </p:sp>
      <p:sp>
        <p:nvSpPr>
          <p:cNvPr id="38914" name="AutoShape 2" descr="Slikovni rezultat za chan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38916" name="AutoShape 4" descr="Slikovni rezultat za chan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pic>
        <p:nvPicPr>
          <p:cNvPr id="38918" name="Picture 6" descr="Povezana slik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328" y="5661248"/>
            <a:ext cx="1008112" cy="1008112"/>
          </a:xfrm>
          <a:prstGeom prst="rect">
            <a:avLst/>
          </a:prstGeom>
          <a:noFill/>
        </p:spPr>
      </p:pic>
      <p:pic>
        <p:nvPicPr>
          <p:cNvPr id="6" name="Slika 5" descr="chang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32240" y="404664"/>
            <a:ext cx="2190673" cy="14401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Vjerovanja</a:t>
            </a:r>
            <a:endParaRPr lang="hr-HR" dirty="0"/>
          </a:p>
        </p:txBody>
      </p:sp>
      <p:sp>
        <p:nvSpPr>
          <p:cNvPr id="39938" name="AutoShape 2" descr="Slikovni rezultat za lou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39940" name="AutoShape 4" descr="Slikovni rezultat za lou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39942" name="AutoShape 6" descr="Slikovni rezultat za lou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39944" name="AutoShape 8" descr="Slikovni rezultat za lou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8" name="Pravokutnik 7"/>
          <p:cNvSpPr/>
          <p:nvPr/>
        </p:nvSpPr>
        <p:spPr>
          <a:xfrm>
            <a:off x="1475656" y="1700808"/>
            <a:ext cx="1800200" cy="576064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vjerovanje</a:t>
            </a:r>
            <a:endParaRPr lang="hr-HR" dirty="0"/>
          </a:p>
        </p:txBody>
      </p:sp>
      <p:sp>
        <p:nvSpPr>
          <p:cNvPr id="9" name="Pravokutnik 8"/>
          <p:cNvSpPr/>
          <p:nvPr/>
        </p:nvSpPr>
        <p:spPr>
          <a:xfrm>
            <a:off x="3923928" y="1700808"/>
            <a:ext cx="1800200" cy="576064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procjena</a:t>
            </a:r>
            <a:endParaRPr lang="hr-HR" dirty="0"/>
          </a:p>
        </p:txBody>
      </p:sp>
      <p:sp>
        <p:nvSpPr>
          <p:cNvPr id="10" name="Pravokutnik 9"/>
          <p:cNvSpPr/>
          <p:nvPr/>
        </p:nvSpPr>
        <p:spPr>
          <a:xfrm>
            <a:off x="6444208" y="1700808"/>
            <a:ext cx="1800200" cy="576064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ponašanje</a:t>
            </a:r>
            <a:endParaRPr lang="hr-HR" dirty="0"/>
          </a:p>
        </p:txBody>
      </p:sp>
      <p:cxnSp>
        <p:nvCxnSpPr>
          <p:cNvPr id="12" name="Ravni poveznik sa strelicom 11"/>
          <p:cNvCxnSpPr/>
          <p:nvPr/>
        </p:nvCxnSpPr>
        <p:spPr>
          <a:xfrm>
            <a:off x="3347864" y="1988840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Ravni poveznik sa strelicom 12"/>
          <p:cNvCxnSpPr/>
          <p:nvPr/>
        </p:nvCxnSpPr>
        <p:spPr>
          <a:xfrm>
            <a:off x="5796136" y="1988840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TekstniOkvir 2"/>
          <p:cNvSpPr txBox="1"/>
          <p:nvPr/>
        </p:nvSpPr>
        <p:spPr>
          <a:xfrm>
            <a:off x="1403648" y="2996952"/>
            <a:ext cx="684076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hr-HR" sz="2800" dirty="0"/>
              <a:t>o</a:t>
            </a:r>
            <a:r>
              <a:rPr lang="hr-HR" sz="2800" dirty="0" smtClean="0"/>
              <a:t> nama i drugim ljudima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hr-HR" sz="2800" dirty="0"/>
              <a:t>o</a:t>
            </a:r>
            <a:r>
              <a:rPr lang="hr-HR" sz="2800" dirty="0" smtClean="0"/>
              <a:t> emociji ljutnje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hr-HR" sz="2800" dirty="0"/>
              <a:t>o</a:t>
            </a:r>
            <a:r>
              <a:rPr lang="hr-HR" sz="2800" dirty="0" smtClean="0"/>
              <a:t> iskazivanju ljutnje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hr-HR" sz="2800" dirty="0" smtClean="0"/>
              <a:t>o inhibicijama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hr-HR" sz="2800" dirty="0"/>
              <a:t>o</a:t>
            </a:r>
            <a:r>
              <a:rPr lang="hr-HR" sz="2800" dirty="0" smtClean="0"/>
              <a:t> opravdanim odgovorima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Beskorisna vjerovanja</a:t>
            </a:r>
            <a:endParaRPr lang="hr-HR" dirty="0"/>
          </a:p>
        </p:txBody>
      </p:sp>
      <p:pic>
        <p:nvPicPr>
          <p:cNvPr id="6" name="Picture 8" descr="Povezana slik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51920" y="4509120"/>
            <a:ext cx="3173119" cy="2106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trelica udesno 8"/>
          <p:cNvSpPr/>
          <p:nvPr/>
        </p:nvSpPr>
        <p:spPr>
          <a:xfrm>
            <a:off x="6804248" y="5013176"/>
            <a:ext cx="1944216" cy="1008112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5" name="TekstniOkvir 4"/>
          <p:cNvSpPr txBox="1"/>
          <p:nvPr/>
        </p:nvSpPr>
        <p:spPr>
          <a:xfrm>
            <a:off x="1187624" y="1412776"/>
            <a:ext cx="741682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hr-HR" sz="2400" dirty="0" smtClean="0"/>
              <a:t> Stvari bi se trebale odvijati točno tako kako ja želim.  Grozno je ako to nije tako.</a:t>
            </a:r>
          </a:p>
          <a:p>
            <a:pPr>
              <a:buFont typeface="Wingdings" pitchFamily="2" charset="2"/>
              <a:buChar char="v"/>
            </a:pPr>
            <a:r>
              <a:rPr lang="hr-HR" sz="2400" dirty="0" smtClean="0"/>
              <a:t> Ljudi te ne primjećuju sve dok ne pokažeš da si ljut ili iritiran.  To je jedini način na koji možemo pokazati da nešto nije u redu.</a:t>
            </a:r>
          </a:p>
          <a:p>
            <a:pPr>
              <a:buFont typeface="Wingdings" pitchFamily="2" charset="2"/>
              <a:buChar char="v"/>
            </a:pPr>
            <a:r>
              <a:rPr lang="hr-HR" sz="2400" dirty="0" smtClean="0"/>
              <a:t> Ljudi su u osnovi sebični, egocentrični i ne vole pomagati drugima.  Ako želiš da ti pomognu, moraš ih natjerati na to.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xmlns="" val="2431944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Razvijanje adaptivnijih vjerovanja</a:t>
            </a:r>
            <a:br>
              <a:rPr lang="hr-HR" dirty="0" smtClean="0"/>
            </a:br>
            <a:r>
              <a:rPr lang="hr-HR" dirty="0" smtClean="0"/>
              <a:t>AA metoda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259632" y="1412776"/>
            <a:ext cx="7642096" cy="504056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ü"/>
            </a:pPr>
            <a:endParaRPr lang="hr-HR" sz="2400" u="sng" dirty="0" smtClean="0"/>
          </a:p>
          <a:p>
            <a:pPr>
              <a:buFont typeface="Wingdings" pitchFamily="2" charset="2"/>
              <a:buChar char="ü"/>
            </a:pPr>
            <a:r>
              <a:rPr lang="hr-HR" sz="2400" u="sng" dirty="0" smtClean="0"/>
              <a:t>Razvijanje alternativa i njihovo provođenje</a:t>
            </a:r>
            <a:endParaRPr lang="hr-HR" sz="2400" i="1" dirty="0" smtClean="0"/>
          </a:p>
          <a:p>
            <a:pPr marL="82296" indent="0">
              <a:buNone/>
            </a:pPr>
            <a:r>
              <a:rPr lang="hr-HR" sz="2400" i="1" dirty="0"/>
              <a:t> </a:t>
            </a:r>
            <a:r>
              <a:rPr lang="hr-HR" sz="2400" i="1" dirty="0" smtClean="0"/>
              <a:t>Primjer</a:t>
            </a:r>
          </a:p>
          <a:p>
            <a:pPr marL="82296" indent="0">
              <a:buNone/>
            </a:pPr>
            <a:r>
              <a:rPr lang="hr-HR" sz="2400" dirty="0" smtClean="0"/>
              <a:t>     Stvari bi se trebale odvijati točno tako kako ja želim.</a:t>
            </a:r>
          </a:p>
          <a:p>
            <a:pPr marL="82296" indent="0">
              <a:buNone/>
            </a:pPr>
            <a:r>
              <a:rPr lang="hr-HR" sz="2400" dirty="0" smtClean="0"/>
              <a:t>     Grozno je ako to nije tako.</a:t>
            </a:r>
          </a:p>
          <a:p>
            <a:pPr marL="82296" indent="0">
              <a:buNone/>
            </a:pPr>
            <a:endParaRPr lang="hr-HR" sz="2400" dirty="0" smtClean="0"/>
          </a:p>
          <a:p>
            <a:pPr marL="82296" indent="0">
              <a:buNone/>
            </a:pPr>
            <a:r>
              <a:rPr lang="hr-HR" sz="2400" dirty="0" smtClean="0"/>
              <a:t>      Lijepo je kad se stvari odvijaju tako kako ja želim, no  </a:t>
            </a:r>
          </a:p>
          <a:p>
            <a:pPr marL="82296" indent="0">
              <a:buNone/>
            </a:pPr>
            <a:r>
              <a:rPr lang="hr-HR" sz="2400" dirty="0" smtClean="0"/>
              <a:t>      nije kraj svijeta ako nije tako</a:t>
            </a:r>
          </a:p>
          <a:p>
            <a:pPr>
              <a:buNone/>
            </a:pPr>
            <a:endParaRPr lang="hr-HR" sz="2400" dirty="0" smtClean="0"/>
          </a:p>
          <a:p>
            <a:pPr marL="82296" indent="0">
              <a:buNone/>
            </a:pPr>
            <a:r>
              <a:rPr lang="hr-HR" sz="2400" dirty="0" smtClean="0"/>
              <a:t>* Mogu se koristiti i kartice – s jedne strane staro vjerovanje, a s druge strane novo vjerovanje</a:t>
            </a:r>
            <a:endParaRPr lang="hr-HR" sz="2400" dirty="0"/>
          </a:p>
        </p:txBody>
      </p:sp>
      <p:sp>
        <p:nvSpPr>
          <p:cNvPr id="4" name="AutoShape 2" descr="Slikovni rezultat za change belief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5" name="AutoShape 4" descr="Slikovni rezultat za change belief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6" name="AutoShape 6" descr="Slikovni rezultat za change belief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8194" name="AutoShape 2" descr="Slikovni rezultat za smiley sa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pic>
        <p:nvPicPr>
          <p:cNvPr id="8" name="Slika 7" descr="tuža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87624" y="2852936"/>
            <a:ext cx="576065" cy="576065"/>
          </a:xfrm>
          <a:prstGeom prst="rect">
            <a:avLst/>
          </a:prstGeom>
        </p:spPr>
      </p:pic>
      <p:pic>
        <p:nvPicPr>
          <p:cNvPr id="9" name="Slika 8" descr="sreta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15616" y="4005064"/>
            <a:ext cx="720080" cy="7200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435608" y="476672"/>
            <a:ext cx="7498080" cy="5771728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hr-HR" sz="2400" dirty="0" smtClean="0"/>
              <a:t>* nije dovoljno samo razmišljati drugačije</a:t>
            </a:r>
          </a:p>
          <a:p>
            <a:pPr marL="82296" indent="0">
              <a:buNone/>
            </a:pPr>
            <a:endParaRPr lang="hr-HR" sz="2400" dirty="0" smtClean="0"/>
          </a:p>
          <a:p>
            <a:pPr>
              <a:buFont typeface="Wingdings" pitchFamily="2" charset="2"/>
              <a:buChar char="ü"/>
            </a:pPr>
            <a:r>
              <a:rPr lang="hr-HR" sz="2400" u="sng" dirty="0" smtClean="0"/>
              <a:t>Provođenje novog vjerovanja</a:t>
            </a:r>
          </a:p>
          <a:p>
            <a:pPr>
              <a:buFontTx/>
              <a:buChar char="-"/>
            </a:pPr>
            <a:r>
              <a:rPr lang="hr-HR" sz="2400" dirty="0" smtClean="0"/>
              <a:t>zamisliti kako bi se ponašala osoba s novim/adaptivnijim vjerovanjem</a:t>
            </a:r>
          </a:p>
          <a:p>
            <a:pPr>
              <a:buFontTx/>
              <a:buChar char="-"/>
            </a:pPr>
            <a:r>
              <a:rPr lang="hr-HR" sz="2400" dirty="0" smtClean="0"/>
              <a:t>pronaći uzor i zamisliti kako bi ta osoba reagirala da se nađe u takvoj situaciji</a:t>
            </a:r>
          </a:p>
          <a:p>
            <a:pPr marL="82296" indent="0">
              <a:buNone/>
            </a:pPr>
            <a:endParaRPr lang="hr-HR" sz="2400" dirty="0" smtClean="0"/>
          </a:p>
          <a:p>
            <a:pPr marL="82296" indent="0">
              <a:buFont typeface="Arial" charset="0"/>
              <a:buChar char="•"/>
            </a:pPr>
            <a:r>
              <a:rPr lang="hr-HR" sz="2400" dirty="0" smtClean="0"/>
              <a:t> korisno je pregledavati i bilježiti uspjeh kako bismo vidjeli što smo dobro učinili i zbog toga se osjećali bolje </a:t>
            </a:r>
            <a:r>
              <a:rPr lang="hr-HR" sz="2400" dirty="0" smtClean="0">
                <a:sym typeface="Wingdings" pitchFamily="2" charset="2"/>
              </a:rPr>
              <a:t> </a:t>
            </a:r>
          </a:p>
          <a:p>
            <a:pPr marL="82296" indent="0">
              <a:buFont typeface="Arial" charset="0"/>
              <a:buChar char="•"/>
            </a:pPr>
            <a:r>
              <a:rPr lang="hr-HR" sz="2400" dirty="0" smtClean="0">
                <a:sym typeface="Wingdings" pitchFamily="2" charset="2"/>
              </a:rPr>
              <a:t> ako smo loše postupili, možemo zamisliti kako smo mogli bolje</a:t>
            </a:r>
            <a:endParaRPr lang="hr-H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4936592" cy="1143000"/>
          </a:xfrm>
        </p:spPr>
        <p:txBody>
          <a:bodyPr/>
          <a:lstStyle/>
          <a:p>
            <a:r>
              <a:rPr lang="hr-HR" dirty="0" smtClean="0"/>
              <a:t>Karakteristike ljutnje</a:t>
            </a:r>
            <a:endParaRPr lang="hr-HR" dirty="0"/>
          </a:p>
        </p:txBody>
      </p:sp>
      <p:pic>
        <p:nvPicPr>
          <p:cNvPr id="3074" name="Picture 2" descr="Slikovni rezultat za angry smile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88224" y="692696"/>
            <a:ext cx="1444459" cy="1512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Vodoravni svitak 3"/>
          <p:cNvSpPr/>
          <p:nvPr/>
        </p:nvSpPr>
        <p:spPr>
          <a:xfrm>
            <a:off x="1115616" y="1326629"/>
            <a:ext cx="3635896" cy="2376264"/>
          </a:xfrm>
          <a:prstGeom prst="horizontalScroll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400" b="1" dirty="0" smtClean="0"/>
              <a:t>Može se premjestiti</a:t>
            </a:r>
          </a:p>
          <a:p>
            <a:pPr algn="ctr"/>
            <a:r>
              <a:rPr lang="hr-HR" sz="2400" i="1" dirty="0" smtClean="0"/>
              <a:t>Loš dan na poslu i ljutnja na šefa – kasnije se iskalimo na bliskoj osobi</a:t>
            </a:r>
            <a:endParaRPr lang="hr-HR" sz="2400" i="1" dirty="0"/>
          </a:p>
        </p:txBody>
      </p:sp>
      <p:sp>
        <p:nvSpPr>
          <p:cNvPr id="6" name="Vodoravni svitak 5"/>
          <p:cNvSpPr/>
          <p:nvPr/>
        </p:nvSpPr>
        <p:spPr>
          <a:xfrm>
            <a:off x="5220072" y="2420888"/>
            <a:ext cx="3635896" cy="2376264"/>
          </a:xfrm>
          <a:prstGeom prst="horizontalScroll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400" b="1" dirty="0" smtClean="0"/>
              <a:t>Ljutnja se nakuplja</a:t>
            </a:r>
          </a:p>
          <a:p>
            <a:pPr algn="ctr"/>
            <a:r>
              <a:rPr lang="hr-HR" sz="2400" i="1" dirty="0" smtClean="0"/>
              <a:t>Dodavanje sve više i više vode u posudu dok se sve ne prelije</a:t>
            </a:r>
            <a:endParaRPr lang="hr-HR" sz="2400" i="1" dirty="0"/>
          </a:p>
        </p:txBody>
      </p:sp>
      <p:sp>
        <p:nvSpPr>
          <p:cNvPr id="7" name="Vodoravni svitak 6"/>
          <p:cNvSpPr/>
          <p:nvPr/>
        </p:nvSpPr>
        <p:spPr>
          <a:xfrm>
            <a:off x="1115616" y="4273860"/>
            <a:ext cx="3635896" cy="2376264"/>
          </a:xfrm>
          <a:prstGeom prst="horizontalScroll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400" b="1" dirty="0" smtClean="0"/>
              <a:t>Rekreativna ljutnja</a:t>
            </a:r>
          </a:p>
          <a:p>
            <a:pPr algn="ctr"/>
            <a:r>
              <a:rPr lang="hr-HR" sz="2400" i="1" dirty="0" smtClean="0"/>
              <a:t>Planiranje osvete</a:t>
            </a:r>
            <a:endParaRPr lang="hr-HR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900" dirty="0" smtClean="0"/>
              <a:t>Inhibicije</a:t>
            </a:r>
            <a:r>
              <a:rPr lang="hr-HR" dirty="0" smtClean="0"/>
              <a:t> </a:t>
            </a:r>
            <a:r>
              <a:rPr lang="hr-HR" sz="3600" dirty="0" smtClean="0"/>
              <a:t>(Zašto nismo uvijek ljuti?)</a:t>
            </a:r>
            <a:endParaRPr lang="hr-HR" sz="3600" dirty="0"/>
          </a:p>
        </p:txBody>
      </p:sp>
      <p:sp>
        <p:nvSpPr>
          <p:cNvPr id="4" name="Pravokutnik 3"/>
          <p:cNvSpPr/>
          <p:nvPr/>
        </p:nvSpPr>
        <p:spPr>
          <a:xfrm>
            <a:off x="1619672" y="2132856"/>
            <a:ext cx="2952328" cy="2952328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400" u="sng" dirty="0" smtClean="0"/>
              <a:t>MORALNE ILI INTERNALNE</a:t>
            </a:r>
          </a:p>
          <a:p>
            <a:pPr algn="ctr">
              <a:buFontTx/>
              <a:buChar char="-"/>
            </a:pPr>
            <a:r>
              <a:rPr lang="hr-HR" sz="2000" i="1" dirty="0" smtClean="0"/>
              <a:t>Što bi bilo kad bi svi to radili, društvena pravila</a:t>
            </a:r>
          </a:p>
          <a:p>
            <a:pPr algn="ctr"/>
            <a:r>
              <a:rPr lang="hr-HR" sz="2000" i="1" dirty="0" smtClean="0"/>
              <a:t>“Pogrešno je ići okolo i pljuskati ljude.”</a:t>
            </a:r>
          </a:p>
          <a:p>
            <a:pPr algn="ctr"/>
            <a:r>
              <a:rPr lang="hr-HR" sz="2000" i="1" dirty="0" smtClean="0"/>
              <a:t>“Pogrešno je biti učestalo ljut”</a:t>
            </a:r>
            <a:endParaRPr lang="hr-HR" sz="2000" i="1" dirty="0"/>
          </a:p>
        </p:txBody>
      </p:sp>
      <p:sp>
        <p:nvSpPr>
          <p:cNvPr id="5" name="Pravokutnik 4"/>
          <p:cNvSpPr/>
          <p:nvPr/>
        </p:nvSpPr>
        <p:spPr>
          <a:xfrm>
            <a:off x="4932040" y="1412776"/>
            <a:ext cx="2952328" cy="2952328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400" u="sng" dirty="0" smtClean="0"/>
              <a:t>PRAKTIČNE ILI EKSTERNALNE</a:t>
            </a:r>
          </a:p>
          <a:p>
            <a:pPr algn="ctr">
              <a:buFontTx/>
              <a:buChar char="-"/>
            </a:pPr>
            <a:r>
              <a:rPr lang="hr-HR" sz="2000" i="1" dirty="0" smtClean="0"/>
              <a:t>Praktične posljedice, izbjegavanje gubitka</a:t>
            </a:r>
          </a:p>
          <a:p>
            <a:pPr algn="ctr"/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24" name="Picture 8" descr="Slikovni rezultat za semafo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9605" y="0"/>
            <a:ext cx="3564395" cy="2376264"/>
          </a:xfrm>
          <a:prstGeom prst="rect">
            <a:avLst/>
          </a:prstGeom>
          <a:noFill/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Zaustavljanje ljutnje</a:t>
            </a:r>
            <a:endParaRPr lang="hr-HR" dirty="0"/>
          </a:p>
        </p:txBody>
      </p:sp>
      <p:sp>
        <p:nvSpPr>
          <p:cNvPr id="34818" name="AutoShape 2" descr="Slikovni rezultat za semafo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34820" name="AutoShape 4" descr="Slikovni rezultat za semafo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34822" name="AutoShape 6" descr="Slikovni rezultat za semafo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7" name="TekstniOkvir 6"/>
          <p:cNvSpPr txBox="1"/>
          <p:nvPr/>
        </p:nvSpPr>
        <p:spPr>
          <a:xfrm>
            <a:off x="1331640" y="1484784"/>
            <a:ext cx="554461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Courier New" pitchFamily="49" charset="0"/>
              <a:buChar char="o"/>
            </a:pPr>
            <a:r>
              <a:rPr lang="hr-HR" sz="2400" dirty="0" smtClean="0"/>
              <a:t> Analogija sa semaforom</a:t>
            </a:r>
          </a:p>
          <a:p>
            <a:r>
              <a:rPr lang="hr-HR" sz="2400" dirty="0" smtClean="0"/>
              <a:t>Prekomjerna količina ljutnje = “crveno” – znak za zaustavljanje</a:t>
            </a:r>
          </a:p>
          <a:p>
            <a:r>
              <a:rPr lang="hr-HR" sz="2400" dirty="0" smtClean="0"/>
              <a:t>Važno je stati, pričekati da se razina ljutnje smanji, tada se otvara “zeleno” i odlučujemo koja je primjerena reakcija</a:t>
            </a:r>
            <a:endParaRPr lang="hr-HR" sz="2400" dirty="0"/>
          </a:p>
        </p:txBody>
      </p:sp>
      <p:pic>
        <p:nvPicPr>
          <p:cNvPr id="4098" name="Picture 2" descr="Slikovni rezultat za angry mothe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4293096"/>
            <a:ext cx="3296819" cy="2196506"/>
          </a:xfrm>
          <a:prstGeom prst="rect">
            <a:avLst/>
          </a:prstGeom>
          <a:noFill/>
        </p:spPr>
      </p:pic>
      <p:sp>
        <p:nvSpPr>
          <p:cNvPr id="9" name="TekstniOkvir 8"/>
          <p:cNvSpPr txBox="1"/>
          <p:nvPr/>
        </p:nvSpPr>
        <p:spPr>
          <a:xfrm>
            <a:off x="1115616" y="4437112"/>
            <a:ext cx="38884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*primjer: majka je ljuta na kćer jer nije pospremila sobu</a:t>
            </a:r>
            <a:endParaRPr lang="hr-H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Reakcija/odgovor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mi smo sami odgovorni za svoju reakciju</a:t>
            </a:r>
          </a:p>
          <a:p>
            <a:r>
              <a:rPr lang="hr-HR" dirty="0" smtClean="0"/>
              <a:t>to je na kraju i jedino vidljivo</a:t>
            </a:r>
          </a:p>
          <a:p>
            <a:pPr>
              <a:buNone/>
            </a:pPr>
            <a:endParaRPr lang="hr-HR" dirty="0" smtClean="0"/>
          </a:p>
          <a:p>
            <a:r>
              <a:rPr lang="hr-HR" dirty="0" smtClean="0"/>
              <a:t>3 načina za reakciju koju želimo:</a:t>
            </a:r>
          </a:p>
          <a:p>
            <a:pPr marL="596646" indent="-514350">
              <a:buNone/>
            </a:pPr>
            <a:endParaRPr lang="hr-HR" u="sng" dirty="0" smtClean="0"/>
          </a:p>
          <a:p>
            <a:pPr marL="596646" indent="-514350">
              <a:buNone/>
            </a:pPr>
            <a:r>
              <a:rPr lang="hr-HR" u="sng" dirty="0" smtClean="0"/>
              <a:t>1. Tehnika semafora</a:t>
            </a:r>
          </a:p>
          <a:p>
            <a:pPr marL="596646" indent="-514350">
              <a:buFont typeface="Wingdings" pitchFamily="2" charset="2"/>
              <a:buChar char="q"/>
            </a:pPr>
            <a:r>
              <a:rPr lang="hr-HR" dirty="0" smtClean="0"/>
              <a:t>Stanemo na crvenom i razmislimo o prihvatljivom odgovoru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435608" y="404664"/>
            <a:ext cx="7456872" cy="4104456"/>
          </a:xfrm>
        </p:spPr>
        <p:txBody>
          <a:bodyPr/>
          <a:lstStyle/>
          <a:p>
            <a:pPr>
              <a:buNone/>
            </a:pPr>
            <a:r>
              <a:rPr lang="hr-HR" u="sng" dirty="0" smtClean="0"/>
              <a:t>2. Tehnika modeliranja po pozitivnom primjeru</a:t>
            </a:r>
          </a:p>
          <a:p>
            <a:pPr>
              <a:buFont typeface="Wingdings" pitchFamily="2" charset="2"/>
              <a:buChar char="q"/>
            </a:pPr>
            <a:r>
              <a:rPr lang="hr-HR" dirty="0" smtClean="0"/>
              <a:t>Što bi neka druga osoba napravila u toj situaciji?</a:t>
            </a:r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r>
              <a:rPr lang="hr-HR" u="sng" dirty="0" smtClean="0"/>
              <a:t>3. Tehnika pregleda</a:t>
            </a:r>
          </a:p>
          <a:p>
            <a:pPr>
              <a:buFont typeface="Wingdings" pitchFamily="2" charset="2"/>
              <a:buChar char="q"/>
            </a:pPr>
            <a:r>
              <a:rPr lang="hr-HR" dirty="0" smtClean="0"/>
              <a:t>Ponovno proživljavanje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1187624" y="404664"/>
            <a:ext cx="3657600" cy="4663440"/>
          </a:xfrm>
        </p:spPr>
        <p:txBody>
          <a:bodyPr/>
          <a:lstStyle/>
          <a:p>
            <a:pPr>
              <a:buNone/>
            </a:pPr>
            <a:r>
              <a:rPr lang="hr-HR" b="1" dirty="0" smtClean="0"/>
              <a:t>LJUTNJA</a:t>
            </a:r>
          </a:p>
          <a:p>
            <a:pPr>
              <a:buFont typeface="Wingdings" pitchFamily="2" charset="2"/>
              <a:buChar char="ü"/>
            </a:pPr>
            <a:r>
              <a:rPr lang="hr-HR" dirty="0" smtClean="0"/>
              <a:t>jedna od osnovnih emocija</a:t>
            </a:r>
          </a:p>
          <a:p>
            <a:pPr>
              <a:buFont typeface="Wingdings" pitchFamily="2" charset="2"/>
              <a:buChar char="ü"/>
            </a:pPr>
            <a:r>
              <a:rPr lang="hr-HR" dirty="0" smtClean="0"/>
              <a:t>pretjeran odgovor, neproporcionalan situaciji u kojoj se nalazimo = problem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860032" y="1052736"/>
            <a:ext cx="3657600" cy="4663440"/>
          </a:xfrm>
        </p:spPr>
        <p:txBody>
          <a:bodyPr/>
          <a:lstStyle/>
          <a:p>
            <a:pPr>
              <a:buNone/>
            </a:pPr>
            <a:r>
              <a:rPr lang="hr-HR" b="1" dirty="0" smtClean="0"/>
              <a:t>RAZDRAŽLJIVOST</a:t>
            </a:r>
          </a:p>
          <a:p>
            <a:pPr>
              <a:buNone/>
            </a:pPr>
            <a:r>
              <a:rPr lang="hr-HR" b="1" dirty="0" smtClean="0"/>
              <a:t>(“iritabilnost”)</a:t>
            </a:r>
          </a:p>
          <a:p>
            <a:pPr>
              <a:buFont typeface="Wingdings" pitchFamily="2" charset="2"/>
              <a:buChar char="ü"/>
            </a:pPr>
            <a:r>
              <a:rPr lang="hr-HR" dirty="0" smtClean="0"/>
              <a:t>neopravdana negativna reakcija na neku situaciju</a:t>
            </a:r>
            <a:endParaRPr lang="hr-HR" dirty="0"/>
          </a:p>
        </p:txBody>
      </p:sp>
      <p:pic>
        <p:nvPicPr>
          <p:cNvPr id="17410" name="Picture 2" descr="Slikovni rezultat za irritabilit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3933056"/>
            <a:ext cx="3682206" cy="20882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115616" y="0"/>
            <a:ext cx="3208400" cy="1143000"/>
          </a:xfrm>
        </p:spPr>
        <p:txBody>
          <a:bodyPr/>
          <a:lstStyle/>
          <a:p>
            <a:r>
              <a:rPr lang="hr-HR" dirty="0" smtClean="0"/>
              <a:t>Raspoloženje</a:t>
            </a:r>
            <a:endParaRPr lang="hr-HR" dirty="0"/>
          </a:p>
        </p:txBody>
      </p:sp>
      <p:pic>
        <p:nvPicPr>
          <p:cNvPr id="32770" name="Picture 2" descr="Slikovni rezultat za irritate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2492896"/>
            <a:ext cx="3226027" cy="2194174"/>
          </a:xfrm>
          <a:prstGeom prst="rect">
            <a:avLst/>
          </a:prstGeom>
          <a:noFill/>
        </p:spPr>
      </p:pic>
      <p:sp>
        <p:nvSpPr>
          <p:cNvPr id="5" name="Elipsa 4"/>
          <p:cNvSpPr/>
          <p:nvPr/>
        </p:nvSpPr>
        <p:spPr>
          <a:xfrm>
            <a:off x="6372200" y="1175571"/>
            <a:ext cx="2304256" cy="1512168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400" dirty="0" smtClean="0"/>
              <a:t>rutina</a:t>
            </a:r>
            <a:endParaRPr lang="hr-HR" sz="2400" dirty="0"/>
          </a:p>
        </p:txBody>
      </p:sp>
      <p:sp>
        <p:nvSpPr>
          <p:cNvPr id="6" name="Elipsa 5"/>
          <p:cNvSpPr/>
          <p:nvPr/>
        </p:nvSpPr>
        <p:spPr>
          <a:xfrm>
            <a:off x="6372200" y="2996952"/>
            <a:ext cx="2304256" cy="1512168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400" dirty="0" smtClean="0"/>
              <a:t>fizička aktivnost</a:t>
            </a:r>
            <a:endParaRPr lang="hr-HR" sz="2400" dirty="0"/>
          </a:p>
        </p:txBody>
      </p:sp>
      <p:sp>
        <p:nvSpPr>
          <p:cNvPr id="7" name="Elipsa 6"/>
          <p:cNvSpPr/>
          <p:nvPr/>
        </p:nvSpPr>
        <p:spPr>
          <a:xfrm>
            <a:off x="6084168" y="4725144"/>
            <a:ext cx="2304256" cy="1512168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400" dirty="0" smtClean="0"/>
              <a:t>prehrana</a:t>
            </a:r>
            <a:endParaRPr lang="hr-HR" sz="2400" dirty="0"/>
          </a:p>
        </p:txBody>
      </p:sp>
      <p:sp>
        <p:nvSpPr>
          <p:cNvPr id="8" name="Elipsa 7"/>
          <p:cNvSpPr/>
          <p:nvPr/>
        </p:nvSpPr>
        <p:spPr>
          <a:xfrm>
            <a:off x="3563888" y="4869160"/>
            <a:ext cx="2304256" cy="1512168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000" dirty="0" smtClean="0"/>
              <a:t>alkohol, kofein, </a:t>
            </a:r>
            <a:r>
              <a:rPr lang="hr-HR" sz="2000" dirty="0" err="1" smtClean="0"/>
              <a:t>psihoaktivna</a:t>
            </a:r>
            <a:r>
              <a:rPr lang="hr-HR" sz="2000" dirty="0" smtClean="0"/>
              <a:t> sredstva</a:t>
            </a:r>
            <a:endParaRPr lang="hr-HR" sz="2000" dirty="0"/>
          </a:p>
        </p:txBody>
      </p:sp>
      <p:sp>
        <p:nvSpPr>
          <p:cNvPr id="9" name="Elipsa 8"/>
          <p:cNvSpPr/>
          <p:nvPr/>
        </p:nvSpPr>
        <p:spPr>
          <a:xfrm>
            <a:off x="1115616" y="4581128"/>
            <a:ext cx="2304256" cy="1512168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400" dirty="0" smtClean="0"/>
              <a:t>san</a:t>
            </a:r>
            <a:endParaRPr lang="hr-HR" sz="2400" dirty="0"/>
          </a:p>
        </p:txBody>
      </p:sp>
      <p:sp>
        <p:nvSpPr>
          <p:cNvPr id="10" name="Elipsa 9"/>
          <p:cNvSpPr/>
          <p:nvPr/>
        </p:nvSpPr>
        <p:spPr>
          <a:xfrm>
            <a:off x="971600" y="2780928"/>
            <a:ext cx="2304256" cy="1512168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400" dirty="0" smtClean="0"/>
              <a:t>bolest</a:t>
            </a:r>
            <a:endParaRPr lang="hr-HR" sz="2400" dirty="0"/>
          </a:p>
        </p:txBody>
      </p:sp>
      <p:sp>
        <p:nvSpPr>
          <p:cNvPr id="11" name="Elipsa 10"/>
          <p:cNvSpPr/>
          <p:nvPr/>
        </p:nvSpPr>
        <p:spPr>
          <a:xfrm>
            <a:off x="1331640" y="1268760"/>
            <a:ext cx="2304256" cy="1512168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400" dirty="0" smtClean="0"/>
              <a:t>stres</a:t>
            </a:r>
            <a:endParaRPr lang="hr-HR" sz="2400" dirty="0"/>
          </a:p>
        </p:txBody>
      </p:sp>
      <p:sp>
        <p:nvSpPr>
          <p:cNvPr id="12" name="Elipsa 11"/>
          <p:cNvSpPr/>
          <p:nvPr/>
        </p:nvSpPr>
        <p:spPr>
          <a:xfrm>
            <a:off x="3851920" y="908720"/>
            <a:ext cx="2304256" cy="1512168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400" dirty="0" smtClean="0"/>
              <a:t>socijalni faktori</a:t>
            </a:r>
            <a:endParaRPr lang="hr-HR" sz="2400" dirty="0"/>
          </a:p>
        </p:txBody>
      </p:sp>
      <p:cxnSp>
        <p:nvCxnSpPr>
          <p:cNvPr id="4" name="Ravni poveznik sa strelicom 3"/>
          <p:cNvCxnSpPr/>
          <p:nvPr/>
        </p:nvCxnSpPr>
        <p:spPr>
          <a:xfrm>
            <a:off x="3059832" y="2172924"/>
            <a:ext cx="576064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5" name="Ravni poveznik sa strelicom 14"/>
          <p:cNvCxnSpPr/>
          <p:nvPr/>
        </p:nvCxnSpPr>
        <p:spPr>
          <a:xfrm>
            <a:off x="2843808" y="3574293"/>
            <a:ext cx="720080" cy="372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7" name="Ravni poveznik sa strelicom 16"/>
          <p:cNvCxnSpPr/>
          <p:nvPr/>
        </p:nvCxnSpPr>
        <p:spPr>
          <a:xfrm flipV="1">
            <a:off x="2843808" y="4509120"/>
            <a:ext cx="720080" cy="3681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1" name="Ravni poveznik sa strelicom 20"/>
          <p:cNvCxnSpPr/>
          <p:nvPr/>
        </p:nvCxnSpPr>
        <p:spPr>
          <a:xfrm flipH="1" flipV="1">
            <a:off x="5090222" y="4687070"/>
            <a:ext cx="144016" cy="79415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5" name="Ravni poveznik sa strelicom 24"/>
          <p:cNvCxnSpPr/>
          <p:nvPr/>
        </p:nvCxnSpPr>
        <p:spPr>
          <a:xfrm flipH="1">
            <a:off x="5179254" y="2024844"/>
            <a:ext cx="170597" cy="5400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9" name="Ravni poveznik sa strelicom 28"/>
          <p:cNvCxnSpPr/>
          <p:nvPr/>
        </p:nvCxnSpPr>
        <p:spPr>
          <a:xfrm flipH="1">
            <a:off x="6429875" y="2323909"/>
            <a:ext cx="576064" cy="4181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1" name="Ravni poveznik sa strelicom 30"/>
          <p:cNvCxnSpPr/>
          <p:nvPr/>
        </p:nvCxnSpPr>
        <p:spPr>
          <a:xfrm flipH="1" flipV="1">
            <a:off x="6103353" y="3713442"/>
            <a:ext cx="653044" cy="6945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3" name="Ravni poveznik sa strelicom 32"/>
          <p:cNvCxnSpPr/>
          <p:nvPr/>
        </p:nvCxnSpPr>
        <p:spPr>
          <a:xfrm flipH="1" flipV="1">
            <a:off x="6194105" y="4643418"/>
            <a:ext cx="581656" cy="6201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Oslobađanje ljutnje…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3205336"/>
          </a:xfrm>
        </p:spPr>
        <p:txBody>
          <a:bodyPr/>
          <a:lstStyle/>
          <a:p>
            <a:r>
              <a:rPr lang="hr-HR" dirty="0" smtClean="0"/>
              <a:t>Usmjeravanje na nešto drugo</a:t>
            </a:r>
          </a:p>
          <a:p>
            <a:pPr>
              <a:buFontTx/>
              <a:buChar char="-"/>
            </a:pPr>
            <a:r>
              <a:rPr lang="hr-HR" dirty="0" smtClean="0"/>
              <a:t>fizička aktivnost, čitanje, TV, radio, boravak u prirodi, razgovor s prijateljem, napuštanje situacije…</a:t>
            </a:r>
          </a:p>
          <a:p>
            <a:r>
              <a:rPr lang="hr-HR" dirty="0" smtClean="0"/>
              <a:t>Dati si vremena – vraćanje emocionalne ravnoteže</a:t>
            </a:r>
            <a:endParaRPr lang="hr-HR" dirty="0"/>
          </a:p>
        </p:txBody>
      </p:sp>
      <p:pic>
        <p:nvPicPr>
          <p:cNvPr id="4" name="Picture 2" descr="Slikovni rezultat za calm dow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5" y="4108604"/>
            <a:ext cx="2160240" cy="27493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Literatura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hr-HR" sz="2800" dirty="0" err="1" smtClean="0"/>
              <a:t>Davies</a:t>
            </a:r>
            <a:r>
              <a:rPr lang="hr-HR" sz="2800" dirty="0" smtClean="0"/>
              <a:t>,W.(2000). </a:t>
            </a:r>
            <a:r>
              <a:rPr lang="hr-HR" sz="2800" i="1" dirty="0" err="1" smtClean="0"/>
              <a:t>Overcoming</a:t>
            </a:r>
            <a:r>
              <a:rPr lang="hr-HR" sz="2800" i="1" dirty="0" smtClean="0"/>
              <a:t> </a:t>
            </a:r>
            <a:r>
              <a:rPr lang="hr-HR" sz="2800" i="1" dirty="0" err="1" smtClean="0"/>
              <a:t>Anger</a:t>
            </a:r>
            <a:r>
              <a:rPr lang="hr-HR" sz="2800" i="1" dirty="0" smtClean="0"/>
              <a:t> and </a:t>
            </a:r>
            <a:r>
              <a:rPr lang="hr-HR" sz="2800" i="1" dirty="0" err="1" smtClean="0"/>
              <a:t>Irritability</a:t>
            </a:r>
            <a:r>
              <a:rPr lang="hr-HR" sz="2800" i="1" dirty="0" smtClean="0"/>
              <a:t>.  A </a:t>
            </a:r>
            <a:r>
              <a:rPr lang="hr-HR" sz="2800" i="1" dirty="0" err="1" smtClean="0"/>
              <a:t>Self</a:t>
            </a:r>
            <a:r>
              <a:rPr lang="hr-HR" sz="2800" i="1" dirty="0" smtClean="0"/>
              <a:t>-</a:t>
            </a:r>
            <a:r>
              <a:rPr lang="hr-HR" sz="2800" i="1" dirty="0" err="1" smtClean="0"/>
              <a:t>Help</a:t>
            </a:r>
            <a:r>
              <a:rPr lang="hr-HR" sz="2800" i="1" dirty="0" smtClean="0"/>
              <a:t> </a:t>
            </a:r>
            <a:r>
              <a:rPr lang="hr-HR" sz="2800" i="1" dirty="0" err="1" smtClean="0"/>
              <a:t>Guide</a:t>
            </a:r>
            <a:r>
              <a:rPr lang="hr-HR" sz="2800" i="1" dirty="0" smtClean="0"/>
              <a:t> </a:t>
            </a:r>
            <a:r>
              <a:rPr lang="hr-HR" sz="2800" i="1" dirty="0" err="1" smtClean="0"/>
              <a:t>Using</a:t>
            </a:r>
            <a:r>
              <a:rPr lang="hr-HR" sz="2800" i="1" dirty="0" smtClean="0"/>
              <a:t> </a:t>
            </a:r>
            <a:r>
              <a:rPr lang="hr-HR" sz="2800" i="1" dirty="0" err="1" smtClean="0"/>
              <a:t>Cognitive</a:t>
            </a:r>
            <a:r>
              <a:rPr lang="hr-HR" sz="2800" i="1" dirty="0" smtClean="0"/>
              <a:t> </a:t>
            </a:r>
            <a:r>
              <a:rPr lang="hr-HR" sz="2800" i="1" dirty="0" err="1" smtClean="0"/>
              <a:t>Behavioral</a:t>
            </a:r>
            <a:r>
              <a:rPr lang="hr-HR" sz="2800" i="1" dirty="0" smtClean="0"/>
              <a:t> </a:t>
            </a:r>
            <a:r>
              <a:rPr lang="hr-HR" sz="2800" i="1" dirty="0" err="1" smtClean="0"/>
              <a:t>Techniques</a:t>
            </a:r>
            <a:r>
              <a:rPr lang="hr-HR" sz="2800" dirty="0" smtClean="0"/>
              <a:t>. London: Robinson</a:t>
            </a:r>
            <a:endParaRPr lang="hr-H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860032" y="476672"/>
            <a:ext cx="3064384" cy="1143000"/>
          </a:xfrm>
        </p:spPr>
        <p:txBody>
          <a:bodyPr/>
          <a:lstStyle/>
          <a:p>
            <a:r>
              <a:rPr lang="hr-HR" dirty="0" smtClean="0"/>
              <a:t>Što nas ljuti?</a:t>
            </a:r>
            <a:endParaRPr lang="hr-HR" dirty="0"/>
          </a:p>
        </p:txBody>
      </p:sp>
      <p:pic>
        <p:nvPicPr>
          <p:cNvPr id="1026" name="Picture 2" descr="Slikovni rezultat za angry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3928" y="1988840"/>
            <a:ext cx="4860219" cy="2736304"/>
          </a:xfrm>
          <a:prstGeom prst="rect">
            <a:avLst/>
          </a:prstGeom>
          <a:noFill/>
        </p:spPr>
      </p:pic>
      <p:sp>
        <p:nvSpPr>
          <p:cNvPr id="8" name="Strelica udesno 7"/>
          <p:cNvSpPr/>
          <p:nvPr/>
        </p:nvSpPr>
        <p:spPr>
          <a:xfrm rot="1584414">
            <a:off x="1491419" y="416841"/>
            <a:ext cx="3481258" cy="2182901"/>
          </a:xfrm>
          <a:prstGeom prst="rightArrow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800" dirty="0" smtClean="0"/>
              <a:t>IRITANSI</a:t>
            </a:r>
            <a:endParaRPr lang="hr-HR" sz="2800" dirty="0"/>
          </a:p>
        </p:txBody>
      </p:sp>
      <p:sp>
        <p:nvSpPr>
          <p:cNvPr id="10" name="Strelica udesno 9"/>
          <p:cNvSpPr/>
          <p:nvPr/>
        </p:nvSpPr>
        <p:spPr>
          <a:xfrm rot="344466">
            <a:off x="423857" y="2447949"/>
            <a:ext cx="3529824" cy="2182901"/>
          </a:xfrm>
          <a:prstGeom prst="rightArrow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800" dirty="0" smtClean="0"/>
              <a:t>TROŠKOVI</a:t>
            </a:r>
            <a:endParaRPr lang="hr-HR" sz="2800" dirty="0"/>
          </a:p>
        </p:txBody>
      </p:sp>
      <p:sp>
        <p:nvSpPr>
          <p:cNvPr id="12" name="Strelica udesno 11"/>
          <p:cNvSpPr/>
          <p:nvPr/>
        </p:nvSpPr>
        <p:spPr>
          <a:xfrm rot="20866380">
            <a:off x="1934802" y="4368127"/>
            <a:ext cx="3529824" cy="2182901"/>
          </a:xfrm>
          <a:prstGeom prst="rightArrow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800" dirty="0" smtClean="0"/>
              <a:t>KRŠENJE PRAVILA</a:t>
            </a:r>
            <a:endParaRPr lang="hr-H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2699792" y="2852936"/>
            <a:ext cx="3816424" cy="576064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PROCJENA</a:t>
            </a:r>
            <a:endParaRPr lang="hr-HR" dirty="0"/>
          </a:p>
        </p:txBody>
      </p:sp>
      <p:sp>
        <p:nvSpPr>
          <p:cNvPr id="3" name="Pravokutnik 2"/>
          <p:cNvSpPr/>
          <p:nvPr/>
        </p:nvSpPr>
        <p:spPr>
          <a:xfrm>
            <a:off x="2699792" y="1844824"/>
            <a:ext cx="3816424" cy="576064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OKIDAČ</a:t>
            </a:r>
            <a:endParaRPr lang="hr-HR" dirty="0"/>
          </a:p>
        </p:txBody>
      </p:sp>
      <p:sp>
        <p:nvSpPr>
          <p:cNvPr id="4" name="Pravokutnik 3"/>
          <p:cNvSpPr/>
          <p:nvPr/>
        </p:nvSpPr>
        <p:spPr>
          <a:xfrm>
            <a:off x="2699792" y="3861048"/>
            <a:ext cx="3816424" cy="576064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LJUTNJA</a:t>
            </a:r>
            <a:endParaRPr lang="hr-HR" dirty="0"/>
          </a:p>
        </p:txBody>
      </p:sp>
      <p:sp>
        <p:nvSpPr>
          <p:cNvPr id="5" name="Pravokutnik 4"/>
          <p:cNvSpPr/>
          <p:nvPr/>
        </p:nvSpPr>
        <p:spPr>
          <a:xfrm>
            <a:off x="2699792" y="4941168"/>
            <a:ext cx="3816424" cy="576064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INHIBICIJA</a:t>
            </a:r>
            <a:endParaRPr lang="hr-HR" dirty="0"/>
          </a:p>
        </p:txBody>
      </p:sp>
      <p:sp>
        <p:nvSpPr>
          <p:cNvPr id="6" name="Pravokutnik 5"/>
          <p:cNvSpPr/>
          <p:nvPr/>
        </p:nvSpPr>
        <p:spPr>
          <a:xfrm>
            <a:off x="2699792" y="5949280"/>
            <a:ext cx="3816424" cy="576064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ODGOVOR</a:t>
            </a:r>
            <a:endParaRPr lang="hr-HR" dirty="0"/>
          </a:p>
        </p:txBody>
      </p:sp>
      <p:sp>
        <p:nvSpPr>
          <p:cNvPr id="7" name="Pravokutnik 6"/>
          <p:cNvSpPr/>
          <p:nvPr/>
        </p:nvSpPr>
        <p:spPr>
          <a:xfrm>
            <a:off x="467544" y="1772816"/>
            <a:ext cx="1872208" cy="4536504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VJEROVANJA</a:t>
            </a:r>
            <a:endParaRPr lang="hr-HR" dirty="0"/>
          </a:p>
        </p:txBody>
      </p:sp>
      <p:sp>
        <p:nvSpPr>
          <p:cNvPr id="8" name="Pravokutnik 7"/>
          <p:cNvSpPr/>
          <p:nvPr/>
        </p:nvSpPr>
        <p:spPr>
          <a:xfrm>
            <a:off x="6876256" y="1772816"/>
            <a:ext cx="1872208" cy="4536504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RASPOLOŽENJE</a:t>
            </a:r>
            <a:endParaRPr lang="hr-HR" dirty="0"/>
          </a:p>
        </p:txBody>
      </p:sp>
      <p:sp>
        <p:nvSpPr>
          <p:cNvPr id="9" name="TekstniOkvir 8"/>
          <p:cNvSpPr txBox="1"/>
          <p:nvPr/>
        </p:nvSpPr>
        <p:spPr>
          <a:xfrm>
            <a:off x="1331640" y="692696"/>
            <a:ext cx="71287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dirty="0" smtClean="0"/>
              <a:t>Model razumijevanja iritabilnosti i ljutnje</a:t>
            </a:r>
            <a:endParaRPr lang="hr-HR" sz="3200" dirty="0"/>
          </a:p>
        </p:txBody>
      </p:sp>
      <p:cxnSp>
        <p:nvCxnSpPr>
          <p:cNvPr id="11" name="Ravni poveznik sa strelicom 10"/>
          <p:cNvCxnSpPr/>
          <p:nvPr/>
        </p:nvCxnSpPr>
        <p:spPr>
          <a:xfrm>
            <a:off x="4608004" y="2420888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Ravni poveznik sa strelicom 11"/>
          <p:cNvCxnSpPr/>
          <p:nvPr/>
        </p:nvCxnSpPr>
        <p:spPr>
          <a:xfrm>
            <a:off x="4591692" y="3501008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Ravni poveznik sa strelicom 12"/>
          <p:cNvCxnSpPr/>
          <p:nvPr/>
        </p:nvCxnSpPr>
        <p:spPr>
          <a:xfrm>
            <a:off x="4608004" y="4437112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Ravni poveznik sa strelicom 13"/>
          <p:cNvCxnSpPr/>
          <p:nvPr/>
        </p:nvCxnSpPr>
        <p:spPr>
          <a:xfrm>
            <a:off x="4608004" y="5517232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Ravni poveznik sa strelicom 16"/>
          <p:cNvCxnSpPr/>
          <p:nvPr/>
        </p:nvCxnSpPr>
        <p:spPr>
          <a:xfrm>
            <a:off x="2363934" y="3201639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Ravni poveznik sa strelicom 17"/>
          <p:cNvCxnSpPr/>
          <p:nvPr/>
        </p:nvCxnSpPr>
        <p:spPr>
          <a:xfrm>
            <a:off x="2339752" y="4102843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Ravni poveznik sa strelicom 18"/>
          <p:cNvCxnSpPr/>
          <p:nvPr/>
        </p:nvCxnSpPr>
        <p:spPr>
          <a:xfrm>
            <a:off x="2339752" y="5229200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Ravni poveznik sa strelicom 19"/>
          <p:cNvCxnSpPr/>
          <p:nvPr/>
        </p:nvCxnSpPr>
        <p:spPr>
          <a:xfrm>
            <a:off x="2339752" y="6093296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Ravni poveznik sa strelicom 23"/>
          <p:cNvCxnSpPr/>
          <p:nvPr/>
        </p:nvCxnSpPr>
        <p:spPr>
          <a:xfrm flipH="1">
            <a:off x="6472733" y="3201639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Ravni poveznik sa strelicom 24"/>
          <p:cNvCxnSpPr/>
          <p:nvPr/>
        </p:nvCxnSpPr>
        <p:spPr>
          <a:xfrm flipH="1">
            <a:off x="6502303" y="4184730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Ravni poveznik sa strelicom 25"/>
          <p:cNvCxnSpPr/>
          <p:nvPr/>
        </p:nvCxnSpPr>
        <p:spPr>
          <a:xfrm flipH="1">
            <a:off x="6460976" y="5229200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Ravni poveznik sa strelicom 26"/>
          <p:cNvCxnSpPr/>
          <p:nvPr/>
        </p:nvCxnSpPr>
        <p:spPr>
          <a:xfrm flipH="1">
            <a:off x="6547795" y="6093296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elica udesno 3"/>
          <p:cNvSpPr/>
          <p:nvPr/>
        </p:nvSpPr>
        <p:spPr>
          <a:xfrm>
            <a:off x="1547664" y="4293096"/>
            <a:ext cx="6840760" cy="2016224"/>
          </a:xfrm>
          <a:prstGeom prst="rightArrow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3600" smtClean="0"/>
              <a:t>Što možemo učiniti?</a:t>
            </a:r>
            <a:endParaRPr lang="hr-HR" sz="3600" dirty="0"/>
          </a:p>
        </p:txBody>
      </p:sp>
      <p:pic>
        <p:nvPicPr>
          <p:cNvPr id="1026" name="Picture 2" descr="Slikovni rezultat za thinki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59832" y="989549"/>
            <a:ext cx="3305175" cy="3295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OKIDAČI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187624" y="1772816"/>
            <a:ext cx="7498080" cy="108012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hr-HR" dirty="0" smtClean="0"/>
              <a:t>Važno je dobiti jasnu sliku o okidačima</a:t>
            </a:r>
          </a:p>
          <a:p>
            <a:pPr>
              <a:buFont typeface="Wingdings" pitchFamily="2" charset="2"/>
              <a:buChar char="Ø"/>
            </a:pPr>
            <a:r>
              <a:rPr lang="hr-HR" u="sng" dirty="0" smtClean="0"/>
              <a:t>Vođenje dnevnika</a:t>
            </a:r>
            <a:r>
              <a:rPr lang="hr-HR" dirty="0" smtClean="0"/>
              <a:t>:</a:t>
            </a:r>
          </a:p>
        </p:txBody>
      </p:sp>
      <p:sp>
        <p:nvSpPr>
          <p:cNvPr id="7" name="Pravokutnik 6"/>
          <p:cNvSpPr/>
          <p:nvPr/>
        </p:nvSpPr>
        <p:spPr>
          <a:xfrm>
            <a:off x="1763688" y="2924944"/>
            <a:ext cx="6264696" cy="1944216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800" dirty="0" smtClean="0"/>
              <a:t>Okidač – dan, datum, vrijeme</a:t>
            </a:r>
          </a:p>
          <a:p>
            <a:pPr algn="ctr"/>
            <a:r>
              <a:rPr lang="hr-HR" sz="2800" dirty="0" smtClean="0"/>
              <a:t>Odgovor – kako sam reagirao/</a:t>
            </a:r>
            <a:r>
              <a:rPr lang="hr-HR" sz="2800" dirty="0" err="1" smtClean="0"/>
              <a:t>la</a:t>
            </a:r>
            <a:r>
              <a:rPr lang="hr-HR" sz="2800" dirty="0" smtClean="0"/>
              <a:t>?</a:t>
            </a:r>
          </a:p>
          <a:p>
            <a:pPr algn="ctr"/>
            <a:endParaRPr lang="hr-HR" dirty="0"/>
          </a:p>
        </p:txBody>
      </p:sp>
      <p:sp>
        <p:nvSpPr>
          <p:cNvPr id="8" name="TekstniOkvir 7"/>
          <p:cNvSpPr txBox="1"/>
          <p:nvPr/>
        </p:nvSpPr>
        <p:spPr>
          <a:xfrm>
            <a:off x="1187624" y="5229200"/>
            <a:ext cx="748883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dirty="0" smtClean="0"/>
              <a:t>* važno je zapisivati čim prije nakon određenog događaja</a:t>
            </a:r>
          </a:p>
          <a:p>
            <a:r>
              <a:rPr lang="hr-HR" sz="2000" dirty="0" smtClean="0"/>
              <a:t>* ponekad je teško uočiti razliku između okidača i procjene – prvo pokušamo ukloniti okidač, a ako to nije moguće – stvaramo drukčije procjene ili drukčije odgovore</a:t>
            </a:r>
            <a:endParaRPr lang="hr-HR" sz="2000" dirty="0"/>
          </a:p>
        </p:txBody>
      </p:sp>
      <p:pic>
        <p:nvPicPr>
          <p:cNvPr id="44036" name="Picture 4" descr="Povezana slik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460593">
            <a:off x="5290214" y="283007"/>
            <a:ext cx="1514507" cy="151450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niOkvir 4"/>
          <p:cNvSpPr txBox="1"/>
          <p:nvPr/>
        </p:nvSpPr>
        <p:spPr>
          <a:xfrm>
            <a:off x="2123728" y="692696"/>
            <a:ext cx="540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600" dirty="0" smtClean="0"/>
              <a:t>Zašto se ljutimo?</a:t>
            </a:r>
            <a:endParaRPr lang="hr-HR" sz="3600" dirty="0"/>
          </a:p>
        </p:txBody>
      </p:sp>
      <p:sp>
        <p:nvSpPr>
          <p:cNvPr id="6" name="Strelica udesno 5"/>
          <p:cNvSpPr/>
          <p:nvPr/>
        </p:nvSpPr>
        <p:spPr>
          <a:xfrm>
            <a:off x="3779912" y="1268760"/>
            <a:ext cx="4464496" cy="1512168"/>
          </a:xfrm>
          <a:prstGeom prst="rightArrow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800" dirty="0" smtClean="0"/>
              <a:t>PROCJENA</a:t>
            </a:r>
            <a:endParaRPr lang="hr-HR" sz="2800" dirty="0"/>
          </a:p>
        </p:txBody>
      </p:sp>
      <p:sp>
        <p:nvSpPr>
          <p:cNvPr id="7" name="Strelica udesno 6"/>
          <p:cNvSpPr/>
          <p:nvPr/>
        </p:nvSpPr>
        <p:spPr>
          <a:xfrm>
            <a:off x="4499992" y="2420888"/>
            <a:ext cx="4464496" cy="1512168"/>
          </a:xfrm>
          <a:prstGeom prst="rightArrow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800" dirty="0" smtClean="0"/>
              <a:t>VJEROVANJA</a:t>
            </a:r>
            <a:endParaRPr lang="hr-HR" sz="2800" dirty="0"/>
          </a:p>
        </p:txBody>
      </p:sp>
      <p:pic>
        <p:nvPicPr>
          <p:cNvPr id="41988" name="Picture 4" descr="Slikovni rezultat za angry peop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3102550"/>
            <a:ext cx="4176464" cy="334969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PROCJENA</a:t>
            </a:r>
            <a:br>
              <a:rPr lang="hr-HR" dirty="0" smtClean="0"/>
            </a:br>
            <a:r>
              <a:rPr lang="hr-HR" sz="3100" dirty="0" smtClean="0"/>
              <a:t>Koje metode pomažu?</a:t>
            </a:r>
            <a:endParaRPr lang="hr-HR" sz="31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435608" y="1447800"/>
            <a:ext cx="7168840" cy="3565376"/>
          </a:xfrm>
        </p:spPr>
        <p:txBody>
          <a:bodyPr>
            <a:normAutofit fontScale="92500" lnSpcReduction="10000"/>
          </a:bodyPr>
          <a:lstStyle/>
          <a:p>
            <a:pPr marL="596646" indent="-514350">
              <a:buNone/>
            </a:pPr>
            <a:r>
              <a:rPr lang="hr-HR" dirty="0" smtClean="0"/>
              <a:t>1. </a:t>
            </a:r>
            <a:r>
              <a:rPr lang="hr-HR" u="sng" dirty="0" smtClean="0"/>
              <a:t>Identificiranje i promjena pogrešaka u procjeni</a:t>
            </a:r>
          </a:p>
          <a:p>
            <a:pPr marL="596646" indent="-514350">
              <a:buFont typeface="Wingdings" pitchFamily="2" charset="2"/>
              <a:buChar char="Ø"/>
            </a:pPr>
            <a:r>
              <a:rPr lang="hr-HR" dirty="0" smtClean="0"/>
              <a:t>Selektivna percepcija</a:t>
            </a:r>
          </a:p>
          <a:p>
            <a:pPr marL="596646" indent="-514350">
              <a:buFont typeface="Wingdings" pitchFamily="2" charset="2"/>
              <a:buChar char="Ø"/>
            </a:pPr>
            <a:r>
              <a:rPr lang="hr-HR" dirty="0" smtClean="0"/>
              <a:t>Čitanje misli</a:t>
            </a:r>
          </a:p>
          <a:p>
            <a:pPr marL="596646" indent="-514350">
              <a:buFont typeface="Wingdings" pitchFamily="2" charset="2"/>
              <a:buChar char="Ø"/>
            </a:pPr>
            <a:r>
              <a:rPr lang="hr-HR" dirty="0" err="1" smtClean="0"/>
              <a:t>Katastrofiziranje</a:t>
            </a:r>
            <a:endParaRPr lang="hr-HR" dirty="0" smtClean="0"/>
          </a:p>
          <a:p>
            <a:pPr marL="596646" indent="-514350">
              <a:buFont typeface="Wingdings" pitchFamily="2" charset="2"/>
              <a:buChar char="Ø"/>
            </a:pPr>
            <a:r>
              <a:rPr lang="hr-HR" dirty="0" smtClean="0"/>
              <a:t>Emocionalno zaključivanje</a:t>
            </a:r>
          </a:p>
          <a:p>
            <a:pPr marL="596646" indent="-514350">
              <a:buFont typeface="Wingdings" pitchFamily="2" charset="2"/>
              <a:buChar char="Ø"/>
            </a:pPr>
            <a:r>
              <a:rPr lang="hr-HR" dirty="0" smtClean="0"/>
              <a:t>Pretjerana generalizacija</a:t>
            </a:r>
          </a:p>
          <a:p>
            <a:pPr marL="596646" indent="-514350">
              <a:buNone/>
            </a:pPr>
            <a:endParaRPr lang="hr-HR" dirty="0" smtClean="0"/>
          </a:p>
          <a:p>
            <a:pPr marL="596646" indent="-514350">
              <a:buNone/>
            </a:pPr>
            <a:endParaRPr lang="hr-HR" dirty="0" smtClean="0"/>
          </a:p>
          <a:p>
            <a:pPr marL="596646" indent="-514350">
              <a:buNone/>
            </a:pPr>
            <a:endParaRPr lang="hr-HR" dirty="0" smtClean="0"/>
          </a:p>
        </p:txBody>
      </p:sp>
      <p:sp>
        <p:nvSpPr>
          <p:cNvPr id="4" name="TekstniOkvir 3"/>
          <p:cNvSpPr txBox="1"/>
          <p:nvPr/>
        </p:nvSpPr>
        <p:spPr>
          <a:xfrm>
            <a:off x="971600" y="6093296"/>
            <a:ext cx="54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 smtClean="0"/>
              <a:t>* primjer: glasna glazba kod susjeda</a:t>
            </a:r>
            <a:endParaRPr lang="hr-HR" sz="2800" dirty="0"/>
          </a:p>
        </p:txBody>
      </p:sp>
      <p:sp>
        <p:nvSpPr>
          <p:cNvPr id="43012" name="AutoShape 4" descr="Slikovni rezultat za lou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pic>
        <p:nvPicPr>
          <p:cNvPr id="7" name="Slika 6" descr="preuzm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00192" y="4221088"/>
            <a:ext cx="2000250" cy="2286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435608" y="332656"/>
            <a:ext cx="7498080" cy="5915744"/>
          </a:xfrm>
        </p:spPr>
        <p:txBody>
          <a:bodyPr/>
          <a:lstStyle/>
          <a:p>
            <a:pPr>
              <a:buNone/>
            </a:pPr>
            <a:r>
              <a:rPr lang="hr-HR" u="sng" dirty="0" smtClean="0"/>
              <a:t>2. “Prijatelj” tehnika</a:t>
            </a:r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r>
              <a:rPr lang="hr-HR" u="sng" dirty="0" smtClean="0"/>
              <a:t>3. Promjena situacije – traženje novih aspekata ili pogled na situaciju sa nove perspektive</a:t>
            </a:r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r>
              <a:rPr lang="hr-HR" u="sng" dirty="0" smtClean="0"/>
              <a:t>4. Trošak – dobitak analiza</a:t>
            </a:r>
            <a:endParaRPr lang="hr-HR" u="sng" dirty="0"/>
          </a:p>
        </p:txBody>
      </p:sp>
      <p:sp>
        <p:nvSpPr>
          <p:cNvPr id="40962" name="AutoShape 2" descr="Slikovni rezultat za lou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pic>
        <p:nvPicPr>
          <p:cNvPr id="40964" name="Picture 4" descr="Slikovni rezultat za thinking clipar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3140968"/>
            <a:ext cx="2688233" cy="34799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j">
  <a:themeElements>
    <a:clrScheme name="Solsticij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j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ij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308</TotalTime>
  <Words>710</Words>
  <Application>Microsoft Office PowerPoint</Application>
  <PresentationFormat>Prikaz na zaslonu (4:3)</PresentationFormat>
  <Paragraphs>134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22</vt:i4>
      </vt:variant>
    </vt:vector>
  </HeadingPairs>
  <TitlesOfParts>
    <vt:vector size="23" baseType="lpstr">
      <vt:lpstr>Solsticij</vt:lpstr>
      <vt:lpstr>Bihevioralno-kognitivne intervencije za kontrolu ljutnje</vt:lpstr>
      <vt:lpstr>Slajd 2</vt:lpstr>
      <vt:lpstr>Što nas ljuti?</vt:lpstr>
      <vt:lpstr>Slajd 4</vt:lpstr>
      <vt:lpstr>Slajd 5</vt:lpstr>
      <vt:lpstr>OKIDAČI</vt:lpstr>
      <vt:lpstr>Slajd 7</vt:lpstr>
      <vt:lpstr>PROCJENA Koje metode pomažu?</vt:lpstr>
      <vt:lpstr>Slajd 9</vt:lpstr>
      <vt:lpstr>Kako do trajne promjene?               RCR tehnika</vt:lpstr>
      <vt:lpstr>Vjerovanja</vt:lpstr>
      <vt:lpstr>Beskorisna vjerovanja</vt:lpstr>
      <vt:lpstr>Razvijanje adaptivnijih vjerovanja AA metoda</vt:lpstr>
      <vt:lpstr>Slajd 14</vt:lpstr>
      <vt:lpstr>Karakteristike ljutnje</vt:lpstr>
      <vt:lpstr>Inhibicije (Zašto nismo uvijek ljuti?)</vt:lpstr>
      <vt:lpstr>Zaustavljanje ljutnje</vt:lpstr>
      <vt:lpstr>Reakcija/odgovor</vt:lpstr>
      <vt:lpstr>Slajd 19</vt:lpstr>
      <vt:lpstr>Raspoloženje</vt:lpstr>
      <vt:lpstr>Oslobađanje ljutnje…</vt:lpstr>
      <vt:lpstr>Literatura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Dina</dc:creator>
  <cp:lastModifiedBy>Dina</cp:lastModifiedBy>
  <cp:revision>32</cp:revision>
  <dcterms:created xsi:type="dcterms:W3CDTF">2018-09-17T16:55:59Z</dcterms:created>
  <dcterms:modified xsi:type="dcterms:W3CDTF">2018-09-27T16:36:23Z</dcterms:modified>
</cp:coreProperties>
</file>