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78" r:id="rId6"/>
    <p:sldId id="259" r:id="rId7"/>
    <p:sldId id="260" r:id="rId8"/>
    <p:sldId id="261" r:id="rId9"/>
    <p:sldId id="280" r:id="rId10"/>
    <p:sldId id="263" r:id="rId11"/>
    <p:sldId id="264" r:id="rId12"/>
    <p:sldId id="265" r:id="rId13"/>
    <p:sldId id="266" r:id="rId14"/>
    <p:sldId id="270" r:id="rId15"/>
    <p:sldId id="271" r:id="rId16"/>
    <p:sldId id="272" r:id="rId17"/>
    <p:sldId id="268" r:id="rId18"/>
    <p:sldId id="269" r:id="rId19"/>
    <p:sldId id="273" r:id="rId20"/>
    <p:sldId id="274" r:id="rId21"/>
    <p:sldId id="275" r:id="rId22"/>
    <p:sldId id="279" r:id="rId23"/>
    <p:sldId id="276" r:id="rId24"/>
    <p:sldId id="277" r:id="rId2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a" initials="I" lastIdx="1" clrIdx="0">
    <p:extLst>
      <p:ext uri="{19B8F6BF-5375-455C-9EA6-DF929625EA0E}">
        <p15:presenceInfo xmlns:p15="http://schemas.microsoft.com/office/powerpoint/2012/main" userId="Iv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74" autoAdjust="0"/>
    <p:restoredTop sz="88781" autoAdjust="0"/>
  </p:normalViewPr>
  <p:slideViewPr>
    <p:cSldViewPr snapToGrid="0">
      <p:cViewPr varScale="1">
        <p:scale>
          <a:sx n="71" d="100"/>
          <a:sy n="71" d="100"/>
        </p:scale>
        <p:origin x="9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8BE396-39DD-497B-AC88-5A19673F67C9}" type="doc">
      <dgm:prSet loTypeId="urn:microsoft.com/office/officeart/2009/layout/CircleArrowProcess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6074340-7E59-4464-9BA2-406548D98837}">
      <dgm:prSet phldrT="[Tekst]" custT="1"/>
      <dgm:spPr/>
      <dgm:t>
        <a:bodyPr/>
        <a:lstStyle/>
        <a:p>
          <a:r>
            <a:rPr lang="hr-H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Tjelesna senzacija</a:t>
          </a:r>
        </a:p>
      </dgm:t>
    </dgm:pt>
    <dgm:pt modelId="{53512ED6-6131-4091-A69B-204AE4B89949}" type="parTrans" cxnId="{E5DC0B99-CC48-427E-BC5B-EDE6B6DAB095}">
      <dgm:prSet/>
      <dgm:spPr/>
      <dgm:t>
        <a:bodyPr/>
        <a:lstStyle/>
        <a:p>
          <a:endParaRPr lang="hr-HR"/>
        </a:p>
      </dgm:t>
    </dgm:pt>
    <dgm:pt modelId="{768B0AF1-4563-4BAE-9E5A-7962C6CB1EEC}" type="sibTrans" cxnId="{E5DC0B99-CC48-427E-BC5B-EDE6B6DAB095}">
      <dgm:prSet/>
      <dgm:spPr/>
      <dgm:t>
        <a:bodyPr/>
        <a:lstStyle/>
        <a:p>
          <a:endParaRPr lang="hr-HR"/>
        </a:p>
      </dgm:t>
    </dgm:pt>
    <dgm:pt modelId="{3580A096-62EB-4787-98C2-48D654DBC409}">
      <dgm:prSet phldrT="[Tekst]" custT="1"/>
      <dgm:spPr/>
      <dgm:t>
        <a:bodyPr/>
        <a:lstStyle/>
        <a:p>
          <a:r>
            <a:rPr lang="hr-H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Katastrofične pogrešne interpretacije </a:t>
          </a:r>
          <a:endParaRPr lang="hr-HR" sz="1600" dirty="0"/>
        </a:p>
      </dgm:t>
    </dgm:pt>
    <dgm:pt modelId="{69769F5F-0D4A-4C44-B51E-6F3BEE8BA0C9}" type="parTrans" cxnId="{86E46757-CEF5-4F03-AE54-DAFE92E53FBE}">
      <dgm:prSet/>
      <dgm:spPr/>
      <dgm:t>
        <a:bodyPr/>
        <a:lstStyle/>
        <a:p>
          <a:endParaRPr lang="hr-HR"/>
        </a:p>
      </dgm:t>
    </dgm:pt>
    <dgm:pt modelId="{FD52288B-5C83-4454-A31E-565EACBDCEDC}" type="sibTrans" cxnId="{86E46757-CEF5-4F03-AE54-DAFE92E53FBE}">
      <dgm:prSet/>
      <dgm:spPr/>
      <dgm:t>
        <a:bodyPr/>
        <a:lstStyle/>
        <a:p>
          <a:endParaRPr lang="hr-HR"/>
        </a:p>
      </dgm:t>
    </dgm:pt>
    <dgm:pt modelId="{4B413508-2501-4CF6-9242-B46FB6C68DBD}">
      <dgm:prSet phldrT="[Tekst]" custT="1"/>
      <dgm:spPr/>
      <dgm:t>
        <a:bodyPr/>
        <a:lstStyle/>
        <a:p>
          <a:r>
            <a:rPr lang="hr-H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Pojačavanje tjelesnih senzacija</a:t>
          </a:r>
        </a:p>
      </dgm:t>
    </dgm:pt>
    <dgm:pt modelId="{2C85144A-76FD-4C03-961C-91A85B95D778}" type="parTrans" cxnId="{1DE9C12F-C5B9-4C83-8391-F7F9F68AD2AC}">
      <dgm:prSet/>
      <dgm:spPr/>
      <dgm:t>
        <a:bodyPr/>
        <a:lstStyle/>
        <a:p>
          <a:endParaRPr lang="hr-HR"/>
        </a:p>
      </dgm:t>
    </dgm:pt>
    <dgm:pt modelId="{81749AD6-AA35-40E5-8E10-829C87AECD6C}" type="sibTrans" cxnId="{1DE9C12F-C5B9-4C83-8391-F7F9F68AD2AC}">
      <dgm:prSet/>
      <dgm:spPr/>
      <dgm:t>
        <a:bodyPr/>
        <a:lstStyle/>
        <a:p>
          <a:endParaRPr lang="hr-HR"/>
        </a:p>
      </dgm:t>
    </dgm:pt>
    <dgm:pt modelId="{9E4A5C9F-8898-401F-832B-ABFFC7F12EEF}">
      <dgm:prSet custT="1"/>
      <dgm:spPr/>
      <dgm:t>
        <a:bodyPr/>
        <a:lstStyle/>
        <a:p>
          <a:r>
            <a:rPr lang="hr-H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Anksioznost </a:t>
          </a:r>
          <a:endParaRPr lang="hr-HR" sz="1600" dirty="0"/>
        </a:p>
      </dgm:t>
    </dgm:pt>
    <dgm:pt modelId="{1D3795DD-31F4-4298-AB6D-66DC1B7237A5}" type="parTrans" cxnId="{50FAF683-52B3-466E-AB91-F316684AE574}">
      <dgm:prSet/>
      <dgm:spPr/>
      <dgm:t>
        <a:bodyPr/>
        <a:lstStyle/>
        <a:p>
          <a:endParaRPr lang="hr-HR"/>
        </a:p>
      </dgm:t>
    </dgm:pt>
    <dgm:pt modelId="{7E2A0A8C-9C92-4ACA-9E2F-B8D50120FD16}" type="sibTrans" cxnId="{50FAF683-52B3-466E-AB91-F316684AE574}">
      <dgm:prSet/>
      <dgm:spPr/>
      <dgm:t>
        <a:bodyPr/>
        <a:lstStyle/>
        <a:p>
          <a:endParaRPr lang="hr-HR"/>
        </a:p>
      </dgm:t>
    </dgm:pt>
    <dgm:pt modelId="{3C6F1B94-8081-4198-B97E-D558A248756B}">
      <dgm:prSet custT="1"/>
      <dgm:spPr/>
      <dgm:t>
        <a:bodyPr/>
        <a:lstStyle/>
        <a:p>
          <a:r>
            <a:rPr lang="hr-H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Panični napad</a:t>
          </a:r>
        </a:p>
      </dgm:t>
    </dgm:pt>
    <dgm:pt modelId="{FDC153BF-2401-45C7-9F80-519844BD7A33}" type="parTrans" cxnId="{B59EC85E-A4B5-4196-AA1E-42A19B117724}">
      <dgm:prSet/>
      <dgm:spPr/>
      <dgm:t>
        <a:bodyPr/>
        <a:lstStyle/>
        <a:p>
          <a:endParaRPr lang="hr-HR"/>
        </a:p>
      </dgm:t>
    </dgm:pt>
    <dgm:pt modelId="{C41E096C-BC3D-4F9D-973E-17027C0D9CDE}" type="sibTrans" cxnId="{B59EC85E-A4B5-4196-AA1E-42A19B117724}">
      <dgm:prSet/>
      <dgm:spPr/>
      <dgm:t>
        <a:bodyPr/>
        <a:lstStyle/>
        <a:p>
          <a:endParaRPr lang="hr-HR"/>
        </a:p>
      </dgm:t>
    </dgm:pt>
    <dgm:pt modelId="{DB1715F5-33E6-44C5-B0F2-28635F79EDA6}" type="pres">
      <dgm:prSet presAssocID="{378BE396-39DD-497B-AC88-5A19673F67C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1D52617D-5900-4E5B-B449-76324CF92F30}" type="pres">
      <dgm:prSet presAssocID="{16074340-7E59-4464-9BA2-406548D98837}" presName="Accent1" presStyleCnt="0"/>
      <dgm:spPr/>
    </dgm:pt>
    <dgm:pt modelId="{236F2864-659E-473B-91C9-72FDBC0DCBD4}" type="pres">
      <dgm:prSet presAssocID="{16074340-7E59-4464-9BA2-406548D98837}" presName="Accent" presStyleLbl="node1" presStyleIdx="0" presStyleCnt="5" custScaleX="133902" custScaleY="96020"/>
      <dgm:spPr/>
    </dgm:pt>
    <dgm:pt modelId="{EF0B5F16-EBDE-48E1-BF35-EA3451581E6C}" type="pres">
      <dgm:prSet presAssocID="{16074340-7E59-4464-9BA2-406548D98837}" presName="Parent1" presStyleLbl="revTx" presStyleIdx="0" presStyleCnt="5" custScaleX="130556" custLinFactNeighborX="4519" custLinFactNeighborY="-2036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29F7466-7321-4D7A-95DB-35A8D67DD44B}" type="pres">
      <dgm:prSet presAssocID="{3580A096-62EB-4787-98C2-48D654DBC409}" presName="Accent2" presStyleCnt="0"/>
      <dgm:spPr/>
    </dgm:pt>
    <dgm:pt modelId="{BDEB629B-538D-41DB-A629-DA0AED56D9FD}" type="pres">
      <dgm:prSet presAssocID="{3580A096-62EB-4787-98C2-48D654DBC409}" presName="Accent" presStyleLbl="node1" presStyleIdx="1" presStyleCnt="5" custScaleX="133902" custScaleY="96020"/>
      <dgm:spPr/>
    </dgm:pt>
    <dgm:pt modelId="{DF34C1A2-134E-412F-B094-77BCC3789EC7}" type="pres">
      <dgm:prSet presAssocID="{3580A096-62EB-4787-98C2-48D654DBC409}" presName="Parent2" presStyleLbl="revTx" presStyleIdx="1" presStyleCnt="5" custScaleX="177290" custScaleY="163840" custLinFactNeighborX="-7532" custLinFactNeighborY="-1112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3B7DE8-9E61-4C00-868E-4F5DD74955EC}" type="pres">
      <dgm:prSet presAssocID="{9E4A5C9F-8898-401F-832B-ABFFC7F12EEF}" presName="Accent3" presStyleCnt="0"/>
      <dgm:spPr/>
    </dgm:pt>
    <dgm:pt modelId="{F993B312-776D-4F8D-9F0E-0CA904343356}" type="pres">
      <dgm:prSet presAssocID="{9E4A5C9F-8898-401F-832B-ABFFC7F12EEF}" presName="Accent" presStyleLbl="node1" presStyleIdx="2" presStyleCnt="5" custScaleX="133902" custScaleY="96020"/>
      <dgm:spPr/>
    </dgm:pt>
    <dgm:pt modelId="{2E56B1DE-9DAD-4645-99DB-388AB47EC7A7}" type="pres">
      <dgm:prSet presAssocID="{9E4A5C9F-8898-401F-832B-ABFFC7F12EEF}" presName="Parent3" presStyleLbl="revTx" presStyleIdx="2" presStyleCnt="5" custScaleX="15164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169F355-D023-42D4-9A60-C7728DBCB724}" type="pres">
      <dgm:prSet presAssocID="{4B413508-2501-4CF6-9242-B46FB6C68DBD}" presName="Accent4" presStyleCnt="0"/>
      <dgm:spPr/>
    </dgm:pt>
    <dgm:pt modelId="{9FECD73F-DBF2-41ED-9C1D-950E0CF5FFFA}" type="pres">
      <dgm:prSet presAssocID="{4B413508-2501-4CF6-9242-B46FB6C68DBD}" presName="Accent" presStyleLbl="node1" presStyleIdx="3" presStyleCnt="5" custScaleX="133902" custScaleY="96020"/>
      <dgm:spPr/>
    </dgm:pt>
    <dgm:pt modelId="{7906ABE9-68D5-4716-8F8A-8A18FE0C2BF6}" type="pres">
      <dgm:prSet presAssocID="{4B413508-2501-4CF6-9242-B46FB6C68DBD}" presName="Parent4" presStyleLbl="revTx" presStyleIdx="3" presStyleCnt="5" custScaleX="150175" custLinFactNeighborX="-10544" custLinFactNeighborY="-57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765FF5B-9E3F-4AD9-A49E-7ECE4EB04738}" type="pres">
      <dgm:prSet presAssocID="{3C6F1B94-8081-4198-B97E-D558A248756B}" presName="Accent5" presStyleCnt="0"/>
      <dgm:spPr/>
    </dgm:pt>
    <dgm:pt modelId="{AA35F73B-2749-4491-98BF-B843660EE1B9}" type="pres">
      <dgm:prSet presAssocID="{3C6F1B94-8081-4198-B97E-D558A248756B}" presName="Accent" presStyleLbl="node1" presStyleIdx="4" presStyleCnt="5" custScaleX="133902" custScaleY="96020"/>
      <dgm:spPr/>
    </dgm:pt>
    <dgm:pt modelId="{0CCA87D4-D095-43B3-BBFC-ED3CDD89B66C}" type="pres">
      <dgm:prSet presAssocID="{3C6F1B94-8081-4198-B97E-D558A248756B}" presName="Parent5" presStyleLbl="revTx" presStyleIdx="4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26AD4E1-136A-4972-BBD7-FCD2D2B2FCB0}" type="presOf" srcId="{378BE396-39DD-497B-AC88-5A19673F67C9}" destId="{DB1715F5-33E6-44C5-B0F2-28635F79EDA6}" srcOrd="0" destOrd="0" presId="urn:microsoft.com/office/officeart/2009/layout/CircleArrowProcess"/>
    <dgm:cxn modelId="{ADB9D6B3-4A2E-4BA2-884F-D38157463D62}" type="presOf" srcId="{9E4A5C9F-8898-401F-832B-ABFFC7F12EEF}" destId="{2E56B1DE-9DAD-4645-99DB-388AB47EC7A7}" srcOrd="0" destOrd="0" presId="urn:microsoft.com/office/officeart/2009/layout/CircleArrowProcess"/>
    <dgm:cxn modelId="{A4FC7FB7-BB59-4A4D-B4C8-448888773F90}" type="presOf" srcId="{16074340-7E59-4464-9BA2-406548D98837}" destId="{EF0B5F16-EBDE-48E1-BF35-EA3451581E6C}" srcOrd="0" destOrd="0" presId="urn:microsoft.com/office/officeart/2009/layout/CircleArrowProcess"/>
    <dgm:cxn modelId="{1DE9C12F-C5B9-4C83-8391-F7F9F68AD2AC}" srcId="{378BE396-39DD-497B-AC88-5A19673F67C9}" destId="{4B413508-2501-4CF6-9242-B46FB6C68DBD}" srcOrd="3" destOrd="0" parTransId="{2C85144A-76FD-4C03-961C-91A85B95D778}" sibTransId="{81749AD6-AA35-40E5-8E10-829C87AECD6C}"/>
    <dgm:cxn modelId="{86E46757-CEF5-4F03-AE54-DAFE92E53FBE}" srcId="{378BE396-39DD-497B-AC88-5A19673F67C9}" destId="{3580A096-62EB-4787-98C2-48D654DBC409}" srcOrd="1" destOrd="0" parTransId="{69769F5F-0D4A-4C44-B51E-6F3BEE8BA0C9}" sibTransId="{FD52288B-5C83-4454-A31E-565EACBDCEDC}"/>
    <dgm:cxn modelId="{2675B103-59A5-46CC-92F2-93B8E6BCC43D}" type="presOf" srcId="{3C6F1B94-8081-4198-B97E-D558A248756B}" destId="{0CCA87D4-D095-43B3-BBFC-ED3CDD89B66C}" srcOrd="0" destOrd="0" presId="urn:microsoft.com/office/officeart/2009/layout/CircleArrowProcess"/>
    <dgm:cxn modelId="{B6CADD5B-8DAF-438E-AA70-85C5E01EC166}" type="presOf" srcId="{3580A096-62EB-4787-98C2-48D654DBC409}" destId="{DF34C1A2-134E-412F-B094-77BCC3789EC7}" srcOrd="0" destOrd="0" presId="urn:microsoft.com/office/officeart/2009/layout/CircleArrowProcess"/>
    <dgm:cxn modelId="{52ABF4EE-4389-41DE-AB3F-A4C05B0F912E}" type="presOf" srcId="{4B413508-2501-4CF6-9242-B46FB6C68DBD}" destId="{7906ABE9-68D5-4716-8F8A-8A18FE0C2BF6}" srcOrd="0" destOrd="0" presId="urn:microsoft.com/office/officeart/2009/layout/CircleArrowProcess"/>
    <dgm:cxn modelId="{E5DC0B99-CC48-427E-BC5B-EDE6B6DAB095}" srcId="{378BE396-39DD-497B-AC88-5A19673F67C9}" destId="{16074340-7E59-4464-9BA2-406548D98837}" srcOrd="0" destOrd="0" parTransId="{53512ED6-6131-4091-A69B-204AE4B89949}" sibTransId="{768B0AF1-4563-4BAE-9E5A-7962C6CB1EEC}"/>
    <dgm:cxn modelId="{B59EC85E-A4B5-4196-AA1E-42A19B117724}" srcId="{378BE396-39DD-497B-AC88-5A19673F67C9}" destId="{3C6F1B94-8081-4198-B97E-D558A248756B}" srcOrd="4" destOrd="0" parTransId="{FDC153BF-2401-45C7-9F80-519844BD7A33}" sibTransId="{C41E096C-BC3D-4F9D-973E-17027C0D9CDE}"/>
    <dgm:cxn modelId="{50FAF683-52B3-466E-AB91-F316684AE574}" srcId="{378BE396-39DD-497B-AC88-5A19673F67C9}" destId="{9E4A5C9F-8898-401F-832B-ABFFC7F12EEF}" srcOrd="2" destOrd="0" parTransId="{1D3795DD-31F4-4298-AB6D-66DC1B7237A5}" sibTransId="{7E2A0A8C-9C92-4ACA-9E2F-B8D50120FD16}"/>
    <dgm:cxn modelId="{5FA90A61-323D-42F6-B1B9-EBBBE84FBB08}" type="presParOf" srcId="{DB1715F5-33E6-44C5-B0F2-28635F79EDA6}" destId="{1D52617D-5900-4E5B-B449-76324CF92F30}" srcOrd="0" destOrd="0" presId="urn:microsoft.com/office/officeart/2009/layout/CircleArrowProcess"/>
    <dgm:cxn modelId="{6FF32C52-EBD0-4685-8125-971685F993C7}" type="presParOf" srcId="{1D52617D-5900-4E5B-B449-76324CF92F30}" destId="{236F2864-659E-473B-91C9-72FDBC0DCBD4}" srcOrd="0" destOrd="0" presId="urn:microsoft.com/office/officeart/2009/layout/CircleArrowProcess"/>
    <dgm:cxn modelId="{166D28C4-C237-4C81-9A05-8D84962D15F2}" type="presParOf" srcId="{DB1715F5-33E6-44C5-B0F2-28635F79EDA6}" destId="{EF0B5F16-EBDE-48E1-BF35-EA3451581E6C}" srcOrd="1" destOrd="0" presId="urn:microsoft.com/office/officeart/2009/layout/CircleArrowProcess"/>
    <dgm:cxn modelId="{94FD5A4E-5133-4119-AEA2-F3FD4328729F}" type="presParOf" srcId="{DB1715F5-33E6-44C5-B0F2-28635F79EDA6}" destId="{029F7466-7321-4D7A-95DB-35A8D67DD44B}" srcOrd="2" destOrd="0" presId="urn:microsoft.com/office/officeart/2009/layout/CircleArrowProcess"/>
    <dgm:cxn modelId="{B41F87F9-B5C1-461E-980D-A66A65A0AF8A}" type="presParOf" srcId="{029F7466-7321-4D7A-95DB-35A8D67DD44B}" destId="{BDEB629B-538D-41DB-A629-DA0AED56D9FD}" srcOrd="0" destOrd="0" presId="urn:microsoft.com/office/officeart/2009/layout/CircleArrowProcess"/>
    <dgm:cxn modelId="{8B95BDB5-4072-46B7-A2AD-D8B94A430F84}" type="presParOf" srcId="{DB1715F5-33E6-44C5-B0F2-28635F79EDA6}" destId="{DF34C1A2-134E-412F-B094-77BCC3789EC7}" srcOrd="3" destOrd="0" presId="urn:microsoft.com/office/officeart/2009/layout/CircleArrowProcess"/>
    <dgm:cxn modelId="{74595784-FE9D-4085-9FE4-607C5BB557F0}" type="presParOf" srcId="{DB1715F5-33E6-44C5-B0F2-28635F79EDA6}" destId="{BB3B7DE8-9E61-4C00-868E-4F5DD74955EC}" srcOrd="4" destOrd="0" presId="urn:microsoft.com/office/officeart/2009/layout/CircleArrowProcess"/>
    <dgm:cxn modelId="{EC514833-2A68-4B38-A520-FF754E1CE1F5}" type="presParOf" srcId="{BB3B7DE8-9E61-4C00-868E-4F5DD74955EC}" destId="{F993B312-776D-4F8D-9F0E-0CA904343356}" srcOrd="0" destOrd="0" presId="urn:microsoft.com/office/officeart/2009/layout/CircleArrowProcess"/>
    <dgm:cxn modelId="{5ACFA4AB-880D-4A47-8DDA-8D87DE4ED618}" type="presParOf" srcId="{DB1715F5-33E6-44C5-B0F2-28635F79EDA6}" destId="{2E56B1DE-9DAD-4645-99DB-388AB47EC7A7}" srcOrd="5" destOrd="0" presId="urn:microsoft.com/office/officeart/2009/layout/CircleArrowProcess"/>
    <dgm:cxn modelId="{370C5AA9-AC46-4609-B232-8F437C4FF4F4}" type="presParOf" srcId="{DB1715F5-33E6-44C5-B0F2-28635F79EDA6}" destId="{B169F355-D023-42D4-9A60-C7728DBCB724}" srcOrd="6" destOrd="0" presId="urn:microsoft.com/office/officeart/2009/layout/CircleArrowProcess"/>
    <dgm:cxn modelId="{DF250601-9139-4CE5-9B3A-B636D412E0A1}" type="presParOf" srcId="{B169F355-D023-42D4-9A60-C7728DBCB724}" destId="{9FECD73F-DBF2-41ED-9C1D-950E0CF5FFFA}" srcOrd="0" destOrd="0" presId="urn:microsoft.com/office/officeart/2009/layout/CircleArrowProcess"/>
    <dgm:cxn modelId="{025A63A4-76DC-479B-B7E0-4D2E7F14FA44}" type="presParOf" srcId="{DB1715F5-33E6-44C5-B0F2-28635F79EDA6}" destId="{7906ABE9-68D5-4716-8F8A-8A18FE0C2BF6}" srcOrd="7" destOrd="0" presId="urn:microsoft.com/office/officeart/2009/layout/CircleArrowProcess"/>
    <dgm:cxn modelId="{1CD5201F-A186-460E-8CB3-45E82033D2B2}" type="presParOf" srcId="{DB1715F5-33E6-44C5-B0F2-28635F79EDA6}" destId="{6765FF5B-9E3F-4AD9-A49E-7ECE4EB04738}" srcOrd="8" destOrd="0" presId="urn:microsoft.com/office/officeart/2009/layout/CircleArrowProcess"/>
    <dgm:cxn modelId="{69C951A3-67BC-48AB-A601-F91452A59983}" type="presParOf" srcId="{6765FF5B-9E3F-4AD9-A49E-7ECE4EB04738}" destId="{AA35F73B-2749-4491-98BF-B843660EE1B9}" srcOrd="0" destOrd="0" presId="urn:microsoft.com/office/officeart/2009/layout/CircleArrowProcess"/>
    <dgm:cxn modelId="{6E3145EA-3704-4975-B6D6-31850F416026}" type="presParOf" srcId="{DB1715F5-33E6-44C5-B0F2-28635F79EDA6}" destId="{0CCA87D4-D095-43B3-BBFC-ED3CDD89B66C}" srcOrd="9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6F2864-659E-473B-91C9-72FDBC0DCBD4}">
      <dsp:nvSpPr>
        <dsp:cNvPr id="0" name=""/>
        <dsp:cNvSpPr/>
      </dsp:nvSpPr>
      <dsp:spPr>
        <a:xfrm>
          <a:off x="2231237" y="30496"/>
          <a:ext cx="2206836" cy="158258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F0B5F16-EBDE-48E1-BF35-EA3451581E6C}">
      <dsp:nvSpPr>
        <dsp:cNvPr id="0" name=""/>
        <dsp:cNvSpPr/>
      </dsp:nvSpPr>
      <dsp:spPr>
        <a:xfrm>
          <a:off x="2775526" y="500998"/>
          <a:ext cx="1200765" cy="459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Tjelesna senzacija</a:t>
          </a:r>
        </a:p>
      </dsp:txBody>
      <dsp:txXfrm>
        <a:off x="2775526" y="500998"/>
        <a:ext cx="1200765" cy="459660"/>
      </dsp:txXfrm>
    </dsp:sp>
    <dsp:sp modelId="{BDEB629B-538D-41DB-A629-DA0AED56D9FD}">
      <dsp:nvSpPr>
        <dsp:cNvPr id="0" name=""/>
        <dsp:cNvSpPr/>
      </dsp:nvSpPr>
      <dsp:spPr>
        <a:xfrm>
          <a:off x="1773381" y="977481"/>
          <a:ext cx="2206836" cy="158258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F34C1A2-134E-412F-B094-77BCC3789EC7}">
      <dsp:nvSpPr>
        <dsp:cNvPr id="0" name=""/>
        <dsp:cNvSpPr/>
      </dsp:nvSpPr>
      <dsp:spPr>
        <a:xfrm>
          <a:off x="1990064" y="1345856"/>
          <a:ext cx="1630592" cy="753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Katastrofične pogrešne interpretacije </a:t>
          </a:r>
          <a:endParaRPr lang="hr-HR" sz="1600" kern="1200" dirty="0"/>
        </a:p>
      </dsp:txBody>
      <dsp:txXfrm>
        <a:off x="1990064" y="1345856"/>
        <a:ext cx="1630592" cy="753107"/>
      </dsp:txXfrm>
    </dsp:sp>
    <dsp:sp modelId="{F993B312-776D-4F8D-9F0E-0CA904343356}">
      <dsp:nvSpPr>
        <dsp:cNvPr id="0" name=""/>
        <dsp:cNvSpPr/>
      </dsp:nvSpPr>
      <dsp:spPr>
        <a:xfrm>
          <a:off x="2231237" y="1928723"/>
          <a:ext cx="2206836" cy="1582583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E56B1DE-9DAD-4645-99DB-388AB47EC7A7}">
      <dsp:nvSpPr>
        <dsp:cNvPr id="0" name=""/>
        <dsp:cNvSpPr/>
      </dsp:nvSpPr>
      <dsp:spPr>
        <a:xfrm>
          <a:off x="2636982" y="2492313"/>
          <a:ext cx="1394727" cy="459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Anksioznost </a:t>
          </a:r>
          <a:endParaRPr lang="hr-HR" sz="1600" kern="1200" dirty="0"/>
        </a:p>
      </dsp:txBody>
      <dsp:txXfrm>
        <a:off x="2636982" y="2492313"/>
        <a:ext cx="1394727" cy="459660"/>
      </dsp:txXfrm>
    </dsp:sp>
    <dsp:sp modelId="{9FECD73F-DBF2-41ED-9C1D-950E0CF5FFFA}">
      <dsp:nvSpPr>
        <dsp:cNvPr id="0" name=""/>
        <dsp:cNvSpPr/>
      </dsp:nvSpPr>
      <dsp:spPr>
        <a:xfrm>
          <a:off x="1773381" y="2877305"/>
          <a:ext cx="2206836" cy="158258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906ABE9-68D5-4716-8F8A-8A18FE0C2BF6}">
      <dsp:nvSpPr>
        <dsp:cNvPr id="0" name=""/>
        <dsp:cNvSpPr/>
      </dsp:nvSpPr>
      <dsp:spPr>
        <a:xfrm>
          <a:off x="2087054" y="3415148"/>
          <a:ext cx="1381207" cy="459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Pojačavanje tjelesnih senzacija</a:t>
          </a:r>
        </a:p>
      </dsp:txBody>
      <dsp:txXfrm>
        <a:off x="2087054" y="3415148"/>
        <a:ext cx="1381207" cy="459660"/>
      </dsp:txXfrm>
    </dsp:sp>
    <dsp:sp modelId="{AA35F73B-2749-4491-98BF-B843660EE1B9}">
      <dsp:nvSpPr>
        <dsp:cNvPr id="0" name=""/>
        <dsp:cNvSpPr/>
      </dsp:nvSpPr>
      <dsp:spPr>
        <a:xfrm>
          <a:off x="2387762" y="3929281"/>
          <a:ext cx="1895950" cy="136036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CCA87D4-D095-43B3-BBFC-ED3CDD89B66C}">
      <dsp:nvSpPr>
        <dsp:cNvPr id="0" name=""/>
        <dsp:cNvSpPr/>
      </dsp:nvSpPr>
      <dsp:spPr>
        <a:xfrm>
          <a:off x="2874480" y="4390541"/>
          <a:ext cx="919732" cy="459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Panični napad</a:t>
          </a:r>
        </a:p>
      </dsp:txBody>
      <dsp:txXfrm>
        <a:off x="2874480" y="4390541"/>
        <a:ext cx="919732" cy="459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05876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6408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3348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861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836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940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848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27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8883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4770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96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92288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pPr/>
              <a:t>10/16/2018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1786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1836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5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8553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84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162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458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7317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337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5993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663FD30-9E75-4B53-A498-CDF40EE28EE2}" type="datetimeFigureOut">
              <a:rPr lang="hr-HR" smtClean="0"/>
              <a:t>16.10.2018.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BFFFF599-E1F6-4F88-8CE5-B5984FF1E5A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285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36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23768"/>
            <a:ext cx="6268064" cy="2256503"/>
          </a:xfrm>
        </p:spPr>
        <p:txBody>
          <a:bodyPr>
            <a:normAutofit/>
          </a:bodyPr>
          <a:lstStyle/>
          <a:p>
            <a:r>
              <a:rPr lang="hr-HR" sz="4000" b="1" dirty="0">
                <a:latin typeface="Franklin Gothic Medium" panose="020B0603020102020204" pitchFamily="34" charset="0"/>
                <a:cs typeface="Calibri Light" panose="020F0302020204030204" pitchFamily="34" charset="0"/>
              </a:rPr>
              <a:t>Bihevioralno-kognitivni tretman paničnog poremećaja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7127" y="6150076"/>
            <a:ext cx="2653275" cy="461665"/>
          </a:xfrm>
        </p:spPr>
        <p:txBody>
          <a:bodyPr>
            <a:noAutofit/>
          </a:bodyPr>
          <a:lstStyle/>
          <a:p>
            <a:pPr algn="r"/>
            <a:r>
              <a:rPr lang="hr-HR" sz="2000" dirty="0"/>
              <a:t>Zagreb, 20.10.2018.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71994" y="5688411"/>
            <a:ext cx="3523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/>
              <a:t>Ivana Pugar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5766" y="416860"/>
            <a:ext cx="2689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Praktikum 2</a:t>
            </a:r>
          </a:p>
        </p:txBody>
      </p:sp>
    </p:spTree>
    <p:extLst>
      <p:ext uri="{BB962C8B-B14F-4D97-AF65-F5344CB8AC3E}">
        <p14:creationId xmlns:p14="http://schemas.microsoft.com/office/powerpoint/2010/main" val="209195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155" y="1744577"/>
            <a:ext cx="9601200" cy="398166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Dijagnostika: - razlikovanje od drugih anksioznih poremećaja, od uporabe alkohola i drugih psihoaktivnih tvari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- isključiti medicinske dijagnoze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Intervju (DSM-IV, DSM-IV-TR)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Upitnici samoprocjene (BAI, Subskala agorafobije iz Upitnika straha, Upitnik mobilnosti za agorafobiju, Skala težine paničnog poremećaja)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Samomotrenje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Razmatranje lijekova</a:t>
            </a:r>
          </a:p>
        </p:txBody>
      </p:sp>
    </p:spTree>
    <p:extLst>
      <p:ext uri="{BB962C8B-B14F-4D97-AF65-F5344CB8AC3E}">
        <p14:creationId xmlns:p14="http://schemas.microsoft.com/office/powerpoint/2010/main" val="3251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Upoznavanje s tretmanom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6611"/>
            <a:ext cx="9601200" cy="411078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Upoznati pacijenta s terapijom i educirati o prirodi panike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Izlaže se koncept lažnog </a:t>
            </a:r>
            <a:r>
              <a:rPr lang="hr-HR" sz="2400">
                <a:latin typeface="Times New Roman" panose="02020603050405020304" pitchFamily="18" charset="0"/>
                <a:cs typeface="Times New Roman" panose="02020603050405020304" pitchFamily="18" charset="0"/>
              </a:rPr>
              <a:t>i naučenog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alarma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 li se o paničnom poremećaju s ili bez agorafobije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Ispitati ironiju toga da se boje samih simptoma koji su oblikovani da zaštite ljusko biće od opasnosti i kako time nenamjerno izazivaju paniku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Letci s informacijama i knjige „</a:t>
            </a: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Slobodan od anksioznosti: Razriješite svoje strahove prije nego oni razriješe vas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“, „</a:t>
            </a: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Nemojte paničariti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Normalizacija</a:t>
            </a:r>
          </a:p>
        </p:txBody>
      </p:sp>
    </p:spTree>
    <p:extLst>
      <p:ext uri="{BB962C8B-B14F-4D97-AF65-F5344CB8AC3E}">
        <p14:creationId xmlns:p14="http://schemas.microsoft.com/office/powerpoint/2010/main" val="386877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4557" y="794084"/>
            <a:ext cx="5005137" cy="67376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3600" b="1" dirty="0"/>
              <a:t>Ponovno učenje disanja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557" y="1636295"/>
            <a:ext cx="5005136" cy="335661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Sklonost hiperventiliranju tijekom paničnog napada (kratki i brzi udasi)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Uče usporiti disanje, abdominalno disanje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Pacijentima se daje snimka vježbe disanja – u opuštenom stanju</a:t>
            </a:r>
          </a:p>
          <a:p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685547" y="794084"/>
            <a:ext cx="4716380" cy="673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b="1" dirty="0"/>
              <a:t>Trening relaksacije</a:t>
            </a:r>
            <a:endParaRPr lang="hr-HR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685546" y="1636295"/>
            <a:ext cx="4716380" cy="4182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685546" y="1636295"/>
            <a:ext cx="4716380" cy="33566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Koristi se ako pacijent doživljava kroničnu tjelesnu napetost između epizoda panike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Opuštanje 12 skupina mišića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Snimke i vježbanje kod kuće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Paradoks – napetost potaknuta relaksacijom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7125" y="5288340"/>
            <a:ext cx="5550761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preporuča se tijekom epizoda panike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 mora uočiti korištenje relaksacije kao sigurnosnog ponašanja</a:t>
            </a:r>
          </a:p>
        </p:txBody>
      </p:sp>
    </p:spTree>
    <p:extLst>
      <p:ext uri="{BB962C8B-B14F-4D97-AF65-F5344CB8AC3E}">
        <p14:creationId xmlns:p14="http://schemas.microsoft.com/office/powerpoint/2010/main" val="11650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Kognitivne tehnike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873" y="1891145"/>
            <a:ext cx="4571999" cy="382385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Identificiranje automatskih misli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Bilježenje automatskih misli u dnevnik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Check-lista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Vođeno otkrivanje – terapeut pomaže u identifikaciji </a:t>
            </a:r>
          </a:p>
          <a:p>
            <a:pPr>
              <a:buFont typeface="Wingdings" panose="05000000000000000000" pitchFamily="2" charset="2"/>
              <a:buChar char="§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xmlns="" id="{D827FB5B-4488-4C7F-905C-030681112E42}"/>
              </a:ext>
            </a:extLst>
          </p:cNvPr>
          <p:cNvSpPr txBox="1"/>
          <p:nvPr/>
        </p:nvSpPr>
        <p:spPr>
          <a:xfrm>
            <a:off x="6248402" y="1891145"/>
            <a:ext cx="5534889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Promjena automatskih misli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Terapeut i pacijent ispituju misli kako bi utvrdili pogrešne procjene koje su prisutne i promijenili ih</a:t>
            </a:r>
          </a:p>
          <a:p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Koja je vjerojatnost da ćete se srušiti ako imate napad panike?</a:t>
            </a:r>
          </a:p>
          <a:p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najgore što bi se moglo dogoditi ako imate napad panike?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98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Kognitivne tehnike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62544"/>
            <a:ext cx="10210800" cy="4987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Identifikacija i promjena disfunkcionalnih pretpostavki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Izjave „trebalo bi”, „ako-onda”, „moram”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Terapeut ih kognitivnim restrukturiranjem dovoditi u pitanje (nisu istinite činjenice o situaciji)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Vođeno otkrivanje</a:t>
            </a:r>
          </a:p>
          <a:p>
            <a:pPr>
              <a:buFont typeface="Wingdings" panose="05000000000000000000" pitchFamily="2" charset="2"/>
              <a:buChar char="§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Koliko vjerujete u ovu pretpostavku?</a:t>
            </a:r>
          </a:p>
          <a:p>
            <a:pPr marL="0" indent="0">
              <a:buNone/>
            </a:pP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Koja je cijena i dobit od ove pretpostavke?</a:t>
            </a:r>
          </a:p>
          <a:p>
            <a:pPr marL="0" indent="0">
              <a:buNone/>
            </a:pP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biste podijelili 100 bodova između cijene i dobiti od svoje pretpostave?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88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6">
            <a:extLst>
              <a:ext uri="{FF2B5EF4-FFF2-40B4-BE49-F238E27FC236}">
                <a16:creationId xmlns:a16="http://schemas.microsoft.com/office/drawing/2014/main" xmlns="" id="{9A204626-2220-4678-A939-FD94EA7B53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743" y="685800"/>
            <a:ext cx="5958837" cy="1485900"/>
          </a:xfrm>
        </p:spPr>
        <p:txBody>
          <a:bodyPr>
            <a:normAutofit/>
          </a:bodyPr>
          <a:lstStyle/>
          <a:p>
            <a:r>
              <a:rPr lang="hr-HR" dirty="0"/>
              <a:t>Kognitivne tehnike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9" y="1943100"/>
            <a:ext cx="6904285" cy="4229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Identifikacija i promjena disfunkcionalnih shema</a:t>
            </a:r>
          </a:p>
          <a:p>
            <a:pPr marL="0" indent="0">
              <a:buNone/>
            </a:pPr>
            <a:endParaRPr lang="hr-H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Centalne sheme: svijet je opasno mjesto, da su ranjivi na ozljede, da su bespomoćni u susretu s opasnošću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Pomoć pacijentima da uvide kako njihova vjerovanja o svijetu i sebi hrane njihov panični poremećaj i da nisu u objektivnoj opasnosti</a:t>
            </a:r>
          </a:p>
          <a:p>
            <a:pPr>
              <a:buFont typeface="Wingdings" panose="05000000000000000000" pitchFamily="2" charset="2"/>
              <a:buChar char="§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xmlns="" id="{EB97D8A6-1C5A-42B6-AE78-F3D0F9BDF0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Slika 6" descr="Slika na kojoj se prikazuje tenis, osoba, žena, reket&#10;&#10;Opis je generiran uz vrlo visoku pouzdanost">
            <a:extLst>
              <a:ext uri="{FF2B5EF4-FFF2-40B4-BE49-F238E27FC236}">
                <a16:creationId xmlns:a16="http://schemas.microsoft.com/office/drawing/2014/main" xmlns="" id="{CD4D7D1A-A7A2-44B0-8250-025232384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37" y="1638300"/>
            <a:ext cx="4433787" cy="3581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6280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825E602A-53EB-4CB1-9633-3EC058740A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0824" y="462393"/>
            <a:ext cx="6176776" cy="1485900"/>
          </a:xfrm>
        </p:spPr>
        <p:txBody>
          <a:bodyPr>
            <a:normAutofit/>
          </a:bodyPr>
          <a:lstStyle/>
          <a:p>
            <a:r>
              <a:rPr lang="hr-HR" dirty="0"/>
              <a:t>Bihevioralne tehnike (1)</a:t>
            </a:r>
          </a:p>
        </p:txBody>
      </p:sp>
      <p:pic>
        <p:nvPicPr>
          <p:cNvPr id="6" name="Slika 5" descr="Slika na kojoj se prikazuje odjeća, osoba&#10;&#10;Opis je generiran uz vrlo visoku pouzdanost">
            <a:extLst>
              <a:ext uri="{FF2B5EF4-FFF2-40B4-BE49-F238E27FC236}">
                <a16:creationId xmlns:a16="http://schemas.microsoft.com/office/drawing/2014/main" xmlns="" id="{D808138B-8EF0-49AF-803B-3A32ADA7B5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3" r="1" b="42709"/>
          <a:stretch/>
        </p:blipFill>
        <p:spPr>
          <a:xfrm>
            <a:off x="380307" y="643467"/>
            <a:ext cx="3612931" cy="27051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498"/>
          <a:stretch/>
        </p:blipFill>
        <p:spPr>
          <a:xfrm>
            <a:off x="380314" y="3509434"/>
            <a:ext cx="3612916" cy="27051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832F3F2-2294-4A8D-ABDC-234B853C7C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7354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1823" y="1558635"/>
            <a:ext cx="6969863" cy="49460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Induciranje panike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Tjelesni simptomi panike se izazivaju na umjetan način tijekom i između seansi s ciljem dugoročnog smanjivanja straha od simptoma panike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Hiperventilacija (brzo i plitko disanje)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Kardiovaskularni simptomi (trčanje na mjestu)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Audiovestibularne senzacije (okretanje u stolici)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Napetost u grudima (stezanje prsnih mišića)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Depresonalizacija (gledanje u svjetlo ili vježbe opuštanja/meditacije</a:t>
            </a:r>
          </a:p>
        </p:txBody>
      </p:sp>
    </p:spTree>
    <p:extLst>
      <p:ext uri="{BB962C8B-B14F-4D97-AF65-F5344CB8AC3E}">
        <p14:creationId xmlns:p14="http://schemas.microsoft.com/office/powerpoint/2010/main" val="256164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3216"/>
          </a:xfrm>
        </p:spPr>
        <p:txBody>
          <a:bodyPr/>
          <a:lstStyle/>
          <a:p>
            <a:r>
              <a:rPr lang="hr-HR" dirty="0"/>
              <a:t>Bihevioralne tehnike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9252" y="1849582"/>
            <a:ext cx="5199203" cy="401781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Konstrukcija hijerarhije straha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najmanje do najviše zastrašujuće situacije (nelagoda 0-10)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Popis sigurnosnih ponašanja</a:t>
            </a:r>
          </a:p>
          <a:p>
            <a:pPr marL="0" indent="0">
              <a:lnSpc>
                <a:spcPct val="150000"/>
              </a:lnSpc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xmlns="" id="{731AA153-EFD7-4149-996F-DEF37A254812}"/>
              </a:ext>
            </a:extLst>
          </p:cNvPr>
          <p:cNvSpPr txBox="1"/>
          <p:nvPr/>
        </p:nvSpPr>
        <p:spPr>
          <a:xfrm>
            <a:off x="6712528" y="1849583"/>
            <a:ext cx="4966854" cy="39039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Izlaganje hijerarhiji straha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vivo i u mašti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Napustiti sva sigurnosna ponašanja (odmah ili što je prije moguće)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Tijekom i između seansi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Prije izlaganja može zapisati predviđanja </a:t>
            </a:r>
          </a:p>
        </p:txBody>
      </p:sp>
    </p:spTree>
    <p:extLst>
      <p:ext uri="{BB962C8B-B14F-4D97-AF65-F5344CB8AC3E}">
        <p14:creationId xmlns:p14="http://schemas.microsoft.com/office/powerpoint/2010/main" val="372129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Suočavanje sa životnim stresom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68642"/>
            <a:ext cx="9601200" cy="40987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Zbog usmjerenosti na svoje tjelesne senzacije često previde kako na njih utječu životni događaji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Smanjivanje pacijentove opće razine anksioznosti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255437D2-1FEA-4776-815E-7B27A1DEA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4108021"/>
            <a:ext cx="4005943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55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Prorjeđivanje terapije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64895"/>
            <a:ext cx="9601200" cy="4002505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Brzo poboljšanje – prerano završavanje tretmana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Cilj terapije nije samo uklanjanje napada panike, već i stjecanje niza vještina suočavanja koje će smanjiti vjerojatnost recidiva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Tretmanski paket preporučuje 12 seansi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Prorjeđivanje terapije na dvotjedne ili mjesečne seanse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Vježbanje funkcioniranja neovisnog o terapiji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Seanse ojačavanja – ponuditi periodički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Nova knjiga pravila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74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5">
            <a:extLst>
              <a:ext uri="{FF2B5EF4-FFF2-40B4-BE49-F238E27FC236}">
                <a16:creationId xmlns:a16="http://schemas.microsoft.com/office/drawing/2014/main" xmlns="" id="{C96282C0-351C-48EE-A89D-D662C5DB25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6310" y="264886"/>
            <a:ext cx="6176776" cy="1485900"/>
          </a:xfrm>
        </p:spPr>
        <p:txBody>
          <a:bodyPr>
            <a:normAutofit/>
          </a:bodyPr>
          <a:lstStyle/>
          <a:p>
            <a:r>
              <a:rPr lang="hr-HR" dirty="0"/>
              <a:t>Panični poremećaj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70" r="28921"/>
          <a:stretch/>
        </p:blipFill>
        <p:spPr>
          <a:xfrm>
            <a:off x="-1" y="10"/>
            <a:ext cx="4373546" cy="6857990"/>
          </a:xfrm>
          <a:prstGeom prst="rect">
            <a:avLst/>
          </a:prstGeom>
        </p:spPr>
      </p:pic>
      <p:sp>
        <p:nvSpPr>
          <p:cNvPr id="31" name="Rectangle 27">
            <a:extLst>
              <a:ext uri="{FF2B5EF4-FFF2-40B4-BE49-F238E27FC236}">
                <a16:creationId xmlns:a16="http://schemas.microsoft.com/office/drawing/2014/main" xmlns="" id="{1B35EC73-2F87-44A7-B231-910536590D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7354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6310" y="1289958"/>
            <a:ext cx="6800890" cy="5303156"/>
          </a:xfrm>
        </p:spPr>
        <p:txBody>
          <a:bodyPr>
            <a:no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Intenzivni i neugodni tjelesni simptomi koje osoba doživljava kao oblik nekog težeg zdravstvenog problema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„Strah od straha”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Simptomi: gubitak daha, znojenje, lupanje srca, bol u prsima, gušenje, drhtanje, vrtoglavica, mučnina, slabost…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Usmjerenost na unutarnje senzacije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Izbjegavanje situacija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Javlja se s ili bez agorafobije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svakoj godini 30-40% osoba u općoj populaciji imat će napad panike</a:t>
            </a:r>
          </a:p>
        </p:txBody>
      </p:sp>
    </p:spTree>
    <p:extLst>
      <p:ext uri="{BB962C8B-B14F-4D97-AF65-F5344CB8AC3E}">
        <p14:creationId xmlns:p14="http://schemas.microsoft.com/office/powerpoint/2010/main" val="13716189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4181" y="685800"/>
            <a:ext cx="6562905" cy="1485900"/>
          </a:xfrm>
        </p:spPr>
        <p:txBody>
          <a:bodyPr>
            <a:normAutofit/>
          </a:bodyPr>
          <a:lstStyle/>
          <a:p>
            <a:r>
              <a:rPr lang="hr-HR" dirty="0"/>
              <a:t>Problemi u terapiji</a:t>
            </a: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xmlns="" id="{6B205BC3-0B06-4EA6-9066-1A0BEC22C8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9D36262B-DFA4-48DE-A087-E32E2BAE7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62" y="1462103"/>
            <a:ext cx="3613752" cy="361375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4181" y="1886857"/>
            <a:ext cx="6562905" cy="3980543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Strah od intrapsihičkih procesa (otkrivanje nesvjesnog materijala)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Netolerancija anksioznosti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emocionalna perfekcija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Neizvršavanje domaćih zadaća (mnogobrojni razlozi)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Nerealna očekivanja (sve ili ništa stav; ispitati ih na početku)</a:t>
            </a:r>
          </a:p>
        </p:txBody>
      </p:sp>
    </p:spTree>
    <p:extLst>
      <p:ext uri="{BB962C8B-B14F-4D97-AF65-F5344CB8AC3E}">
        <p14:creationId xmlns:p14="http://schemas.microsoft.com/office/powerpoint/2010/main" val="288744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F950534-2B76-42AC-BAD4-ABD322C9D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Istraživanja ishoda tretmana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B1724489-562E-4142-8A5E-94381C28A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4985"/>
            <a:ext cx="9601200" cy="4728117"/>
          </a:xfrm>
        </p:spPr>
        <p:txBody>
          <a:bodyPr>
            <a:no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Efikasnost 75-90%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50-70% pacijenata s blagom agorafobijom funkcionira dobro kao i kontrolna grupa nakon tretmana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Tretman smanjuje simptome panike i agorafobije, poboljšava kvalitetu života, ima bolje dugoročne rezultate od lijekova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Učinkovit i kod paničnog poremećaja s komorbidnim stanjima 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Pokazuju manje recidiva, manje se oslanjaju na lijekove</a:t>
            </a:r>
          </a:p>
        </p:txBody>
      </p:sp>
    </p:spTree>
    <p:extLst>
      <p:ext uri="{BB962C8B-B14F-4D97-AF65-F5344CB8AC3E}">
        <p14:creationId xmlns:p14="http://schemas.microsoft.com/office/powerpoint/2010/main" val="117208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848088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r-H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Leahy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L., </a:t>
            </a:r>
            <a:r>
              <a:rPr lang="hr-H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Holland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J. i </a:t>
            </a:r>
            <a:r>
              <a:rPr lang="hr-H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McGinn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L. K. (2014). </a:t>
            </a: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Planovi tretmana i intervencije za depresiju i anksiozne poremećaje.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Jastrebarsko: Naklada Slap. </a:t>
            </a:r>
          </a:p>
        </p:txBody>
      </p:sp>
    </p:spTree>
    <p:extLst>
      <p:ext uri="{BB962C8B-B14F-4D97-AF65-F5344CB8AC3E}">
        <p14:creationId xmlns:p14="http://schemas.microsoft.com/office/powerpoint/2010/main" val="297267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8495" y="1250576"/>
            <a:ext cx="9601200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sz="4000" dirty="0"/>
          </a:p>
          <a:p>
            <a:pPr marL="0" indent="0" algn="ctr">
              <a:buNone/>
            </a:pPr>
            <a:endParaRPr lang="hr-HR" sz="4000" dirty="0"/>
          </a:p>
          <a:p>
            <a:pPr marL="0" indent="0" algn="ctr">
              <a:buNone/>
            </a:pPr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261728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Etiologija paničnog poremećaja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766455"/>
            <a:ext cx="10440649" cy="4100945"/>
          </a:xfrm>
        </p:spPr>
        <p:txBody>
          <a:bodyPr>
            <a:normAutofit/>
          </a:bodyPr>
          <a:lstStyle/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Bihevioralni činitelji</a:t>
            </a:r>
          </a:p>
          <a:p>
            <a:pPr marL="0" indent="0">
              <a:buNone/>
            </a:pPr>
            <a:endParaRPr lang="hr-H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Franklin Gothic Book" panose="020B0503020102020204" pitchFamily="34" charset="0"/>
              <a:buChar char="–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Panika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postaje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povezana sa strahom putem procesa klasičnog kondicioniranja</a:t>
            </a:r>
          </a:p>
          <a:p>
            <a:pPr>
              <a:buFont typeface="Franklin Gothic Book" panose="020B0503020102020204" pitchFamily="34" charset="0"/>
              <a:buChar char="–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Strah se održava putem operantnog kondicioniranja time što se smanjuje anksioznost koja se pojavljuje kada pojedinac izbjegava situaciju ili je tolerira korištenjem sigurnosnih ponašanja </a:t>
            </a:r>
          </a:p>
          <a:p>
            <a:pPr>
              <a:buFont typeface="Franklin Gothic Book" panose="020B0503020102020204" pitchFamily="34" charset="0"/>
              <a:buChar char="–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Olakšanje od anksioznosti je negativno potkrepljujuće i dovodi do izbjegavanja situacija u budućnosti</a:t>
            </a:r>
          </a:p>
          <a:p>
            <a:pPr>
              <a:buFont typeface="Franklin Gothic Book" panose="020B0503020102020204" pitchFamily="34" charset="0"/>
              <a:buChar char="–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Izbjegavanje se generalizira na slične podražaje </a:t>
            </a:r>
          </a:p>
          <a:p>
            <a:pPr>
              <a:buFont typeface="Franklin Gothic Book" panose="020B0503020102020204" pitchFamily="34" charset="0"/>
              <a:buChar char="–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43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45DF42F-B010-4246-8B33-2157CB07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Etiologija paničnog poremećaja (2)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7BC122A5-4F1E-46B9-AF27-1FAC1A8A9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80308"/>
            <a:ext cx="10215798" cy="4807528"/>
          </a:xfrm>
        </p:spPr>
        <p:txBody>
          <a:bodyPr>
            <a:normAutofit lnSpcReduction="10000"/>
          </a:bodyPr>
          <a:lstStyle/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Biološki i okolinski činitelji</a:t>
            </a:r>
          </a:p>
          <a:p>
            <a:pPr marL="0" indent="0">
              <a:buNone/>
            </a:pPr>
            <a:endParaRPr lang="hr-H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Barlowljeva teorija panike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-Biološki, okolinski i psihološki činitelji stvaraju ranjivost na panični poremećaj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Osobe s paničnim poremećajem imaju generaliziranu, nespecifičnu biološku ranjivost, koju mogu aktivirati rana psihološka iskustva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Kod biološko ranjivih pojedinaca okidač za početni napad ili lažni alarm je stres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Kod psihološki ranjivih pojedinaca (kao djeca su naučili da se boje tjelesnih događaja kao potencijalno opasnih) lažni alarm je povezan s opasnošću i postaje naučeni alarm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Ponašanja izbjegavanja razviju se kasnije kao način suočavanja s neočekivanom panikom</a:t>
            </a:r>
          </a:p>
          <a:p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77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Etiologija paničnog poremećaja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20981"/>
            <a:ext cx="5465617" cy="5029200"/>
          </a:xfrm>
        </p:spPr>
        <p:txBody>
          <a:bodyPr>
            <a:normAutofit/>
          </a:bodyPr>
          <a:lstStyle/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Kognitivni činitelji (i)</a:t>
            </a:r>
          </a:p>
          <a:p>
            <a:pPr marL="0" indent="0">
              <a:buNone/>
            </a:pPr>
            <a:endParaRPr lang="hr-HR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Clarkov model</a:t>
            </a:r>
          </a:p>
          <a:p>
            <a:pPr marL="203200" indent="-203200">
              <a:buFontTx/>
              <a:buChar char="-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Panični napadi se događaju kada pojedinci određene tjelesne senzacije percipiraju kao opasne i interpretiraju ih da znače da im se približava kobni usud</a:t>
            </a:r>
          </a:p>
          <a:p>
            <a:pPr marL="203200" indent="-203200">
              <a:buFontTx/>
              <a:buChar char="-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Zlokoban krug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xmlns="" id="{9791C519-4A8C-4B82-B6AF-25D5D21B7C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8391094"/>
              </p:ext>
            </p:extLst>
          </p:nvPr>
        </p:nvGraphicFramePr>
        <p:xfrm>
          <a:off x="5980545" y="1330036"/>
          <a:ext cx="6211455" cy="5320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205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152" y="493776"/>
            <a:ext cx="9601200" cy="1485900"/>
          </a:xfrm>
        </p:spPr>
        <p:txBody>
          <a:bodyPr/>
          <a:lstStyle/>
          <a:p>
            <a:r>
              <a:rPr lang="hr-HR" dirty="0"/>
              <a:t>Etiologija paničnog poremećaja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0976" y="1600199"/>
            <a:ext cx="11167872" cy="4806419"/>
          </a:xfrm>
        </p:spPr>
        <p:txBody>
          <a:bodyPr>
            <a:noAutofit/>
          </a:bodyPr>
          <a:lstStyle/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Kognitivni činitelji (ii)</a:t>
            </a:r>
          </a:p>
          <a:p>
            <a:pPr marL="0" indent="0">
              <a:buNone/>
            </a:pPr>
            <a:endParaRPr lang="hr-HR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Kognitivne distorzije: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hr-H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Negativne automatske misli (AM):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Imat ću napad; Izgubit ću kontrolu; Ja sam slabić; Imam infarkt; Drugi vide da paničarim; Uvijek paničarim; Doživjet ću živčani slom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r-H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Disfunkcionalne pretpostavke (PV):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Ako stalno nisam na oprezu, nešto će se dogoditi; Ako drugi znaju da paničarim, odbacit će me; Moram se brinuti o svojoj panici kako bih je spriječio; Nikada ne bih smio izgledati glupo i bez kontrole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hr-H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Disfunkcionalne sheme (BV):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sam slab, bespomoćan i krhak; Moram kontrolirati sve u vezi sa sobom; Ljudi će mi se smijati ako paničarim</a:t>
            </a:r>
          </a:p>
        </p:txBody>
      </p:sp>
    </p:spTree>
    <p:extLst>
      <p:ext uri="{BB962C8B-B14F-4D97-AF65-F5344CB8AC3E}">
        <p14:creationId xmlns:p14="http://schemas.microsoft.com/office/powerpoint/2010/main" val="23860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87" y="464127"/>
            <a:ext cx="10214759" cy="1485900"/>
          </a:xfrm>
        </p:spPr>
        <p:txBody>
          <a:bodyPr>
            <a:normAutofit/>
          </a:bodyPr>
          <a:lstStyle/>
          <a:p>
            <a:r>
              <a:rPr lang="hr-HR" dirty="0"/>
              <a:t>Etiologija paničnog poremećaja (5)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67E2D8A-19BE-48A0-889C-CCAC02348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22" t="-2433" r="-142" b="13324"/>
          <a:stretch/>
        </p:blipFill>
        <p:spPr>
          <a:xfrm>
            <a:off x="4459893" y="4492487"/>
            <a:ext cx="4261059" cy="24102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402" y="1552462"/>
            <a:ext cx="9613710" cy="4443846"/>
          </a:xfrm>
        </p:spPr>
        <p:txBody>
          <a:bodyPr>
            <a:normAutofit/>
          </a:bodyPr>
          <a:lstStyle/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Predisponirajući činitelji: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evolucijski, genetski, ranjivost, anksiozna osjetljivost, nasljedna sklonost reagiranju na stres paničnim napadima…</a:t>
            </a:r>
          </a:p>
          <a:p>
            <a:pPr marL="0" indent="0">
              <a:buNone/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Precipitirajći činitelji: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stresni životni događaji (selidba, razvod, tjelesna bolest, rođenje djeteta…)</a:t>
            </a:r>
          </a:p>
          <a:p>
            <a:pPr marL="0" indent="0">
              <a:buNone/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Održavajući činitelji: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izbjegavanje, bijeg, sigurnosna ponašanja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23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utnik 2"/>
          <p:cNvSpPr/>
          <p:nvPr/>
        </p:nvSpPr>
        <p:spPr>
          <a:xfrm>
            <a:off x="694096" y="228267"/>
            <a:ext cx="3390314" cy="942535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TJELESNO UZBUĐENJE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(Vrtoglavica, teškoće disanja, tresenje, mučnima, </a:t>
            </a:r>
            <a:r>
              <a:rPr kumimoji="0" lang="hr-HR" sz="14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žmarci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ubrzan rad srca – zbog stresa, bolesti itd.)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Ravni poveznik sa strelicom 5"/>
          <p:cNvCxnSpPr/>
          <p:nvPr/>
        </p:nvCxnSpPr>
        <p:spPr>
          <a:xfrm flipV="1">
            <a:off x="4111748" y="948906"/>
            <a:ext cx="3341475" cy="504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aobljeni pravokutnik 13"/>
          <p:cNvSpPr/>
          <p:nvPr/>
        </p:nvSpPr>
        <p:spPr>
          <a:xfrm>
            <a:off x="7427475" y="739747"/>
            <a:ext cx="4173975" cy="64711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KATASTROFIČNE INTERPRETACIJE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Poludjet ću”, “Umirem”, “Gubim kontrolu</a:t>
            </a:r>
            <a:r>
              <a:rPr kumimoji="0" lang="en-US" sz="14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</p:txBody>
      </p:sp>
      <p:cxnSp>
        <p:nvCxnSpPr>
          <p:cNvPr id="15" name="Ravni poveznik sa strelicom 14"/>
          <p:cNvCxnSpPr/>
          <p:nvPr/>
        </p:nvCxnSpPr>
        <p:spPr>
          <a:xfrm rot="10800000" flipV="1">
            <a:off x="4049486" y="1212351"/>
            <a:ext cx="3389006" cy="44227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aobljeni pravokutnik 16"/>
          <p:cNvSpPr/>
          <p:nvPr/>
        </p:nvSpPr>
        <p:spPr>
          <a:xfrm>
            <a:off x="655607" y="1427830"/>
            <a:ext cx="3390314" cy="71979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PREKOMJERNA BUDNOST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(Intenzivna usmjerenost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hr-HR" sz="14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kakve unutarnje osjećaje ili senzacije)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Zaobljeni pravokutnik 22"/>
          <p:cNvSpPr/>
          <p:nvPr/>
        </p:nvSpPr>
        <p:spPr>
          <a:xfrm>
            <a:off x="7444591" y="1689611"/>
            <a:ext cx="4161394" cy="64711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UZBUĐENJE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(Povećane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tjelesne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senzacije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briga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24" name="Ravni poveznik sa strelicom 23"/>
          <p:cNvCxnSpPr/>
          <p:nvPr/>
        </p:nvCxnSpPr>
        <p:spPr>
          <a:xfrm flipV="1">
            <a:off x="4045852" y="1995403"/>
            <a:ext cx="3392055" cy="1043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sa strelicom 24"/>
          <p:cNvCxnSpPr/>
          <p:nvPr/>
        </p:nvCxnSpPr>
        <p:spPr>
          <a:xfrm rot="10800000" flipV="1">
            <a:off x="4031271" y="2171923"/>
            <a:ext cx="3409013" cy="56029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aobljeni pravokutnik 25"/>
          <p:cNvSpPr/>
          <p:nvPr/>
        </p:nvSpPr>
        <p:spPr>
          <a:xfrm>
            <a:off x="669985" y="2444891"/>
            <a:ext cx="3390314" cy="71979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LAŽNI ALARMI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znači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ludim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gubim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kontrolu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umirem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imam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infarkt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…”)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Ravni poveznik sa strelicom 26"/>
          <p:cNvCxnSpPr/>
          <p:nvPr/>
        </p:nvCxnSpPr>
        <p:spPr>
          <a:xfrm flipV="1">
            <a:off x="4089822" y="3045912"/>
            <a:ext cx="1412034" cy="216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aobljeni pravokutnik 30"/>
          <p:cNvSpPr/>
          <p:nvPr/>
        </p:nvSpPr>
        <p:spPr>
          <a:xfrm>
            <a:off x="5514739" y="2772229"/>
            <a:ext cx="1862198" cy="75474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PANIKA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Nešto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ozbiljno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redu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</p:txBody>
      </p:sp>
      <p:cxnSp>
        <p:nvCxnSpPr>
          <p:cNvPr id="32" name="Ravni poveznik sa strelicom 31"/>
          <p:cNvCxnSpPr>
            <a:stCxn id="31" idx="3"/>
          </p:cNvCxnSpPr>
          <p:nvPr/>
        </p:nvCxnSpPr>
        <p:spPr>
          <a:xfrm flipV="1">
            <a:off x="7376937" y="3143625"/>
            <a:ext cx="1137188" cy="597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aobljeni pravokutnik 33"/>
          <p:cNvSpPr/>
          <p:nvPr/>
        </p:nvSpPr>
        <p:spPr>
          <a:xfrm>
            <a:off x="8489500" y="2673102"/>
            <a:ext cx="3150050" cy="942535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ANTICIPIRAJUĆA ANKSIOZNOST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Povećane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brige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prije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događaja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ćete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anksiozni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uzbuđeni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Ravni poveznik sa strelicom 34"/>
          <p:cNvCxnSpPr/>
          <p:nvPr/>
        </p:nvCxnSpPr>
        <p:spPr>
          <a:xfrm rot="10800000" flipV="1">
            <a:off x="4020458" y="3570514"/>
            <a:ext cx="4513943" cy="4789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aobljeni pravokutnik 35"/>
          <p:cNvSpPr/>
          <p:nvPr/>
        </p:nvSpPr>
        <p:spPr>
          <a:xfrm>
            <a:off x="622209" y="3751439"/>
            <a:ext cx="3390314" cy="942535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IZBJEGAVANJE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Izbjegavanje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bijeg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čega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vam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stvara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neugodu</a:t>
            </a:r>
            <a:r>
              <a:rPr kumimoji="0" lang="hr-H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0" name="Ravni poveznik sa strelicom 69"/>
          <p:cNvCxnSpPr/>
          <p:nvPr/>
        </p:nvCxnSpPr>
        <p:spPr>
          <a:xfrm flipV="1">
            <a:off x="4027470" y="4267200"/>
            <a:ext cx="4797216" cy="225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aobljeni pravokutnik 73"/>
          <p:cNvSpPr/>
          <p:nvPr/>
        </p:nvSpPr>
        <p:spPr>
          <a:xfrm>
            <a:off x="8782050" y="4064000"/>
            <a:ext cx="2876550" cy="226060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AGORAFOBIJA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Općento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izbjegavanje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situacija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bojit</a:t>
            </a:r>
            <a:r>
              <a:rPr kumimoji="0" lang="hr-HR" sz="1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izazvati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anksioznost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paniku</a:t>
            </a:r>
            <a:r>
              <a:rPr lang="hr-HR" sz="14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hr-HR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npr.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vježbanje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otvorene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zatvorene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prostore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gužve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vrućina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restorani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putovanja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povećati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anksioznost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uzbuđenje</a:t>
            </a:r>
            <a:r>
              <a:rPr kumimoji="0" lang="hr-HR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Ravni poveznik sa strelicom 38"/>
          <p:cNvCxnSpPr/>
          <p:nvPr/>
        </p:nvCxnSpPr>
        <p:spPr>
          <a:xfrm rot="5400000">
            <a:off x="8056336" y="3735615"/>
            <a:ext cx="933450" cy="77742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aobljeni pravokutnik 40"/>
          <p:cNvSpPr/>
          <p:nvPr/>
        </p:nvSpPr>
        <p:spPr>
          <a:xfrm>
            <a:off x="4648201" y="4578496"/>
            <a:ext cx="3580322" cy="107935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SIGURNOSNA PONAŠANJA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Oslanjanje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ljude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ponašanja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mislite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smanjiti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opasnost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tražiti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ohrabrenje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smanjiti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svoje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ponašanje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Ravni poveznik sa strelicom 41"/>
          <p:cNvCxnSpPr/>
          <p:nvPr/>
        </p:nvCxnSpPr>
        <p:spPr>
          <a:xfrm rot="16200000" flipH="1">
            <a:off x="907850" y="5098849"/>
            <a:ext cx="769177" cy="592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vni poveznik sa strelicom 52"/>
          <p:cNvCxnSpPr/>
          <p:nvPr/>
        </p:nvCxnSpPr>
        <p:spPr>
          <a:xfrm rot="10800000" flipV="1">
            <a:off x="3965825" y="5596418"/>
            <a:ext cx="641281" cy="17038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Zaobljeni pravokutnik 57"/>
          <p:cNvSpPr/>
          <p:nvPr/>
        </p:nvSpPr>
        <p:spPr>
          <a:xfrm>
            <a:off x="584109" y="5427839"/>
            <a:ext cx="3390314" cy="1201561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MAGIČNE SIGURNOSNE MISLI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Moja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sigurnosna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ponašanja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sprečavaju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stvari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izmaknu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kontroli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Ona me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štite</a:t>
            </a:r>
            <a:r>
              <a:rPr kumimoji="0" lang="hr-H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Ravni poveznik sa strelicom 61"/>
          <p:cNvCxnSpPr/>
          <p:nvPr/>
        </p:nvCxnSpPr>
        <p:spPr>
          <a:xfrm rot="5400000" flipH="1" flipV="1">
            <a:off x="1733550" y="5067301"/>
            <a:ext cx="685801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vni poveznik sa strelicom 65"/>
          <p:cNvCxnSpPr>
            <a:stCxn id="58" idx="3"/>
          </p:cNvCxnSpPr>
          <p:nvPr/>
        </p:nvCxnSpPr>
        <p:spPr>
          <a:xfrm flipV="1">
            <a:off x="3974423" y="5681609"/>
            <a:ext cx="1327042" cy="34701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vni poveznik sa strelicom 71"/>
          <p:cNvCxnSpPr/>
          <p:nvPr/>
        </p:nvCxnSpPr>
        <p:spPr>
          <a:xfrm flipV="1">
            <a:off x="3965825" y="5829300"/>
            <a:ext cx="4816225" cy="69479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7" grpId="0" animBg="1"/>
      <p:bldP spid="23" grpId="0" animBg="1"/>
      <p:bldP spid="26" grpId="0" animBg="1"/>
      <p:bldP spid="31" grpId="0" animBg="1"/>
      <p:bldP spid="34" grpId="0" animBg="1"/>
      <p:bldP spid="36" grpId="0" animBg="1"/>
      <p:bldP spid="74" grpId="0" animBg="1"/>
      <p:bldP spid="41" grpId="0" animBg="1"/>
      <p:bldP spid="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Opći plan tretmana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2555" y="1953609"/>
            <a:ext cx="5073445" cy="4716658"/>
          </a:xfrm>
        </p:spPr>
        <p:txBody>
          <a:bodyPr>
            <a:noAutofit/>
          </a:bodyPr>
          <a:lstStyle/>
          <a:p>
            <a:pPr marL="592010" indent="-342900">
              <a:buFont typeface="Wingdings" panose="05000000000000000000" pitchFamily="2" charset="2"/>
              <a:buChar char="§"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Procjena</a:t>
            </a:r>
          </a:p>
          <a:p>
            <a:pPr marL="592010" indent="-342900">
              <a:buFont typeface="Wingdings" panose="05000000000000000000" pitchFamily="2" charset="2"/>
              <a:buChar char="§"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 tretmanom</a:t>
            </a:r>
          </a:p>
          <a:p>
            <a:pPr marL="592010" indent="-342900">
              <a:buFont typeface="Wingdings" panose="05000000000000000000" pitchFamily="2" charset="2"/>
              <a:buChar char="§"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Konstruiranje hijerarhije straha</a:t>
            </a:r>
          </a:p>
          <a:p>
            <a:pPr marL="592010" indent="-342900">
              <a:buFont typeface="Wingdings" panose="05000000000000000000" pitchFamily="2" charset="2"/>
              <a:buChar char="§"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Ponovno učenje disanja</a:t>
            </a:r>
          </a:p>
          <a:p>
            <a:pPr marL="592010" indent="-342900">
              <a:buFont typeface="Wingdings" panose="05000000000000000000" pitchFamily="2" charset="2"/>
              <a:buChar char="§"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Trening relaksacije (ako je prisutna stalna tjelesna napetost)</a:t>
            </a:r>
          </a:p>
          <a:p>
            <a:pPr marL="592010" indent="-342900">
              <a:buFont typeface="Wingdings" panose="05000000000000000000" pitchFamily="2" charset="2"/>
              <a:buChar char="§"/>
            </a:pP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48284" y="2327682"/>
            <a:ext cx="4424516" cy="3220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92010" indent="-3429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Kognitivne intervencije</a:t>
            </a:r>
            <a:endParaRPr lang="hr-HR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2010" indent="-3429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hr-H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Bihevioralne intervencije</a:t>
            </a:r>
          </a:p>
          <a:p>
            <a:pPr marL="592010" indent="-3429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hr-H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Suočavanje sa životnim stresom</a:t>
            </a:r>
          </a:p>
          <a:p>
            <a:pPr marL="592010" indent="-3429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hr-H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Prorjeđivanje tretmana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4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1358</Words>
  <Application>Microsoft Office PowerPoint</Application>
  <PresentationFormat>Widescreen</PresentationFormat>
  <Paragraphs>186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Calibri Light</vt:lpstr>
      <vt:lpstr>Franklin Gothic Book</vt:lpstr>
      <vt:lpstr>Franklin Gothic Medium</vt:lpstr>
      <vt:lpstr>Rockwell</vt:lpstr>
      <vt:lpstr>Rockwell Condensed</vt:lpstr>
      <vt:lpstr>Times New Roman</vt:lpstr>
      <vt:lpstr>Wingdings</vt:lpstr>
      <vt:lpstr>Crop</vt:lpstr>
      <vt:lpstr>Wood Type</vt:lpstr>
      <vt:lpstr>Bihevioralno-kognitivni tretman paničnog poremećaja</vt:lpstr>
      <vt:lpstr>Panični poremećaj</vt:lpstr>
      <vt:lpstr>Etiologija paničnog poremećaja (1)</vt:lpstr>
      <vt:lpstr>Etiologija paničnog poremećaja (2)</vt:lpstr>
      <vt:lpstr>Etiologija paničnog poremećaja (3)</vt:lpstr>
      <vt:lpstr>Etiologija paničnog poremećaja (4)</vt:lpstr>
      <vt:lpstr>Etiologija paničnog poremećaja (5)</vt:lpstr>
      <vt:lpstr>PowerPoint Presentation</vt:lpstr>
      <vt:lpstr>Opći plan tretmana</vt:lpstr>
      <vt:lpstr>Procjena</vt:lpstr>
      <vt:lpstr>Upoznavanje s tretmanom</vt:lpstr>
      <vt:lpstr>Ponovno učenje disanja</vt:lpstr>
      <vt:lpstr>Kognitivne tehnike (1)</vt:lpstr>
      <vt:lpstr>Kognitivne tehnike (2)</vt:lpstr>
      <vt:lpstr>Kognitivne tehnike (3)</vt:lpstr>
      <vt:lpstr>Bihevioralne tehnike (1)</vt:lpstr>
      <vt:lpstr>Bihevioralne tehnike (2)</vt:lpstr>
      <vt:lpstr>Suočavanje sa životnim stresom</vt:lpstr>
      <vt:lpstr>Prorjeđivanje terapije</vt:lpstr>
      <vt:lpstr>Problemi u terapiji</vt:lpstr>
      <vt:lpstr>Istraživanja ishoda tretmana </vt:lpstr>
      <vt:lpstr>Literatura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Bihevioralno-kognitivni tretman paničnog poremećaja</dc:title>
  <dc:creator>Ivana</dc:creator>
  <cp:lastModifiedBy>Ivana</cp:lastModifiedBy>
  <cp:revision>14</cp:revision>
  <dcterms:created xsi:type="dcterms:W3CDTF">2018-10-04T16:08:20Z</dcterms:created>
  <dcterms:modified xsi:type="dcterms:W3CDTF">2018-10-16T09:09:58Z</dcterms:modified>
</cp:coreProperties>
</file>